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75" r:id="rId3"/>
    <p:sldId id="257" r:id="rId4"/>
    <p:sldId id="293" r:id="rId5"/>
    <p:sldId id="260" r:id="rId6"/>
    <p:sldId id="261" r:id="rId7"/>
    <p:sldId id="277" r:id="rId8"/>
    <p:sldId id="262" r:id="rId9"/>
    <p:sldId id="263" r:id="rId10"/>
    <p:sldId id="295" r:id="rId11"/>
    <p:sldId id="264" r:id="rId12"/>
    <p:sldId id="267" r:id="rId13"/>
    <p:sldId id="266" r:id="rId14"/>
    <p:sldId id="268" r:id="rId15"/>
    <p:sldId id="270" r:id="rId16"/>
    <p:sldId id="265" r:id="rId17"/>
    <p:sldId id="276" r:id="rId18"/>
    <p:sldId id="269" r:id="rId19"/>
    <p:sldId id="296" r:id="rId20"/>
    <p:sldId id="280" r:id="rId21"/>
    <p:sldId id="281" r:id="rId22"/>
    <p:sldId id="282" r:id="rId23"/>
    <p:sldId id="283" r:id="rId24"/>
    <p:sldId id="284" r:id="rId25"/>
    <p:sldId id="285" r:id="rId26"/>
    <p:sldId id="286" r:id="rId27"/>
    <p:sldId id="271" r:id="rId28"/>
    <p:sldId id="287" r:id="rId29"/>
    <p:sldId id="294" r:id="rId30"/>
    <p:sldId id="288" r:id="rId31"/>
    <p:sldId id="289" r:id="rId32"/>
    <p:sldId id="291" r:id="rId33"/>
    <p:sldId id="292" r:id="rId34"/>
    <p:sldId id="298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5C79643-BA07-23EE-4CC2-A9027489B676}" name="Ani Ani" initials="AA" userId="98b38f78cf2c106a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 showGuides="1">
      <p:cViewPr varScale="1">
        <p:scale>
          <a:sx n="81" d="100"/>
          <a:sy n="81" d="100"/>
        </p:scale>
        <p:origin x="69" y="20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40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609600" y="274680"/>
            <a:ext cx="10972320" cy="114264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endParaRPr lang="en-US" sz="1800" b="0" strike="noStrike" spc="-1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609600" y="1600200"/>
            <a:ext cx="10972320" cy="452556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/>
          <a:p>
            <a:pPr algn="ctr">
              <a:buNone/>
            </a:pPr>
            <a:endParaRPr lang="ru-RU" sz="3200" b="0" strike="noStrike" spc="-1"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lstStyle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t>‹#›</a:t>
            </a:fld>
            <a:endParaRPr/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8478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A1C593-65D0-4073-BCC9-577B9352EA97}" type="datetimeFigureOut">
              <a:rPr lang="en-US" smtClean="0"/>
              <a:t>5/15/2026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13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fif"/><Relationship Id="rId2" Type="http://schemas.openxmlformats.org/officeDocument/2006/relationships/image" Target="../media/image54.jfif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jpeg"/><Relationship Id="rId13" Type="http://schemas.openxmlformats.org/officeDocument/2006/relationships/image" Target="../media/image75.jpg"/><Relationship Id="rId18" Type="http://schemas.openxmlformats.org/officeDocument/2006/relationships/image" Target="../media/image80.jpeg"/><Relationship Id="rId3" Type="http://schemas.openxmlformats.org/officeDocument/2006/relationships/image" Target="../media/image65.jpeg"/><Relationship Id="rId21" Type="http://schemas.openxmlformats.org/officeDocument/2006/relationships/image" Target="../media/image83.jpeg"/><Relationship Id="rId7" Type="http://schemas.openxmlformats.org/officeDocument/2006/relationships/image" Target="../media/image69.jpeg"/><Relationship Id="rId12" Type="http://schemas.openxmlformats.org/officeDocument/2006/relationships/image" Target="../media/image74.jpeg"/><Relationship Id="rId17" Type="http://schemas.openxmlformats.org/officeDocument/2006/relationships/image" Target="../media/image79.jpeg"/><Relationship Id="rId2" Type="http://schemas.openxmlformats.org/officeDocument/2006/relationships/image" Target="../media/image64.jpeg"/><Relationship Id="rId16" Type="http://schemas.openxmlformats.org/officeDocument/2006/relationships/image" Target="../media/image78.jpeg"/><Relationship Id="rId20" Type="http://schemas.openxmlformats.org/officeDocument/2006/relationships/image" Target="../media/image8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8.jpeg"/><Relationship Id="rId11" Type="http://schemas.openxmlformats.org/officeDocument/2006/relationships/image" Target="../media/image73.jpeg"/><Relationship Id="rId5" Type="http://schemas.openxmlformats.org/officeDocument/2006/relationships/image" Target="../media/image67.jpeg"/><Relationship Id="rId15" Type="http://schemas.openxmlformats.org/officeDocument/2006/relationships/image" Target="../media/image77.jpeg"/><Relationship Id="rId10" Type="http://schemas.openxmlformats.org/officeDocument/2006/relationships/image" Target="../media/image72.jpeg"/><Relationship Id="rId19" Type="http://schemas.openxmlformats.org/officeDocument/2006/relationships/image" Target="../media/image81.png"/><Relationship Id="rId4" Type="http://schemas.openxmlformats.org/officeDocument/2006/relationships/image" Target="../media/image66.jpeg"/><Relationship Id="rId9" Type="http://schemas.openxmlformats.org/officeDocument/2006/relationships/image" Target="../media/image71.jpeg"/><Relationship Id="rId14" Type="http://schemas.openxmlformats.org/officeDocument/2006/relationships/image" Target="../media/image76.jpeg"/><Relationship Id="rId22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3936" y="2685537"/>
            <a:ext cx="11524128" cy="1156142"/>
          </a:xfrm>
        </p:spPr>
        <p:txBody>
          <a:bodyPr>
            <a:noAutofit/>
          </a:bodyPr>
          <a:lstStyle/>
          <a:p>
            <a:r>
              <a:rPr lang="pt-BR" sz="2400" b="1" dirty="0">
                <a:latin typeface="+mn-lt"/>
              </a:rPr>
              <a:t>ԱՐՏԱԴՐԱԿԱՆ ԲՆՈՒԹԱԳՐԵՐԻ ԲԱՐԵԼԱՎՄԱՆ ՆՊԱՏԱԿՈՎ ԿԵՆՍԱՏԵԽՆՈԼՈԳԻԱԿԱՆ ԱՐԺԵՔ ՆԵՐԿԱՅԱՑՆՈՂ ՈՐՈՇ ՀԻԴՐՈԼԱԶՆԵՐԻ ԹԻՐԱԽԱՎՈՐՎԱԾ ԿԵՐՊԱՓՈԽՈՒՄ</a:t>
            </a:r>
            <a:r>
              <a:rPr lang="pt-BR" sz="2400" u="sng" dirty="0">
                <a:latin typeface="+mn-lt"/>
              </a:rPr>
              <a:t> </a:t>
            </a:r>
            <a:endParaRPr lang="en-CA" sz="2400" b="1" dirty="0">
              <a:latin typeface="+mn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03277" y="5265116"/>
            <a:ext cx="6858000" cy="1241822"/>
          </a:xfrm>
        </p:spPr>
        <p:txBody>
          <a:bodyPr>
            <a:normAutofit/>
          </a:bodyPr>
          <a:lstStyle/>
          <a:p>
            <a:r>
              <a:rPr lang="en-US" b="1" dirty="0">
                <a:cs typeface="Times New Roman" panose="02020603050405020304" pitchFamily="18" charset="0"/>
              </a:rPr>
              <a:t>Անի Պալոյան</a:t>
            </a:r>
            <a:endParaRPr lang="en-CA" b="1" dirty="0">
              <a:cs typeface="Times New Roman" panose="02020603050405020304" pitchFamily="18" charset="0"/>
            </a:endParaRPr>
          </a:p>
        </p:txBody>
      </p:sp>
      <p:sp>
        <p:nvSpPr>
          <p:cNvPr id="4" name="Subtitle 2"/>
          <p:cNvSpPr txBox="1"/>
          <p:nvPr/>
        </p:nvSpPr>
        <p:spPr>
          <a:xfrm>
            <a:off x="6366445" y="4447847"/>
            <a:ext cx="6858000" cy="12418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cs typeface="Times New Roman" panose="02020603050405020304" pitchFamily="18" charset="0"/>
              </a:rPr>
              <a:t>«Հայկենսատեխնոլոգիա» </a:t>
            </a:r>
            <a:r>
              <a:rPr lang="en-US" b="1" dirty="0" err="1">
                <a:cs typeface="Times New Roman" panose="02020603050405020304" pitchFamily="18" charset="0"/>
              </a:rPr>
              <a:t>ԳԱԿ</a:t>
            </a:r>
            <a:r>
              <a:rPr lang="en-US" b="1" dirty="0">
                <a:cs typeface="Times New Roman" panose="02020603050405020304" pitchFamily="18" charset="0"/>
              </a:rPr>
              <a:t> </a:t>
            </a:r>
            <a:r>
              <a:rPr lang="hy-AM" b="1" dirty="0">
                <a:cs typeface="Times New Roman" panose="02020603050405020304" pitchFamily="18" charset="0"/>
              </a:rPr>
              <a:t>ՊՈԱԿ</a:t>
            </a:r>
            <a:endParaRPr lang="en-US" b="1" dirty="0">
              <a:cs typeface="Times New Roman" panose="02020603050405020304" pitchFamily="18" charset="0"/>
            </a:endParaRPr>
          </a:p>
          <a:p>
            <a:pPr algn="l"/>
            <a:r>
              <a:rPr lang="hy-AM" b="1" dirty="0">
                <a:cs typeface="Times New Roman" panose="02020603050405020304" pitchFamily="18" charset="0"/>
              </a:rPr>
              <a:t>Ֆերմենտաբանության խումբ</a:t>
            </a:r>
            <a:endParaRPr lang="en-CA" b="1" dirty="0"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936" y="192830"/>
            <a:ext cx="1744720" cy="1686670"/>
          </a:xfrm>
          <a:prstGeom prst="rect">
            <a:avLst/>
          </a:prstGeom>
        </p:spPr>
      </p:pic>
      <p:pic>
        <p:nvPicPr>
          <p:cNvPr id="6" name="Picture 5" descr="A large building&#10;&#10;Description automatically generate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3277" y="998867"/>
            <a:ext cx="4957102" cy="1686670"/>
          </a:xfrm>
          <a:prstGeom prst="rect">
            <a:avLst/>
          </a:prstGeom>
        </p:spPr>
      </p:pic>
      <p:pic>
        <p:nvPicPr>
          <p:cNvPr id="1028" name="Picture 4" descr="ՀՀ ԿԳՄՍՆ | Բարձրագույն կրթության և գիտության կոմիտե">
            <a:extLst>
              <a:ext uri="{FF2B5EF4-FFF2-40B4-BE49-F238E27FC236}">
                <a16:creationId xmlns:a16="http://schemas.microsoft.com/office/drawing/2014/main" id="{FC3EE5E0-F50C-BE8D-D636-1CAE6957E7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477" y="140982"/>
            <a:ext cx="2235855" cy="22358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494E9A9-B0CC-B9D6-DE62-7D20ED043D8D}"/>
              </a:ext>
            </a:extLst>
          </p:cNvPr>
          <p:cNvSpPr txBox="1"/>
          <p:nvPr/>
        </p:nvSpPr>
        <p:spPr>
          <a:xfrm>
            <a:off x="427544" y="6295838"/>
            <a:ext cx="90645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b="1" i="0" dirty="0">
                <a:solidFill>
                  <a:srgbClr val="222222"/>
                </a:solidFill>
                <a:effectLst/>
                <a:latin typeface="Verdana" panose="020B0604030504040204" pitchFamily="34" charset="0"/>
              </a:rPr>
              <a:t>«Առաջընթաց՝ արդյունավետ գիտությամբ – ԱԱԳ-2026»</a:t>
            </a:r>
            <a:endParaRPr lang="en-US" b="1" dirty="0"/>
          </a:p>
        </p:txBody>
      </p:sp>
      <p:pic>
        <p:nvPicPr>
          <p:cNvPr id="4098" name="Picture 2" descr="ՀՀ ԿԳՄՍՆ | Բարձրագույն կրթության և գիտության կոմիտե">
            <a:extLst>
              <a:ext uri="{FF2B5EF4-FFF2-40B4-BE49-F238E27FC236}">
                <a16:creationId xmlns:a16="http://schemas.microsoft.com/office/drawing/2014/main" id="{006CAF20-F162-2FB6-3F9A-E83CD0E52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82" y="4115448"/>
            <a:ext cx="3247595" cy="2165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280E2E-A8C1-2D50-7CD8-CAEBE44ED9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2163" y="4407189"/>
            <a:ext cx="2213385" cy="954180"/>
          </a:xfrm>
          <a:prstGeom prst="rect">
            <a:avLst/>
          </a:prstGeom>
        </p:spPr>
      </p:pic>
      <p:pic>
        <p:nvPicPr>
          <p:cNvPr id="3074" name="Picture 2" descr="No photo description available.">
            <a:extLst>
              <a:ext uri="{FF2B5EF4-FFF2-40B4-BE49-F238E27FC236}">
                <a16:creationId xmlns:a16="http://schemas.microsoft.com/office/drawing/2014/main" id="{655EE56C-9B65-3226-6BF7-E53A9A4A70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09" y="3072257"/>
            <a:ext cx="1226128" cy="1226128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No photo description available.">
            <a:extLst>
              <a:ext uri="{FF2B5EF4-FFF2-40B4-BE49-F238E27FC236}">
                <a16:creationId xmlns:a16="http://schemas.microsoft.com/office/drawing/2014/main" id="{31C6BD02-D6A7-C971-407B-AE7864518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301" y="1496631"/>
            <a:ext cx="1261344" cy="1319305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4FA245A-C71A-F455-39EF-9E9979639D6F}"/>
              </a:ext>
            </a:extLst>
          </p:cNvPr>
          <p:cNvSpPr txBox="1"/>
          <p:nvPr/>
        </p:nvSpPr>
        <p:spPr>
          <a:xfrm>
            <a:off x="2221924" y="1436063"/>
            <a:ext cx="863179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Ghevondyan</a:t>
            </a:r>
            <a:r>
              <a:rPr lang="en-US" dirty="0"/>
              <a:t> D, </a:t>
            </a:r>
            <a:r>
              <a:rPr lang="en-US" dirty="0" err="1"/>
              <a:t>Soghomonyan</a:t>
            </a:r>
            <a:r>
              <a:rPr lang="en-US" dirty="0"/>
              <a:t> T, Hovhannisyan P, Margaryan A, </a:t>
            </a:r>
            <a:r>
              <a:rPr lang="en-US" b="1" dirty="0" err="1"/>
              <a:t>Paloyan</a:t>
            </a:r>
            <a:r>
              <a:rPr lang="en-US" b="1" dirty="0"/>
              <a:t> A</a:t>
            </a:r>
            <a:r>
              <a:rPr lang="en-US" dirty="0"/>
              <a:t>, Birkeland N-K, </a:t>
            </a:r>
            <a:r>
              <a:rPr lang="en-US" dirty="0" err="1"/>
              <a:t>Antranikian</a:t>
            </a:r>
            <a:r>
              <a:rPr lang="en-US" dirty="0"/>
              <a:t> G &amp; Panosyan H* (</a:t>
            </a:r>
            <a:r>
              <a:rPr lang="en-US" b="1" dirty="0"/>
              <a:t>2024</a:t>
            </a:r>
            <a:r>
              <a:rPr lang="en-US" dirty="0"/>
              <a:t>): Detergent-resistant α-amylase derived from </a:t>
            </a:r>
            <a:r>
              <a:rPr lang="en-US" i="1" dirty="0" err="1"/>
              <a:t>Anoxybacillus</a:t>
            </a:r>
            <a:r>
              <a:rPr lang="en-US" i="1" dirty="0"/>
              <a:t> </a:t>
            </a:r>
            <a:r>
              <a:rPr lang="en-US" i="1" dirty="0" err="1"/>
              <a:t>karvacharensis</a:t>
            </a:r>
            <a:r>
              <a:rPr lang="en-US" dirty="0"/>
              <a:t> </a:t>
            </a:r>
            <a:r>
              <a:rPr lang="en-US" dirty="0" err="1"/>
              <a:t>K1</a:t>
            </a:r>
            <a:r>
              <a:rPr lang="en-US" dirty="0"/>
              <a:t> and its production based on whey. </a:t>
            </a:r>
            <a:r>
              <a:rPr lang="en-US" i="1" dirty="0"/>
              <a:t>Sci Rep</a:t>
            </a:r>
            <a:r>
              <a:rPr lang="en-US" dirty="0"/>
              <a:t> 14, 12682 </a:t>
            </a:r>
            <a:r>
              <a:rPr lang="en-US" dirty="0" err="1"/>
              <a:t>doi.org</a:t>
            </a:r>
            <a:r>
              <a:rPr lang="en-US" dirty="0"/>
              <a:t>/10.1038/</a:t>
            </a:r>
            <a:r>
              <a:rPr lang="en-US" dirty="0" err="1"/>
              <a:t>s41598</a:t>
            </a:r>
            <a:r>
              <a:rPr lang="en-US" dirty="0"/>
              <a:t>-024-63606-7.</a:t>
            </a:r>
          </a:p>
          <a:p>
            <a:endParaRPr lang="en-US" dirty="0"/>
          </a:p>
          <a:p>
            <a:r>
              <a:rPr lang="en-US" dirty="0" err="1"/>
              <a:t>Poladyan</a:t>
            </a:r>
            <a:r>
              <a:rPr lang="en-US" dirty="0"/>
              <a:t> A*, </a:t>
            </a:r>
            <a:r>
              <a:rPr lang="en-US" dirty="0" err="1"/>
              <a:t>Trchounian</a:t>
            </a:r>
            <a:r>
              <a:rPr lang="en-US" dirty="0"/>
              <a:t> K, </a:t>
            </a:r>
            <a:r>
              <a:rPr lang="en-US" b="1" dirty="0" err="1"/>
              <a:t>Paloyan</a:t>
            </a:r>
            <a:r>
              <a:rPr lang="en-US" b="1" dirty="0"/>
              <a:t> A</a:t>
            </a:r>
            <a:r>
              <a:rPr lang="en-US" dirty="0"/>
              <a:t>, Minasyan E, </a:t>
            </a:r>
            <a:r>
              <a:rPr lang="en-US" dirty="0" err="1"/>
              <a:t>Aghekyan</a:t>
            </a:r>
            <a:r>
              <a:rPr lang="en-US" dirty="0"/>
              <a:t> H, Iskandaryan M, </a:t>
            </a:r>
            <a:r>
              <a:rPr lang="en-US" dirty="0" err="1"/>
              <a:t>Khoyetsyan</a:t>
            </a:r>
            <a:r>
              <a:rPr lang="en-US" dirty="0"/>
              <a:t> L, Aghayan S, Tsaturyan A &amp; </a:t>
            </a:r>
            <a:r>
              <a:rPr lang="en-US" dirty="0" err="1"/>
              <a:t>Antranikian</a:t>
            </a:r>
            <a:r>
              <a:rPr lang="en-US" dirty="0"/>
              <a:t> G (</a:t>
            </a:r>
            <a:r>
              <a:rPr lang="en-US" b="1" dirty="0"/>
              <a:t>2023</a:t>
            </a:r>
            <a:r>
              <a:rPr lang="en-US" dirty="0"/>
              <a:t>) Valorization of whey-based side streams for microbial biomass, molecular hydrogen, and hydrogenase production. </a:t>
            </a:r>
            <a:r>
              <a:rPr lang="en-US" i="1" dirty="0"/>
              <a:t>Appl </a:t>
            </a:r>
            <a:r>
              <a:rPr lang="en-US" i="1" dirty="0" err="1"/>
              <a:t>Microbiol</a:t>
            </a:r>
            <a:r>
              <a:rPr lang="en-US" i="1" dirty="0"/>
              <a:t> </a:t>
            </a:r>
            <a:r>
              <a:rPr lang="en-US" i="1" dirty="0" err="1"/>
              <a:t>Biotechnol</a:t>
            </a:r>
            <a:r>
              <a:rPr lang="en-US" dirty="0"/>
              <a:t> 107, 4683–4696 </a:t>
            </a:r>
            <a:r>
              <a:rPr lang="en-US" dirty="0" err="1"/>
              <a:t>doi</a:t>
            </a:r>
            <a:r>
              <a:rPr lang="en-US" dirty="0"/>
              <a:t>: 10.1007/</a:t>
            </a:r>
            <a:r>
              <a:rPr lang="en-US" dirty="0" err="1"/>
              <a:t>s00253</a:t>
            </a:r>
            <a:r>
              <a:rPr lang="en-US" dirty="0"/>
              <a:t>-023-12609-x.</a:t>
            </a:r>
          </a:p>
          <a:p>
            <a:endParaRPr lang="en-US" dirty="0"/>
          </a:p>
        </p:txBody>
      </p:sp>
      <p:pic>
        <p:nvPicPr>
          <p:cNvPr id="1030" name="Picture 6" descr="Foundation for Armenian Science and Technology (FAST)">
            <a:extLst>
              <a:ext uri="{FF2B5EF4-FFF2-40B4-BE49-F238E27FC236}">
                <a16:creationId xmlns:a16="http://schemas.microsoft.com/office/drawing/2014/main" id="{E411E13E-D63C-8C22-DA08-BDE5765A6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318" y="30314"/>
            <a:ext cx="951327" cy="1162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A7A7E24-FA46-405D-FEC6-2C1F6F3CCCE6}"/>
              </a:ext>
            </a:extLst>
          </p:cNvPr>
          <p:cNvSpPr txBox="1"/>
          <p:nvPr/>
        </p:nvSpPr>
        <p:spPr>
          <a:xfrm>
            <a:off x="2221924" y="611420"/>
            <a:ext cx="16669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Advance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6BB68E-837E-C6A6-3C60-71AFB5DC8D07}"/>
              </a:ext>
            </a:extLst>
          </p:cNvPr>
          <p:cNvSpPr txBox="1"/>
          <p:nvPr/>
        </p:nvSpPr>
        <p:spPr>
          <a:xfrm>
            <a:off x="3203349" y="5863023"/>
            <a:ext cx="82394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/>
              <a:t>ԱԾԽԱՋՐԵՐԻ ՆԿԱՏՄԱՄԲ ԱԿՏԻՎ ՖԵՐՄԵՆՏՆԵՐԻ ՍՏԱՑՈՒՄ ԿԱԹՆԱՄԹԵՐԻՔԻ ԱՐՏԱԴՐՈՒԹՅԱՆ ՎԵՐԱՄՇԱԿՎԱԾ ԹԱՓՈՆՆԵՐԻ ՕԳՏԱԳՈՐԾՄԱՄԲ</a:t>
            </a:r>
            <a:endParaRPr lang="en-US" dirty="0"/>
          </a:p>
        </p:txBody>
      </p:sp>
      <p:pic>
        <p:nvPicPr>
          <p:cNvPr id="1032" name="Picture 8" descr="Արարատյան Կաթնամթերք / Araratyan Dairy (@Araratyankatfarm) • Facebook">
            <a:extLst>
              <a:ext uri="{FF2B5EF4-FFF2-40B4-BE49-F238E27FC236}">
                <a16:creationId xmlns:a16="http://schemas.microsoft.com/office/drawing/2014/main" id="{B01ACCE8-6040-A3C5-7F2B-EEABFA94A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9037" y="5493691"/>
            <a:ext cx="1137236" cy="113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17995B6-1DF4-7E30-F325-EF3A214C5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204" y="5445798"/>
            <a:ext cx="1146651" cy="1108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983DAD6-5CB9-88AE-2F39-319AD3382EE0}"/>
              </a:ext>
            </a:extLst>
          </p:cNvPr>
          <p:cNvSpPr txBox="1"/>
          <p:nvPr/>
        </p:nvSpPr>
        <p:spPr>
          <a:xfrm>
            <a:off x="3263397" y="5493691"/>
            <a:ext cx="60974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25EDP-2I006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095476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 descr="A row of colorful lines&#10;&#10;AI-generated content may be incorrect.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3" t="17641" r="25888" b="47104"/>
          <a:stretch>
            <a:fillRect/>
          </a:stretch>
        </p:blipFill>
        <p:spPr>
          <a:xfrm>
            <a:off x="290195" y="810895"/>
            <a:ext cx="6401435" cy="56680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D5E2DA8-9F49-CCAA-E49D-89A70E8752EB}"/>
              </a:ext>
            </a:extLst>
          </p:cNvPr>
          <p:cNvSpPr txBox="1"/>
          <p:nvPr/>
        </p:nvSpPr>
        <p:spPr>
          <a:xfrm>
            <a:off x="607634" y="289068"/>
            <a:ext cx="1024717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Multiple Sequence Alignment and Identification of Mutation Sites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ate kepper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41204" y="664466"/>
            <a:ext cx="2656166" cy="2349501"/>
          </a:xfrm>
          <a:prstGeom prst="rect">
            <a:avLst/>
          </a:prstGeom>
        </p:spPr>
      </p:pic>
      <p:pic>
        <p:nvPicPr>
          <p:cNvPr id="5" name="Picture 4" descr="Catalitic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8267" y="664466"/>
            <a:ext cx="2590912" cy="2349501"/>
          </a:xfrm>
          <a:prstGeom prst="rect">
            <a:avLst/>
          </a:prstGeom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4"/>
          <a:srcRect l="5665" t="3274" b="4408"/>
          <a:stretch>
            <a:fillRect/>
          </a:stretch>
        </p:blipFill>
        <p:spPr>
          <a:xfrm>
            <a:off x="1318707" y="664466"/>
            <a:ext cx="2754961" cy="2349501"/>
          </a:xfr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5961D6-839B-E934-5BAA-1FEF20CB0AC4}"/>
              </a:ext>
            </a:extLst>
          </p:cNvPr>
          <p:cNvSpPr txBox="1"/>
          <p:nvPr/>
        </p:nvSpPr>
        <p:spPr>
          <a:xfrm>
            <a:off x="1549400" y="56634"/>
            <a:ext cx="75311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Predicted 3D Structure and Active Site Architecture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C808644-280E-17AA-D1AF-7CAD2BBB7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30"/>
          <a:stretch>
            <a:fillRect/>
          </a:stretch>
        </p:blipFill>
        <p:spPr>
          <a:xfrm>
            <a:off x="1616605" y="3544692"/>
            <a:ext cx="7752682" cy="294601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Lactose"/>
          <p:cNvPicPr>
            <a:picLocks noChangeAspect="1"/>
          </p:cNvPicPr>
          <p:nvPr/>
        </p:nvPicPr>
        <p:blipFill>
          <a:blip r:embed="rId2"/>
          <a:srcRect l="28828" r="27734"/>
          <a:stretch>
            <a:fillRect/>
          </a:stretch>
        </p:blipFill>
        <p:spPr>
          <a:xfrm>
            <a:off x="377825" y="1811020"/>
            <a:ext cx="4286250" cy="4168140"/>
          </a:xfrm>
          <a:prstGeom prst="rect">
            <a:avLst/>
          </a:prstGeom>
        </p:spPr>
      </p:pic>
      <p:pic>
        <p:nvPicPr>
          <p:cNvPr id="9" name="Picture 8" descr="Glucose"/>
          <p:cNvPicPr>
            <a:picLocks noChangeAspect="1"/>
          </p:cNvPicPr>
          <p:nvPr/>
        </p:nvPicPr>
        <p:blipFill>
          <a:blip r:embed="rId3"/>
          <a:srcRect l="28906" r="27266"/>
          <a:stretch>
            <a:fillRect/>
          </a:stretch>
        </p:blipFill>
        <p:spPr>
          <a:xfrm>
            <a:off x="5683250" y="1811020"/>
            <a:ext cx="4413885" cy="4253865"/>
          </a:xfrm>
          <a:prstGeom prst="rect">
            <a:avLst/>
          </a:prstGeom>
        </p:spPr>
      </p:pic>
      <p:sp>
        <p:nvSpPr>
          <p:cNvPr id="10" name="Text Box 9"/>
          <p:cNvSpPr txBox="1"/>
          <p:nvPr/>
        </p:nvSpPr>
        <p:spPr>
          <a:xfrm>
            <a:off x="396875" y="1442720"/>
            <a:ext cx="4248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Lactose</a:t>
            </a:r>
          </a:p>
        </p:txBody>
      </p:sp>
      <p:sp>
        <p:nvSpPr>
          <p:cNvPr id="11" name="Text Box 10"/>
          <p:cNvSpPr txBox="1"/>
          <p:nvPr/>
        </p:nvSpPr>
        <p:spPr>
          <a:xfrm>
            <a:off x="5848985" y="1391920"/>
            <a:ext cx="424815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Glucose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CFF3836-69FC-F03F-8D16-62B8FFF74DD8}"/>
              </a:ext>
            </a:extLst>
          </p:cNvPr>
          <p:cNvSpPr txBox="1"/>
          <p:nvPr/>
        </p:nvSpPr>
        <p:spPr>
          <a:xfrm>
            <a:off x="1270000" y="6115685"/>
            <a:ext cx="7962490" cy="268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1177"/>
              </a:lnSpc>
              <a:spcAft>
                <a:spcPts val="800"/>
              </a:spcAft>
            </a:pPr>
            <a:r>
              <a:rPr lang="el-GR" dirty="0"/>
              <a:t>Δ</a:t>
            </a:r>
            <a:r>
              <a:rPr lang="en-US" dirty="0"/>
              <a:t>G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-6.7 Lactose                                                                  </a:t>
            </a:r>
            <a:r>
              <a:rPr lang="el-GR" dirty="0"/>
              <a:t>Δ</a:t>
            </a:r>
            <a:r>
              <a:rPr lang="en-US" dirty="0"/>
              <a:t>G</a:t>
            </a:r>
            <a:r>
              <a:rPr lang="en-US" sz="1800" b="0" i="0" dirty="0">
                <a:solidFill>
                  <a:srgbClr val="222222"/>
                </a:solidFill>
                <a:effectLst/>
                <a:latin typeface="Calibri" panose="020F0502020204030204" pitchFamily="34" charset="0"/>
              </a:rPr>
              <a:t>-5.5 Glucose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2200C2-28D6-C0EF-C92C-AA2EBF0E271D}"/>
              </a:ext>
            </a:extLst>
          </p:cNvPr>
          <p:cNvSpPr txBox="1"/>
          <p:nvPr/>
        </p:nvSpPr>
        <p:spPr>
          <a:xfrm>
            <a:off x="749300" y="476250"/>
            <a:ext cx="8712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Docking results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ut ma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160" y="308830"/>
            <a:ext cx="6069965" cy="2942590"/>
          </a:xfrm>
          <a:prstGeom prst="rect">
            <a:avLst/>
          </a:prstGeom>
        </p:spPr>
      </p:pic>
      <p:pic>
        <p:nvPicPr>
          <p:cNvPr id="6" name="Picture 5" descr="2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23360" y="3198412"/>
            <a:ext cx="8031480" cy="352044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187B3B-9853-64B2-48E9-6EBD0EEB6C4D}"/>
              </a:ext>
            </a:extLst>
          </p:cNvPr>
          <p:cNvSpPr txBox="1"/>
          <p:nvPr/>
        </p:nvSpPr>
        <p:spPr>
          <a:xfrm>
            <a:off x="364434" y="0"/>
            <a:ext cx="7758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 Silico Analysis Results Using </a:t>
            </a:r>
            <a:r>
              <a:rPr lang="en-US" sz="2000" b="1" dirty="0" err="1"/>
              <a:t>FuncLib</a:t>
            </a:r>
            <a:r>
              <a:rPr lang="en-US" sz="2000" b="1" dirty="0"/>
              <a:t> and </a:t>
            </a:r>
            <a:r>
              <a:rPr lang="en-US" sz="2000" b="1" dirty="0" err="1"/>
              <a:t>HotSpot</a:t>
            </a:r>
            <a:r>
              <a:rPr lang="en-US" sz="2000" b="1" dirty="0"/>
              <a:t> Wizard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68EAA2D9-FBDE-92A8-F289-B09A52B37AA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944785"/>
              </p:ext>
            </p:extLst>
          </p:nvPr>
        </p:nvGraphicFramePr>
        <p:xfrm>
          <a:off x="496805" y="1280926"/>
          <a:ext cx="5599195" cy="5100165"/>
        </p:xfrm>
        <a:graphic>
          <a:graphicData uri="http://schemas.openxmlformats.org/drawingml/2006/table">
            <a:tbl>
              <a:tblPr/>
              <a:tblGrid>
                <a:gridCol w="773622">
                  <a:extLst>
                    <a:ext uri="{9D8B030D-6E8A-4147-A177-3AD203B41FA5}">
                      <a16:colId xmlns:a16="http://schemas.microsoft.com/office/drawing/2014/main" val="642570777"/>
                    </a:ext>
                  </a:extLst>
                </a:gridCol>
                <a:gridCol w="1736592">
                  <a:extLst>
                    <a:ext uri="{9D8B030D-6E8A-4147-A177-3AD203B41FA5}">
                      <a16:colId xmlns:a16="http://schemas.microsoft.com/office/drawing/2014/main" val="531946532"/>
                    </a:ext>
                  </a:extLst>
                </a:gridCol>
                <a:gridCol w="3088981">
                  <a:extLst>
                    <a:ext uri="{9D8B030D-6E8A-4147-A177-3AD203B41FA5}">
                      <a16:colId xmlns:a16="http://schemas.microsoft.com/office/drawing/2014/main" val="292437550"/>
                    </a:ext>
                  </a:extLst>
                </a:gridCol>
              </a:tblGrid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Mutant ID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Amino Acid Substitution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Description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400133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P210L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Phenylalanine to leucine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05872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N2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S215A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Serine to alanine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6673862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N3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V227A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Valine to alanine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12888457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N4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S229Y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Serine to tyrosine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4713991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N5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S229W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Serine to tryptophan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24959985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N6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S229V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Serine to valine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01538007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N7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A266S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Alanine to serine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971336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N8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 err="1"/>
                        <a:t>V302Q</a:t>
                      </a:r>
                      <a:endParaRPr lang="en-US" sz="1300" dirty="0"/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Valine to glutamine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3324857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N9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V302F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Valine to phenylalanine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419517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N10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 err="1"/>
                        <a:t>M356A</a:t>
                      </a:r>
                      <a:endParaRPr lang="en-US" sz="1300" dirty="0"/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Methionine to alanine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47354633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N11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V212F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Valine to phenylalanine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51465970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N12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V212Q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Valine to glutamine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5690988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N13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V212K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Valine to lysine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796565413"/>
                  </a:ext>
                </a:extLst>
              </a:tr>
              <a:tr h="38578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N14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 err="1"/>
                        <a:t>Q18E</a:t>
                      </a:r>
                      <a:endParaRPr lang="en-US" sz="1300" dirty="0"/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/>
                        <a:t>Glutamine to glutamic acid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265780096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N15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Q18N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Glutamine to asparagine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76943756"/>
                  </a:ext>
                </a:extLst>
              </a:tr>
              <a:tr h="283610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N16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/>
                        <a:t>Q18R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sz="1300" dirty="0"/>
                        <a:t>Glutamine to arginine</a:t>
                      </a:r>
                    </a:p>
                  </a:txBody>
                  <a:tcPr marL="63990" marR="63990" marT="31995" marB="3199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2504500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29C99092-90CB-33C5-87C1-48B7C4C3994E}"/>
              </a:ext>
            </a:extLst>
          </p:cNvPr>
          <p:cNvSpPr txBox="1"/>
          <p:nvPr/>
        </p:nvSpPr>
        <p:spPr>
          <a:xfrm>
            <a:off x="991240" y="476909"/>
            <a:ext cx="68848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List of Designed Mutations</a:t>
            </a: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F71B8FE-7986-6583-1E4D-FD7DA19834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8942885"/>
              </p:ext>
            </p:extLst>
          </p:nvPr>
        </p:nvGraphicFramePr>
        <p:xfrm>
          <a:off x="6500247" y="991240"/>
          <a:ext cx="3763616" cy="53196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35359">
                  <a:extLst>
                    <a:ext uri="{9D8B030D-6E8A-4147-A177-3AD203B41FA5}">
                      <a16:colId xmlns:a16="http://schemas.microsoft.com/office/drawing/2014/main" val="2883372932"/>
                    </a:ext>
                  </a:extLst>
                </a:gridCol>
                <a:gridCol w="2297617">
                  <a:extLst>
                    <a:ext uri="{9D8B030D-6E8A-4147-A177-3AD203B41FA5}">
                      <a16:colId xmlns:a16="http://schemas.microsoft.com/office/drawing/2014/main" val="2452874529"/>
                    </a:ext>
                  </a:extLst>
                </a:gridCol>
                <a:gridCol w="456867">
                  <a:extLst>
                    <a:ext uri="{9D8B030D-6E8A-4147-A177-3AD203B41FA5}">
                      <a16:colId xmlns:a16="http://schemas.microsoft.com/office/drawing/2014/main" val="4211660137"/>
                    </a:ext>
                  </a:extLst>
                </a:gridCol>
                <a:gridCol w="473773">
                  <a:extLst>
                    <a:ext uri="{9D8B030D-6E8A-4147-A177-3AD203B41FA5}">
                      <a16:colId xmlns:a16="http://schemas.microsoft.com/office/drawing/2014/main" val="1993281485"/>
                    </a:ext>
                  </a:extLst>
                </a:gridCol>
              </a:tblGrid>
              <a:tr h="4704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 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 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Tm (°C)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Gene Specific Tm (°C)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029440929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F-P210L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GAATGAACTAAATGTAACTTGGAGTATTGGTTACC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58.9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03455734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R-P210L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ACATTTAGTTCATTCATTGTGCTCCACATG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64.6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59.6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743529703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F-S215A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AACTTGGGCTATTGGTTACCTTGGAGGTAATTTTC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68.2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59.4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194560494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R-S215A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CCAATAGCCCAAGTTACATTTGGTTCATTC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64.9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56.0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438692088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F-V227A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TCCAGGTGCTAATTCAGTAGAAGCAGCAGCAAGA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71.7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62.7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564218133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R-V227A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GAATTAGCACCTGGAGGAAAATTACCTCCAAGG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68.3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619033505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F-S229Y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TGTTAATTATGTAGAAGCAGCAGCAAGAGC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65.7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61.5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877769711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R-S229Y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TCTACATAATTAACACCTGGAGGAAAATTACC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63.1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203888266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F-S229W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TGTTAATTGGGTAGAAGCAGCAGCAAGAGC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68.9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61.5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03455451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R-S229W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TCTACCCAATTAACACCTGGAGGAAAATTACC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66.2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947986553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F-S229V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TGTTAATGTAGTAGAAGCAGCAGCAAGAGC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66.9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61.5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405850234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R-S229V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TCTACTACATTAACACCTGGAGGAAAATTACC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87662747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F-A266S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AATATATTCAACATCACCTTCTGAACCATTAAC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62.4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67771791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R-A266S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GATGTTGAATATATTACTCCTACTTTTGCTTTC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61.3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54.8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173303816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F-V302Q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AAATGGACAAGTTTCAAAGAATTTCCTTGGAGAG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66.0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58.3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58958667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 V302Q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GAAACTTGTCCATTTAGTATAGCGTTAAAGAAC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63.1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57.1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41051208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F-V302F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AAATGGATTTGTTTCAAAGAATTTCCTTGGAGAG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65.0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58.3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4284013748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 V302F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GAAACAAATCCATTTAGTATAGCGTTAAAGAAC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62.0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57.1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473971160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F-M356A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TAGCAATGCGGAGAAATCCAATGCAGGCTTACC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71.7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61.9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155325731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 M356A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TTCTCCGCATTGCTACAGCTGAAACCATAACC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70.2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61.5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917163484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F-V212F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ACCAAATTTCACTTGGAGTATTGGTTACCTTGG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67.0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60.1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822925465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R-V212F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CAAGTGAAATTTGGTTCATTCATTGTGCTCC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65.8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60.2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69922628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F-V212Q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ACCAAATCAAACTTGGAGTATTGGTTACCTTGG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67.0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60.1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593399628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R-V212Q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 dirty="0" err="1">
                          <a:effectLst/>
                        </a:rPr>
                        <a:t>CAAGTTTGATTTGGTTCATTCATTGTGCTCC</a:t>
                      </a:r>
                      <a:endParaRPr lang="en-US" sz="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65.8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60.2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384934118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F-V212K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ACCAAATAAAACTTGGAGTATTGGTTACCTTGG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65.5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60.1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631952083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R-V212K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CAAGTTTTATTTGGTTCATTCATTGTGCTCC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60.2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2145397324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F-Q18E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AGCATTTGAGTATGAAATGGGATATTCAAAAGAAG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55.5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1506181569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R-Q18E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TCATACTCAAATGCTGCCATTGAAATTCC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64.6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641728189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F-Q18N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AGCATTTAACTATGAAATGGGATATTCAAAAGAAG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63.0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55.5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490449307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R-Q18N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TCATAGTTAAATGCTGCCATTGAAATTCC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62.9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58.1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428455944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F-Q18R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GGCAGCATTTcgcTATGAAATGGGATATTC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 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 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3105281402"/>
                  </a:ext>
                </a:extLst>
              </a:tr>
              <a:tr h="15153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R-Q18N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ATTGAAATTCCCCACATGAAC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>
                          <a:effectLst/>
                        </a:rPr>
                        <a:t> </a:t>
                      </a:r>
                      <a:endParaRPr lang="en-US" sz="700" kern="10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800"/>
                        </a:spcAft>
                        <a:buNone/>
                      </a:pPr>
                      <a:r>
                        <a:rPr lang="en-US" sz="700" kern="100" dirty="0">
                          <a:effectLst/>
                        </a:rPr>
                        <a:t> </a:t>
                      </a:r>
                      <a:endParaRPr lang="en-US" sz="700" kern="100" dirty="0">
                        <a:effectLst/>
                        <a:latin typeface="Aptos" panose="020B0004020202020204" pitchFamily="34" charset="0"/>
                        <a:ea typeface="Aptos" panose="020B000402020202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526" marR="42526" marT="0" marB="0"/>
                </a:tc>
                <a:extLst>
                  <a:ext uri="{0D108BD9-81ED-4DB2-BD59-A6C34878D82A}">
                    <a16:rowId xmlns:a16="http://schemas.microsoft.com/office/drawing/2014/main" val="773949422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6F55A8D6-0897-C5F4-183D-8D846A9F8B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01" b="8599"/>
          <a:stretch>
            <a:fillRect/>
          </a:stretch>
        </p:blipFill>
        <p:spPr>
          <a:xfrm>
            <a:off x="10099169" y="4123832"/>
            <a:ext cx="1988415" cy="25074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C895C48-03F0-B3D9-E0B1-78A7472F5ACF}"/>
              </a:ext>
            </a:extLst>
          </p:cNvPr>
          <p:cNvSpPr txBox="1"/>
          <p:nvPr/>
        </p:nvSpPr>
        <p:spPr>
          <a:xfrm>
            <a:off x="6719242" y="476909"/>
            <a:ext cx="600323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Primer Design and Synthesis</a:t>
            </a:r>
            <a:endParaRPr lang="en-US" sz="2000" b="1" dirty="0">
              <a:solidFill>
                <a:srgbClr val="FFFFFF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5982A20-37D9-5E4A-98BE-54790D8BFF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057" y="0"/>
            <a:ext cx="8678708" cy="5785805"/>
          </a:xfrm>
          <a:prstGeom prst="rect">
            <a:avLst/>
          </a:prstGeom>
        </p:spPr>
      </p:pic>
      <p:pic>
        <p:nvPicPr>
          <p:cNvPr id="2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037" y="2995664"/>
            <a:ext cx="4980940" cy="27101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DF2D966-68B3-78A2-67EE-68D78DCD33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812"/>
          <a:stretch>
            <a:fillRect/>
          </a:stretch>
        </p:blipFill>
        <p:spPr>
          <a:xfrm>
            <a:off x="256087" y="1483348"/>
            <a:ext cx="4851757" cy="320073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89DE243-3519-BADA-5D7F-101160A7143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5601" y="1485248"/>
            <a:ext cx="5495125" cy="309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883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 descr="Mutational analysis and thermal stability study">
            <a:extLst>
              <a:ext uri="{FF2B5EF4-FFF2-40B4-BE49-F238E27FC236}">
                <a16:creationId xmlns:a16="http://schemas.microsoft.com/office/drawing/2014/main" id="{4B1D1AAF-68AE-D06C-458E-94A1E9D1D61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A054401-C477-8107-E559-C536FE54F1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0" t="5546" r="50000" b="9970"/>
          <a:stretch>
            <a:fillRect/>
          </a:stretch>
        </p:blipFill>
        <p:spPr>
          <a:xfrm>
            <a:off x="420785" y="684451"/>
            <a:ext cx="5060219" cy="579389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63E1A2-C0EF-A643-B2F8-3157D23607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47778" r="810" b="9706"/>
          <a:stretch>
            <a:fillRect/>
          </a:stretch>
        </p:blipFill>
        <p:spPr>
          <a:xfrm>
            <a:off x="6710996" y="513261"/>
            <a:ext cx="5060219" cy="291573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156C804-588F-D124-5AC4-54E8A86CCB18}"/>
              </a:ext>
            </a:extLst>
          </p:cNvPr>
          <p:cNvSpPr/>
          <p:nvPr/>
        </p:nvSpPr>
        <p:spPr>
          <a:xfrm>
            <a:off x="453154" y="655455"/>
            <a:ext cx="396510" cy="347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C2F464B5-8730-5767-931A-0B9DDCA78C80}"/>
              </a:ext>
            </a:extLst>
          </p:cNvPr>
          <p:cNvSpPr/>
          <p:nvPr/>
        </p:nvSpPr>
        <p:spPr>
          <a:xfrm>
            <a:off x="453154" y="3643101"/>
            <a:ext cx="396510" cy="347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7AB728B7-4441-1967-86C7-9F2D52C518F2}"/>
              </a:ext>
            </a:extLst>
          </p:cNvPr>
          <p:cNvSpPr/>
          <p:nvPr/>
        </p:nvSpPr>
        <p:spPr>
          <a:xfrm>
            <a:off x="6743365" y="565414"/>
            <a:ext cx="396510" cy="347957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4126751-3C2B-CF77-2E32-3F6AB1D3B03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90" t="34019" b="15140"/>
          <a:stretch>
            <a:fillRect/>
          </a:stretch>
        </p:blipFill>
        <p:spPr>
          <a:xfrm>
            <a:off x="5943600" y="3371316"/>
            <a:ext cx="4650693" cy="348668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10EE9CD-7CE8-5D73-ED79-24098E570347}"/>
              </a:ext>
            </a:extLst>
          </p:cNvPr>
          <p:cNvSpPr txBox="1"/>
          <p:nvPr/>
        </p:nvSpPr>
        <p:spPr>
          <a:xfrm>
            <a:off x="420785" y="224455"/>
            <a:ext cx="7356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Evaluation of Product Inhibition and Lactose Hydrolysis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SCIENTIFIC AND PRODUCTION CENTER “ARMBIOTECHNOLOGY” NAS RA">
            <a:extLst>
              <a:ext uri="{FF2B5EF4-FFF2-40B4-BE49-F238E27FC236}">
                <a16:creationId xmlns:a16="http://schemas.microsoft.com/office/drawing/2014/main" id="{618BC45E-0266-A948-1409-5ADD69DE4C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4216" y="319088"/>
            <a:ext cx="1457267" cy="1586050"/>
          </a:xfrm>
          <a:prstGeom prst="teardrop">
            <a:avLst>
              <a:gd name="adj" fmla="val 10464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0" descr="Sérgio MARQUES | Researcher | PhD | Masaryk University, Brno | MUNI |  Loschmidtovy laboratory | Research profile">
            <a:extLst>
              <a:ext uri="{FF2B5EF4-FFF2-40B4-BE49-F238E27FC236}">
                <a16:creationId xmlns:a16="http://schemas.microsoft.com/office/drawing/2014/main" id="{BAF45CB3-1AA6-FD04-5C6D-17B41C7B57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95" b="10747"/>
          <a:stretch/>
        </p:blipFill>
        <p:spPr bwMode="auto">
          <a:xfrm>
            <a:off x="10284454" y="142613"/>
            <a:ext cx="1523600" cy="164424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5B55C60-E857-5D44-E5B3-C80B3B0AEC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061" y="857335"/>
            <a:ext cx="8510539" cy="568157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8C94E91-46A2-F2C1-FA25-710635B1F0ED}"/>
              </a:ext>
            </a:extLst>
          </p:cNvPr>
          <p:cNvSpPr txBox="1"/>
          <p:nvPr/>
        </p:nvSpPr>
        <p:spPr>
          <a:xfrm>
            <a:off x="504202" y="188955"/>
            <a:ext cx="352941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L-</a:t>
            </a:r>
            <a:r>
              <a:rPr lang="en-US" sz="2400" b="1" dirty="0" err="1"/>
              <a:t>carbamoylase</a:t>
            </a:r>
            <a:r>
              <a:rPr lang="en-US" dirty="0"/>
              <a:t>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78A59F-A43B-0525-E432-C24A98704862}"/>
              </a:ext>
            </a:extLst>
          </p:cNvPr>
          <p:cNvSpPr txBox="1"/>
          <p:nvPr/>
        </p:nvSpPr>
        <p:spPr>
          <a:xfrm>
            <a:off x="10025349" y="1990410"/>
            <a:ext cx="206659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Պրոֆ․ Սերգիո Մարկես, Բռնո Չեխիա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2426DC-6DA6-997D-4445-17A79B7890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9631" y="2701796"/>
            <a:ext cx="1238423" cy="1190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652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12838" y="3467106"/>
            <a:ext cx="164849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Արմեն Սարգսյան</a:t>
            </a:r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կգթ, ավագ գիտաշխատող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182204" y="2827957"/>
            <a:ext cx="220368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Հ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ասմիկ Գրիգորյան, հայցորդ, կրտ․ գիտաշխատող </a:t>
            </a:r>
            <a:r>
              <a:rPr lang="en-GB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CA" sz="1350" dirty="0"/>
          </a:p>
        </p:txBody>
      </p:sp>
      <p:pic>
        <p:nvPicPr>
          <p:cNvPr id="30" name="Picture 4" descr="SCIENTIFIC AND PRODUCTION CENTER “ARMBIOTECHNOLOGY” NAS RA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846" y="2153896"/>
            <a:ext cx="1252442" cy="1363124"/>
          </a:xfrm>
          <a:prstGeom prst="teardrop">
            <a:avLst>
              <a:gd name="adj" fmla="val 104642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/>
          <p:cNvSpPr txBox="1"/>
          <p:nvPr/>
        </p:nvSpPr>
        <p:spPr>
          <a:xfrm>
            <a:off x="4933544" y="2567638"/>
            <a:ext cx="18150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Տիգրան Սողոմոնյան, </a:t>
            </a:r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կգթ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գիտաշխատող</a:t>
            </a:r>
            <a:endParaRPr lang="en-CA" sz="1350" dirty="0"/>
          </a:p>
        </p:txBody>
      </p:sp>
      <p:sp>
        <p:nvSpPr>
          <p:cNvPr id="42" name="TextBox 41"/>
          <p:cNvSpPr txBox="1"/>
          <p:nvPr/>
        </p:nvSpPr>
        <p:spPr>
          <a:xfrm>
            <a:off x="6462382" y="3238505"/>
            <a:ext cx="220368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Մարիամ</a:t>
            </a:r>
            <a:r>
              <a:rPr lang="en-GB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GB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Կարապետյան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en-US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կրտ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․ </a:t>
            </a:r>
            <a:r>
              <a:rPr lang="en-US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գիտաշխատող</a:t>
            </a:r>
            <a:r>
              <a:rPr lang="hy-AM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հայցորդ</a:t>
            </a:r>
            <a:endParaRPr lang="en-CA" sz="1350" dirty="0"/>
          </a:p>
        </p:txBody>
      </p:sp>
      <p:sp>
        <p:nvSpPr>
          <p:cNvPr id="43" name="TextBox 42"/>
          <p:cNvSpPr txBox="1"/>
          <p:nvPr/>
        </p:nvSpPr>
        <p:spPr>
          <a:xfrm>
            <a:off x="1334742" y="2165790"/>
            <a:ext cx="2165165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Անի Պալոյան</a:t>
            </a:r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կգթ</a:t>
            </a:r>
          </a:p>
          <a:p>
            <a:pPr algn="ctr"/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Ֆերմենտաբանության խմբի ղեկավար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 descr="A picture containing person, indoor, posing&#10;&#10;Description automatically generated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r="11833" b="2415"/>
          <a:stretch>
            <a:fillRect/>
          </a:stretch>
        </p:blipFill>
        <p:spPr>
          <a:xfrm>
            <a:off x="17799353" y="36870144"/>
            <a:ext cx="1003176" cy="938716"/>
          </a:xfrm>
          <a:prstGeom prst="rect">
            <a:avLst/>
          </a:prstGeom>
        </p:spPr>
      </p:pic>
      <p:pic>
        <p:nvPicPr>
          <p:cNvPr id="19" name="Picture 2" descr="Հնարավոր է սա 1 անձ and տեքստ նկարն է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7" t="22537" r="21043" b="44488"/>
          <a:stretch>
            <a:fillRect/>
          </a:stretch>
        </p:blipFill>
        <p:spPr bwMode="auto">
          <a:xfrm>
            <a:off x="6851121" y="1748967"/>
            <a:ext cx="1254266" cy="1379711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 descr="A person in a white coat using a machine&#10;&#10;Description automatically generated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149" r="33018" b="30150"/>
          <a:stretch>
            <a:fillRect/>
          </a:stretch>
        </p:blipFill>
        <p:spPr>
          <a:xfrm>
            <a:off x="8752556" y="1307382"/>
            <a:ext cx="1260113" cy="1497534"/>
          </a:xfrm>
          <a:prstGeom prst="teardrop">
            <a:avLst/>
          </a:prstGeom>
        </p:spPr>
      </p:pic>
      <p:pic>
        <p:nvPicPr>
          <p:cNvPr id="22" name="Picture 21" descr="A person in a lab coat using a printer&#10;&#10;Description automatically generated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488" r="50351" b="30871"/>
          <a:stretch>
            <a:fillRect/>
          </a:stretch>
        </p:blipFill>
        <p:spPr>
          <a:xfrm>
            <a:off x="5119499" y="1168382"/>
            <a:ext cx="1159180" cy="1451925"/>
          </a:xfrm>
          <a:prstGeom prst="teardrop">
            <a:avLst/>
          </a:prstGeom>
        </p:spPr>
      </p:pic>
      <p:pic>
        <p:nvPicPr>
          <p:cNvPr id="1028" name="Picture 4" descr="No photo description available.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91" t="6135" r="18849" b="32970"/>
          <a:stretch>
            <a:fillRect/>
          </a:stretch>
        </p:blipFill>
        <p:spPr bwMode="auto">
          <a:xfrm>
            <a:off x="3422414" y="4858702"/>
            <a:ext cx="1291333" cy="1451925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77138" y="6310627"/>
            <a:ext cx="238988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Նանե Եղյազարյան, </a:t>
            </a:r>
          </a:p>
          <a:p>
            <a:r>
              <a:rPr lang="en-US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ԵՊԲՀ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4-</a:t>
            </a:r>
            <a:r>
              <a:rPr lang="en-US" sz="1350" dirty="0" err="1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րդ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կուրսի ուսանող</a:t>
            </a:r>
            <a:endParaRPr lang="en-CA" sz="135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71" t="10438" r="21986" b="5015"/>
          <a:stretch>
            <a:fillRect/>
          </a:stretch>
        </p:blipFill>
        <p:spPr bwMode="auto">
          <a:xfrm>
            <a:off x="5686329" y="4682475"/>
            <a:ext cx="1291332" cy="1538456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567166" y="471278"/>
            <a:ext cx="5423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Ֆերմենտաբանության խմբի ներկայիս կազմը 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646724" y="6310626"/>
            <a:ext cx="2203686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Հովհաննիսյան Նելլի, </a:t>
            </a:r>
          </a:p>
          <a:p>
            <a:r>
              <a:rPr lang="en-US" sz="135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կգթ</a:t>
            </a:r>
            <a:endParaRPr lang="en-CA" sz="1350" dirty="0"/>
          </a:p>
        </p:txBody>
      </p:sp>
      <p:pic>
        <p:nvPicPr>
          <p:cNvPr id="1026" name="Picture 2" descr="No photo description available.">
            <a:extLst>
              <a:ext uri="{FF2B5EF4-FFF2-40B4-BE49-F238E27FC236}">
                <a16:creationId xmlns:a16="http://schemas.microsoft.com/office/drawing/2014/main" id="{4EB0812D-D23A-AEED-EE4C-FD1470A650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70" t="34884" r="29737" b="25003"/>
          <a:stretch>
            <a:fillRect/>
          </a:stretch>
        </p:blipFill>
        <p:spPr bwMode="auto">
          <a:xfrm>
            <a:off x="8596901" y="4621461"/>
            <a:ext cx="1374292" cy="1378183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9B937B9-DCEB-650E-566E-D03F6E9E66A0}"/>
              </a:ext>
            </a:extLst>
          </p:cNvPr>
          <p:cNvSpPr txBox="1"/>
          <p:nvPr/>
        </p:nvSpPr>
        <p:spPr>
          <a:xfrm>
            <a:off x="8990192" y="5920184"/>
            <a:ext cx="2203686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Մելանյա Գրիգորյան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</a:p>
          <a:p>
            <a:r>
              <a:rPr lang="hy-AM" sz="1350" dirty="0">
                <a:solidFill>
                  <a:srgbClr val="0D0D0D"/>
                </a:solidFill>
                <a:latin typeface="Times New Roman" panose="02020603050405020304" pitchFamily="18" charset="0"/>
              </a:rPr>
              <a:t>Մագիստրատուրա </a:t>
            </a:r>
            <a:r>
              <a:rPr lang="en-US" sz="1350" dirty="0">
                <a:solidFill>
                  <a:srgbClr val="0D0D0D"/>
                </a:solidFill>
                <a:latin typeface="Times New Roman" panose="02020603050405020304" pitchFamily="18" charset="0"/>
              </a:rPr>
              <a:t>1-</a:t>
            </a:r>
            <a:r>
              <a:rPr lang="hy-AM" sz="1350" dirty="0">
                <a:solidFill>
                  <a:srgbClr val="0D0D0D"/>
                </a:solidFill>
                <a:latin typeface="Times New Roman" panose="02020603050405020304" pitchFamily="18" charset="0"/>
              </a:rPr>
              <a:t>րդ կուրս </a:t>
            </a:r>
            <a:endParaRPr lang="en-CA" sz="1350" dirty="0"/>
          </a:p>
        </p:txBody>
      </p:sp>
      <p:pic>
        <p:nvPicPr>
          <p:cNvPr id="2" name="Picture 1" descr="A picture containing person, indoor, posing&#10;&#10;Description automatically generated">
            <a:extLst>
              <a:ext uri="{FF2B5EF4-FFF2-40B4-BE49-F238E27FC236}">
                <a16:creationId xmlns:a16="http://schemas.microsoft.com/office/drawing/2014/main" id="{B8D7A4D8-933D-2E71-D8A3-7E3F8E8A262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3" r="11833" b="2415"/>
          <a:stretch/>
        </p:blipFill>
        <p:spPr>
          <a:xfrm>
            <a:off x="1815337" y="667376"/>
            <a:ext cx="1526540" cy="1428750"/>
          </a:xfrm>
          <a:prstGeom prst="teardrop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A6822F7-B8B1-5D7A-8BFB-3B3DB7A7CF15}"/>
              </a:ext>
            </a:extLst>
          </p:cNvPr>
          <p:cNvSpPr txBox="1"/>
          <p:nvPr/>
        </p:nvSpPr>
        <p:spPr>
          <a:xfrm>
            <a:off x="10457589" y="1686817"/>
            <a:ext cx="173441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21SCG-2I017</a:t>
            </a:r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4B10289-682E-141A-2C75-8EEDA9E41D88}"/>
              </a:ext>
            </a:extLst>
          </p:cNvPr>
          <p:cNvSpPr txBox="1"/>
          <p:nvPr/>
        </p:nvSpPr>
        <p:spPr>
          <a:xfrm>
            <a:off x="10695530" y="4819488"/>
            <a:ext cx="13742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24LCG-2I019</a:t>
            </a:r>
            <a:endParaRPr lang="en-US" dirty="0"/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E35CA95-C1B4-754F-C701-26D24937CE8F}"/>
              </a:ext>
            </a:extLst>
          </p:cNvPr>
          <p:cNvCxnSpPr/>
          <p:nvPr/>
        </p:nvCxnSpPr>
        <p:spPr>
          <a:xfrm>
            <a:off x="11193878" y="2056149"/>
            <a:ext cx="0" cy="24273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F892D-DF08-44F6-B7C7-BD61ECE85CE7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20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BDE0B-EB5E-415A-BB61-1C73763A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6330" r="16772" b="4295"/>
          <a:stretch/>
        </p:blipFill>
        <p:spPr>
          <a:xfrm>
            <a:off x="1531215" y="1436096"/>
            <a:ext cx="9129570" cy="5421905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E543556-5813-4528-8995-27790F055667}"/>
              </a:ext>
            </a:extLst>
          </p:cNvPr>
          <p:cNvCxnSpPr>
            <a:cxnSpLocks/>
          </p:cNvCxnSpPr>
          <p:nvPr/>
        </p:nvCxnSpPr>
        <p:spPr>
          <a:xfrm>
            <a:off x="4178711" y="3681106"/>
            <a:ext cx="837585" cy="22860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67B8C1E-78FA-4574-8846-A921E52291AF}"/>
              </a:ext>
            </a:extLst>
          </p:cNvPr>
          <p:cNvSpPr txBox="1"/>
          <p:nvPr/>
        </p:nvSpPr>
        <p:spPr>
          <a:xfrm>
            <a:off x="4905901" y="12561"/>
            <a:ext cx="326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Effra"/>
              </a:rPr>
              <a:t>The key parameters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1F81E-1B65-45BE-AD2E-845F7A1D88E7}"/>
              </a:ext>
            </a:extLst>
          </p:cNvPr>
          <p:cNvSpPr txBox="1"/>
          <p:nvPr/>
        </p:nvSpPr>
        <p:spPr>
          <a:xfrm>
            <a:off x="1531216" y="457126"/>
            <a:ext cx="9136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000000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Effra"/>
              </a:rPr>
              <a:t>Distance from the carbon of the carbamoyl group to the reactive oxygen (hydroxyl ion) coordinated by two zinc atoms, which plays a central role in the nucleophilic attack.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Effra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834274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F892D-DF08-44F6-B7C7-BD61ECE85CE7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21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BDE0B-EB5E-415A-BB61-1C73763A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6330" r="16772" b="4295"/>
          <a:stretch/>
        </p:blipFill>
        <p:spPr>
          <a:xfrm>
            <a:off x="1531215" y="1436096"/>
            <a:ext cx="9129570" cy="5421905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9EF19B77-DBEA-4B94-9020-3F4A23B3BEE6}"/>
              </a:ext>
            </a:extLst>
          </p:cNvPr>
          <p:cNvCxnSpPr>
            <a:cxnSpLocks/>
          </p:cNvCxnSpPr>
          <p:nvPr/>
        </p:nvCxnSpPr>
        <p:spPr>
          <a:xfrm>
            <a:off x="4133543" y="4122174"/>
            <a:ext cx="704850" cy="114300"/>
          </a:xfrm>
          <a:prstGeom prst="straightConnector1">
            <a:avLst/>
          </a:prstGeom>
          <a:ln w="57150">
            <a:solidFill>
              <a:srgbClr val="FFC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767B8C1E-78FA-4574-8846-A921E52291AF}"/>
              </a:ext>
            </a:extLst>
          </p:cNvPr>
          <p:cNvSpPr txBox="1"/>
          <p:nvPr/>
        </p:nvSpPr>
        <p:spPr>
          <a:xfrm>
            <a:off x="4905901" y="12561"/>
            <a:ext cx="326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Effra"/>
              </a:rPr>
              <a:t>The key parameters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1F81E-1B65-45BE-AD2E-845F7A1D88E7}"/>
              </a:ext>
            </a:extLst>
          </p:cNvPr>
          <p:cNvSpPr txBox="1"/>
          <p:nvPr/>
        </p:nvSpPr>
        <p:spPr>
          <a:xfrm>
            <a:off x="1531216" y="457126"/>
            <a:ext cx="913678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GB" sz="2000" dirty="0">
                <a:solidFill>
                  <a:srgbClr val="000000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Effra"/>
              </a:rPr>
              <a:t>Distance from the nitrogen of the carbamoyl group to a zinc ion, involved in substrate coordination.</a:t>
            </a:r>
            <a:endParaRPr lang="en-US" sz="20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Effra"/>
            </a:endParaRP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64941401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F892D-DF08-44F6-B7C7-BD61ECE85CE7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22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BDE0B-EB5E-415A-BB61-1C73763A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66" t="6330" r="16772" b="4295"/>
          <a:stretch/>
        </p:blipFill>
        <p:spPr>
          <a:xfrm>
            <a:off x="1531215" y="1436096"/>
            <a:ext cx="9129570" cy="5421905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00F23C-57F9-4FE7-8F87-DC306607A151}"/>
              </a:ext>
            </a:extLst>
          </p:cNvPr>
          <p:cNvGrpSpPr/>
          <p:nvPr/>
        </p:nvGrpSpPr>
        <p:grpSpPr>
          <a:xfrm>
            <a:off x="6096000" y="3313471"/>
            <a:ext cx="599768" cy="860908"/>
            <a:chOff x="4660490" y="2566219"/>
            <a:chExt cx="599768" cy="860908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28BE92-D11E-4D1A-A797-2B9C043FD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60490" y="3018503"/>
              <a:ext cx="599768" cy="408624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617352E-81A2-40A1-A5D2-B51150CC4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78477" y="2566219"/>
              <a:ext cx="157316" cy="37381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67B8C1E-78FA-4574-8846-A921E52291AF}"/>
              </a:ext>
            </a:extLst>
          </p:cNvPr>
          <p:cNvSpPr txBox="1"/>
          <p:nvPr/>
        </p:nvSpPr>
        <p:spPr>
          <a:xfrm>
            <a:off x="4905901" y="12561"/>
            <a:ext cx="326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>
                <a:solidFill>
                  <a:srgbClr val="000000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Effra"/>
              </a:rPr>
              <a:t>The key parameters</a:t>
            </a:r>
            <a:endParaRPr lang="en-US" sz="2800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471F81E-1B65-45BE-AD2E-845F7A1D88E7}"/>
              </a:ext>
            </a:extLst>
          </p:cNvPr>
          <p:cNvSpPr txBox="1"/>
          <p:nvPr/>
        </p:nvSpPr>
        <p:spPr>
          <a:xfrm>
            <a:off x="1531216" y="535782"/>
            <a:ext cx="9136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0000"/>
                </a:solidFill>
                <a:latin typeface="GHEA Grapalat" panose="02000506050000020003" pitchFamily="50" charset="0"/>
                <a:ea typeface="Calibri" panose="020F0502020204030204" pitchFamily="34" charset="0"/>
                <a:cs typeface="Effra"/>
              </a:rPr>
              <a:t>Distance between the free amino groups of Arg291 and the oxygen atoms of the substrate's carboxylic group, which contribute additional coordination.</a:t>
            </a:r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2521483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B3F892D-DF08-44F6-B7C7-BD61ECE85CE7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23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3DBDE0B-EB5E-415A-BB61-1C73763A4A7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00" t="2847" r="22708" b="4296"/>
          <a:stretch/>
        </p:blipFill>
        <p:spPr>
          <a:xfrm>
            <a:off x="1524001" y="1"/>
            <a:ext cx="9143999" cy="6858000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7400F23C-57F9-4FE7-8F87-DC306607A151}"/>
              </a:ext>
            </a:extLst>
          </p:cNvPr>
          <p:cNvGrpSpPr/>
          <p:nvPr/>
        </p:nvGrpSpPr>
        <p:grpSpPr>
          <a:xfrm>
            <a:off x="3724275" y="2524126"/>
            <a:ext cx="3219450" cy="1171575"/>
            <a:chOff x="2200275" y="2524125"/>
            <a:chExt cx="3219450" cy="1171575"/>
          </a:xfrm>
        </p:grpSpPr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9EF19B77-DBEA-4B94-9020-3F4A23B3BEE6}"/>
                </a:ext>
              </a:extLst>
            </p:cNvPr>
            <p:cNvCxnSpPr/>
            <p:nvPr/>
          </p:nvCxnSpPr>
          <p:spPr>
            <a:xfrm>
              <a:off x="2200275" y="3505200"/>
              <a:ext cx="819150" cy="19050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AE543556-5813-4528-8995-27790F055667}"/>
                </a:ext>
              </a:extLst>
            </p:cNvPr>
            <p:cNvCxnSpPr>
              <a:cxnSpLocks/>
            </p:cNvCxnSpPr>
            <p:nvPr/>
          </p:nvCxnSpPr>
          <p:spPr>
            <a:xfrm>
              <a:off x="2314575" y="3057525"/>
              <a:ext cx="981075" cy="228600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9128BE92-D11E-4D1A-A797-2B9C043FDC6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610099" y="3057525"/>
              <a:ext cx="809626" cy="523875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D617352E-81A2-40A1-A5D2-B51150CC45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52974" y="2524125"/>
              <a:ext cx="261938" cy="533401"/>
            </a:xfrm>
            <a:prstGeom prst="straightConnector1">
              <a:avLst/>
            </a:prstGeom>
            <a:ln w="57150">
              <a:solidFill>
                <a:srgbClr val="FFC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428110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805980-3DF9-4D6E-AF71-ACDD006EE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22281"/>
            <a:ext cx="8229240" cy="553995"/>
          </a:xfrm>
        </p:spPr>
        <p:txBody>
          <a:bodyPr/>
          <a:lstStyle/>
          <a:p>
            <a:pPr algn="ctr"/>
            <a:r>
              <a:rPr lang="en-US" sz="3600" dirty="0"/>
              <a:t>Dock results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4F7B199-D132-44EA-9E56-7CE3FBF0F1CB}"/>
              </a:ext>
            </a:extLst>
          </p:cNvPr>
          <p:cNvGraphicFramePr>
            <a:graphicFrameLocks noGrp="1"/>
          </p:cNvGraphicFramePr>
          <p:nvPr/>
        </p:nvGraphicFramePr>
        <p:xfrm>
          <a:off x="1809751" y="676275"/>
          <a:ext cx="8582022" cy="61002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2322374">
                  <a:extLst>
                    <a:ext uri="{9D8B030D-6E8A-4147-A177-3AD203B41FA5}">
                      <a16:colId xmlns:a16="http://schemas.microsoft.com/office/drawing/2014/main" val="4166784591"/>
                    </a:ext>
                  </a:extLst>
                </a:gridCol>
                <a:gridCol w="861279">
                  <a:extLst>
                    <a:ext uri="{9D8B030D-6E8A-4147-A177-3AD203B41FA5}">
                      <a16:colId xmlns:a16="http://schemas.microsoft.com/office/drawing/2014/main" val="780435003"/>
                    </a:ext>
                  </a:extLst>
                </a:gridCol>
                <a:gridCol w="738239">
                  <a:extLst>
                    <a:ext uri="{9D8B030D-6E8A-4147-A177-3AD203B41FA5}">
                      <a16:colId xmlns:a16="http://schemas.microsoft.com/office/drawing/2014/main" val="4294628733"/>
                    </a:ext>
                  </a:extLst>
                </a:gridCol>
                <a:gridCol w="784379">
                  <a:extLst>
                    <a:ext uri="{9D8B030D-6E8A-4147-A177-3AD203B41FA5}">
                      <a16:colId xmlns:a16="http://schemas.microsoft.com/office/drawing/2014/main" val="1548612158"/>
                    </a:ext>
                  </a:extLst>
                </a:gridCol>
                <a:gridCol w="1230398">
                  <a:extLst>
                    <a:ext uri="{9D8B030D-6E8A-4147-A177-3AD203B41FA5}">
                      <a16:colId xmlns:a16="http://schemas.microsoft.com/office/drawing/2014/main" val="2633340619"/>
                    </a:ext>
                  </a:extLst>
                </a:gridCol>
                <a:gridCol w="1276536">
                  <a:extLst>
                    <a:ext uri="{9D8B030D-6E8A-4147-A177-3AD203B41FA5}">
                      <a16:colId xmlns:a16="http://schemas.microsoft.com/office/drawing/2014/main" val="832058334"/>
                    </a:ext>
                  </a:extLst>
                </a:gridCol>
                <a:gridCol w="1368817">
                  <a:extLst>
                    <a:ext uri="{9D8B030D-6E8A-4147-A177-3AD203B41FA5}">
                      <a16:colId xmlns:a16="http://schemas.microsoft.com/office/drawing/2014/main" val="2851769417"/>
                    </a:ext>
                  </a:extLst>
                </a:gridCol>
              </a:tblGrid>
              <a:tr h="418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Name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Cat real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l-GR" sz="1300" u="none" strike="noStrike">
                          <a:effectLst/>
                        </a:rPr>
                        <a:t>Δ</a:t>
                      </a:r>
                      <a:r>
                        <a:rPr lang="en-US" sz="1300" u="none" strike="noStrike">
                          <a:effectLst/>
                        </a:rPr>
                        <a:t>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Distance Zn to 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Distance from Arg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Distance O to C=O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3519465474"/>
                  </a:ext>
                </a:extLst>
              </a:tr>
              <a:tr h="2141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 dirty="0">
                          <a:effectLst/>
                        </a:rPr>
                        <a:t>3-ureidopropionic_acid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defolt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2.2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110945711"/>
                  </a:ext>
                </a:extLst>
              </a:tr>
              <a:tr h="2141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N-carbamoyl-a-alanine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++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2.1-4.3 dif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3365277035"/>
                  </a:ext>
                </a:extLst>
              </a:tr>
              <a:tr h="21413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N-carbamoyl-b-alanine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++++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1.9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3.2 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429541478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333479945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2.2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808735210"/>
                  </a:ext>
                </a:extLst>
              </a:tr>
              <a:tr h="2141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N-carbamoyl-glycine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+++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 and 4.3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 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443845120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2.2 and 4.4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917764182"/>
                  </a:ext>
                </a:extLst>
              </a:tr>
              <a:tr h="2141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N-carbamoyl-L-a-phenyl-b-alanine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5.1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944593259"/>
                  </a:ext>
                </a:extLst>
              </a:tr>
              <a:tr h="29594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5.1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3744744939"/>
                  </a:ext>
                </a:extLst>
              </a:tr>
              <a:tr h="4180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N-carbamoyl-L-b-phenyl-b-alanine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not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-6.8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2.9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419411559"/>
                  </a:ext>
                </a:extLst>
              </a:tr>
              <a:tr h="404311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N-carbamoyl-L-leucine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not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 (2)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-6.9 (-6.7)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1.9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748959114"/>
                  </a:ext>
                </a:extLst>
              </a:tr>
              <a:tr h="214136">
                <a:tc rowSpan="4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N-carbamoyl-L-tryptophan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-8.4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822569476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4170996892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 and 3.2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409742825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573931248"/>
                  </a:ext>
                </a:extLst>
              </a:tr>
              <a:tr h="21413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N-carbamoyl-L-tyrosine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not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1.9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3095971892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1.9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184404598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5.6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3.5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3340741892"/>
                  </a:ext>
                </a:extLst>
              </a:tr>
              <a:tr h="214136">
                <a:tc>
                  <a:txBody>
                    <a:bodyPr/>
                    <a:lstStyle/>
                    <a:p>
                      <a:pPr algn="l" fontAlgn="b"/>
                      <a:r>
                        <a:rPr lang="en-US" sz="1300" u="none" strike="noStrike">
                          <a:effectLst/>
                        </a:rPr>
                        <a:t>N-carbamoyl-L-valine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not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-6.3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1.7 and 2.1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461244750"/>
                  </a:ext>
                </a:extLst>
              </a:tr>
              <a:tr h="214136"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N-carbamoyl-methionine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+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-6.3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1.9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450968045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2.4 and 3.3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3580542178"/>
                  </a:ext>
                </a:extLst>
              </a:tr>
              <a:tr h="21413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3.7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2.2 and 2.8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4.4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1980571672"/>
                  </a:ext>
                </a:extLst>
              </a:tr>
              <a:tr h="214136">
                <a:tc rowSpan="2">
                  <a:txBody>
                    <a:bodyPr/>
                    <a:lstStyle/>
                    <a:p>
                      <a:pPr algn="l" fontAlgn="ctr"/>
                      <a:r>
                        <a:rPr lang="en-US" sz="1300" u="none" strike="noStrike">
                          <a:effectLst/>
                        </a:rPr>
                        <a:t>N-carbamoyl-b-alanine_noN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300" u="none" strike="noStrike">
                          <a:effectLst/>
                        </a:rPr>
                        <a:t>++++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7914" marR="97914" marT="48957" marB="48957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-5.8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3.1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1.9 and 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463560348"/>
                  </a:ext>
                </a:extLst>
              </a:tr>
              <a:tr h="28123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4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-5.2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3.3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>
                          <a:effectLst/>
                        </a:rPr>
                        <a:t>1.8 and 2.9</a:t>
                      </a:r>
                      <a:endParaRPr lang="en-US" sz="13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300" u="none" strike="noStrike" dirty="0">
                          <a:effectLst/>
                        </a:rPr>
                        <a:t>3.5</a:t>
                      </a:r>
                      <a:endParaRPr lang="en-US" sz="13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742" marR="8742" marT="8742" marB="0" anchor="b"/>
                </a:tc>
                <a:extLst>
                  <a:ext uri="{0D108BD9-81ED-4DB2-BD59-A6C34878D82A}">
                    <a16:rowId xmlns:a16="http://schemas.microsoft.com/office/drawing/2014/main" val="2436870000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9265D6-FAFF-404A-9C02-08DBF64ED6D8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72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30D51E-C0D5-429C-A074-361147174D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50856"/>
            <a:ext cx="8229240" cy="706395"/>
          </a:xfrm>
        </p:spPr>
        <p:txBody>
          <a:bodyPr/>
          <a:lstStyle/>
          <a:p>
            <a:pPr algn="ctr"/>
            <a:r>
              <a:rPr lang="en-US" sz="3600" dirty="0"/>
              <a:t>Mutability score by </a:t>
            </a:r>
            <a:r>
              <a:rPr lang="en-US" sz="3600" dirty="0" err="1"/>
              <a:t>HotSpot</a:t>
            </a:r>
            <a:endParaRPr lang="en-US" sz="36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64C60CC-1EB6-4741-9B5F-EE2A777C8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5025" y="981076"/>
            <a:ext cx="8068984" cy="55524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321A6F9-3FF1-4851-9C9F-548CB1A7818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8791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46D8-5388-426A-BAD5-76A73936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43520"/>
            <a:ext cx="8229240" cy="715920"/>
          </a:xfrm>
        </p:spPr>
        <p:txBody>
          <a:bodyPr/>
          <a:lstStyle/>
          <a:p>
            <a:pPr algn="ctr"/>
            <a:r>
              <a:rPr lang="en-US" sz="3200" dirty="0"/>
              <a:t>Mutations and minimization by </a:t>
            </a:r>
            <a:r>
              <a:rPr lang="en-US" sz="3200" dirty="0" err="1"/>
              <a:t>FuncLIB</a:t>
            </a:r>
            <a:r>
              <a:rPr lang="en-US" sz="3200" dirty="0"/>
              <a:t> in case of </a:t>
            </a:r>
            <a:r>
              <a:rPr lang="en-GB" sz="3200" dirty="0"/>
              <a:t>N-carbamoyl-L-tyrosine</a:t>
            </a:r>
            <a:r>
              <a:rPr lang="en-US" sz="3200" dirty="0"/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5B7E2-0345-4D15-9D93-EA2B085F597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26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9B55E58-20BC-48C8-83E2-CE05D896BB4C}"/>
              </a:ext>
            </a:extLst>
          </p:cNvPr>
          <p:cNvGraphicFramePr>
            <a:graphicFrameLocks noGrp="1"/>
          </p:cNvGraphicFramePr>
          <p:nvPr/>
        </p:nvGraphicFramePr>
        <p:xfrm>
          <a:off x="1585913" y="1034825"/>
          <a:ext cx="9020174" cy="5445520"/>
        </p:xfrm>
        <a:graphic>
          <a:graphicData uri="http://schemas.openxmlformats.org/drawingml/2006/table">
            <a:tbl>
              <a:tblPr/>
              <a:tblGrid>
                <a:gridCol w="1926016">
                  <a:extLst>
                    <a:ext uri="{9D8B030D-6E8A-4147-A177-3AD203B41FA5}">
                      <a16:colId xmlns:a16="http://schemas.microsoft.com/office/drawing/2014/main" val="2742614911"/>
                    </a:ext>
                  </a:extLst>
                </a:gridCol>
                <a:gridCol w="880465">
                  <a:extLst>
                    <a:ext uri="{9D8B030D-6E8A-4147-A177-3AD203B41FA5}">
                      <a16:colId xmlns:a16="http://schemas.microsoft.com/office/drawing/2014/main" val="1773739180"/>
                    </a:ext>
                  </a:extLst>
                </a:gridCol>
                <a:gridCol w="701618">
                  <a:extLst>
                    <a:ext uri="{9D8B030D-6E8A-4147-A177-3AD203B41FA5}">
                      <a16:colId xmlns:a16="http://schemas.microsoft.com/office/drawing/2014/main" val="725276286"/>
                    </a:ext>
                  </a:extLst>
                </a:gridCol>
                <a:gridCol w="343932">
                  <a:extLst>
                    <a:ext uri="{9D8B030D-6E8A-4147-A177-3AD203B41FA5}">
                      <a16:colId xmlns:a16="http://schemas.microsoft.com/office/drawing/2014/main" val="3463873740"/>
                    </a:ext>
                  </a:extLst>
                </a:gridCol>
                <a:gridCol w="1008865">
                  <a:extLst>
                    <a:ext uri="{9D8B030D-6E8A-4147-A177-3AD203B41FA5}">
                      <a16:colId xmlns:a16="http://schemas.microsoft.com/office/drawing/2014/main" val="865965620"/>
                    </a:ext>
                  </a:extLst>
                </a:gridCol>
                <a:gridCol w="1490371">
                  <a:extLst>
                    <a:ext uri="{9D8B030D-6E8A-4147-A177-3AD203B41FA5}">
                      <a16:colId xmlns:a16="http://schemas.microsoft.com/office/drawing/2014/main" val="141276891"/>
                    </a:ext>
                  </a:extLst>
                </a:gridCol>
                <a:gridCol w="1196878">
                  <a:extLst>
                    <a:ext uri="{9D8B030D-6E8A-4147-A177-3AD203B41FA5}">
                      <a16:colId xmlns:a16="http://schemas.microsoft.com/office/drawing/2014/main" val="3050144721"/>
                    </a:ext>
                  </a:extLst>
                </a:gridCol>
                <a:gridCol w="852950">
                  <a:extLst>
                    <a:ext uri="{9D8B030D-6E8A-4147-A177-3AD203B41FA5}">
                      <a16:colId xmlns:a16="http://schemas.microsoft.com/office/drawing/2014/main" val="1099885014"/>
                    </a:ext>
                  </a:extLst>
                </a:gridCol>
                <a:gridCol w="619079">
                  <a:extLst>
                    <a:ext uri="{9D8B030D-6E8A-4147-A177-3AD203B41FA5}">
                      <a16:colId xmlns:a16="http://schemas.microsoft.com/office/drawing/2014/main" val="133761194"/>
                    </a:ext>
                  </a:extLst>
                </a:gridCol>
              </a:tblGrid>
              <a:tr h="205642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serial_number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88101" marR="88101" marT="44051" marB="4405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FuncLIB</a:t>
                      </a:r>
                    </a:p>
                  </a:txBody>
                  <a:tcPr marL="88101" marR="88101" marT="44051" marB="4405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Docking</a:t>
                      </a:r>
                    </a:p>
                  </a:txBody>
                  <a:tcPr marL="88101" marR="88101" marT="44051" marB="44051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795301966"/>
                  </a:ext>
                </a:extLst>
              </a:tr>
              <a:tr h="35386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total</a:t>
                      </a:r>
                      <a:b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ligand</a:t>
                      </a:r>
                      <a:b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</a:br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score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No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Δ</a:t>
                      </a:r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 Zn to N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 from Arg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Distance O to C=O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 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0398603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'08080101030207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-2590.16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8E0C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-3.234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83554923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'09010103030208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-2588.68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-3.071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CC18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2.6 and 4.1 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91121357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'08010201040208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-2589.43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AEEE1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-3.032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EC285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 and 5.4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64394436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'08010201030207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-2588.95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FF7F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-3.015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FC3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-6.9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and 5.5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13400725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'08080102010206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-2590.99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3D1A4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-3.008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0C38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80680059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'02010201030308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-2590.56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A6D9B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-2.83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7AC78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and 5.5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85999377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'01090103030208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-2590.33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0DDB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-2.431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2D1A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-5.6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and 2.2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639587610"/>
                  </a:ext>
                </a:extLst>
              </a:tr>
              <a:tr h="23755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'01080202030301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BE1C7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-1.411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CEE9D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-6.3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2.1 and 3.6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65789969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'01060201030203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CE2C8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-1.282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D6ECD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64841596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'01010202030308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-2592.05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3BE7B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-1.047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F2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3.9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and 4.4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25991837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'01060103030206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-2590.74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9ED6AE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-1.045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E4F2EA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2.3 and 4.3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4860974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'01060102030203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-2591.79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6EC285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-0.642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CF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-7.4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4.9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2.2 and 2.4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3.8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80574413"/>
                  </a:ext>
                </a:extLst>
              </a:tr>
              <a:tr h="353869">
                <a:tc>
                  <a:txBody>
                    <a:bodyPr/>
                    <a:lstStyle/>
                    <a:p>
                      <a:pPr algn="l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'01010101010101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-2577.76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-0.4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 </a:t>
                      </a: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5" marR="6855" marT="685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2758058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947326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5B7E2-0345-4D15-9D93-EA2B085F597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27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445ABD-A299-4FBA-8AB6-C0BB9F7CC788}"/>
              </a:ext>
            </a:extLst>
          </p:cNvPr>
          <p:cNvGraphicFramePr>
            <a:graphicFrameLocks noGrp="1"/>
          </p:cNvGraphicFramePr>
          <p:nvPr/>
        </p:nvGraphicFramePr>
        <p:xfrm>
          <a:off x="1721892" y="1377271"/>
          <a:ext cx="8748217" cy="3842429"/>
        </p:xfrm>
        <a:graphic>
          <a:graphicData uri="http://schemas.openxmlformats.org/drawingml/2006/table">
            <a:tbl>
              <a:tblPr/>
              <a:tblGrid>
                <a:gridCol w="972024">
                  <a:extLst>
                    <a:ext uri="{9D8B030D-6E8A-4147-A177-3AD203B41FA5}">
                      <a16:colId xmlns:a16="http://schemas.microsoft.com/office/drawing/2014/main" val="351400042"/>
                    </a:ext>
                  </a:extLst>
                </a:gridCol>
                <a:gridCol w="992815">
                  <a:extLst>
                    <a:ext uri="{9D8B030D-6E8A-4147-A177-3AD203B41FA5}">
                      <a16:colId xmlns:a16="http://schemas.microsoft.com/office/drawing/2014/main" val="2758372850"/>
                    </a:ext>
                  </a:extLst>
                </a:gridCol>
                <a:gridCol w="951234">
                  <a:extLst>
                    <a:ext uri="{9D8B030D-6E8A-4147-A177-3AD203B41FA5}">
                      <a16:colId xmlns:a16="http://schemas.microsoft.com/office/drawing/2014/main" val="463062526"/>
                    </a:ext>
                  </a:extLst>
                </a:gridCol>
                <a:gridCol w="972024">
                  <a:extLst>
                    <a:ext uri="{9D8B030D-6E8A-4147-A177-3AD203B41FA5}">
                      <a16:colId xmlns:a16="http://schemas.microsoft.com/office/drawing/2014/main" val="1879066386"/>
                    </a:ext>
                  </a:extLst>
                </a:gridCol>
                <a:gridCol w="972024">
                  <a:extLst>
                    <a:ext uri="{9D8B030D-6E8A-4147-A177-3AD203B41FA5}">
                      <a16:colId xmlns:a16="http://schemas.microsoft.com/office/drawing/2014/main" val="506403045"/>
                    </a:ext>
                  </a:extLst>
                </a:gridCol>
                <a:gridCol w="972024">
                  <a:extLst>
                    <a:ext uri="{9D8B030D-6E8A-4147-A177-3AD203B41FA5}">
                      <a16:colId xmlns:a16="http://schemas.microsoft.com/office/drawing/2014/main" val="1538419804"/>
                    </a:ext>
                  </a:extLst>
                </a:gridCol>
                <a:gridCol w="972024">
                  <a:extLst>
                    <a:ext uri="{9D8B030D-6E8A-4147-A177-3AD203B41FA5}">
                      <a16:colId xmlns:a16="http://schemas.microsoft.com/office/drawing/2014/main" val="1506580493"/>
                    </a:ext>
                  </a:extLst>
                </a:gridCol>
                <a:gridCol w="972024">
                  <a:extLst>
                    <a:ext uri="{9D8B030D-6E8A-4147-A177-3AD203B41FA5}">
                      <a16:colId xmlns:a16="http://schemas.microsoft.com/office/drawing/2014/main" val="1924840508"/>
                    </a:ext>
                  </a:extLst>
                </a:gridCol>
                <a:gridCol w="972024">
                  <a:extLst>
                    <a:ext uri="{9D8B030D-6E8A-4147-A177-3AD203B41FA5}">
                      <a16:colId xmlns:a16="http://schemas.microsoft.com/office/drawing/2014/main" val="3670330658"/>
                    </a:ext>
                  </a:extLst>
                </a:gridCol>
              </a:tblGrid>
              <a:tr h="291608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1015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W/T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76054"/>
                  </a:ext>
                </a:extLst>
              </a:tr>
              <a:tr h="34313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N-carbamoyl-L-</a:t>
                      </a:r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β-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phenyl-</a:t>
                      </a:r>
                      <a:r>
                        <a:rPr lang="el-GR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β-</a:t>
                      </a: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alanine</a:t>
                      </a:r>
                    </a:p>
                  </a:txBody>
                  <a:tcPr marL="7708" marR="7708" marT="770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N-carbamoyl-L-tryptophan</a:t>
                      </a: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463747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13022064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2512460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54367922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48672507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4926787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31269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23634567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I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112620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56885629"/>
                  </a:ext>
                </a:extLst>
              </a:tr>
              <a:tr h="29160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10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150" marR="12150" marT="1215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61184962"/>
                  </a:ext>
                </a:extLst>
              </a:tr>
            </a:tbl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3E07B0DC-CFEA-4DD9-823B-3FE2F6B477D5}"/>
              </a:ext>
            </a:extLst>
          </p:cNvPr>
          <p:cNvSpPr txBox="1">
            <a:spLocks/>
          </p:cNvSpPr>
          <p:nvPr/>
        </p:nvSpPr>
        <p:spPr>
          <a:xfrm>
            <a:off x="1981200" y="131805"/>
            <a:ext cx="8229240" cy="715920"/>
          </a:xfrm>
          <a:prstGeom prst="rect">
            <a:avLst/>
          </a:prstGeom>
          <a:noFill/>
          <a:ln w="0">
            <a:noFill/>
          </a:ln>
        </p:spPr>
        <p:txBody>
          <a:bodyPr lIns="0" tIns="0" rIns="0" bIns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/>
              <a:t>Selected top mutations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15862317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F246D8-5388-426A-BAD5-76A73936C8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1200" y="131805"/>
            <a:ext cx="8229240" cy="715920"/>
          </a:xfrm>
        </p:spPr>
        <p:txBody>
          <a:bodyPr/>
          <a:lstStyle/>
          <a:p>
            <a:pPr algn="ctr"/>
            <a:r>
              <a:rPr lang="en-US" sz="3600" dirty="0"/>
              <a:t>Selected top mutations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C5B7E2-0345-4D15-9D93-EA2B085F597D}"/>
              </a:ext>
            </a:extLst>
          </p:cNvPr>
          <p:cNvSpPr>
            <a:spLocks noGrp="1"/>
          </p:cNvSpPr>
          <p:nvPr>
            <p:ph type="sldNum" idx="6"/>
          </p:nvPr>
        </p:nvSpPr>
        <p:spPr/>
        <p:txBody>
          <a:bodyPr/>
          <a:lstStyle/>
          <a:p>
            <a:fld id="{2D771993-6624-4DDE-8FC5-D01BBC494AF7}" type="slidenum">
              <a:rPr lang="en-US" smtClean="0"/>
              <a:t>28</a:t>
            </a:fld>
            <a:endParaRPr lang="en-US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ED445ABD-A299-4FBA-8AB6-C0BB9F7CC788}"/>
              </a:ext>
            </a:extLst>
          </p:cNvPr>
          <p:cNvGraphicFramePr>
            <a:graphicFrameLocks noGrp="1"/>
          </p:cNvGraphicFramePr>
          <p:nvPr/>
        </p:nvGraphicFramePr>
        <p:xfrm>
          <a:off x="1524001" y="866775"/>
          <a:ext cx="8947963" cy="5569806"/>
        </p:xfrm>
        <a:graphic>
          <a:graphicData uri="http://schemas.openxmlformats.org/drawingml/2006/table">
            <a:tbl>
              <a:tblPr/>
              <a:tblGrid>
                <a:gridCol w="994218">
                  <a:extLst>
                    <a:ext uri="{9D8B030D-6E8A-4147-A177-3AD203B41FA5}">
                      <a16:colId xmlns:a16="http://schemas.microsoft.com/office/drawing/2014/main" val="351400042"/>
                    </a:ext>
                  </a:extLst>
                </a:gridCol>
                <a:gridCol w="1015483">
                  <a:extLst>
                    <a:ext uri="{9D8B030D-6E8A-4147-A177-3AD203B41FA5}">
                      <a16:colId xmlns:a16="http://schemas.microsoft.com/office/drawing/2014/main" val="2758372850"/>
                    </a:ext>
                  </a:extLst>
                </a:gridCol>
                <a:gridCol w="972954">
                  <a:extLst>
                    <a:ext uri="{9D8B030D-6E8A-4147-A177-3AD203B41FA5}">
                      <a16:colId xmlns:a16="http://schemas.microsoft.com/office/drawing/2014/main" val="463062526"/>
                    </a:ext>
                  </a:extLst>
                </a:gridCol>
                <a:gridCol w="994218">
                  <a:extLst>
                    <a:ext uri="{9D8B030D-6E8A-4147-A177-3AD203B41FA5}">
                      <a16:colId xmlns:a16="http://schemas.microsoft.com/office/drawing/2014/main" val="1879066386"/>
                    </a:ext>
                  </a:extLst>
                </a:gridCol>
                <a:gridCol w="994218">
                  <a:extLst>
                    <a:ext uri="{9D8B030D-6E8A-4147-A177-3AD203B41FA5}">
                      <a16:colId xmlns:a16="http://schemas.microsoft.com/office/drawing/2014/main" val="506403045"/>
                    </a:ext>
                  </a:extLst>
                </a:gridCol>
                <a:gridCol w="994218">
                  <a:extLst>
                    <a:ext uri="{9D8B030D-6E8A-4147-A177-3AD203B41FA5}">
                      <a16:colId xmlns:a16="http://schemas.microsoft.com/office/drawing/2014/main" val="1538419804"/>
                    </a:ext>
                  </a:extLst>
                </a:gridCol>
                <a:gridCol w="994218">
                  <a:extLst>
                    <a:ext uri="{9D8B030D-6E8A-4147-A177-3AD203B41FA5}">
                      <a16:colId xmlns:a16="http://schemas.microsoft.com/office/drawing/2014/main" val="1506580493"/>
                    </a:ext>
                  </a:extLst>
                </a:gridCol>
                <a:gridCol w="994218">
                  <a:extLst>
                    <a:ext uri="{9D8B030D-6E8A-4147-A177-3AD203B41FA5}">
                      <a16:colId xmlns:a16="http://schemas.microsoft.com/office/drawing/2014/main" val="1924840508"/>
                    </a:ext>
                  </a:extLst>
                </a:gridCol>
                <a:gridCol w="994218">
                  <a:extLst>
                    <a:ext uri="{9D8B030D-6E8A-4147-A177-3AD203B41FA5}">
                      <a16:colId xmlns:a16="http://schemas.microsoft.com/office/drawing/2014/main" val="3670330658"/>
                    </a:ext>
                  </a:extLst>
                </a:gridCol>
              </a:tblGrid>
              <a:tr h="298267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90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139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140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216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218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328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360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278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01211015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l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W/T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B4C6E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30376054"/>
                  </a:ext>
                </a:extLst>
              </a:tr>
              <a:tr h="350968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rank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N-carbamoyl-L-tryptophan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r>
                        <a:rPr lang="en-GB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N-carbamoyl-L-tryptophan</a:t>
                      </a: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en-US" sz="17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63463747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30521723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30579728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142570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21823776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G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4302373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H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94248538"/>
                  </a:ext>
                </a:extLst>
              </a:tr>
              <a:tr h="446566"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4"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N-carbamoyl-L-tyrosine</a:t>
                      </a:r>
                    </a:p>
                  </a:txBody>
                  <a:tcPr marL="9128" marR="9128" marT="91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l" fontAlgn="b"/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421" marR="7421" marT="7421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endParaRPr lang="en-US" sz="17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97535251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1564496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Y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6476101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0807138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V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79991509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5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W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7104805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6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S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5653460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7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N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T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87510502"/>
                  </a:ext>
                </a:extLst>
              </a:tr>
              <a:tr h="29826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8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D966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Q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P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L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F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M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A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7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E</a:t>
                      </a:r>
                    </a:p>
                  </a:txBody>
                  <a:tcPr marL="12428" marR="12428" marT="12428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43347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3722829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E5ECDDC8-BE0A-8DF9-F161-80D84D06E34E}"/>
              </a:ext>
            </a:extLst>
          </p:cNvPr>
          <p:cNvSpPr txBox="1"/>
          <p:nvPr/>
        </p:nvSpPr>
        <p:spPr>
          <a:xfrm>
            <a:off x="1091381" y="589935"/>
            <a:ext cx="1034746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Q1</a:t>
            </a:r>
            <a:endParaRPr lang="en-US" b="1" dirty="0"/>
          </a:p>
          <a:p>
            <a:r>
              <a:rPr lang="en-US" b="1" dirty="0" err="1"/>
              <a:t>Paloyan</a:t>
            </a:r>
            <a:r>
              <a:rPr lang="en-US" b="1" dirty="0"/>
              <a:t> A</a:t>
            </a:r>
            <a:r>
              <a:rPr lang="en-US" dirty="0"/>
              <a:t>, </a:t>
            </a:r>
            <a:r>
              <a:rPr lang="en-US" dirty="0" err="1"/>
              <a:t>Soghomonyan</a:t>
            </a:r>
            <a:r>
              <a:rPr lang="en-US" dirty="0"/>
              <a:t> T, Karapetyan M, Grigoryan H, Krüger A, </a:t>
            </a:r>
            <a:r>
              <a:rPr lang="en-US" dirty="0" err="1"/>
              <a:t>Cuskin</a:t>
            </a:r>
            <a:r>
              <a:rPr lang="en-US" dirty="0"/>
              <a:t> F, Marles-Wright J, Burkhardt C, </a:t>
            </a:r>
            <a:r>
              <a:rPr lang="en-US" dirty="0" err="1"/>
              <a:t>Antranikian</a:t>
            </a:r>
            <a:r>
              <a:rPr lang="en-US" dirty="0"/>
              <a:t> G. A novel acidic </a:t>
            </a:r>
            <a:r>
              <a:rPr lang="en-US" dirty="0" err="1"/>
              <a:t>laminarinase</a:t>
            </a:r>
            <a:r>
              <a:rPr lang="en-US" dirty="0"/>
              <a:t> derived from Jermuk hot spring metagenome. Appl </a:t>
            </a:r>
            <a:r>
              <a:rPr lang="en-US" dirty="0" err="1"/>
              <a:t>Microbiol</a:t>
            </a:r>
            <a:r>
              <a:rPr lang="en-US" dirty="0"/>
              <a:t> </a:t>
            </a:r>
            <a:r>
              <a:rPr lang="en-US" dirty="0" err="1"/>
              <a:t>Biotechnol</a:t>
            </a:r>
            <a:r>
              <a:rPr lang="en-US" dirty="0"/>
              <a:t>. 2025 Jul 26;109(1):172. </a:t>
            </a:r>
            <a:r>
              <a:rPr lang="en-US" dirty="0" err="1"/>
              <a:t>doi</a:t>
            </a:r>
            <a:r>
              <a:rPr lang="en-US" dirty="0"/>
              <a:t>: 10.1007/</a:t>
            </a:r>
            <a:r>
              <a:rPr lang="en-US" dirty="0" err="1"/>
              <a:t>s00253</a:t>
            </a:r>
            <a:r>
              <a:rPr lang="en-US" dirty="0"/>
              <a:t>-025-13557-4</a:t>
            </a:r>
          </a:p>
          <a:p>
            <a:endParaRPr lang="en-US" dirty="0"/>
          </a:p>
          <a:p>
            <a:r>
              <a:rPr lang="en-US" dirty="0" err="1"/>
              <a:t>Dyukova</a:t>
            </a:r>
            <a:r>
              <a:rPr lang="en-US" dirty="0"/>
              <a:t> K, </a:t>
            </a:r>
            <a:r>
              <a:rPr lang="en-US" b="1" dirty="0" err="1"/>
              <a:t>Paloyan</a:t>
            </a:r>
            <a:r>
              <a:rPr lang="en-US" b="1" dirty="0"/>
              <a:t> A</a:t>
            </a:r>
            <a:r>
              <a:rPr lang="en-US" dirty="0"/>
              <a:t>*, </a:t>
            </a:r>
            <a:r>
              <a:rPr lang="en-US" dirty="0" err="1"/>
              <a:t>Khoyetsyan</a:t>
            </a:r>
            <a:r>
              <a:rPr lang="en-US" dirty="0"/>
              <a:t> L, Mkhitaryan A, </a:t>
            </a:r>
            <a:r>
              <a:rPr lang="en-US" dirty="0" err="1"/>
              <a:t>Antranikian</a:t>
            </a:r>
            <a:r>
              <a:rPr lang="en-US" dirty="0"/>
              <a:t> G, Hambardzumyan A (</a:t>
            </a:r>
            <a:r>
              <a:rPr lang="en-US" b="1" dirty="0"/>
              <a:t>2025</a:t>
            </a:r>
            <a:r>
              <a:rPr lang="en-US" dirty="0"/>
              <a:t>). Characterization of thermostable β-glucosidase immobilized on linen fabric, J Dairy Sci. </a:t>
            </a:r>
            <a:r>
              <a:rPr lang="en-US" dirty="0" err="1"/>
              <a:t>S0022</a:t>
            </a:r>
            <a:r>
              <a:rPr lang="en-US" dirty="0"/>
              <a:t>-0302(25)00940-3. </a:t>
            </a:r>
            <a:r>
              <a:rPr lang="en-US" dirty="0" err="1"/>
              <a:t>doi</a:t>
            </a:r>
            <a:r>
              <a:rPr lang="en-US" dirty="0"/>
              <a:t>: 10.3168/</a:t>
            </a:r>
            <a:r>
              <a:rPr lang="en-US" dirty="0" err="1"/>
              <a:t>jds.2025</a:t>
            </a:r>
            <a:r>
              <a:rPr lang="en-US" dirty="0"/>
              <a:t>-27014. </a:t>
            </a:r>
          </a:p>
          <a:p>
            <a:r>
              <a:rPr lang="en-US" b="1" dirty="0" err="1"/>
              <a:t>Q2</a:t>
            </a:r>
            <a:endParaRPr lang="en-US" b="1" dirty="0"/>
          </a:p>
          <a:p>
            <a:r>
              <a:rPr lang="en-US" dirty="0"/>
              <a:t>Mkhitaryan A, </a:t>
            </a:r>
            <a:r>
              <a:rPr lang="en-US" b="1" dirty="0" err="1"/>
              <a:t>Paloyan</a:t>
            </a:r>
            <a:r>
              <a:rPr lang="en-US" b="1" dirty="0"/>
              <a:t> A*</a:t>
            </a:r>
            <a:r>
              <a:rPr lang="en-US" dirty="0"/>
              <a:t>, </a:t>
            </a:r>
            <a:r>
              <a:rPr lang="en-US" dirty="0" err="1"/>
              <a:t>Khoyetsyan</a:t>
            </a:r>
            <a:r>
              <a:rPr lang="en-US" dirty="0"/>
              <a:t> L, </a:t>
            </a:r>
            <a:r>
              <a:rPr lang="en-US" dirty="0" err="1"/>
              <a:t>Dyukova</a:t>
            </a:r>
            <a:r>
              <a:rPr lang="en-US" dirty="0"/>
              <a:t> K, </a:t>
            </a:r>
            <a:r>
              <a:rPr lang="en-US" dirty="0" err="1"/>
              <a:t>Izmailyan</a:t>
            </a:r>
            <a:r>
              <a:rPr lang="en-US" dirty="0"/>
              <a:t> M, </a:t>
            </a:r>
            <a:r>
              <a:rPr lang="en-US" dirty="0" err="1"/>
              <a:t>Kinosyan</a:t>
            </a:r>
            <a:r>
              <a:rPr lang="en-US" dirty="0"/>
              <a:t> M, Davidyan T, </a:t>
            </a:r>
            <a:r>
              <a:rPr lang="en-US" dirty="0" err="1"/>
              <a:t>Hakhoyan</a:t>
            </a:r>
            <a:r>
              <a:rPr lang="en-US" dirty="0"/>
              <a:t> G, Hambardzumyan A (</a:t>
            </a:r>
            <a:r>
              <a:rPr lang="en-US" b="1" dirty="0"/>
              <a:t>2025</a:t>
            </a:r>
            <a:r>
              <a:rPr lang="en-US" dirty="0"/>
              <a:t>). Utilization of whey as a fermentation medium for protease production by </a:t>
            </a:r>
            <a:r>
              <a:rPr lang="en-US" i="1" dirty="0"/>
              <a:t>Bacillus</a:t>
            </a:r>
            <a:r>
              <a:rPr lang="en-US" dirty="0"/>
              <a:t> strains, Functional Food Science 5 (11): 598-610 </a:t>
            </a:r>
            <a:r>
              <a:rPr lang="en-US" dirty="0" err="1"/>
              <a:t>doi.org</a:t>
            </a:r>
            <a:r>
              <a:rPr lang="en-US" dirty="0"/>
              <a:t>/10.31989/</a:t>
            </a:r>
            <a:r>
              <a:rPr lang="en-US" dirty="0" err="1"/>
              <a:t>ffs.v5i11.1797</a:t>
            </a:r>
            <a:endParaRPr lang="en-US" dirty="0"/>
          </a:p>
          <a:p>
            <a:endParaRPr lang="en-US" dirty="0"/>
          </a:p>
          <a:p>
            <a:r>
              <a:rPr lang="en-US" b="1" dirty="0"/>
              <a:t>Draft</a:t>
            </a:r>
          </a:p>
          <a:p>
            <a:r>
              <a:rPr lang="en-GB" dirty="0"/>
              <a:t>Anna Mkhitaryan, Ani </a:t>
            </a:r>
            <a:r>
              <a:rPr lang="en-GB" dirty="0" err="1"/>
              <a:t>Paloyan</a:t>
            </a:r>
            <a:r>
              <a:rPr lang="en-GB" baseline="30000" dirty="0"/>
              <a:t>*</a:t>
            </a:r>
            <a:r>
              <a:rPr lang="en-GB" dirty="0"/>
              <a:t>, Tigran </a:t>
            </a:r>
            <a:r>
              <a:rPr lang="en-GB" dirty="0" err="1"/>
              <a:t>Soghomonyan</a:t>
            </a:r>
            <a:r>
              <a:rPr lang="en-GB" dirty="0"/>
              <a:t>, Lev </a:t>
            </a:r>
            <a:r>
              <a:rPr lang="en-GB" dirty="0" err="1"/>
              <a:t>Khoyetsyan</a:t>
            </a:r>
            <a:r>
              <a:rPr lang="en-GB" dirty="0"/>
              <a:t>, Lusine Melkonyan, Tamara Davidyan, Anamaria Todea, Aleksandra </a:t>
            </a:r>
            <a:r>
              <a:rPr lang="en-GB" dirty="0" err="1"/>
              <a:t>Marsavelski</a:t>
            </a:r>
            <a:r>
              <a:rPr lang="en-GB" dirty="0"/>
              <a:t>, Artur Hambardzumyan</a:t>
            </a:r>
            <a:r>
              <a:rPr lang="en-GB" baseline="30000" dirty="0"/>
              <a:t> </a:t>
            </a:r>
            <a:r>
              <a:rPr lang="en-GB" dirty="0"/>
              <a:t>Molecular Cloning and Biochemical Characterization of a Novel Thermostable α-Amylase of </a:t>
            </a:r>
            <a:r>
              <a:rPr lang="en-GB" i="1" dirty="0"/>
              <a:t>Bacillus subtilis</a:t>
            </a:r>
            <a:r>
              <a:rPr lang="en-GB" dirty="0"/>
              <a:t> </a:t>
            </a:r>
            <a:r>
              <a:rPr lang="en-GB" dirty="0" err="1"/>
              <a:t>MDC3500</a:t>
            </a:r>
            <a:r>
              <a:rPr lang="en-GB" dirty="0"/>
              <a:t> Isolated from Armenia </a:t>
            </a:r>
            <a:endParaRPr lang="en-US" dirty="0"/>
          </a:p>
          <a:p>
            <a:r>
              <a:rPr lang="en-CA" dirty="0"/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49617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CF10E0D-9B4B-6301-CB1F-A832C28A9DD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629" y="283222"/>
            <a:ext cx="9684741" cy="6445994"/>
          </a:xfrm>
          <a:prstGeom prst="rect">
            <a:avLst/>
          </a:prstGeom>
        </p:spPr>
      </p:pic>
      <p:sp>
        <p:nvSpPr>
          <p:cNvPr id="5" name="AutoShape 2" descr="Enzymes: Catalysts for Innovation and Sustainability">
            <a:extLst>
              <a:ext uri="{FF2B5EF4-FFF2-40B4-BE49-F238E27FC236}">
                <a16:creationId xmlns:a16="http://schemas.microsoft.com/office/drawing/2014/main" id="{314AA500-A92E-D67F-19E3-D69A7D99CFBD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910AB1-B5A7-F005-2774-6D37CE49832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5308" y="1435693"/>
            <a:ext cx="2384277" cy="317903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991DB64-3148-B6A6-FD25-BEC198C7128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75" y="1006366"/>
            <a:ext cx="2103795" cy="28050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240E4B-4BD3-EEF6-5753-F7A78DA66B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51785"/>
            <a:ext cx="3740079" cy="280505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9D1026E-FE6F-1BFC-9C66-84FE8DE2CC2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1923" y="3678964"/>
            <a:ext cx="3886021" cy="291451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D990AEA-FCA8-2C61-AC5B-513A6C4797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711"/>
          <a:stretch>
            <a:fillRect/>
          </a:stretch>
        </p:blipFill>
        <p:spPr>
          <a:xfrm>
            <a:off x="8482965" y="341880"/>
            <a:ext cx="3709035" cy="41340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B29FDFE-DCD7-6459-93DB-583A27D0AD8B}"/>
              </a:ext>
            </a:extLst>
          </p:cNvPr>
          <p:cNvSpPr txBox="1"/>
          <p:nvPr/>
        </p:nvSpPr>
        <p:spPr>
          <a:xfrm>
            <a:off x="1059678" y="264520"/>
            <a:ext cx="45976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2000" b="1" dirty="0"/>
              <a:t>Վերանորոգումից առաջ և հետո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7782837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A7E1A1-45C1-9E9A-41A4-A8A296D0C9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31" y="237355"/>
            <a:ext cx="10972320" cy="1142640"/>
          </a:xfrm>
        </p:spPr>
        <p:txBody>
          <a:bodyPr/>
          <a:lstStyle/>
          <a:p>
            <a:r>
              <a:rPr lang="hy-AM" sz="2000" b="1" dirty="0"/>
              <a:t>Փոխայցելություններ</a:t>
            </a:r>
            <a:endParaRPr lang="en-US" sz="20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AA2C25-D1B5-99A4-A7FD-EB7E1CD067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299" y="1553198"/>
            <a:ext cx="2816048" cy="375160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9B014F7-F6F5-847B-D920-53ACFE4457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817" y="326308"/>
            <a:ext cx="4510040" cy="33532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1D43843-C731-32E2-3D94-0C70C57B11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6726" y="2175204"/>
            <a:ext cx="3602167" cy="479889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E620F1CC-2B74-581E-D2FC-98E735C031D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9012" y="1221351"/>
            <a:ext cx="4357505" cy="327085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5204E9A-A998-962F-8533-F29A9999735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26" b="28791"/>
          <a:stretch>
            <a:fillRect/>
          </a:stretch>
        </p:blipFill>
        <p:spPr>
          <a:xfrm>
            <a:off x="3292757" y="3595642"/>
            <a:ext cx="2105153" cy="24511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36609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14" descr="May be an image of 5 people and text that says 'WELCOMETO το FAST CreativeCampus CreativeCampus Creative Campus DISCOVE Gruzr'">
            <a:extLst>
              <a:ext uri="{FF2B5EF4-FFF2-40B4-BE49-F238E27FC236}">
                <a16:creationId xmlns:a16="http://schemas.microsoft.com/office/drawing/2014/main" id="{89EDEFED-95A7-E6A5-CE25-2DA263B17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86" t="9738" r="8695" b="13817"/>
          <a:stretch/>
        </p:blipFill>
        <p:spPr bwMode="auto">
          <a:xfrm>
            <a:off x="5957353" y="2803131"/>
            <a:ext cx="2267833" cy="1109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4E527E7-DBFE-4CDC-A225-65350D56E7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0958" y="206120"/>
            <a:ext cx="8997042" cy="730790"/>
          </a:xfrm>
        </p:spPr>
        <p:txBody>
          <a:bodyPr>
            <a:normAutofit/>
          </a:bodyPr>
          <a:lstStyle/>
          <a:p>
            <a:r>
              <a:rPr lang="hy-AM" sz="2000" b="1" dirty="0">
                <a:latin typeface="GHEA Grapalat" panose="02000506050000020003" pitchFamily="50" charset="0"/>
                <a:cs typeface="Times New Roman" panose="02020603050405020304" pitchFamily="18" charset="0"/>
              </a:rPr>
              <a:t>Միջազգային համագործակցությունները </a:t>
            </a:r>
            <a:endParaRPr lang="en-CA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 descr="A group of people standing in front of a projector screen&#10;&#10;Description automatically generated">
            <a:extLst>
              <a:ext uri="{FF2B5EF4-FFF2-40B4-BE49-F238E27FC236}">
                <a16:creationId xmlns:a16="http://schemas.microsoft.com/office/drawing/2014/main" id="{032E8CBC-46D5-4765-97CA-FD2C0778DBC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6" t="32713" r="-1" b="11473"/>
          <a:stretch/>
        </p:blipFill>
        <p:spPr>
          <a:xfrm>
            <a:off x="5539871" y="1285163"/>
            <a:ext cx="1326713" cy="1108615"/>
          </a:xfrm>
          <a:prstGeom prst="hexagon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31AFE26-D1D0-43D4-9A5F-9A37EB31BFD0}"/>
              </a:ext>
            </a:extLst>
          </p:cNvPr>
          <p:cNvSpPr txBox="1"/>
          <p:nvPr/>
        </p:nvSpPr>
        <p:spPr>
          <a:xfrm>
            <a:off x="5752632" y="1031998"/>
            <a:ext cx="91792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 </a:t>
            </a:r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թթ․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83E610-0587-4F0C-9F95-524A739FCFA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09" t="14031" r="12714"/>
          <a:stretch/>
        </p:blipFill>
        <p:spPr>
          <a:xfrm rot="5400000">
            <a:off x="6850935" y="1284116"/>
            <a:ext cx="1451346" cy="1335350"/>
          </a:xfrm>
          <a:prstGeom prst="hexagon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1230630-A959-466E-8A4C-B893066B6F7A}"/>
              </a:ext>
            </a:extLst>
          </p:cNvPr>
          <p:cNvSpPr txBox="1"/>
          <p:nvPr/>
        </p:nvSpPr>
        <p:spPr>
          <a:xfrm>
            <a:off x="7216762" y="1054325"/>
            <a:ext cx="91792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թթ․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B009B9E9-A76A-4D7A-A252-F29A1DEADAD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4" t="22791" r="10194" b="13953"/>
          <a:stretch/>
        </p:blipFill>
        <p:spPr>
          <a:xfrm rot="10800000">
            <a:off x="8330319" y="1348390"/>
            <a:ext cx="1748429" cy="994922"/>
          </a:xfrm>
          <a:prstGeom prst="hexagon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48626CC-13B1-4129-B890-97E2F9E4B6CF}"/>
              </a:ext>
            </a:extLst>
          </p:cNvPr>
          <p:cNvSpPr txBox="1"/>
          <p:nvPr/>
        </p:nvSpPr>
        <p:spPr>
          <a:xfrm>
            <a:off x="8773365" y="1104398"/>
            <a:ext cx="8623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2019 </a:t>
            </a:r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թթ․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Jon Marles-Wright (@jmarlesw) | Twitter">
            <a:extLst>
              <a:ext uri="{FF2B5EF4-FFF2-40B4-BE49-F238E27FC236}">
                <a16:creationId xmlns:a16="http://schemas.microsoft.com/office/drawing/2014/main" id="{C4517E0E-6A9F-4E7A-8C6B-CAEC67C0BE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6032" y="2308672"/>
            <a:ext cx="1092813" cy="1092813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14455CE-CA1C-40B7-8C37-336CC8549610}"/>
              </a:ext>
            </a:extLst>
          </p:cNvPr>
          <p:cNvSpPr txBox="1"/>
          <p:nvPr/>
        </p:nvSpPr>
        <p:spPr>
          <a:xfrm>
            <a:off x="8358539" y="3409761"/>
            <a:ext cx="20665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Ջոն Մարլես Ռայտ</a:t>
            </a:r>
          </a:p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Նյուքասլի համալսարան,</a:t>
            </a:r>
          </a:p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Անգլիա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9204061-4A10-4574-B5CD-83B0FE9E8137}"/>
              </a:ext>
            </a:extLst>
          </p:cNvPr>
          <p:cNvSpPr txBox="1"/>
          <p:nvPr/>
        </p:nvSpPr>
        <p:spPr>
          <a:xfrm>
            <a:off x="2005403" y="775057"/>
            <a:ext cx="2041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Գ</a:t>
            </a:r>
            <a:r>
              <a:rPr lang="hy-AM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ործընկեր </a:t>
            </a:r>
            <a:endParaRPr lang="en-C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64A301-45DD-4D7F-9BC1-F56980DCD9E2}"/>
              </a:ext>
            </a:extLst>
          </p:cNvPr>
          <p:cNvSpPr txBox="1"/>
          <p:nvPr/>
        </p:nvSpPr>
        <p:spPr>
          <a:xfrm>
            <a:off x="5444170" y="847612"/>
            <a:ext cx="5772296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Թեմային առնչվող այլ համագործակցություններ</a:t>
            </a:r>
            <a:endParaRPr lang="en-CA" sz="15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EA3F745-1893-42B4-8291-F4587BD8B6F1}"/>
              </a:ext>
            </a:extLst>
          </p:cNvPr>
          <p:cNvSpPr txBox="1"/>
          <p:nvPr/>
        </p:nvSpPr>
        <p:spPr>
          <a:xfrm>
            <a:off x="1731127" y="5190139"/>
            <a:ext cx="1366954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Պրոֆ․ Ալեկսանդրա Մարսավելսկի</a:t>
            </a:r>
            <a:r>
              <a:rPr lang="hy-AM" sz="1350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Զագրեբ, Խորվաթիա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C4FB87-003C-4380-953F-A3DA14352295}"/>
              </a:ext>
            </a:extLst>
          </p:cNvPr>
          <p:cNvSpPr txBox="1"/>
          <p:nvPr/>
        </p:nvSpPr>
        <p:spPr>
          <a:xfrm>
            <a:off x="3299711" y="5187428"/>
            <a:ext cx="1152536" cy="11310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Պրոֆ․ Լուչիա Գառդոսի</a:t>
            </a:r>
            <a:r>
              <a:rPr lang="en-CA" sz="135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hy-AM" sz="1350" dirty="0">
                <a:solidFill>
                  <a:srgbClr val="0505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Տրիեստե, Իտալիա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CD4845-1C0A-4B20-914A-028A1804BBDE}"/>
              </a:ext>
            </a:extLst>
          </p:cNvPr>
          <p:cNvSpPr txBox="1"/>
          <p:nvPr/>
        </p:nvSpPr>
        <p:spPr>
          <a:xfrm>
            <a:off x="4887000" y="5135917"/>
            <a:ext cx="1626418" cy="7155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Պրոֆ․ Դիրկ Թիշլեր, Բոխում, Գերմանիա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May be an image of 1 person and text">
            <a:extLst>
              <a:ext uri="{FF2B5EF4-FFF2-40B4-BE49-F238E27FC236}">
                <a16:creationId xmlns:a16="http://schemas.microsoft.com/office/drawing/2014/main" id="{CAFE0D98-B20D-A64A-8D77-6A22D40A8F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43" t="2905" r="20696" b="46468"/>
          <a:stretch/>
        </p:blipFill>
        <p:spPr bwMode="auto">
          <a:xfrm>
            <a:off x="1960981" y="1113554"/>
            <a:ext cx="1338730" cy="1415354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778000C-1B64-6340-7A69-0D9D30501BB5}"/>
              </a:ext>
            </a:extLst>
          </p:cNvPr>
          <p:cNvSpPr txBox="1"/>
          <p:nvPr/>
        </p:nvSpPr>
        <p:spPr>
          <a:xfrm>
            <a:off x="1747056" y="2534984"/>
            <a:ext cx="24316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Պրոֆ․ Անամարիա Թոդեա</a:t>
            </a:r>
          </a:p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Տիմիշոարայի պոլիտեխնիկ համալսարան,</a:t>
            </a:r>
          </a:p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Ռումինիա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Բնութագրությունը հասանալի չէ">
            <a:extLst>
              <a:ext uri="{FF2B5EF4-FFF2-40B4-BE49-F238E27FC236}">
                <a16:creationId xmlns:a16="http://schemas.microsoft.com/office/drawing/2014/main" id="{A35042A8-C642-30B7-CAD7-AE48F970A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9" t="15277" r="37098" b="33612"/>
          <a:stretch/>
        </p:blipFill>
        <p:spPr bwMode="auto">
          <a:xfrm>
            <a:off x="9312323" y="2396846"/>
            <a:ext cx="1410660" cy="1106670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52B0D49-7FDB-667C-8EAE-DA2D1AEA3C00}"/>
              </a:ext>
            </a:extLst>
          </p:cNvPr>
          <p:cNvSpPr txBox="1"/>
          <p:nvPr/>
        </p:nvSpPr>
        <p:spPr>
          <a:xfrm>
            <a:off x="9870147" y="2093695"/>
            <a:ext cx="8835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</a:t>
            </a:r>
            <a:r>
              <a:rPr lang="en-US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</a:t>
            </a:r>
            <a:r>
              <a:rPr lang="en-CA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թթ․ 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 descr="No photo description available.">
            <a:extLst>
              <a:ext uri="{FF2B5EF4-FFF2-40B4-BE49-F238E27FC236}">
                <a16:creationId xmlns:a16="http://schemas.microsoft.com/office/drawing/2014/main" id="{1C1E94EC-ED7F-D187-E2BB-149F8F5BBA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535" t="25684" r="4288" b="43990"/>
          <a:stretch/>
        </p:blipFill>
        <p:spPr bwMode="auto">
          <a:xfrm>
            <a:off x="3766257" y="1316813"/>
            <a:ext cx="1113465" cy="1120549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No photo description available.">
            <a:extLst>
              <a:ext uri="{FF2B5EF4-FFF2-40B4-BE49-F238E27FC236}">
                <a16:creationId xmlns:a16="http://schemas.microsoft.com/office/drawing/2014/main" id="{F5250092-6AAC-B032-C51D-43A1EA3E0F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84" t="32332" r="15743" b="31442"/>
          <a:stretch/>
        </p:blipFill>
        <p:spPr bwMode="auto">
          <a:xfrm>
            <a:off x="1738772" y="3490149"/>
            <a:ext cx="1410660" cy="1167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An Interview with Biochemist Dr. Aleksandra Maršavelski - On 'Tiny  Molecular Scissors' and Not Taking Yourself Too Seriously - WiRe">
            <a:extLst>
              <a:ext uri="{FF2B5EF4-FFF2-40B4-BE49-F238E27FC236}">
                <a16:creationId xmlns:a16="http://schemas.microsoft.com/office/drawing/2014/main" id="{19F23692-2FD0-1C50-574C-7C2AA03D91F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48" t="4646" r="16812" b="24483"/>
          <a:stretch/>
        </p:blipFill>
        <p:spPr bwMode="auto">
          <a:xfrm>
            <a:off x="1836369" y="4332064"/>
            <a:ext cx="882593" cy="86878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No photo description available.">
            <a:extLst>
              <a:ext uri="{FF2B5EF4-FFF2-40B4-BE49-F238E27FC236}">
                <a16:creationId xmlns:a16="http://schemas.microsoft.com/office/drawing/2014/main" id="{B0A02192-FFAA-21AC-1F0D-E54A9C2E3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04" t="20340" r="19541" b="22231"/>
          <a:stretch/>
        </p:blipFill>
        <p:spPr bwMode="auto">
          <a:xfrm>
            <a:off x="3917858" y="2239729"/>
            <a:ext cx="1376770" cy="1108615"/>
          </a:xfrm>
          <a:prstGeom prst="hexagon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Two women standing on a boat&#10;&#10;Description automatically generated">
            <a:extLst>
              <a:ext uri="{FF2B5EF4-FFF2-40B4-BE49-F238E27FC236}">
                <a16:creationId xmlns:a16="http://schemas.microsoft.com/office/drawing/2014/main" id="{5F377F6A-E129-3A90-0337-E5122850C84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64" t="33244" r="28650" b="32086"/>
          <a:stretch/>
        </p:blipFill>
        <p:spPr>
          <a:xfrm>
            <a:off x="3300587" y="3496223"/>
            <a:ext cx="1314859" cy="1229298"/>
          </a:xfrm>
          <a:prstGeom prst="rect">
            <a:avLst/>
          </a:prstGeom>
        </p:spPr>
      </p:pic>
      <p:pic>
        <p:nvPicPr>
          <p:cNvPr id="5134" name="Picture 14" descr="Image">
            <a:extLst>
              <a:ext uri="{FF2B5EF4-FFF2-40B4-BE49-F238E27FC236}">
                <a16:creationId xmlns:a16="http://schemas.microsoft.com/office/drawing/2014/main" id="{3B9F663E-AB8E-5AA0-93A5-D67A0F201D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 cstate="print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2" t="17014" r="5563" b="49647"/>
          <a:stretch/>
        </p:blipFill>
        <p:spPr bwMode="auto">
          <a:xfrm>
            <a:off x="4738369" y="3483726"/>
            <a:ext cx="1555659" cy="1268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Lucia Gardossi » INTERfaces">
            <a:extLst>
              <a:ext uri="{FF2B5EF4-FFF2-40B4-BE49-F238E27FC236}">
                <a16:creationId xmlns:a16="http://schemas.microsoft.com/office/drawing/2014/main" id="{5634E339-4C2E-E9B3-E05A-8A66C6897C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9130" y="4323065"/>
            <a:ext cx="858007" cy="858007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Dirk Tischler [IMAGE] | EurekAlert! Science News Releases">
            <a:extLst>
              <a:ext uri="{FF2B5EF4-FFF2-40B4-BE49-F238E27FC236}">
                <a16:creationId xmlns:a16="http://schemas.microsoft.com/office/drawing/2014/main" id="{9C56ABAE-DC4E-EB0F-5E1D-D0F4089632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0" r="7565" b="5992"/>
          <a:stretch/>
        </p:blipFill>
        <p:spPr bwMode="auto">
          <a:xfrm>
            <a:off x="5013092" y="4329301"/>
            <a:ext cx="949733" cy="874376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A person and person sitting at a table with water in the background&#10;&#10;Description automatically generated">
            <a:extLst>
              <a:ext uri="{FF2B5EF4-FFF2-40B4-BE49-F238E27FC236}">
                <a16:creationId xmlns:a16="http://schemas.microsoft.com/office/drawing/2014/main" id="{D9BC4883-1859-F5FC-CCB9-F7FA7E075DC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13" t="30060" r="15743" b="32803"/>
          <a:stretch/>
        </p:blipFill>
        <p:spPr>
          <a:xfrm>
            <a:off x="6416950" y="3486178"/>
            <a:ext cx="1849510" cy="1265890"/>
          </a:xfrm>
          <a:prstGeom prst="rect">
            <a:avLst/>
          </a:prstGeom>
        </p:spPr>
      </p:pic>
      <p:pic>
        <p:nvPicPr>
          <p:cNvPr id="5138" name="Picture 18">
            <a:extLst>
              <a:ext uri="{FF2B5EF4-FFF2-40B4-BE49-F238E27FC236}">
                <a16:creationId xmlns:a16="http://schemas.microsoft.com/office/drawing/2014/main" id="{58338E6A-227D-AEEA-2F1B-DB163CABCA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14" r="12726"/>
          <a:stretch/>
        </p:blipFill>
        <p:spPr bwMode="auto">
          <a:xfrm>
            <a:off x="6511738" y="4180787"/>
            <a:ext cx="1009502" cy="953220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: Folded Corner 21">
            <a:extLst>
              <a:ext uri="{FF2B5EF4-FFF2-40B4-BE49-F238E27FC236}">
                <a16:creationId xmlns:a16="http://schemas.microsoft.com/office/drawing/2014/main" id="{3985EABD-9825-954F-0D61-4DE3429C3F4B}"/>
              </a:ext>
            </a:extLst>
          </p:cNvPr>
          <p:cNvSpPr/>
          <p:nvPr/>
        </p:nvSpPr>
        <p:spPr>
          <a:xfrm>
            <a:off x="1768929" y="847613"/>
            <a:ext cx="3514140" cy="2642535"/>
          </a:xfrm>
          <a:prstGeom prst="foldedCorner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46077A6-0987-5096-AD06-3E2999AE702A}"/>
              </a:ext>
            </a:extLst>
          </p:cNvPr>
          <p:cNvSpPr txBox="1"/>
          <p:nvPr/>
        </p:nvSpPr>
        <p:spPr>
          <a:xfrm>
            <a:off x="6270269" y="5064695"/>
            <a:ext cx="16264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135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Պրոֆ․ Գարաբեդ Անտրանիկիան, Համբուրգ, Գերմանիա</a:t>
            </a:r>
            <a:endParaRPr lang="en-CA" sz="135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32" name="Picture 8" descr="Լրագրող-Երևանի պետական համալսարան">
            <a:extLst>
              <a:ext uri="{FF2B5EF4-FFF2-40B4-BE49-F238E27FC236}">
                <a16:creationId xmlns:a16="http://schemas.microsoft.com/office/drawing/2014/main" id="{73C31550-BD1B-E27E-31C8-218450F408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583017" y="4662018"/>
            <a:ext cx="831689" cy="831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«Լ. Ա. Օրբելու անվան ֆիզիոլոգիայի ինստիտուտի» գույքը հետ վերցվեց և ...">
            <a:extLst>
              <a:ext uri="{FF2B5EF4-FFF2-40B4-BE49-F238E27FC236}">
                <a16:creationId xmlns:a16="http://schemas.microsoft.com/office/drawing/2014/main" id="{B6309672-CE29-E50E-583C-5FACE8F382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82" t="10955" r="23009" b="-1"/>
          <a:stretch>
            <a:fillRect/>
          </a:stretch>
        </p:blipFill>
        <p:spPr bwMode="auto">
          <a:xfrm flipH="1">
            <a:off x="9479774" y="4634808"/>
            <a:ext cx="831688" cy="8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Ֆարմացիայի ինստիտուտ | ԵՊՀ">
            <a:extLst>
              <a:ext uri="{FF2B5EF4-FFF2-40B4-BE49-F238E27FC236}">
                <a16:creationId xmlns:a16="http://schemas.microsoft.com/office/drawing/2014/main" id="{94B674B5-ADCD-1522-DE96-C5620C01F5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09744" y="4657397"/>
            <a:ext cx="861522" cy="8615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5119CCCD-F180-5690-7F75-BAD39C9FC9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80714" y="5526361"/>
            <a:ext cx="1021924" cy="10219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142534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DBF82FA-2534-B1D8-AE72-A642969C90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5592" y="35179"/>
            <a:ext cx="2606750" cy="337443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BF2BED-DE50-ABDB-7D14-65288EC4D0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3185" y="3748194"/>
            <a:ext cx="2286447" cy="29790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31682A-CB94-ADDE-E2D3-E713AE17CC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0258" y="1753495"/>
            <a:ext cx="2439677" cy="33650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E53C714-4727-3A80-AAF7-A4B8E81273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823" y="517037"/>
            <a:ext cx="4173668" cy="1293835"/>
          </a:xfrm>
          <a:prstGeom prst="rect">
            <a:avLst/>
          </a:prstGeom>
        </p:spPr>
      </p:pic>
      <p:pic>
        <p:nvPicPr>
          <p:cNvPr id="10" name="41d34758-f7bc-41cf-8d5a-1a7b20c937d7">
            <a:hlinkClick r:id="" action="ppaction://media"/>
            <a:extLst>
              <a:ext uri="{FF2B5EF4-FFF2-40B4-BE49-F238E27FC236}">
                <a16:creationId xmlns:a16="http://schemas.microsoft.com/office/drawing/2014/main" id="{D5303B64-3734-D844-9F0E-2A81A77B47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t="-1" b="29146"/>
          <a:stretch/>
        </p:blipFill>
        <p:spPr>
          <a:xfrm>
            <a:off x="7735212" y="2664276"/>
            <a:ext cx="2439676" cy="3073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598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9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530C464-34C5-46C4-B021-7EE3E7AB0F85}"/>
              </a:ext>
            </a:extLst>
          </p:cNvPr>
          <p:cNvSpPr txBox="1"/>
          <p:nvPr/>
        </p:nvSpPr>
        <p:spPr>
          <a:xfrm>
            <a:off x="1809751" y="2503171"/>
            <a:ext cx="79286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Շնորհակալություն ուշադրության համար</a:t>
            </a:r>
            <a:endParaRPr lang="en-C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088441-A7C4-E142-F396-B3E433400D12}"/>
              </a:ext>
            </a:extLst>
          </p:cNvPr>
          <p:cNvSpPr txBox="1"/>
          <p:nvPr/>
        </p:nvSpPr>
        <p:spPr>
          <a:xfrm>
            <a:off x="7815618" y="5989431"/>
            <a:ext cx="31867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Անի Պալոյան </a:t>
            </a:r>
            <a:r>
              <a:rPr lang="en-US" dirty="0"/>
              <a:t>anipaloyanm@gmail.com</a:t>
            </a:r>
          </a:p>
        </p:txBody>
      </p:sp>
    </p:spTree>
    <p:extLst>
      <p:ext uri="{BB962C8B-B14F-4D97-AF65-F5344CB8AC3E}">
        <p14:creationId xmlns:p14="http://schemas.microsoft.com/office/powerpoint/2010/main" val="23847810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7B2574D3-F36F-C741-5CAA-799257BB81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6898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9454505-F9E1-A1AA-6392-88236B4C53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969" y="978137"/>
            <a:ext cx="9896420" cy="515616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07cf13f-122f-4aca-b850-e746fa6e8b4c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4435" y="1943663"/>
            <a:ext cx="6770675" cy="451378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CEDBF19-93D5-E759-CB16-F50F8D4823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2159"/>
            <a:ext cx="12192000" cy="553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BFD935C-78F9-2C86-F374-C68543F2FD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29912" y="77077"/>
            <a:ext cx="2294736" cy="848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883D031-DAA1-8116-1439-A5753E61AF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4122" y="77077"/>
            <a:ext cx="2236845" cy="88508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E1594A7A-D0A3-E54F-A807-2A9B3CAD0E98}"/>
              </a:ext>
            </a:extLst>
          </p:cNvPr>
          <p:cNvSpPr txBox="1"/>
          <p:nvPr/>
        </p:nvSpPr>
        <p:spPr>
          <a:xfrm>
            <a:off x="796413" y="1445316"/>
            <a:ext cx="9615948" cy="41549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🔹 </a:t>
            </a:r>
            <a:r>
              <a:rPr lang="en-US" sz="2400" b="1" dirty="0"/>
              <a:t>Overcoming product inhibition of thermostable </a:t>
            </a:r>
            <a:r>
              <a:rPr lang="el-GR" sz="2400" b="1" dirty="0"/>
              <a:t>β-</a:t>
            </a:r>
            <a:r>
              <a:rPr lang="en-US" sz="2400" b="1" dirty="0"/>
              <a:t>glucosidase</a:t>
            </a:r>
            <a:br>
              <a:rPr lang="en-US" sz="2400" dirty="0"/>
            </a:br>
            <a:r>
              <a:rPr lang="en-US" sz="2400" dirty="0"/>
              <a:t>Enhancing lactose hydrolysis efficiency under industrial conditions.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🔹 </a:t>
            </a:r>
            <a:r>
              <a:rPr lang="en-US" sz="2400" b="1" dirty="0"/>
              <a:t>Improving the thermostability of </a:t>
            </a:r>
            <a:r>
              <a:rPr lang="el-GR" sz="2400" b="1" dirty="0"/>
              <a:t>α-</a:t>
            </a:r>
            <a:r>
              <a:rPr lang="en-US" sz="2400" b="1" dirty="0"/>
              <a:t>amylase 3500 and Jermuk-</a:t>
            </a:r>
            <a:r>
              <a:rPr lang="en-US" sz="2400" b="1" dirty="0" err="1"/>
              <a:t>CelP</a:t>
            </a:r>
            <a:br>
              <a:rPr lang="en-US" sz="2400" dirty="0"/>
            </a:br>
            <a:r>
              <a:rPr lang="en-US" sz="2400" dirty="0"/>
              <a:t>Increasing enzyme stability and performance at elevated temperatures.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🔹 </a:t>
            </a:r>
            <a:r>
              <a:rPr lang="en-US" sz="2400" b="1" dirty="0"/>
              <a:t>Increasing the solubility of Jermuk-</a:t>
            </a:r>
            <a:r>
              <a:rPr lang="en-US" sz="2400" b="1" dirty="0" err="1"/>
              <a:t>LamM</a:t>
            </a:r>
            <a:br>
              <a:rPr lang="en-US" sz="2400" dirty="0"/>
            </a:br>
            <a:r>
              <a:rPr lang="en-US" sz="2400" dirty="0"/>
              <a:t>Improving recombinant production and functional stability.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sz="2400" dirty="0"/>
              <a:t>🔹 </a:t>
            </a:r>
            <a:r>
              <a:rPr lang="en-US" sz="2400" b="1" dirty="0"/>
              <a:t>Engineering substrate specificity of </a:t>
            </a:r>
            <a:r>
              <a:rPr lang="en-US" sz="2400" b="1" dirty="0" err="1"/>
              <a:t>hydantoinase</a:t>
            </a:r>
            <a:r>
              <a:rPr lang="en-US" sz="2400" b="1" dirty="0"/>
              <a:t> process enzymes</a:t>
            </a:r>
            <a:br>
              <a:rPr lang="en-US" sz="2400" dirty="0"/>
            </a:br>
            <a:r>
              <a:rPr lang="en-US" sz="2400" dirty="0"/>
              <a:t>Optimizing catalytic properties for biotechnological applications.</a:t>
            </a:r>
          </a:p>
        </p:txBody>
      </p:sp>
    </p:spTree>
    <p:extLst>
      <p:ext uri="{BB962C8B-B14F-4D97-AF65-F5344CB8AC3E}">
        <p14:creationId xmlns:p14="http://schemas.microsoft.com/office/powerpoint/2010/main" val="352426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arabed Antranikian">
            <a:extLst>
              <a:ext uri="{FF2B5EF4-FFF2-40B4-BE49-F238E27FC236}">
                <a16:creationId xmlns:a16="http://schemas.microsoft.com/office/drawing/2014/main" id="{8CC9A38C-3361-0067-7AAF-E48E57D54D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46" t="225" r="10072" b="-1"/>
          <a:stretch>
            <a:fillRect/>
          </a:stretch>
        </p:blipFill>
        <p:spPr bwMode="auto">
          <a:xfrm>
            <a:off x="9816277" y="179959"/>
            <a:ext cx="2375723" cy="1756417"/>
          </a:xfrm>
          <a:prstGeom prst="teardrop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7447BA-6815-5A88-7290-E40A7DE78E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97" y="5206314"/>
            <a:ext cx="4599137" cy="158315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3DF5DD-54D0-D008-7E24-0332EDC828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36" r="78540" b="16036"/>
          <a:stretch>
            <a:fillRect/>
          </a:stretch>
        </p:blipFill>
        <p:spPr>
          <a:xfrm>
            <a:off x="140179" y="527222"/>
            <a:ext cx="2207604" cy="4679092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A270CB6-5387-4940-5BD4-93045F4F5A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817" y="806035"/>
            <a:ext cx="6423797" cy="214126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E565ADDA-ECAF-65B4-C8C1-B08ACC160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93" t="59339" r="26536" b="21201"/>
          <a:stretch>
            <a:fillRect/>
          </a:stretch>
        </p:blipFill>
        <p:spPr>
          <a:xfrm>
            <a:off x="2839817" y="2677297"/>
            <a:ext cx="6512366" cy="1664043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EF0364D-8118-B729-4579-F672F4338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4" t="15495" r="2353" b="16276"/>
          <a:stretch>
            <a:fillRect/>
          </a:stretch>
        </p:blipFill>
        <p:spPr>
          <a:xfrm>
            <a:off x="9352183" y="2151260"/>
            <a:ext cx="2207604" cy="4526781"/>
          </a:xfrm>
          <a:prstGeom prst="rect">
            <a:avLst/>
          </a:prstGeom>
        </p:spPr>
      </p:pic>
      <p:sp>
        <p:nvSpPr>
          <p:cNvPr id="34" name="Frame 33">
            <a:extLst>
              <a:ext uri="{FF2B5EF4-FFF2-40B4-BE49-F238E27FC236}">
                <a16:creationId xmlns:a16="http://schemas.microsoft.com/office/drawing/2014/main" id="{8FB9A720-42CF-9682-E386-86998AE02249}"/>
              </a:ext>
            </a:extLst>
          </p:cNvPr>
          <p:cNvSpPr/>
          <p:nvPr/>
        </p:nvSpPr>
        <p:spPr>
          <a:xfrm>
            <a:off x="9352183" y="2528047"/>
            <a:ext cx="2313141" cy="1015253"/>
          </a:xfrm>
          <a:prstGeom prst="frame">
            <a:avLst>
              <a:gd name="adj1" fmla="val 2566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A7C9C7A-7A01-9F23-E409-0E0AFDDAA53B}"/>
              </a:ext>
            </a:extLst>
          </p:cNvPr>
          <p:cNvSpPr txBox="1"/>
          <p:nvPr/>
        </p:nvSpPr>
        <p:spPr>
          <a:xfrm>
            <a:off x="2395139" y="140868"/>
            <a:ext cx="70674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Thermostable </a:t>
            </a:r>
            <a:r>
              <a:rPr lang="el-GR" sz="2000" b="1" dirty="0"/>
              <a:t>β-</a:t>
            </a:r>
            <a:r>
              <a:rPr lang="en-US" sz="2000" b="1" dirty="0"/>
              <a:t>Glucosidase for Lactose Hydrolysis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8203E8B-CCF4-D8B0-9684-AF9AA2C8254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833" y="1706985"/>
            <a:ext cx="3087685" cy="4947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7AA1BDA-EA25-3F74-5FAE-E86A3DFAD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4604" y="1400431"/>
            <a:ext cx="3805395" cy="527297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52FDDABF-5E88-DE92-088A-785089BEC58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0085" y="1194195"/>
            <a:ext cx="3074704" cy="556877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C504376-BC6E-4C3F-00A4-D568EE9B66CB}"/>
              </a:ext>
            </a:extLst>
          </p:cNvPr>
          <p:cNvSpPr txBox="1"/>
          <p:nvPr/>
        </p:nvSpPr>
        <p:spPr>
          <a:xfrm>
            <a:off x="1136822" y="387178"/>
            <a:ext cx="96135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From Whey to Growth Medium: Industrial Challenges of Product Inhibition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1102</TotalTime>
  <Words>1685</Words>
  <Application>Microsoft Office PowerPoint</Application>
  <PresentationFormat>Widescreen</PresentationFormat>
  <Paragraphs>811</Paragraphs>
  <Slides>34</Slides>
  <Notes>0</Notes>
  <HiddenSlides>2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GHEA Grapalat</vt:lpstr>
      <vt:lpstr>Times New Roman</vt:lpstr>
      <vt:lpstr>Verdana</vt:lpstr>
      <vt:lpstr>Office Theme</vt:lpstr>
      <vt:lpstr>ԱՐՏԱԴՐԱԿԱՆ ԲՆՈՒԹԱԳՐԵՐԻ ԲԱՐԵԼԱՎՄԱՆ ՆՊԱՏԱԿՈՎ ԿԵՆՍԱՏԵԽՆՈԼՈԳԻԱԿԱՆ ԱՐԺԵՔ ՆԵՐԿԱՅԱՑՆՈՂ ՈՐՈՇ ՀԻԴՐՈԼԱԶՆԵՐԻ ԹԻՐԱԽԱՎՈՐՎԱԾ ԿԵՐՊԱՓՈԽՈՒՄ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Dock results</vt:lpstr>
      <vt:lpstr>Mutability score by HotSpot</vt:lpstr>
      <vt:lpstr>Mutations and minimization by FuncLIB in case of N-carbamoyl-L-tyrosine </vt:lpstr>
      <vt:lpstr>PowerPoint Presentation</vt:lpstr>
      <vt:lpstr>Selected top mutations </vt:lpstr>
      <vt:lpstr>PowerPoint Presentation</vt:lpstr>
      <vt:lpstr>PowerPoint Presentation</vt:lpstr>
      <vt:lpstr>Փոխայցելություններ</vt:lpstr>
      <vt:lpstr>Միջազգային համագործակցությունները 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>Ani Ani</dc:creator>
  <cp:lastModifiedBy>Ani Ani</cp:lastModifiedBy>
  <cp:revision>16</cp:revision>
  <dcterms:created xsi:type="dcterms:W3CDTF">2025-07-23T00:59:00Z</dcterms:created>
  <dcterms:modified xsi:type="dcterms:W3CDTF">2026-05-15T20:09:47Z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49E70109ED1D4899BB6E6ABEB411BA05_13</vt:lpwstr>
  </property>
  <property fmtid="{D5CDD505-2E9C-101B-9397-08002B2CF9AE}" pid="3" name="KSOProductBuildVer">
    <vt:lpwstr>1033-12.1.0.25862</vt:lpwstr>
  </property>
</Properties>
</file>