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6" r:id="rId4"/>
    <p:sldMasterId id="2147483740" r:id="rId5"/>
    <p:sldMasterId id="2147483752" r:id="rId6"/>
  </p:sldMasterIdLst>
  <p:notesMasterIdLst>
    <p:notesMasterId r:id="rId27"/>
  </p:notesMasterIdLst>
  <p:sldIdLst>
    <p:sldId id="266" r:id="rId7"/>
    <p:sldId id="429" r:id="rId8"/>
    <p:sldId id="428" r:id="rId9"/>
    <p:sldId id="426" r:id="rId10"/>
    <p:sldId id="430" r:id="rId11"/>
    <p:sldId id="396" r:id="rId12"/>
    <p:sldId id="399" r:id="rId13"/>
    <p:sldId id="400" r:id="rId14"/>
    <p:sldId id="405" r:id="rId15"/>
    <p:sldId id="408" r:id="rId16"/>
    <p:sldId id="409" r:id="rId17"/>
    <p:sldId id="406" r:id="rId18"/>
    <p:sldId id="410" r:id="rId19"/>
    <p:sldId id="411" r:id="rId20"/>
    <p:sldId id="412" r:id="rId21"/>
    <p:sldId id="407" r:id="rId22"/>
    <p:sldId id="401" r:id="rId23"/>
    <p:sldId id="402" r:id="rId24"/>
    <p:sldId id="403" r:id="rId25"/>
    <p:sldId id="40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260"/>
    <a:srgbClr val="7C3A35"/>
    <a:srgbClr val="4D1434"/>
    <a:srgbClr val="828282"/>
    <a:srgbClr val="A8936F"/>
    <a:srgbClr val="155E1F"/>
    <a:srgbClr val="297944"/>
    <a:srgbClr val="105018"/>
    <a:srgbClr val="B2324B"/>
    <a:srgbClr val="D84E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hyperlink" Target="https://www.freefoodphotos.com/imagelibrary/vegetables/slides/carrot_slices.html" TargetMode="External"/><Relationship Id="rId18" Type="http://schemas.openxmlformats.org/officeDocument/2006/relationships/image" Target="../media/image89.jpg"/><Relationship Id="rId26" Type="http://schemas.openxmlformats.org/officeDocument/2006/relationships/image" Target="../media/image93.jpeg"/><Relationship Id="rId3" Type="http://schemas.openxmlformats.org/officeDocument/2006/relationships/themeOverride" Target="../theme/themeOverride1.xml"/><Relationship Id="rId21" Type="http://schemas.openxmlformats.org/officeDocument/2006/relationships/hyperlink" Target="https://www.theayurveda.org/ayurveda/vegetable-fruits/5-health-benefits-of-glossy-fruit-apple" TargetMode="External"/><Relationship Id="rId7" Type="http://schemas.openxmlformats.org/officeDocument/2006/relationships/hyperlink" Target="https://www.health.harvard.edu/heart-health/vegetable-of-the-month-peppers" TargetMode="External"/><Relationship Id="rId12" Type="http://schemas.openxmlformats.org/officeDocument/2006/relationships/image" Target="../media/image86.jpg"/><Relationship Id="rId17" Type="http://schemas.openxmlformats.org/officeDocument/2006/relationships/hyperlink" Target="https://www.medicalmedium.com/blog/zucchini" TargetMode="External"/><Relationship Id="rId25" Type="http://schemas.openxmlformats.org/officeDocument/2006/relationships/hyperlink" Target="https://healthyinbox.co/exploring-watermelons-health-benefits-15-scientifically-supported-effects-of-consumption/" TargetMode="External"/><Relationship Id="rId2" Type="http://schemas.microsoft.com/office/2011/relationships/chartColorStyle" Target="colors1.xml"/><Relationship Id="rId16" Type="http://schemas.openxmlformats.org/officeDocument/2006/relationships/image" Target="../media/image88.jpg"/><Relationship Id="rId20" Type="http://schemas.openxmlformats.org/officeDocument/2006/relationships/image" Target="../media/image90.jpg"/><Relationship Id="rId1" Type="http://schemas.microsoft.com/office/2011/relationships/chartStyle" Target="style1.xml"/><Relationship Id="rId6" Type="http://schemas.openxmlformats.org/officeDocument/2006/relationships/image" Target="../media/image83.jpg"/><Relationship Id="rId11" Type="http://schemas.openxmlformats.org/officeDocument/2006/relationships/hyperlink" Target="https://www.natural-cure.org/diet-and-nutrition/cucumber-health-benefits-and-nutritional-value/" TargetMode="External"/><Relationship Id="rId24" Type="http://schemas.openxmlformats.org/officeDocument/2006/relationships/image" Target="../media/image92.jpg"/><Relationship Id="rId5" Type="http://schemas.openxmlformats.org/officeDocument/2006/relationships/hyperlink" Target="https://www.healthbenefitstimes.com/glossary/potato/" TargetMode="External"/><Relationship Id="rId15" Type="http://schemas.openxmlformats.org/officeDocument/2006/relationships/hyperlink" Target="https://www.mashed.com/992946/eggplant-recipes-even-meat-eaters-will-love/" TargetMode="External"/><Relationship Id="rId23" Type="http://schemas.openxmlformats.org/officeDocument/2006/relationships/hyperlink" Target="https://pxhere.com/pt/photo/1615419" TargetMode="External"/><Relationship Id="rId28" Type="http://schemas.openxmlformats.org/officeDocument/2006/relationships/package" Target="../embeddings/Microsoft_Excel_Worksheet.xlsx"/><Relationship Id="rId10" Type="http://schemas.openxmlformats.org/officeDocument/2006/relationships/image" Target="../media/image85.jpg"/><Relationship Id="rId19" Type="http://schemas.openxmlformats.org/officeDocument/2006/relationships/hyperlink" Target="https://www.dreamstime.com/salad-mixed-greens-mesclun-arugula-lettuce-salad-mixed-greens-mesclun-arugula-mache-lettuce-tender-leaf-vegetables-plate-image109487364" TargetMode="External"/><Relationship Id="rId4" Type="http://schemas.openxmlformats.org/officeDocument/2006/relationships/image" Target="../media/image82.jpg"/><Relationship Id="rId9" Type="http://schemas.openxmlformats.org/officeDocument/2006/relationships/hyperlink" Target="https://pxhere.com/en/photo/502719" TargetMode="External"/><Relationship Id="rId14" Type="http://schemas.openxmlformats.org/officeDocument/2006/relationships/image" Target="../media/image87.jpg"/><Relationship Id="rId22" Type="http://schemas.openxmlformats.org/officeDocument/2006/relationships/image" Target="../media/image91.jpg"/><Relationship Id="rId27" Type="http://schemas.openxmlformats.org/officeDocument/2006/relationships/hyperlink" Target="https://foto.wuestenigel.com/ripe-round-melon-on-white-wooden-table/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665007004730616"/>
          <c:y val="8.873682927397164E-2"/>
          <c:w val="0.58901227477171558"/>
          <c:h val="0.83152263385758285"/>
        </c:manualLayout>
      </c:layout>
      <c:pieChart>
        <c:varyColors val="1"/>
        <c:ser>
          <c:idx val="0"/>
          <c:order val="0"/>
          <c:dPt>
            <c:idx val="0"/>
            <c:bubble3D val="0"/>
            <c:explosion val="1"/>
            <c:spPr>
              <a:blipFill dpi="0" rotWithShape="1">
                <a:blip xmlns:r="http://schemas.openxmlformats.org/officeDocument/2006/relationships"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  <a:srcRect/>
                <a:stretch>
                  <a:fillRect l="-10000" r="-10000"/>
                </a:stretch>
              </a:blip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A66-4123-92FE-EBB1E2CBFC34}"/>
              </c:ext>
            </c:extLst>
          </c:dPt>
          <c:dPt>
            <c:idx val="1"/>
            <c:bubble3D val="0"/>
            <c:explosion val="1"/>
            <c:spPr>
              <a:blipFill dpi="0" rotWithShape="1">
                <a:blip xmlns:r="http://schemas.openxmlformats.org/officeDocument/2006/relationships"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  <a:srcRect/>
                <a:stretch>
                  <a:fillRect l="-3000" t="-4000" r="-3000" b="-4000"/>
                </a:stretch>
              </a:blip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A66-4123-92FE-EBB1E2CBFC34}"/>
              </c:ext>
            </c:extLst>
          </c:dPt>
          <c:dPt>
            <c:idx val="2"/>
            <c:bubble3D val="0"/>
            <c:explosion val="1"/>
            <c:spPr>
              <a:blipFill dpi="0" rotWithShape="1">
                <a:blip xmlns:r="http://schemas.openxmlformats.org/officeDocument/2006/relationships"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rcRect/>
                <a:stretch>
                  <a:fillRect/>
                </a:stretch>
              </a:blip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A66-4123-92FE-EBB1E2CBFC34}"/>
              </c:ext>
            </c:extLst>
          </c:dPt>
          <c:dPt>
            <c:idx val="3"/>
            <c:bubble3D val="0"/>
            <c:explosion val="1"/>
            <c:spPr>
              <a:blipFill dpi="0" rotWithShape="1">
                <a:blip xmlns:r="http://schemas.openxmlformats.org/officeDocument/2006/relationships"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1"/>
                    </a:ext>
                  </a:extLst>
                </a:blip>
                <a:srcRect/>
                <a:stretch>
                  <a:fillRect l="5000" r="5000"/>
                </a:stretch>
              </a:blip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A66-4123-92FE-EBB1E2CBFC34}"/>
              </c:ext>
            </c:extLst>
          </c:dPt>
          <c:dPt>
            <c:idx val="4"/>
            <c:bubble3D val="0"/>
            <c:explosion val="1"/>
            <c:spPr>
              <a:blipFill dpi="0" rotWithShape="1">
                <a:blip xmlns:r="http://schemas.openxmlformats.org/officeDocument/2006/relationships"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rcRect/>
                <a:stretch>
                  <a:fillRect/>
                </a:stretch>
              </a:blip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A66-4123-92FE-EBB1E2CBFC34}"/>
              </c:ext>
            </c:extLst>
          </c:dPt>
          <c:dPt>
            <c:idx val="5"/>
            <c:bubble3D val="0"/>
            <c:explosion val="1"/>
            <c:spPr>
              <a:blipFill dpi="0" rotWithShape="1">
                <a:blip xmlns:r="http://schemas.openxmlformats.org/officeDocument/2006/relationships"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5"/>
                    </a:ext>
                  </a:extLst>
                </a:blip>
                <a:srcRect/>
                <a:stretch>
                  <a:fillRect l="-9000"/>
                </a:stretch>
              </a:blip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A66-4123-92FE-EBB1E2CBFC34}"/>
              </c:ext>
            </c:extLst>
          </c:dPt>
          <c:dPt>
            <c:idx val="6"/>
            <c:bubble3D val="0"/>
            <c:explosion val="1"/>
            <c:spPr>
              <a:blipFill dpi="0" rotWithShape="1">
                <a:blip xmlns:r="http://schemas.openxmlformats.org/officeDocument/2006/relationships"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rcRect/>
                <a:stretch>
                  <a:fillRect l="-12000" t="10000" r="-12000" b="4000"/>
                </a:stretch>
              </a:blip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A66-4123-92FE-EBB1E2CBFC34}"/>
              </c:ext>
            </c:extLst>
          </c:dPt>
          <c:dPt>
            <c:idx val="7"/>
            <c:bubble3D val="0"/>
            <c:explosion val="1"/>
            <c:spPr>
              <a:blipFill dpi="0" rotWithShape="1">
                <a:blip xmlns:r="http://schemas.openxmlformats.org/officeDocument/2006/relationships"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9"/>
                    </a:ext>
                  </a:extLst>
                </a:blip>
                <a:srcRect/>
                <a:stretch>
                  <a:fillRect/>
                </a:stretch>
              </a:blip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A66-4123-92FE-EBB1E2CBFC34}"/>
              </c:ext>
            </c:extLst>
          </c:dPt>
          <c:dPt>
            <c:idx val="8"/>
            <c:bubble3D val="0"/>
            <c:explosion val="1"/>
            <c:spPr>
              <a:blipFill dpi="0" rotWithShape="1">
                <a:blip xmlns:r="http://schemas.openxmlformats.org/officeDocument/2006/relationships"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rcRect/>
                <a:stretch>
                  <a:fillRect/>
                </a:stretch>
              </a:blip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7A66-4123-92FE-EBB1E2CBFC34}"/>
              </c:ext>
            </c:extLst>
          </c:dPt>
          <c:dPt>
            <c:idx val="9"/>
            <c:bubble3D val="0"/>
            <c:explosion val="1"/>
            <c:spPr>
              <a:blipFill dpi="0" rotWithShape="1">
                <a:blip xmlns:r="http://schemas.openxmlformats.org/officeDocument/2006/relationships"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3"/>
                    </a:ext>
                  </a:extLst>
                </a:blip>
                <a:srcRect/>
                <a:stretch>
                  <a:fillRect/>
                </a:stretch>
              </a:blip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7A66-4123-92FE-EBB1E2CBFC34}"/>
              </c:ext>
            </c:extLst>
          </c:dPt>
          <c:dPt>
            <c:idx val="10"/>
            <c:bubble3D val="0"/>
            <c:explosion val="1"/>
            <c:spPr>
              <a:blipFill dpi="0" rotWithShape="1">
                <a:blip xmlns:r="http://schemas.openxmlformats.org/officeDocument/2006/relationships"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5"/>
                    </a:ext>
                  </a:extLst>
                </a:blip>
                <a:srcRect/>
                <a:stretch>
                  <a:fillRect/>
                </a:stretch>
              </a:blip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7A66-4123-92FE-EBB1E2CBFC34}"/>
              </c:ext>
            </c:extLst>
          </c:dPt>
          <c:dPt>
            <c:idx val="11"/>
            <c:bubble3D val="0"/>
            <c:explosion val="1"/>
            <c:spPr>
              <a:blipFill dpi="0" rotWithShape="1">
                <a:blip xmlns:r="http://schemas.openxmlformats.org/officeDocument/2006/relationships"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7"/>
                    </a:ext>
                  </a:extLst>
                </a:blip>
                <a:srcRect/>
                <a:stretch>
                  <a:fillRect l="-4000" r="-23000"/>
                </a:stretch>
              </a:blip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7A66-4123-92FE-EBB1E2CBFC34}"/>
              </c:ext>
            </c:extLst>
          </c:dPt>
          <c:dLbls>
            <c:dLbl>
              <c:idx val="0"/>
              <c:layout>
                <c:manualLayout>
                  <c:x val="-2.8797702714286576E-3"/>
                  <c:y val="1.0416666666666666E-2"/>
                </c:manualLayout>
              </c:layout>
              <c:tx>
                <c:rich>
                  <a:bodyPr/>
                  <a:lstStyle/>
                  <a:p>
                    <a:r>
                      <a:rPr lang="hy-AM" baseline="0" dirty="0"/>
                      <a:t>Կարտոֆիլ
</a:t>
                    </a:r>
                    <a:fld id="{C0051A1E-7F2C-4DDC-9F4A-AF3F959EC3C8}" type="PERCENTAGE">
                      <a:rPr lang="en-US" baseline="0"/>
                      <a:pPr/>
                      <a:t>[PERCENTAGE]</a:t>
                    </a:fld>
                    <a:endParaRPr lang="hy-AM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A66-4123-92FE-EBB1E2CBFC34}"/>
                </c:ext>
              </c:extLst>
            </c:dLbl>
            <c:dLbl>
              <c:idx val="1"/>
              <c:layout>
                <c:manualLayout>
                  <c:x val="-2.1061671638871227E-2"/>
                  <c:y val="4.6928244923697467E-2"/>
                </c:manualLayout>
              </c:layout>
              <c:tx>
                <c:rich>
                  <a:bodyPr/>
                  <a:lstStyle/>
                  <a:p>
                    <a:r>
                      <a:rPr lang="hy-AM" dirty="0"/>
                      <a:t>Պղպեղ</a:t>
                    </a:r>
                    <a:r>
                      <a:rPr lang="hy-AM" baseline="0" dirty="0"/>
                      <a:t>
</a:t>
                    </a:r>
                    <a:fld id="{716FEAD3-552E-4520-9EAC-951B502C5C01}" type="PERCENTAGE">
                      <a:rPr lang="en-US" baseline="0"/>
                      <a:pPr/>
                      <a:t>[PERCENTAGE]</a:t>
                    </a:fld>
                    <a:endParaRPr lang="hy-AM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A66-4123-92FE-EBB1E2CBFC34}"/>
                </c:ext>
              </c:extLst>
            </c:dLbl>
            <c:dLbl>
              <c:idx val="2"/>
              <c:layout>
                <c:manualLayout>
                  <c:x val="-1.2958966221428484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hy-AM" dirty="0"/>
                      <a:t>Լոլիկ</a:t>
                    </a:r>
                    <a:r>
                      <a:rPr lang="hy-AM" baseline="0" dirty="0"/>
                      <a:t>
</a:t>
                    </a:r>
                    <a:fld id="{02245DEF-EA45-4041-B97B-36645995760E}" type="PERCENTAGE">
                      <a:rPr lang="en-US" baseline="0"/>
                      <a:pPr/>
                      <a:t>[PERCENTAGE]</a:t>
                    </a:fld>
                    <a:endParaRPr lang="hy-AM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A66-4123-92FE-EBB1E2CBFC34}"/>
                </c:ext>
              </c:extLst>
            </c:dLbl>
            <c:dLbl>
              <c:idx val="3"/>
              <c:layout>
                <c:manualLayout>
                  <c:x val="-6.8590991343474277E-3"/>
                  <c:y val="-4.139101592720737E-2"/>
                </c:manualLayout>
              </c:layout>
              <c:tx>
                <c:rich>
                  <a:bodyPr/>
                  <a:lstStyle/>
                  <a:p>
                    <a:r>
                      <a:rPr lang="hy-AM" baseline="0" dirty="0"/>
                      <a:t>Վարունգ
</a:t>
                    </a:r>
                    <a:fld id="{10992DBC-FBCE-48B5-8B69-79B602673518}" type="PERCENTAGE">
                      <a:rPr lang="en-US" baseline="0"/>
                      <a:pPr/>
                      <a:t>[PERCENTAGE]</a:t>
                    </a:fld>
                    <a:endParaRPr lang="hy-AM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A66-4123-92FE-EBB1E2CBFC34}"/>
                </c:ext>
              </c:extLst>
            </c:dLbl>
            <c:dLbl>
              <c:idx val="4"/>
              <c:layout>
                <c:manualLayout>
                  <c:x val="-1.0281019220423442E-2"/>
                  <c:y val="-4.0026223569822335E-2"/>
                </c:manualLayout>
              </c:layout>
              <c:tx>
                <c:rich>
                  <a:bodyPr/>
                  <a:lstStyle/>
                  <a:p>
                    <a:r>
                      <a:rPr lang="hy-AM" dirty="0"/>
                      <a:t>Գազար</a:t>
                    </a:r>
                    <a:r>
                      <a:rPr lang="hy-AM" baseline="0" dirty="0"/>
                      <a:t>
</a:t>
                    </a:r>
                    <a:fld id="{EE07BFEF-3344-48A7-8A75-1B9F0AC0F459}" type="PERCENTAGE">
                      <a:rPr lang="en-US" baseline="0"/>
                      <a:pPr/>
                      <a:t>[PERCENTAGE]</a:t>
                    </a:fld>
                    <a:endParaRPr lang="hy-AM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7A66-4123-92FE-EBB1E2CBFC34}"/>
                </c:ext>
              </c:extLst>
            </c:dLbl>
            <c:dLbl>
              <c:idx val="5"/>
              <c:layout>
                <c:manualLayout>
                  <c:x val="3.0055783785499786E-2"/>
                  <c:y val="-2.1245536228945098E-3"/>
                </c:manualLayout>
              </c:layout>
              <c:tx>
                <c:rich>
                  <a:bodyPr/>
                  <a:lstStyle/>
                  <a:p>
                    <a:r>
                      <a:rPr lang="hy-AM" dirty="0"/>
                      <a:t>Սմբուկ</a:t>
                    </a:r>
                    <a:r>
                      <a:rPr lang="hy-AM" baseline="0" dirty="0"/>
                      <a:t>
</a:t>
                    </a:r>
                    <a:fld id="{F5C85ABF-3B24-46B1-B9B0-70BD69C883DC}" type="PERCENTAGE">
                      <a:rPr lang="en-US" baseline="0"/>
                      <a:pPr/>
                      <a:t>[PERCENTAGE]</a:t>
                    </a:fld>
                    <a:endParaRPr lang="hy-AM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902099109225307"/>
                      <c:h val="0.1111732130678937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7A66-4123-92FE-EBB1E2CBFC34}"/>
                </c:ext>
              </c:extLst>
            </c:dLbl>
            <c:dLbl>
              <c:idx val="6"/>
              <c:layout>
                <c:manualLayout>
                  <c:x val="7.2971441655056798E-2"/>
                  <c:y val="-1.242256441722833E-3"/>
                </c:manualLayout>
              </c:layout>
              <c:tx>
                <c:rich>
                  <a:bodyPr/>
                  <a:lstStyle/>
                  <a:p>
                    <a:r>
                      <a:rPr lang="hy-AM" dirty="0"/>
                      <a:t>Դդմիկ</a:t>
                    </a:r>
                    <a:r>
                      <a:rPr lang="hy-AM" baseline="0" dirty="0"/>
                      <a:t>
</a:t>
                    </a:r>
                    <a:fld id="{FF1936E0-A1DB-4E0A-95E0-AE97A3D58787}" type="PERCENTAGE">
                      <a:rPr lang="en-US" baseline="0" dirty="0"/>
                      <a:pPr/>
                      <a:t>[PERCENTAGE]</a:t>
                    </a:fld>
                    <a:endParaRPr lang="hy-AM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7A66-4123-92FE-EBB1E2CBFC34}"/>
                </c:ext>
              </c:extLst>
            </c:dLbl>
            <c:dLbl>
              <c:idx val="7"/>
              <c:layout>
                <c:manualLayout>
                  <c:x val="1.0094390375111599E-4"/>
                  <c:y val="-3.9970387367128588E-2"/>
                </c:manualLayout>
              </c:layout>
              <c:tx>
                <c:rich>
                  <a:bodyPr/>
                  <a:lstStyle/>
                  <a:p>
                    <a:r>
                      <a:rPr lang="hy-AM" dirty="0"/>
                      <a:t>Կանաչի</a:t>
                    </a:r>
                    <a:r>
                      <a:rPr lang="hy-AM" baseline="0" dirty="0"/>
                      <a:t>
</a:t>
                    </a:r>
                    <a:fld id="{8DAB720D-1291-4B32-9DC8-8E98C804DC8A}" type="PERCENTAGE">
                      <a:rPr lang="en-US" baseline="0"/>
                      <a:pPr/>
                      <a:t>[PERCENTAGE]</a:t>
                    </a:fld>
                    <a:endParaRPr lang="hy-AM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7A66-4123-92FE-EBB1E2CBFC34}"/>
                </c:ext>
              </c:extLst>
            </c:dLbl>
            <c:dLbl>
              <c:idx val="8"/>
              <c:layout>
                <c:manualLayout>
                  <c:x val="8.639310814285655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hy-AM" dirty="0"/>
                      <a:t>Խնձոր</a:t>
                    </a:r>
                    <a:r>
                      <a:rPr lang="hy-AM" baseline="0" dirty="0"/>
                      <a:t>
</a:t>
                    </a:r>
                    <a:fld id="{572F7128-6B7F-453E-9BA1-B2C6489501D3}" type="PERCENTAGE">
                      <a:rPr lang="en-US" baseline="0" dirty="0"/>
                      <a:pPr/>
                      <a:t>[PERCENTAGE]</a:t>
                    </a:fld>
                    <a:endParaRPr lang="hy-AM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7A66-4123-92FE-EBB1E2CBFC34}"/>
                </c:ext>
              </c:extLst>
            </c:dLbl>
            <c:dLbl>
              <c:idx val="9"/>
              <c:layout>
                <c:manualLayout>
                  <c:x val="8.6393108142856292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hy-AM" dirty="0"/>
                      <a:t>Սալոր</a:t>
                    </a:r>
                    <a:r>
                      <a:rPr lang="hy-AM" baseline="0" dirty="0"/>
                      <a:t>
</a:t>
                    </a:r>
                    <a:fld id="{940CACB7-CDD8-466B-A151-3AFA43337B2F}" type="PERCENTAGE">
                      <a:rPr lang="en-US" baseline="0"/>
                      <a:pPr/>
                      <a:t>[PERCENTAGE]</a:t>
                    </a:fld>
                    <a:endParaRPr lang="hy-AM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7A66-4123-92FE-EBB1E2CBFC34}"/>
                </c:ext>
              </c:extLst>
            </c:dLbl>
            <c:dLbl>
              <c:idx val="10"/>
              <c:layout>
                <c:manualLayout>
                  <c:x val="4.2974507437432793E-2"/>
                  <c:y val="2.9567072945243474E-2"/>
                </c:manualLayout>
              </c:layout>
              <c:tx>
                <c:rich>
                  <a:bodyPr/>
                  <a:lstStyle/>
                  <a:p>
                    <a:r>
                      <a:rPr lang="hy-AM" dirty="0"/>
                      <a:t>Ձմերուկ</a:t>
                    </a:r>
                    <a:r>
                      <a:rPr lang="hy-AM" baseline="0" dirty="0"/>
                      <a:t>
</a:t>
                    </a:r>
                    <a:fld id="{F844F2AA-72B2-4880-B715-3F645B726EC1}" type="PERCENTAGE">
                      <a:rPr lang="en-US" baseline="0"/>
                      <a:pPr/>
                      <a:t>[PERCENTAGE]</a:t>
                    </a:fld>
                    <a:endParaRPr lang="hy-AM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7A66-4123-92FE-EBB1E2CBFC34}"/>
                </c:ext>
              </c:extLst>
            </c:dLbl>
            <c:dLbl>
              <c:idx val="11"/>
              <c:layout>
                <c:manualLayout>
                  <c:x val="2.1229122909709863E-3"/>
                  <c:y val="1.1769164553811205E-3"/>
                </c:manualLayout>
              </c:layout>
              <c:tx>
                <c:rich>
                  <a:bodyPr/>
                  <a:lstStyle/>
                  <a:p>
                    <a:r>
                      <a:rPr lang="hy-AM" dirty="0"/>
                      <a:t>Սեխ </a:t>
                    </a:r>
                    <a:r>
                      <a:rPr lang="hy-AM" baseline="0" dirty="0"/>
                      <a:t>
</a:t>
                    </a:r>
                    <a:fld id="{50D08576-E0EE-4F42-95B7-9BDCC2C718F5}" type="PERCENTAGE">
                      <a:rPr lang="en-US" baseline="0"/>
                      <a:pPr/>
                      <a:t>[PERCENTAGE]</a:t>
                    </a:fld>
                    <a:endParaRPr lang="hy-AM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556817020651806"/>
                      <c:h val="0.1109718138293217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7A66-4123-92FE-EBB1E2CBFC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'DI fiber'!$A$62:$A$73</c:f>
              <c:strCache>
                <c:ptCount val="12"/>
                <c:pt idx="0">
                  <c:v>Potato</c:v>
                </c:pt>
                <c:pt idx="1">
                  <c:v>Pepper</c:v>
                </c:pt>
                <c:pt idx="2">
                  <c:v>Tomato</c:v>
                </c:pt>
                <c:pt idx="3">
                  <c:v>Cucumber</c:v>
                </c:pt>
                <c:pt idx="4">
                  <c:v>Carrot</c:v>
                </c:pt>
                <c:pt idx="5">
                  <c:v>Eggplant</c:v>
                </c:pt>
                <c:pt idx="6">
                  <c:v>Zucchini</c:v>
                </c:pt>
                <c:pt idx="7">
                  <c:v>Greens</c:v>
                </c:pt>
                <c:pt idx="8">
                  <c:v>Apple</c:v>
                </c:pt>
                <c:pt idx="9">
                  <c:v>Plum</c:v>
                </c:pt>
                <c:pt idx="10">
                  <c:v>Watermelon</c:v>
                </c:pt>
                <c:pt idx="11">
                  <c:v>Melon</c:v>
                </c:pt>
              </c:strCache>
            </c:strRef>
          </c:cat>
          <c:val>
            <c:numRef>
              <c:f>'DI fiber'!$B$62:$B$73</c:f>
              <c:numCache>
                <c:formatCode>0.00</c:formatCode>
                <c:ptCount val="12"/>
                <c:pt idx="0">
                  <c:v>1.9870000000000001</c:v>
                </c:pt>
                <c:pt idx="1">
                  <c:v>1.7805</c:v>
                </c:pt>
                <c:pt idx="2">
                  <c:v>4.5178000000000003</c:v>
                </c:pt>
                <c:pt idx="3">
                  <c:v>1.3327</c:v>
                </c:pt>
                <c:pt idx="4">
                  <c:v>1.0226999999999999</c:v>
                </c:pt>
                <c:pt idx="5">
                  <c:v>2.6135000000000002</c:v>
                </c:pt>
                <c:pt idx="6">
                  <c:v>0.81969999999999998</c:v>
                </c:pt>
                <c:pt idx="7">
                  <c:v>0.86250000000000004</c:v>
                </c:pt>
                <c:pt idx="8">
                  <c:v>4.5225</c:v>
                </c:pt>
                <c:pt idx="9">
                  <c:v>0.99880000000000002</c:v>
                </c:pt>
                <c:pt idx="10">
                  <c:v>3.0278999999999998</c:v>
                </c:pt>
                <c:pt idx="11">
                  <c:v>1.1536999999999999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7A66-4123-92FE-EBB1E2CBFC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bg1">
          <a:lumMod val="6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8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1A6871-D3FC-47EE-BEC7-F81FFD06CCD2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F02FE06-C939-46C2-96FA-4D7AE9C05E09}">
      <dgm:prSet phldrT="[Text]" custT="1"/>
      <dgm:spPr>
        <a:xfrm>
          <a:off x="191485" y="1282558"/>
          <a:ext cx="1726078" cy="151300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Horizon Europe</a:t>
          </a:r>
          <a:r>
            <a:rPr lang="hy-AM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lang="en-GB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Widening </a:t>
          </a:r>
          <a:r>
            <a:rPr lang="en-US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ծրագրի</a:t>
          </a:r>
          <a:r>
            <a:rPr lang="en-US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հայտի</a:t>
          </a:r>
          <a:r>
            <a:rPr lang="en-US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մշակում</a:t>
          </a:r>
          <a:r>
            <a:rPr lang="en-US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1200" b="1" dirty="0">
              <a:solidFill>
                <a:srgbClr val="DE7E18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(2023)</a:t>
          </a:r>
        </a:p>
      </dgm:t>
    </dgm:pt>
    <dgm:pt modelId="{F81052DE-DFB9-4F7E-889A-983CF2108FF6}" type="parTrans" cxnId="{B533408D-E141-4FD2-9DB9-9139084D5954}">
      <dgm:prSet/>
      <dgm:spPr/>
      <dgm:t>
        <a:bodyPr/>
        <a:lstStyle/>
        <a:p>
          <a:endParaRPr 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806566-CE8F-4989-9C9E-986A7EFE9555}" type="sibTrans" cxnId="{B533408D-E141-4FD2-9DB9-9139084D5954}">
      <dgm:prSet/>
      <dgm:spPr/>
      <dgm:t>
        <a:bodyPr/>
        <a:lstStyle/>
        <a:p>
          <a:endParaRPr 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0DC545-BBF2-40D7-B53E-28633156C1A8}">
      <dgm:prSet phldrT="[Text]" custT="1"/>
      <dgm:spPr>
        <a:xfrm>
          <a:off x="2304542" y="759680"/>
          <a:ext cx="1726078" cy="151300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ԵԳԱԾ </a:t>
          </a:r>
          <a:r>
            <a:rPr lang="en-US" sz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դրամաշնորհ</a:t>
          </a:r>
          <a:r>
            <a:rPr lang="en-US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ԴՏՀ-</a:t>
          </a:r>
          <a:r>
            <a:rPr lang="en-US" sz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ում</a:t>
          </a:r>
          <a:r>
            <a:rPr lang="en-US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վերապատ-րաստում</a:t>
          </a:r>
          <a:r>
            <a:rPr lang="en-US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</a:p>
        <a:p>
          <a:pPr>
            <a:buNone/>
          </a:pPr>
          <a:r>
            <a:rPr lang="en-US" sz="1200" b="1" dirty="0">
              <a:solidFill>
                <a:srgbClr val="728653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(2024)</a:t>
          </a:r>
        </a:p>
      </dgm:t>
    </dgm:pt>
    <dgm:pt modelId="{1D512839-1777-4243-9010-C54638E81AD7}" type="parTrans" cxnId="{E69B40CC-6E4E-4B71-B2F8-DAF928DF524A}">
      <dgm:prSet/>
      <dgm:spPr/>
      <dgm:t>
        <a:bodyPr/>
        <a:lstStyle/>
        <a:p>
          <a:endParaRPr 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814C48-690B-45B8-8B8E-B9CC25CD920D}" type="sibTrans" cxnId="{E69B40CC-6E4E-4B71-B2F8-DAF928DF524A}">
      <dgm:prSet/>
      <dgm:spPr/>
      <dgm:t>
        <a:bodyPr/>
        <a:lstStyle/>
        <a:p>
          <a:endParaRPr 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7F2F07-C9AF-4F64-85EE-BBE24DAD198A}">
      <dgm:prSet custT="1"/>
      <dgm:spPr/>
      <dgm:t>
        <a:bodyPr/>
        <a:lstStyle/>
        <a:p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COST </a:t>
          </a:r>
          <a:r>
            <a:rPr lang="en-GB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Action</a:t>
          </a: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2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RBANetwork</a:t>
          </a: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hy-AM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ծրագրի հայտ</a:t>
          </a:r>
          <a:r>
            <a:rPr lang="en-GB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ի </a:t>
          </a:r>
          <a:r>
            <a:rPr lang="en-GB" sz="12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մշակում</a:t>
          </a:r>
          <a:r>
            <a:rPr lang="en-GB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և </a:t>
          </a:r>
          <a:r>
            <a:rPr lang="en-GB" sz="12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ներկայացում</a:t>
          </a:r>
          <a:r>
            <a:rPr lang="hy-AM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GB" sz="12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</a:t>
          </a:r>
          <a:r>
            <a:rPr lang="en-GB" sz="1200" b="1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2024</a:t>
          </a:r>
          <a:r>
            <a:rPr lang="hy-AM" sz="1200" b="1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2025</a:t>
          </a:r>
          <a:r>
            <a:rPr lang="en-GB" sz="12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)</a:t>
          </a:r>
          <a:r>
            <a:rPr lang="en-US" sz="8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endParaRPr kumimoji="0" lang="ru-RU" sz="800" b="1" i="0" u="none" strike="noStrike" kern="1200" cap="none" spc="0" normalizeH="0" baseline="0" noProof="0" dirty="0">
            <a:ln>
              <a:noFill/>
            </a:ln>
            <a:solidFill>
              <a:schemeClr val="accent6">
                <a:lumMod val="50000"/>
              </a:schemeClr>
            </a:solidFill>
            <a:effectLst/>
            <a:uLnTx/>
            <a:uFillTx/>
            <a:latin typeface="GHEA Grapalat" panose="02000506050000020003" pitchFamily="50" charset="0"/>
            <a:cs typeface="Times New Roman" panose="02020603050405020304" pitchFamily="18" charset="0"/>
          </a:endParaRPr>
        </a:p>
      </dgm:t>
    </dgm:pt>
    <dgm:pt modelId="{BD156A3B-F7AB-41B4-BF8B-7DF7714DE143}" type="parTrans" cxnId="{72A83C0B-137C-46A0-A68D-BEAA7F5160E0}">
      <dgm:prSet/>
      <dgm:spPr/>
      <dgm:t>
        <a:bodyPr/>
        <a:lstStyle/>
        <a:p>
          <a:endParaRPr lang="en-GB"/>
        </a:p>
      </dgm:t>
    </dgm:pt>
    <dgm:pt modelId="{75E5C967-9CD5-405E-856E-71EF2FBE993C}" type="sibTrans" cxnId="{72A83C0B-137C-46A0-A68D-BEAA7F5160E0}">
      <dgm:prSet/>
      <dgm:spPr/>
      <dgm:t>
        <a:bodyPr/>
        <a:lstStyle/>
        <a:p>
          <a:endParaRPr lang="en-GB"/>
        </a:p>
      </dgm:t>
    </dgm:pt>
    <dgm:pt modelId="{80D432F6-65D7-43D3-85ED-842DDF8D3E97}" type="pres">
      <dgm:prSet presAssocID="{711A6871-D3FC-47EE-BEC7-F81FFD06CCD2}" presName="rootnode" presStyleCnt="0">
        <dgm:presLayoutVars>
          <dgm:chMax/>
          <dgm:chPref/>
          <dgm:dir/>
          <dgm:animLvl val="lvl"/>
        </dgm:presLayoutVars>
      </dgm:prSet>
      <dgm:spPr/>
    </dgm:pt>
    <dgm:pt modelId="{D37A1016-0D01-4C3D-A603-46DDAFB1501C}" type="pres">
      <dgm:prSet presAssocID="{5F02FE06-C939-46C2-96FA-4D7AE9C05E09}" presName="composite" presStyleCnt="0"/>
      <dgm:spPr/>
    </dgm:pt>
    <dgm:pt modelId="{1CF4F37C-8FD3-414A-B38D-FF532F2B42A2}" type="pres">
      <dgm:prSet presAssocID="{5F02FE06-C939-46C2-96FA-4D7AE9C05E09}" presName="LShape" presStyleLbl="alignNode1" presStyleIdx="0" presStyleCnt="5"/>
      <dgm:spPr>
        <a:xfrm rot="5400000">
          <a:off x="383281" y="711311"/>
          <a:ext cx="1148996" cy="1911904"/>
        </a:xfrm>
        <a:prstGeom prst="corner">
          <a:avLst>
            <a:gd name="adj1" fmla="val 16120"/>
            <a:gd name="adj2" fmla="val 16110"/>
          </a:avLst>
        </a:prstGeom>
        <a:solidFill>
          <a:srgbClr val="DE7E18"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DE7E18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E412CC06-C644-4D17-B674-FC30C9904CB0}" type="pres">
      <dgm:prSet presAssocID="{5F02FE06-C939-46C2-96FA-4D7AE9C05E09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5892C441-8B7A-4533-AB5C-58DB45344CF1}" type="pres">
      <dgm:prSet presAssocID="{5F02FE06-C939-46C2-96FA-4D7AE9C05E09}" presName="Triangle" presStyleLbl="alignNode1" presStyleIdx="1" presStyleCnt="5"/>
      <dgm:spPr>
        <a:xfrm>
          <a:off x="1591888" y="570554"/>
          <a:ext cx="325675" cy="325675"/>
        </a:xfrm>
        <a:prstGeom prst="triangle">
          <a:avLst>
            <a:gd name="adj" fmla="val 100000"/>
          </a:avLst>
        </a:prstGeom>
        <a:solidFill>
          <a:srgbClr val="DE7E18"/>
        </a:solidFill>
        <a:ln w="15875" cap="rnd" cmpd="sng" algn="ctr">
          <a:solidFill>
            <a:srgbClr val="DE7E18"/>
          </a:solidFill>
          <a:prstDash val="solid"/>
        </a:ln>
        <a:effectLst/>
      </dgm:spPr>
    </dgm:pt>
    <dgm:pt modelId="{C8785E7B-AD8A-46E3-B154-C6D1C6F78E11}" type="pres">
      <dgm:prSet presAssocID="{C6806566-CE8F-4989-9C9E-986A7EFE9555}" presName="sibTrans" presStyleCnt="0"/>
      <dgm:spPr/>
    </dgm:pt>
    <dgm:pt modelId="{4DFD8BF3-89AF-45CF-B741-933D2F9F4DB8}" type="pres">
      <dgm:prSet presAssocID="{C6806566-CE8F-4989-9C9E-986A7EFE9555}" presName="space" presStyleCnt="0"/>
      <dgm:spPr/>
    </dgm:pt>
    <dgm:pt modelId="{043390A5-70A0-45CB-8F9A-386FF89BC6E2}" type="pres">
      <dgm:prSet presAssocID="{3C0DC545-BBF2-40D7-B53E-28633156C1A8}" presName="composite" presStyleCnt="0"/>
      <dgm:spPr/>
    </dgm:pt>
    <dgm:pt modelId="{5E90644D-C702-4924-BC25-E43685C69B6A}" type="pres">
      <dgm:prSet presAssocID="{3C0DC545-BBF2-40D7-B53E-28633156C1A8}" presName="LShape" presStyleLbl="alignNode1" presStyleIdx="2" presStyleCnt="5"/>
      <dgm:spPr>
        <a:xfrm rot="5400000">
          <a:off x="2496338" y="188433"/>
          <a:ext cx="1148996" cy="1911904"/>
        </a:xfrm>
        <a:prstGeom prst="corner">
          <a:avLst>
            <a:gd name="adj1" fmla="val 16120"/>
            <a:gd name="adj2" fmla="val 16110"/>
          </a:avLst>
        </a:prstGeom>
        <a:solidFill>
          <a:srgbClr val="728653"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728653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BB991C75-96DB-476B-8E63-B6A4CB6EAB3A}" type="pres">
      <dgm:prSet presAssocID="{3C0DC545-BBF2-40D7-B53E-28633156C1A8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B0B5F02-1BFB-4C9A-A1C7-8D7A37170065}" type="pres">
      <dgm:prSet presAssocID="{3C0DC545-BBF2-40D7-B53E-28633156C1A8}" presName="Triangle" presStyleLbl="alignNode1" presStyleIdx="3" presStyleCnt="5" custLinFactNeighborX="5331" custLinFactNeighborY="-11021"/>
      <dgm:spPr>
        <a:solidFill>
          <a:srgbClr val="728653"/>
        </a:solidFill>
        <a:ln>
          <a:noFill/>
        </a:ln>
      </dgm:spPr>
    </dgm:pt>
    <dgm:pt modelId="{2FAD1166-A939-467D-BA04-C3BAF8916A1D}" type="pres">
      <dgm:prSet presAssocID="{AB814C48-690B-45B8-8B8E-B9CC25CD920D}" presName="sibTrans" presStyleCnt="0"/>
      <dgm:spPr/>
    </dgm:pt>
    <dgm:pt modelId="{30138546-7577-4851-99CE-68F254639926}" type="pres">
      <dgm:prSet presAssocID="{AB814C48-690B-45B8-8B8E-B9CC25CD920D}" presName="space" presStyleCnt="0"/>
      <dgm:spPr/>
    </dgm:pt>
    <dgm:pt modelId="{C713C92E-7848-48AD-BA75-CD59782DC48E}" type="pres">
      <dgm:prSet presAssocID="{1B7F2F07-C9AF-4F64-85EE-BBE24DAD198A}" presName="composite" presStyleCnt="0"/>
      <dgm:spPr/>
    </dgm:pt>
    <dgm:pt modelId="{03C9538B-89FD-4DAF-BADB-EF8917F55C71}" type="pres">
      <dgm:prSet presAssocID="{1B7F2F07-C9AF-4F64-85EE-BBE24DAD198A}" presName="LShape" presStyleLbl="alignNode1" presStyleIdx="4" presStyleCnt="5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</dgm:pt>
    <dgm:pt modelId="{6CC33336-04AA-4AAE-A36B-29ED79D90A8E}" type="pres">
      <dgm:prSet presAssocID="{1B7F2F07-C9AF-4F64-85EE-BBE24DAD198A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72A83C0B-137C-46A0-A68D-BEAA7F5160E0}" srcId="{711A6871-D3FC-47EE-BEC7-F81FFD06CCD2}" destId="{1B7F2F07-C9AF-4F64-85EE-BBE24DAD198A}" srcOrd="2" destOrd="0" parTransId="{BD156A3B-F7AB-41B4-BF8B-7DF7714DE143}" sibTransId="{75E5C967-9CD5-405E-856E-71EF2FBE993C}"/>
    <dgm:cxn modelId="{7266B219-6652-4121-9790-ACEA7C261553}" type="presOf" srcId="{5F02FE06-C939-46C2-96FA-4D7AE9C05E09}" destId="{E412CC06-C644-4D17-B674-FC30C9904CB0}" srcOrd="0" destOrd="0" presId="urn:microsoft.com/office/officeart/2009/3/layout/StepUpProcess"/>
    <dgm:cxn modelId="{48F04652-E9B6-4E13-85A3-98A1B9027D8C}" type="presOf" srcId="{3C0DC545-BBF2-40D7-B53E-28633156C1A8}" destId="{BB991C75-96DB-476B-8E63-B6A4CB6EAB3A}" srcOrd="0" destOrd="0" presId="urn:microsoft.com/office/officeart/2009/3/layout/StepUpProcess"/>
    <dgm:cxn modelId="{6048047F-0E84-4222-822E-AE889AE4972E}" type="presOf" srcId="{1B7F2F07-C9AF-4F64-85EE-BBE24DAD198A}" destId="{6CC33336-04AA-4AAE-A36B-29ED79D90A8E}" srcOrd="0" destOrd="0" presId="urn:microsoft.com/office/officeart/2009/3/layout/StepUpProcess"/>
    <dgm:cxn modelId="{B533408D-E141-4FD2-9DB9-9139084D5954}" srcId="{711A6871-D3FC-47EE-BEC7-F81FFD06CCD2}" destId="{5F02FE06-C939-46C2-96FA-4D7AE9C05E09}" srcOrd="0" destOrd="0" parTransId="{F81052DE-DFB9-4F7E-889A-983CF2108FF6}" sibTransId="{C6806566-CE8F-4989-9C9E-986A7EFE9555}"/>
    <dgm:cxn modelId="{E69B40CC-6E4E-4B71-B2F8-DAF928DF524A}" srcId="{711A6871-D3FC-47EE-BEC7-F81FFD06CCD2}" destId="{3C0DC545-BBF2-40D7-B53E-28633156C1A8}" srcOrd="1" destOrd="0" parTransId="{1D512839-1777-4243-9010-C54638E81AD7}" sibTransId="{AB814C48-690B-45B8-8B8E-B9CC25CD920D}"/>
    <dgm:cxn modelId="{DBC230FE-2F8C-4EFE-A604-D840802CE538}" type="presOf" srcId="{711A6871-D3FC-47EE-BEC7-F81FFD06CCD2}" destId="{80D432F6-65D7-43D3-85ED-842DDF8D3E97}" srcOrd="0" destOrd="0" presId="urn:microsoft.com/office/officeart/2009/3/layout/StepUpProcess"/>
    <dgm:cxn modelId="{BC77516E-AC9F-48E0-AD1A-41680D4272FC}" type="presParOf" srcId="{80D432F6-65D7-43D3-85ED-842DDF8D3E97}" destId="{D37A1016-0D01-4C3D-A603-46DDAFB1501C}" srcOrd="0" destOrd="0" presId="urn:microsoft.com/office/officeart/2009/3/layout/StepUpProcess"/>
    <dgm:cxn modelId="{6DA422C5-EAA1-44C1-AB2E-6190E87AB3BB}" type="presParOf" srcId="{D37A1016-0D01-4C3D-A603-46DDAFB1501C}" destId="{1CF4F37C-8FD3-414A-B38D-FF532F2B42A2}" srcOrd="0" destOrd="0" presId="urn:microsoft.com/office/officeart/2009/3/layout/StepUpProcess"/>
    <dgm:cxn modelId="{751A5D06-7405-4990-AF95-B513684058B6}" type="presParOf" srcId="{D37A1016-0D01-4C3D-A603-46DDAFB1501C}" destId="{E412CC06-C644-4D17-B674-FC30C9904CB0}" srcOrd="1" destOrd="0" presId="urn:microsoft.com/office/officeart/2009/3/layout/StepUpProcess"/>
    <dgm:cxn modelId="{42051E4F-EFB0-47DB-B0D0-2801F4A1E0C5}" type="presParOf" srcId="{D37A1016-0D01-4C3D-A603-46DDAFB1501C}" destId="{5892C441-8B7A-4533-AB5C-58DB45344CF1}" srcOrd="2" destOrd="0" presId="urn:microsoft.com/office/officeart/2009/3/layout/StepUpProcess"/>
    <dgm:cxn modelId="{95B761BF-54B5-4945-B1E5-CB57289B6359}" type="presParOf" srcId="{80D432F6-65D7-43D3-85ED-842DDF8D3E97}" destId="{C8785E7B-AD8A-46E3-B154-C6D1C6F78E11}" srcOrd="1" destOrd="0" presId="urn:microsoft.com/office/officeart/2009/3/layout/StepUpProcess"/>
    <dgm:cxn modelId="{14EA764A-9997-4BA2-8DAB-115518B4425A}" type="presParOf" srcId="{C8785E7B-AD8A-46E3-B154-C6D1C6F78E11}" destId="{4DFD8BF3-89AF-45CF-B741-933D2F9F4DB8}" srcOrd="0" destOrd="0" presId="urn:microsoft.com/office/officeart/2009/3/layout/StepUpProcess"/>
    <dgm:cxn modelId="{0003FCB9-2949-473C-8FD1-E48D774BF88F}" type="presParOf" srcId="{80D432F6-65D7-43D3-85ED-842DDF8D3E97}" destId="{043390A5-70A0-45CB-8F9A-386FF89BC6E2}" srcOrd="2" destOrd="0" presId="urn:microsoft.com/office/officeart/2009/3/layout/StepUpProcess"/>
    <dgm:cxn modelId="{29A9B99A-E108-4D10-8F7D-FB3EB22BCBC9}" type="presParOf" srcId="{043390A5-70A0-45CB-8F9A-386FF89BC6E2}" destId="{5E90644D-C702-4924-BC25-E43685C69B6A}" srcOrd="0" destOrd="0" presId="urn:microsoft.com/office/officeart/2009/3/layout/StepUpProcess"/>
    <dgm:cxn modelId="{0D3A5269-DACA-4A36-9E23-919A55FC3E84}" type="presParOf" srcId="{043390A5-70A0-45CB-8F9A-386FF89BC6E2}" destId="{BB991C75-96DB-476B-8E63-B6A4CB6EAB3A}" srcOrd="1" destOrd="0" presId="urn:microsoft.com/office/officeart/2009/3/layout/StepUpProcess"/>
    <dgm:cxn modelId="{74052728-DF2D-41FD-BDDA-84BC0EC68742}" type="presParOf" srcId="{043390A5-70A0-45CB-8F9A-386FF89BC6E2}" destId="{2B0B5F02-1BFB-4C9A-A1C7-8D7A37170065}" srcOrd="2" destOrd="0" presId="urn:microsoft.com/office/officeart/2009/3/layout/StepUpProcess"/>
    <dgm:cxn modelId="{21C6A099-951F-4BF3-A7BF-28B03EBB8F84}" type="presParOf" srcId="{80D432F6-65D7-43D3-85ED-842DDF8D3E97}" destId="{2FAD1166-A939-467D-BA04-C3BAF8916A1D}" srcOrd="3" destOrd="0" presId="urn:microsoft.com/office/officeart/2009/3/layout/StepUpProcess"/>
    <dgm:cxn modelId="{AB4BE481-D699-4A88-9895-561CB7B0F10A}" type="presParOf" srcId="{2FAD1166-A939-467D-BA04-C3BAF8916A1D}" destId="{30138546-7577-4851-99CE-68F254639926}" srcOrd="0" destOrd="0" presId="urn:microsoft.com/office/officeart/2009/3/layout/StepUpProcess"/>
    <dgm:cxn modelId="{D61B16D1-ABEA-4CE8-BF2D-995F4BCF39EB}" type="presParOf" srcId="{80D432F6-65D7-43D3-85ED-842DDF8D3E97}" destId="{C713C92E-7848-48AD-BA75-CD59782DC48E}" srcOrd="4" destOrd="0" presId="urn:microsoft.com/office/officeart/2009/3/layout/StepUpProcess"/>
    <dgm:cxn modelId="{17237794-2681-40C9-856A-75D0AFE0D768}" type="presParOf" srcId="{C713C92E-7848-48AD-BA75-CD59782DC48E}" destId="{03C9538B-89FD-4DAF-BADB-EF8917F55C71}" srcOrd="0" destOrd="0" presId="urn:microsoft.com/office/officeart/2009/3/layout/StepUpProcess"/>
    <dgm:cxn modelId="{5605B91E-112E-4937-ABBA-17C59B095DDF}" type="presParOf" srcId="{C713C92E-7848-48AD-BA75-CD59782DC48E}" destId="{6CC33336-04AA-4AAE-A36B-29ED79D90A8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CB414F-BFB9-42B3-A014-7DF7D16F4F21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B03E25-0840-4399-8679-A72D779E09C7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pPr>
            <a:lnSpc>
              <a:spcPct val="150000"/>
            </a:lnSpc>
          </a:pPr>
          <a:r>
            <a:rPr lang="hy-AM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Իրականացվել</a:t>
          </a:r>
          <a:r>
            <a:rPr lang="hy-AM" sz="1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hy-AM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են</a:t>
          </a:r>
          <a:endParaRPr lang="en-US" sz="17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E0319E-BBF2-486D-A6B1-209951F7E673}" type="parTrans" cxnId="{BA65E7E2-D728-410A-AC31-C54E1E1587CA}">
      <dgm:prSet/>
      <dgm:spPr/>
      <dgm:t>
        <a:bodyPr/>
        <a:lstStyle/>
        <a:p>
          <a:endParaRPr lang="en-US" sz="1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EB5464-039C-4A90-91C6-C330EA5FCDE0}" type="sibTrans" cxnId="{BA65E7E2-D728-410A-AC31-C54E1E1587CA}">
      <dgm:prSet/>
      <dgm:spPr/>
      <dgm:t>
        <a:bodyPr/>
        <a:lstStyle/>
        <a:p>
          <a:endParaRPr lang="en-US" sz="1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207DDB-9568-4576-98DF-F97BECF3F618}">
      <dgm:prSet phldrT="[Text]" custT="1"/>
      <dgm:spPr/>
      <dgm:t>
        <a:bodyPr/>
        <a:lstStyle/>
        <a:p>
          <a:r>
            <a:rPr lang="hy-AM" sz="1500" dirty="0">
              <a:solidFill>
                <a:prstClr val="black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rPr>
            <a:t>ՌՕԳ կարողությունների </a:t>
          </a:r>
          <a:r>
            <a:rPr lang="en-US" sz="1500" dirty="0">
              <a:solidFill>
                <a:prstClr val="black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rPr>
            <a:t>SWOT </a:t>
          </a:r>
          <a:r>
            <a:rPr lang="en-US" sz="1500" dirty="0" err="1">
              <a:solidFill>
                <a:prstClr val="black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rPr>
            <a:t>վերլուծությ</a:t>
          </a:r>
          <a:r>
            <a:rPr lang="hy-AM" sz="1500" dirty="0">
              <a:solidFill>
                <a:prstClr val="black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rPr>
            <a:t>ու</a:t>
          </a:r>
          <a:r>
            <a:rPr lang="en-US" sz="1500" dirty="0">
              <a:solidFill>
                <a:prstClr val="black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rPr>
            <a:t>ն</a:t>
          </a:r>
          <a:endParaRPr lang="en-US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0157FB-1D3B-4405-B097-CF55393E46F3}" type="parTrans" cxnId="{4CA05245-8DAB-4B0D-A0BB-D9E5762962BE}">
      <dgm:prSet/>
      <dgm:spPr/>
      <dgm:t>
        <a:bodyPr/>
        <a:lstStyle/>
        <a:p>
          <a:endParaRPr lang="en-US" sz="1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E8063C-3FA7-4388-A85C-3A2342D8F2BF}" type="sibTrans" cxnId="{4CA05245-8DAB-4B0D-A0BB-D9E5762962BE}">
      <dgm:prSet/>
      <dgm:spPr/>
      <dgm:t>
        <a:bodyPr/>
        <a:lstStyle/>
        <a:p>
          <a:endParaRPr lang="en-US" sz="1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AD362E-2E9A-4B9D-8294-129666D52454}">
      <dgm:prSet phldrT="[Text]" custT="1"/>
      <dgm:spPr/>
      <dgm:t>
        <a:bodyPr/>
        <a:lstStyle/>
        <a:p>
          <a:r>
            <a:rPr lang="hy-AM" sz="1500" dirty="0">
              <a:latin typeface="Times New Roman" panose="02020603050405020304" pitchFamily="18" charset="0"/>
              <a:cs typeface="Times New Roman" panose="02020603050405020304" pitchFamily="18" charset="0"/>
            </a:rPr>
            <a:t>Գիտամեթոդական հիմունքների մշակում</a:t>
          </a:r>
          <a:endParaRPr lang="en-US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E9987C-3287-45B8-9B74-61208DFA817A}" type="parTrans" cxnId="{0D9BDC53-292F-460F-BD24-3C9ABF4AAAB2}">
      <dgm:prSet/>
      <dgm:spPr/>
      <dgm:t>
        <a:bodyPr/>
        <a:lstStyle/>
        <a:p>
          <a:endParaRPr lang="en-US" sz="1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35C31E-1F13-4920-B418-22155DB33B3C}" type="sibTrans" cxnId="{0D9BDC53-292F-460F-BD24-3C9ABF4AAAB2}">
      <dgm:prSet/>
      <dgm:spPr/>
      <dgm:t>
        <a:bodyPr/>
        <a:lstStyle/>
        <a:p>
          <a:endParaRPr lang="en-US" sz="1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EA7A2B-21D2-4D24-B5F0-96882AFD1682}">
      <dgm:prSet phldrT="[Text]" custT="1"/>
      <dgm:spPr/>
      <dgm:t>
        <a:bodyPr/>
        <a:lstStyle/>
        <a:p>
          <a:r>
            <a:rPr lang="hy-AM" sz="1500" dirty="0">
              <a:latin typeface="Times New Roman" panose="02020603050405020304" pitchFamily="18" charset="0"/>
              <a:cs typeface="Times New Roman" panose="02020603050405020304" pitchFamily="18" charset="0"/>
            </a:rPr>
            <a:t>Կարողությունների զարգացում</a:t>
          </a:r>
          <a:endParaRPr lang="en-US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60117A-AAAA-4D97-82EF-F0524FA488F3}" type="parTrans" cxnId="{B48B237C-5E56-4F12-8A2E-05C16A4983FD}">
      <dgm:prSet/>
      <dgm:spPr/>
      <dgm:t>
        <a:bodyPr/>
        <a:lstStyle/>
        <a:p>
          <a:endParaRPr lang="en-US" sz="1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FD183B-DD39-4A0B-9837-FB6A7E913491}" type="sibTrans" cxnId="{B48B237C-5E56-4F12-8A2E-05C16A4983FD}">
      <dgm:prSet/>
      <dgm:spPr/>
      <dgm:t>
        <a:bodyPr/>
        <a:lstStyle/>
        <a:p>
          <a:endParaRPr lang="en-US" sz="1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4D73CB-0F2D-4FFB-924B-451F09FE8545}">
      <dgm:prSet phldrT="[Text]" custT="1"/>
      <dgm:spPr/>
      <dgm:t>
        <a:bodyPr/>
        <a:lstStyle/>
        <a:p>
          <a:r>
            <a:rPr lang="hy-AM" sz="1500" dirty="0">
              <a:latin typeface="Times New Roman" panose="02020603050405020304" pitchFamily="18" charset="0"/>
              <a:cs typeface="Times New Roman" panose="02020603050405020304" pitchFamily="18" charset="0"/>
            </a:rPr>
            <a:t>Պիլոտային ուսումնասիրություն</a:t>
          </a:r>
          <a:endParaRPr lang="en-US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43BFF7-4B44-419A-978F-8A3D411A40B9}" type="parTrans" cxnId="{A61F5B37-562E-4CC5-BD4B-DF9D364E454B}">
      <dgm:prSet/>
      <dgm:spPr/>
      <dgm:t>
        <a:bodyPr/>
        <a:lstStyle/>
        <a:p>
          <a:endParaRPr lang="en-US" sz="1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234C43-D8FB-41D1-B97A-6CC74CA5A9D8}" type="sibTrans" cxnId="{A61F5B37-562E-4CC5-BD4B-DF9D364E454B}">
      <dgm:prSet/>
      <dgm:spPr/>
      <dgm:t>
        <a:bodyPr/>
        <a:lstStyle/>
        <a:p>
          <a:endParaRPr lang="en-US" sz="1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C2FC75-34E1-4DA4-BF29-CAF9D3A67486}" type="pres">
      <dgm:prSet presAssocID="{97CB414F-BFB9-42B3-A014-7DF7D16F4F21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D00A2499-04DA-4BCF-B9D7-BE5BA43CD0B5}" type="pres">
      <dgm:prSet presAssocID="{81B03E25-0840-4399-8679-A72D779E09C7}" presName="Parent" presStyleLbl="node1" presStyleIdx="0" presStyleCnt="2">
        <dgm:presLayoutVars>
          <dgm:chMax val="4"/>
          <dgm:chPref val="3"/>
        </dgm:presLayoutVars>
      </dgm:prSet>
      <dgm:spPr/>
    </dgm:pt>
    <dgm:pt modelId="{99745329-C803-47C6-B64E-481830178D13}" type="pres">
      <dgm:prSet presAssocID="{A8207DDB-9568-4576-98DF-F97BECF3F618}" presName="Accent" presStyleLbl="node1" presStyleIdx="1" presStyleCnt="2"/>
      <dgm:spPr/>
    </dgm:pt>
    <dgm:pt modelId="{4DBE1D25-724A-466C-8316-764BDAC2E57C}" type="pres">
      <dgm:prSet presAssocID="{A8207DDB-9568-4576-98DF-F97BECF3F618}" presName="Image1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 t="-21000" b="-21000"/>
          </a:stretch>
        </a:blipFill>
        <a:ln>
          <a:solidFill>
            <a:schemeClr val="accent1"/>
          </a:solidFill>
        </a:ln>
      </dgm:spPr>
    </dgm:pt>
    <dgm:pt modelId="{0D04AEDE-C1C8-46FD-A671-8413EAF13A12}" type="pres">
      <dgm:prSet presAssocID="{A8207DDB-9568-4576-98DF-F97BECF3F618}" presName="Child1" presStyleLbl="revTx" presStyleIdx="0" presStyleCnt="4" custScaleX="130553" custLinFactNeighborX="11441" custLinFactNeighborY="-10550">
        <dgm:presLayoutVars>
          <dgm:chMax val="0"/>
          <dgm:chPref val="0"/>
          <dgm:bulletEnabled val="1"/>
        </dgm:presLayoutVars>
      </dgm:prSet>
      <dgm:spPr/>
    </dgm:pt>
    <dgm:pt modelId="{88019A78-9E30-421D-A65B-2A04CA26E34F}" type="pres">
      <dgm:prSet presAssocID="{1CAD362E-2E9A-4B9D-8294-129666D52454}" presName="Image2" presStyleCnt="0"/>
      <dgm:spPr/>
    </dgm:pt>
    <dgm:pt modelId="{DC706A4C-DAD2-47D6-B858-34E405142101}" type="pres">
      <dgm:prSet presAssocID="{1CAD362E-2E9A-4B9D-8294-129666D52454}" presName="Image" presStyleLbl="fgImgPlace1" presStyleIdx="1" presStyleCnt="4" custLinFactNeighborX="1598"/>
      <dgm:spPr>
        <a:blipFill rotWithShape="1">
          <a:blip xmlns:r="http://schemas.openxmlformats.org/officeDocument/2006/relationships" r:embed="rId2"/>
          <a:srcRect/>
          <a:stretch>
            <a:fillRect t="-18000" b="-18000"/>
          </a:stretch>
        </a:blipFill>
        <a:ln>
          <a:solidFill>
            <a:schemeClr val="accent1"/>
          </a:solidFill>
        </a:ln>
      </dgm:spPr>
    </dgm:pt>
    <dgm:pt modelId="{1F53EC80-3647-4F0D-9289-8FB3006E6076}" type="pres">
      <dgm:prSet presAssocID="{1CAD362E-2E9A-4B9D-8294-129666D52454}" presName="Child2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5C4A90DD-0D9A-4E7F-B098-A8F688999FFF}" type="pres">
      <dgm:prSet presAssocID="{5DEA7A2B-21D2-4D24-B5F0-96882AFD1682}" presName="Image3" presStyleCnt="0"/>
      <dgm:spPr/>
    </dgm:pt>
    <dgm:pt modelId="{72A8F2CC-8B8F-45CC-82D0-B6A162609098}" type="pres">
      <dgm:prSet presAssocID="{5DEA7A2B-21D2-4D24-B5F0-96882AFD1682}" presName="Image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l="-39000" r="-39000"/>
          </a:stretch>
        </a:blipFill>
        <a:ln>
          <a:solidFill>
            <a:schemeClr val="accent1"/>
          </a:solidFill>
        </a:ln>
      </dgm:spPr>
    </dgm:pt>
    <dgm:pt modelId="{F083F8C9-C13A-4110-95D3-9234621CA823}" type="pres">
      <dgm:prSet presAssocID="{5DEA7A2B-21D2-4D24-B5F0-96882AFD1682}" presName="Child3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18285BD8-7201-4C32-908A-C42D25BB576F}" type="pres">
      <dgm:prSet presAssocID="{594D73CB-0F2D-4FFB-924B-451F09FE8545}" presName="Image4" presStyleCnt="0"/>
      <dgm:spPr/>
    </dgm:pt>
    <dgm:pt modelId="{288C9D79-4300-4DD6-9F8E-3F2C3F3F1B2B}" type="pres">
      <dgm:prSet presAssocID="{594D73CB-0F2D-4FFB-924B-451F09FE8545}" presName="Image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  <a:ln>
          <a:solidFill>
            <a:schemeClr val="accent1"/>
          </a:solidFill>
        </a:ln>
      </dgm:spPr>
    </dgm:pt>
    <dgm:pt modelId="{8DCC5B8E-2EC7-4456-B17D-0C11CEC20FCE}" type="pres">
      <dgm:prSet presAssocID="{594D73CB-0F2D-4FFB-924B-451F09FE8545}" presName="Child4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A61F5B37-562E-4CC5-BD4B-DF9D364E454B}" srcId="{81B03E25-0840-4399-8679-A72D779E09C7}" destId="{594D73CB-0F2D-4FFB-924B-451F09FE8545}" srcOrd="3" destOrd="0" parTransId="{3243BFF7-4B44-419A-978F-8A3D411A40B9}" sibTransId="{8F234C43-D8FB-41D1-B97A-6CC74CA5A9D8}"/>
    <dgm:cxn modelId="{6165A263-BDB3-4901-ACE7-F92780D98E3C}" type="presOf" srcId="{1CAD362E-2E9A-4B9D-8294-129666D52454}" destId="{1F53EC80-3647-4F0D-9289-8FB3006E6076}" srcOrd="0" destOrd="0" presId="urn:microsoft.com/office/officeart/2011/layout/RadialPictureList"/>
    <dgm:cxn modelId="{4CA05245-8DAB-4B0D-A0BB-D9E5762962BE}" srcId="{81B03E25-0840-4399-8679-A72D779E09C7}" destId="{A8207DDB-9568-4576-98DF-F97BECF3F618}" srcOrd="0" destOrd="0" parTransId="{B30157FB-1D3B-4405-B097-CF55393E46F3}" sibTransId="{F2E8063C-3FA7-4388-A85C-3A2342D8F2BF}"/>
    <dgm:cxn modelId="{2B06B870-59FF-4563-AAF6-C0516FE10ECA}" type="presOf" srcId="{594D73CB-0F2D-4FFB-924B-451F09FE8545}" destId="{8DCC5B8E-2EC7-4456-B17D-0C11CEC20FCE}" srcOrd="0" destOrd="0" presId="urn:microsoft.com/office/officeart/2011/layout/RadialPictureList"/>
    <dgm:cxn modelId="{0D9BDC53-292F-460F-BD24-3C9ABF4AAAB2}" srcId="{81B03E25-0840-4399-8679-A72D779E09C7}" destId="{1CAD362E-2E9A-4B9D-8294-129666D52454}" srcOrd="1" destOrd="0" parTransId="{2DE9987C-3287-45B8-9B74-61208DFA817A}" sibTransId="{9A35C31E-1F13-4920-B418-22155DB33B3C}"/>
    <dgm:cxn modelId="{B48B237C-5E56-4F12-8A2E-05C16A4983FD}" srcId="{81B03E25-0840-4399-8679-A72D779E09C7}" destId="{5DEA7A2B-21D2-4D24-B5F0-96882AFD1682}" srcOrd="2" destOrd="0" parTransId="{8860117A-AAAA-4D97-82EF-F0524FA488F3}" sibTransId="{67FD183B-DD39-4A0B-9837-FB6A7E913491}"/>
    <dgm:cxn modelId="{CAFA1DAD-2F2C-4708-952D-98B0D2360D62}" type="presOf" srcId="{97CB414F-BFB9-42B3-A014-7DF7D16F4F21}" destId="{42C2FC75-34E1-4DA4-BF29-CAF9D3A67486}" srcOrd="0" destOrd="0" presId="urn:microsoft.com/office/officeart/2011/layout/RadialPictureList"/>
    <dgm:cxn modelId="{E60C8BC0-5F80-4410-96FB-D44D85FDAFF9}" type="presOf" srcId="{81B03E25-0840-4399-8679-A72D779E09C7}" destId="{D00A2499-04DA-4BCF-B9D7-BE5BA43CD0B5}" srcOrd="0" destOrd="0" presId="urn:microsoft.com/office/officeart/2011/layout/RadialPictureList"/>
    <dgm:cxn modelId="{06119CCD-9377-4891-9061-EA340319F120}" type="presOf" srcId="{A8207DDB-9568-4576-98DF-F97BECF3F618}" destId="{0D04AEDE-C1C8-46FD-A671-8413EAF13A12}" srcOrd="0" destOrd="0" presId="urn:microsoft.com/office/officeart/2011/layout/RadialPictureList"/>
    <dgm:cxn modelId="{BA65E7E2-D728-410A-AC31-C54E1E1587CA}" srcId="{97CB414F-BFB9-42B3-A014-7DF7D16F4F21}" destId="{81B03E25-0840-4399-8679-A72D779E09C7}" srcOrd="0" destOrd="0" parTransId="{C2E0319E-BBF2-486D-A6B1-209951F7E673}" sibTransId="{A3EB5464-039C-4A90-91C6-C330EA5FCDE0}"/>
    <dgm:cxn modelId="{3D09CFF8-6129-41BF-AEE9-A73736183C78}" type="presOf" srcId="{5DEA7A2B-21D2-4D24-B5F0-96882AFD1682}" destId="{F083F8C9-C13A-4110-95D3-9234621CA823}" srcOrd="0" destOrd="0" presId="urn:microsoft.com/office/officeart/2011/layout/RadialPictureList"/>
    <dgm:cxn modelId="{9F30CEC2-9137-414B-A108-21865710AA26}" type="presParOf" srcId="{42C2FC75-34E1-4DA4-BF29-CAF9D3A67486}" destId="{D00A2499-04DA-4BCF-B9D7-BE5BA43CD0B5}" srcOrd="0" destOrd="0" presId="urn:microsoft.com/office/officeart/2011/layout/RadialPictureList"/>
    <dgm:cxn modelId="{6345AFE5-44C0-46D2-A207-603222E92FAA}" type="presParOf" srcId="{42C2FC75-34E1-4DA4-BF29-CAF9D3A67486}" destId="{99745329-C803-47C6-B64E-481830178D13}" srcOrd="1" destOrd="0" presId="urn:microsoft.com/office/officeart/2011/layout/RadialPictureList"/>
    <dgm:cxn modelId="{E2D83B60-FFBE-40A5-949D-8315BF95FF7D}" type="presParOf" srcId="{42C2FC75-34E1-4DA4-BF29-CAF9D3A67486}" destId="{4DBE1D25-724A-466C-8316-764BDAC2E57C}" srcOrd="2" destOrd="0" presId="urn:microsoft.com/office/officeart/2011/layout/RadialPictureList"/>
    <dgm:cxn modelId="{2AB954AF-1952-40C5-88ED-AA99F503FAFF}" type="presParOf" srcId="{42C2FC75-34E1-4DA4-BF29-CAF9D3A67486}" destId="{0D04AEDE-C1C8-46FD-A671-8413EAF13A12}" srcOrd="3" destOrd="0" presId="urn:microsoft.com/office/officeart/2011/layout/RadialPictureList"/>
    <dgm:cxn modelId="{BD7464E0-6D31-47A0-AB33-A2BB0937D9C6}" type="presParOf" srcId="{42C2FC75-34E1-4DA4-BF29-CAF9D3A67486}" destId="{88019A78-9E30-421D-A65B-2A04CA26E34F}" srcOrd="4" destOrd="0" presId="urn:microsoft.com/office/officeart/2011/layout/RadialPictureList"/>
    <dgm:cxn modelId="{BBE565AE-0292-4740-BB6A-93A289AABCF9}" type="presParOf" srcId="{88019A78-9E30-421D-A65B-2A04CA26E34F}" destId="{DC706A4C-DAD2-47D6-B858-34E405142101}" srcOrd="0" destOrd="0" presId="urn:microsoft.com/office/officeart/2011/layout/RadialPictureList"/>
    <dgm:cxn modelId="{1E1D85B4-8A75-4EA7-8BB9-C6532D064697}" type="presParOf" srcId="{42C2FC75-34E1-4DA4-BF29-CAF9D3A67486}" destId="{1F53EC80-3647-4F0D-9289-8FB3006E6076}" srcOrd="5" destOrd="0" presId="urn:microsoft.com/office/officeart/2011/layout/RadialPictureList"/>
    <dgm:cxn modelId="{EA34B4DE-DE30-46E5-A759-635C054D63D5}" type="presParOf" srcId="{42C2FC75-34E1-4DA4-BF29-CAF9D3A67486}" destId="{5C4A90DD-0D9A-4E7F-B098-A8F688999FFF}" srcOrd="6" destOrd="0" presId="urn:microsoft.com/office/officeart/2011/layout/RadialPictureList"/>
    <dgm:cxn modelId="{7459F13E-16A5-4407-91D7-2291BC2C3CBA}" type="presParOf" srcId="{5C4A90DD-0D9A-4E7F-B098-A8F688999FFF}" destId="{72A8F2CC-8B8F-45CC-82D0-B6A162609098}" srcOrd="0" destOrd="0" presId="urn:microsoft.com/office/officeart/2011/layout/RadialPictureList"/>
    <dgm:cxn modelId="{8B266189-7B82-48C4-828B-9C7336F36DCD}" type="presParOf" srcId="{42C2FC75-34E1-4DA4-BF29-CAF9D3A67486}" destId="{F083F8C9-C13A-4110-95D3-9234621CA823}" srcOrd="7" destOrd="0" presId="urn:microsoft.com/office/officeart/2011/layout/RadialPictureList"/>
    <dgm:cxn modelId="{9FE4A09D-C9BC-43C3-B8AB-7BEE53530166}" type="presParOf" srcId="{42C2FC75-34E1-4DA4-BF29-CAF9D3A67486}" destId="{18285BD8-7201-4C32-908A-C42D25BB576F}" srcOrd="8" destOrd="0" presId="urn:microsoft.com/office/officeart/2011/layout/RadialPictureList"/>
    <dgm:cxn modelId="{58EB4A0C-0933-4284-AB8F-C4CD48A9CD85}" type="presParOf" srcId="{18285BD8-7201-4C32-908A-C42D25BB576F}" destId="{288C9D79-4300-4DD6-9F8E-3F2C3F3F1B2B}" srcOrd="0" destOrd="0" presId="urn:microsoft.com/office/officeart/2011/layout/RadialPictureList"/>
    <dgm:cxn modelId="{B98E8D57-2905-4700-82FF-91A7FE23564B}" type="presParOf" srcId="{42C2FC75-34E1-4DA4-BF29-CAF9D3A67486}" destId="{8DCC5B8E-2EC7-4456-B17D-0C11CEC20FCE}" srcOrd="9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804B04-5D25-42E0-968F-E5E3CEAF85EB}" type="doc">
      <dgm:prSet loTypeId="urn:microsoft.com/office/officeart/2005/8/layout/bList2" loCatId="list" qsTypeId="urn:microsoft.com/office/officeart/2005/8/quickstyle/simple1" qsCatId="simple" csTypeId="urn:microsoft.com/office/officeart/2005/8/colors/colorful3" csCatId="colorful" phldr="1"/>
      <dgm:spPr/>
    </dgm:pt>
    <dgm:pt modelId="{4E35748F-219C-4C72-8134-F5D66CE11616}">
      <dgm:prSet phldrT="[Text]" custT="1"/>
      <dgm:spPr>
        <a:xfrm>
          <a:off x="269207" y="880192"/>
          <a:ext cx="3254978" cy="616572"/>
        </a:xfrm>
        <a:prstGeom prst="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hy-AM" sz="1600" b="1" dirty="0">
              <a:solidFill>
                <a:sysClr val="windowText" lastClr="000000"/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ԵՄ </a:t>
          </a:r>
          <a:r>
            <a:rPr lang="en-US" sz="1600" b="1" dirty="0">
              <a:solidFill>
                <a:sysClr val="windowText" lastClr="000000"/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MRL</a:t>
          </a:r>
          <a:endParaRPr lang="hy-AM" sz="1600" b="1" dirty="0">
            <a:solidFill>
              <a:sysClr val="windowText" lastClr="000000"/>
            </a:solidFill>
            <a:latin typeface="Sylfaen" panose="010A0502050306030303" pitchFamily="18" charset="0"/>
            <a:ea typeface="+mn-ea"/>
            <a:cs typeface="Times New Roman" panose="02020603050405020304" pitchFamily="18" charset="0"/>
          </a:endParaRPr>
        </a:p>
      </dgm:t>
    </dgm:pt>
    <dgm:pt modelId="{4A540559-0327-40E4-A06F-AB7C9429F5F3}" type="parTrans" cxnId="{D24CEE11-EFF6-45B0-A0B3-5978F6781E76}">
      <dgm:prSet/>
      <dgm:spPr/>
      <dgm:t>
        <a:bodyPr/>
        <a:lstStyle/>
        <a:p>
          <a:endParaRPr lang="hy-AM"/>
        </a:p>
      </dgm:t>
    </dgm:pt>
    <dgm:pt modelId="{E954C478-CA08-4978-83C5-3AFF8EAF05A9}" type="sibTrans" cxnId="{D24CEE11-EFF6-45B0-A0B3-5978F6781E76}">
      <dgm:prSet/>
      <dgm:spPr/>
      <dgm:t>
        <a:bodyPr/>
        <a:lstStyle/>
        <a:p>
          <a:endParaRPr lang="hy-AM"/>
        </a:p>
      </dgm:t>
    </dgm:pt>
    <dgm:pt modelId="{BA1EB7D9-B8EA-4925-A5DF-F15D173994D4}">
      <dgm:prSet phldrT="[Text]" custT="1"/>
      <dgm:spPr>
        <a:xfrm>
          <a:off x="222166" y="4381284"/>
          <a:ext cx="3260807" cy="883934"/>
        </a:xfrm>
        <a:prstGeom prst="rect">
          <a:avLst/>
        </a:prstGeom>
        <a:solidFill>
          <a:srgbClr val="4D1434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hy-AM" sz="1600" b="1" dirty="0">
              <a:solidFill>
                <a:sysClr val="window" lastClr="FFFFFF"/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ԵԱՏՄ </a:t>
          </a:r>
          <a:r>
            <a:rPr lang="en-US" sz="1600" b="1" dirty="0">
              <a:solidFill>
                <a:sysClr val="window" lastClr="FFFFFF"/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MRL</a:t>
          </a:r>
          <a:endParaRPr lang="hy-AM" sz="1600" b="1" dirty="0">
            <a:solidFill>
              <a:sysClr val="window" lastClr="FFFFFF"/>
            </a:solidFill>
            <a:latin typeface="Sylfaen" panose="010A0502050306030303" pitchFamily="18" charset="0"/>
            <a:ea typeface="+mn-ea"/>
            <a:cs typeface="Times New Roman" panose="02020603050405020304" pitchFamily="18" charset="0"/>
          </a:endParaRPr>
        </a:p>
      </dgm:t>
    </dgm:pt>
    <dgm:pt modelId="{8C3C2888-280B-47A3-9E2C-FDF2AD95F482}" type="parTrans" cxnId="{EE043254-732C-4CF0-83E0-2BED532BD780}">
      <dgm:prSet/>
      <dgm:spPr/>
      <dgm:t>
        <a:bodyPr/>
        <a:lstStyle/>
        <a:p>
          <a:endParaRPr lang="hy-AM"/>
        </a:p>
      </dgm:t>
    </dgm:pt>
    <dgm:pt modelId="{C80858AF-9126-4871-A2E3-0A2A961A83A5}" type="sibTrans" cxnId="{EE043254-732C-4CF0-83E0-2BED532BD780}">
      <dgm:prSet/>
      <dgm:spPr/>
      <dgm:t>
        <a:bodyPr/>
        <a:lstStyle/>
        <a:p>
          <a:endParaRPr lang="hy-AM"/>
        </a:p>
      </dgm:t>
    </dgm:pt>
    <dgm:pt modelId="{05CD78AD-0FAA-4666-88DE-903EEBB9CCE4}">
      <dgm:prSet custT="1"/>
      <dgm:spPr>
        <a:xfrm>
          <a:off x="259204" y="1743360"/>
          <a:ext cx="3203113" cy="2659969"/>
        </a:xfrm>
        <a:prstGeom prst="round2SameRect">
          <a:avLst>
            <a:gd name="adj1" fmla="val 8000"/>
            <a:gd name="adj2" fmla="val 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hy-AM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Դեղձ – 0</a:t>
          </a:r>
          <a:r>
            <a:rPr lang="en-US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.</a:t>
          </a:r>
          <a:r>
            <a:rPr lang="hy-AM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2 մգ/կգ</a:t>
          </a:r>
        </a:p>
      </dgm:t>
    </dgm:pt>
    <dgm:pt modelId="{B146C0B1-C019-47F0-9B5F-15D366523661}" type="parTrans" cxnId="{4BBAEDC7-8ECB-41F0-90FE-9E206DDD959D}">
      <dgm:prSet/>
      <dgm:spPr/>
      <dgm:t>
        <a:bodyPr/>
        <a:lstStyle/>
        <a:p>
          <a:endParaRPr lang="hy-AM"/>
        </a:p>
      </dgm:t>
    </dgm:pt>
    <dgm:pt modelId="{83C2CF78-2CD2-4CC4-B8F3-FB135D16D878}" type="sibTrans" cxnId="{4BBAEDC7-8ECB-41F0-90FE-9E206DDD959D}">
      <dgm:prSet/>
      <dgm:spPr/>
      <dgm:t>
        <a:bodyPr/>
        <a:lstStyle/>
        <a:p>
          <a:endParaRPr lang="hy-AM"/>
        </a:p>
      </dgm:t>
    </dgm:pt>
    <dgm:pt modelId="{FF31087C-73D8-43D8-98AF-BBCFE5785529}">
      <dgm:prSet custT="1"/>
      <dgm:spPr>
        <a:xfrm>
          <a:off x="259204" y="1743360"/>
          <a:ext cx="3203113" cy="2659969"/>
        </a:xfrm>
        <a:prstGeom prst="round2SameRect">
          <a:avLst>
            <a:gd name="adj1" fmla="val 8000"/>
            <a:gd name="adj2" fmla="val 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hy-AM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Ծիրան – 0</a:t>
          </a:r>
          <a:r>
            <a:rPr lang="en-US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.</a:t>
          </a:r>
          <a:r>
            <a:rPr lang="hy-AM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5 մգ/կգ</a:t>
          </a:r>
        </a:p>
      </dgm:t>
    </dgm:pt>
    <dgm:pt modelId="{BC6F9ECD-66A3-415D-9296-20C859A37E75}" type="parTrans" cxnId="{A530B0F9-EEB0-41A7-9BE3-7A3ABD5EA2F0}">
      <dgm:prSet/>
      <dgm:spPr/>
      <dgm:t>
        <a:bodyPr/>
        <a:lstStyle/>
        <a:p>
          <a:endParaRPr lang="hy-AM"/>
        </a:p>
      </dgm:t>
    </dgm:pt>
    <dgm:pt modelId="{1759B12D-67C9-42B1-B4E1-F75A976BFA95}" type="sibTrans" cxnId="{A530B0F9-EEB0-41A7-9BE3-7A3ABD5EA2F0}">
      <dgm:prSet/>
      <dgm:spPr/>
      <dgm:t>
        <a:bodyPr/>
        <a:lstStyle/>
        <a:p>
          <a:endParaRPr lang="hy-AM"/>
        </a:p>
      </dgm:t>
    </dgm:pt>
    <dgm:pt modelId="{9DD3408A-607E-46A8-814C-9207B2D3A38D}">
      <dgm:prSet custT="1"/>
      <dgm:spPr>
        <a:xfrm>
          <a:off x="259204" y="1743360"/>
          <a:ext cx="3203113" cy="2659969"/>
        </a:xfrm>
        <a:prstGeom prst="round2SameRect">
          <a:avLst>
            <a:gd name="adj1" fmla="val 8000"/>
            <a:gd name="adj2" fmla="val 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hy-AM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Խաղող – 0</a:t>
          </a:r>
          <a:r>
            <a:rPr lang="en-US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.</a:t>
          </a:r>
          <a:r>
            <a:rPr lang="hy-AM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5 մգ/կգ</a:t>
          </a:r>
        </a:p>
      </dgm:t>
    </dgm:pt>
    <dgm:pt modelId="{4D98A6A8-8C21-4E72-A77C-A127573D402D}" type="parTrans" cxnId="{07723ACA-0492-4531-A97C-21D09ADDECBD}">
      <dgm:prSet/>
      <dgm:spPr/>
      <dgm:t>
        <a:bodyPr/>
        <a:lstStyle/>
        <a:p>
          <a:endParaRPr lang="hy-AM"/>
        </a:p>
      </dgm:t>
    </dgm:pt>
    <dgm:pt modelId="{2F003085-54D7-40A2-82C5-714223BD882B}" type="sibTrans" cxnId="{07723ACA-0492-4531-A97C-21D09ADDECBD}">
      <dgm:prSet/>
      <dgm:spPr/>
      <dgm:t>
        <a:bodyPr/>
        <a:lstStyle/>
        <a:p>
          <a:endParaRPr lang="hy-AM"/>
        </a:p>
      </dgm:t>
    </dgm:pt>
    <dgm:pt modelId="{8037194B-1D88-499D-8CDE-352C89F608E3}">
      <dgm:prSet custT="1"/>
      <dgm:spPr>
        <a:xfrm>
          <a:off x="259204" y="1743360"/>
          <a:ext cx="3203113" cy="2659969"/>
        </a:xfrm>
        <a:prstGeom prst="round2SameRect">
          <a:avLst>
            <a:gd name="adj1" fmla="val 8000"/>
            <a:gd name="adj2" fmla="val 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endParaRPr lang="hy-AM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DAAE3333-A860-452C-92DC-C7ED7633F985}" type="parTrans" cxnId="{789B2B49-CEE9-4BB6-B60E-7BA04536E6E9}">
      <dgm:prSet/>
      <dgm:spPr/>
      <dgm:t>
        <a:bodyPr/>
        <a:lstStyle/>
        <a:p>
          <a:endParaRPr lang="hy-AM"/>
        </a:p>
      </dgm:t>
    </dgm:pt>
    <dgm:pt modelId="{BFAB4C24-5B22-4DB1-80D4-BB5C776DC6A4}" type="sibTrans" cxnId="{789B2B49-CEE9-4BB6-B60E-7BA04536E6E9}">
      <dgm:prSet/>
      <dgm:spPr/>
      <dgm:t>
        <a:bodyPr/>
        <a:lstStyle/>
        <a:p>
          <a:endParaRPr lang="hy-AM"/>
        </a:p>
      </dgm:t>
    </dgm:pt>
    <dgm:pt modelId="{1C7A4631-A82C-42D3-849E-CBFA0A2752FD}">
      <dgm:prSet custT="1"/>
      <dgm:spPr>
        <a:xfrm>
          <a:off x="259204" y="1743360"/>
          <a:ext cx="3203113" cy="2659969"/>
        </a:xfrm>
        <a:prstGeom prst="round2SameRect">
          <a:avLst>
            <a:gd name="adj1" fmla="val 8000"/>
            <a:gd name="adj2" fmla="val 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hy-AM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Խնձոր – 0</a:t>
          </a:r>
          <a:r>
            <a:rPr lang="en-US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.</a:t>
          </a:r>
          <a:r>
            <a:rPr lang="hy-AM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2 մգ/կգ</a:t>
          </a:r>
        </a:p>
      </dgm:t>
    </dgm:pt>
    <dgm:pt modelId="{F7CE38A8-DD74-4A5A-BBB9-3450A8DB0621}" type="parTrans" cxnId="{1CA1442E-3013-4374-95E1-EB98E2E72C08}">
      <dgm:prSet/>
      <dgm:spPr/>
      <dgm:t>
        <a:bodyPr/>
        <a:lstStyle/>
        <a:p>
          <a:endParaRPr lang="hy-AM"/>
        </a:p>
      </dgm:t>
    </dgm:pt>
    <dgm:pt modelId="{715693DE-9F19-49D2-8D91-9667AD7A4F15}" type="sibTrans" cxnId="{1CA1442E-3013-4374-95E1-EB98E2E72C08}">
      <dgm:prSet/>
      <dgm:spPr/>
      <dgm:t>
        <a:bodyPr/>
        <a:lstStyle/>
        <a:p>
          <a:endParaRPr lang="hy-AM"/>
        </a:p>
      </dgm:t>
    </dgm:pt>
    <dgm:pt modelId="{AEAD359D-8737-4DB2-9D12-D41EB3D8EAD4}">
      <dgm:prSet custT="1"/>
      <dgm:spPr>
        <a:xfrm>
          <a:off x="259204" y="1743360"/>
          <a:ext cx="3203113" cy="2659969"/>
        </a:xfrm>
        <a:prstGeom prst="round2SameRect">
          <a:avLst>
            <a:gd name="adj1" fmla="val 8000"/>
            <a:gd name="adj2" fmla="val 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hy-AM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Տաքդեղ – 0</a:t>
          </a:r>
          <a:r>
            <a:rPr lang="en-US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.</a:t>
          </a:r>
          <a:r>
            <a:rPr lang="hy-AM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5 մգ/կգ</a:t>
          </a:r>
        </a:p>
      </dgm:t>
    </dgm:pt>
    <dgm:pt modelId="{337C07E8-BE9E-48D9-95CD-D10253D9AF4B}" type="parTrans" cxnId="{D01601AE-A8B3-4118-A17B-ED8EF750033F}">
      <dgm:prSet/>
      <dgm:spPr/>
      <dgm:t>
        <a:bodyPr/>
        <a:lstStyle/>
        <a:p>
          <a:endParaRPr lang="hy-AM"/>
        </a:p>
      </dgm:t>
    </dgm:pt>
    <dgm:pt modelId="{282F0479-4FEC-48F4-BE6B-8864F419692A}" type="sibTrans" cxnId="{D01601AE-A8B3-4118-A17B-ED8EF750033F}">
      <dgm:prSet/>
      <dgm:spPr/>
      <dgm:t>
        <a:bodyPr/>
        <a:lstStyle/>
        <a:p>
          <a:endParaRPr lang="hy-AM"/>
        </a:p>
      </dgm:t>
    </dgm:pt>
    <dgm:pt modelId="{9069E180-F17E-47AE-80B3-C4AA6A1A9E21}">
      <dgm:prSet custT="1"/>
      <dgm:spPr>
        <a:xfrm>
          <a:off x="265101" y="0"/>
          <a:ext cx="3256613" cy="1312449"/>
        </a:xfrm>
        <a:prstGeom prst="round2SameRect">
          <a:avLst>
            <a:gd name="adj1" fmla="val 8000"/>
            <a:gd name="adj2" fmla="val 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hy-AM" sz="2000" dirty="0">
              <a:solidFill>
                <a:sysClr val="windowText" lastClr="000000"/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Պտուղ-բանջարեղեն </a:t>
          </a:r>
          <a:r>
            <a:rPr lang="en-US" sz="2000" dirty="0">
              <a:solidFill>
                <a:sysClr val="windowText" lastClr="000000"/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-</a:t>
          </a:r>
          <a:r>
            <a:rPr lang="hy-AM" sz="2000" dirty="0">
              <a:solidFill>
                <a:sysClr val="windowText" lastClr="000000"/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 0</a:t>
          </a:r>
          <a:r>
            <a:rPr lang="en-US" sz="2000" dirty="0">
              <a:solidFill>
                <a:sysClr val="windowText" lastClr="000000"/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.</a:t>
          </a:r>
          <a:r>
            <a:rPr lang="hy-AM" sz="2000" dirty="0">
              <a:solidFill>
                <a:sysClr val="windowText" lastClr="000000"/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1 </a:t>
          </a:r>
          <a:r>
            <a:rPr lang="hy-AM" sz="2200" dirty="0">
              <a:solidFill>
                <a:sysClr val="windowText" lastClr="000000"/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մգ/կգ</a:t>
          </a:r>
          <a:endParaRPr lang="hy-AM" sz="2200" dirty="0">
            <a:solidFill>
              <a:sysClr val="windowText" lastClr="000000"/>
            </a:solidFill>
            <a:latin typeface="Sylfaen" panose="010A0502050306030303" pitchFamily="18" charset="0"/>
            <a:ea typeface="+mn-ea"/>
            <a:cs typeface="+mn-cs"/>
          </a:endParaRPr>
        </a:p>
      </dgm:t>
    </dgm:pt>
    <dgm:pt modelId="{E34E90B7-9A6A-4434-BE29-08104213BFE6}" type="parTrans" cxnId="{BF68EE2A-5148-487B-8F85-D82C55A3C461}">
      <dgm:prSet/>
      <dgm:spPr/>
      <dgm:t>
        <a:bodyPr/>
        <a:lstStyle/>
        <a:p>
          <a:endParaRPr lang="hy-AM"/>
        </a:p>
      </dgm:t>
    </dgm:pt>
    <dgm:pt modelId="{DC4F0C78-90A3-496D-82C2-6EAD947B95FF}" type="sibTrans" cxnId="{BF68EE2A-5148-487B-8F85-D82C55A3C461}">
      <dgm:prSet/>
      <dgm:spPr/>
      <dgm:t>
        <a:bodyPr/>
        <a:lstStyle/>
        <a:p>
          <a:endParaRPr lang="hy-AM"/>
        </a:p>
      </dgm:t>
    </dgm:pt>
    <dgm:pt modelId="{1F0199F1-7C03-4E61-BC68-749324891D78}">
      <dgm:prSet custT="1"/>
      <dgm:spPr>
        <a:xfrm>
          <a:off x="259204" y="1743360"/>
          <a:ext cx="3203113" cy="2659969"/>
        </a:xfrm>
        <a:prstGeom prst="round2SameRect">
          <a:avLst>
            <a:gd name="adj1" fmla="val 8000"/>
            <a:gd name="adj2" fmla="val 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hy-AM" sz="1600" i="0" dirty="0">
              <a:solidFill>
                <a:srgbClr val="ED7D31">
                  <a:lumMod val="75000"/>
                </a:srgbClr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Մյուս բանջարեղենի համար չի սահմանվում</a:t>
          </a:r>
        </a:p>
      </dgm:t>
    </dgm:pt>
    <dgm:pt modelId="{DD989905-27FF-420C-A334-93FC71BC7FC2}" type="parTrans" cxnId="{087E8BE8-EB86-4137-8F2D-D70C1203F0BB}">
      <dgm:prSet/>
      <dgm:spPr/>
      <dgm:t>
        <a:bodyPr/>
        <a:lstStyle/>
        <a:p>
          <a:endParaRPr lang="hy-AM"/>
        </a:p>
      </dgm:t>
    </dgm:pt>
    <dgm:pt modelId="{C54809E2-6ABA-4A2D-9DEB-B208BB35341D}" type="sibTrans" cxnId="{087E8BE8-EB86-4137-8F2D-D70C1203F0BB}">
      <dgm:prSet/>
      <dgm:spPr/>
      <dgm:t>
        <a:bodyPr/>
        <a:lstStyle/>
        <a:p>
          <a:endParaRPr lang="hy-AM"/>
        </a:p>
      </dgm:t>
    </dgm:pt>
    <dgm:pt modelId="{8CE67587-3846-48CD-9CB1-6FE8EAAAE3ED}" type="pres">
      <dgm:prSet presAssocID="{14804B04-5D25-42E0-968F-E5E3CEAF85EB}" presName="diagram" presStyleCnt="0">
        <dgm:presLayoutVars>
          <dgm:dir/>
          <dgm:animLvl val="lvl"/>
          <dgm:resizeHandles val="exact"/>
        </dgm:presLayoutVars>
      </dgm:prSet>
      <dgm:spPr/>
    </dgm:pt>
    <dgm:pt modelId="{DDD4BC78-9012-424B-BA8A-013B38D771C8}" type="pres">
      <dgm:prSet presAssocID="{4E35748F-219C-4C72-8134-F5D66CE11616}" presName="compNode" presStyleCnt="0"/>
      <dgm:spPr/>
    </dgm:pt>
    <dgm:pt modelId="{F7AB8BF0-49F4-486A-87D5-A126CA1C75AA}" type="pres">
      <dgm:prSet presAssocID="{4E35748F-219C-4C72-8134-F5D66CE11616}" presName="childRect" presStyleLbl="bgAcc1" presStyleIdx="0" presStyleCnt="2" custScaleX="167381" custScaleY="89290" custLinFactNeighborX="-3833" custLinFactNeighborY="-421">
        <dgm:presLayoutVars>
          <dgm:bulletEnabled val="1"/>
        </dgm:presLayoutVars>
      </dgm:prSet>
      <dgm:spPr/>
    </dgm:pt>
    <dgm:pt modelId="{F932030A-0EA0-4884-B77A-560E9138CD13}" type="pres">
      <dgm:prSet presAssocID="{4E35748F-219C-4C72-8134-F5D66CE11616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AB0912FA-CBF3-4927-BB86-BE09129B17F7}" type="pres">
      <dgm:prSet presAssocID="{4E35748F-219C-4C72-8134-F5D66CE11616}" presName="parentRect" presStyleLbl="alignNode1" presStyleIdx="0" presStyleCnt="2" custScaleX="168634" custScaleY="97552" custLinFactNeighborX="-3666" custLinFactNeighborY="-82628"/>
      <dgm:spPr/>
    </dgm:pt>
    <dgm:pt modelId="{0858E584-02F9-4D61-B1BA-720A0A29394E}" type="pres">
      <dgm:prSet presAssocID="{4E35748F-219C-4C72-8134-F5D66CE11616}" presName="adorn" presStyleLbl="fgAccFollowNode1" presStyleIdx="0" presStyleCnt="2" custScaleX="80050" custScaleY="85575" custLinFactNeighborX="52750" custLinFactNeighborY="-93475"/>
      <dgm:spPr>
        <a:xfrm>
          <a:off x="2859005" y="900596"/>
          <a:ext cx="551685" cy="589762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rgbClr val="A5A5A5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2AB20CB1-ED65-4BE9-A78F-DA4F5B2DFC22}" type="pres">
      <dgm:prSet presAssocID="{E954C478-CA08-4978-83C5-3AFF8EAF05A9}" presName="sibTrans" presStyleLbl="sibTrans2D1" presStyleIdx="0" presStyleCnt="0"/>
      <dgm:spPr/>
    </dgm:pt>
    <dgm:pt modelId="{AD1C8290-F5EC-4ACD-BFFA-037E4D7B9802}" type="pres">
      <dgm:prSet presAssocID="{BA1EB7D9-B8EA-4925-A5DF-F15D173994D4}" presName="compNode" presStyleCnt="0"/>
      <dgm:spPr/>
    </dgm:pt>
    <dgm:pt modelId="{A77E173D-A31F-4AE2-8E62-04DABFE03575}" type="pres">
      <dgm:prSet presAssocID="{BA1EB7D9-B8EA-4925-A5DF-F15D173994D4}" presName="childRect" presStyleLbl="bgAcc1" presStyleIdx="1" presStyleCnt="2" custScaleX="162671" custScaleY="180966" custLinFactNeighborX="-5491" custLinFactNeighborY="-49837">
        <dgm:presLayoutVars>
          <dgm:bulletEnabled val="1"/>
        </dgm:presLayoutVars>
      </dgm:prSet>
      <dgm:spPr/>
    </dgm:pt>
    <dgm:pt modelId="{5B91C39E-1D26-47A7-93CC-1D1F6264D692}" type="pres">
      <dgm:prSet presAssocID="{BA1EB7D9-B8EA-4925-A5DF-F15D173994D4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1D98B6AC-B5DA-4AB4-9CC7-2F2AFD972259}" type="pres">
      <dgm:prSet presAssocID="{BA1EB7D9-B8EA-4925-A5DF-F15D173994D4}" presName="parentRect" presStyleLbl="alignNode1" presStyleIdx="1" presStyleCnt="2" custScaleX="165533" custScaleY="139853" custLinFactNeighborX="-5907" custLinFactNeighborY="-5315"/>
      <dgm:spPr/>
    </dgm:pt>
    <dgm:pt modelId="{5CA3C8E9-F1A5-4625-B07D-E80F29A1D6E9}" type="pres">
      <dgm:prSet presAssocID="{BA1EB7D9-B8EA-4925-A5DF-F15D173994D4}" presName="adorn" presStyleLbl="fgAccFollowNode1" presStyleIdx="1" presStyleCnt="2" custLinFactNeighborX="4461" custLinFactNeighborY="-16358"/>
      <dgm:spPr>
        <a:xfrm>
          <a:off x="2457464" y="4528481"/>
          <a:ext cx="689176" cy="689176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10000" r="-10000"/>
          </a:stretch>
        </a:blipFill>
        <a:ln w="12700" cap="flat" cmpd="sng" algn="ctr">
          <a:solidFill>
            <a:srgbClr val="A5A5A5">
              <a:tint val="40000"/>
              <a:alpha val="90000"/>
              <a:hueOff val="2029141"/>
              <a:satOff val="100000"/>
              <a:lumOff val="1779"/>
              <a:alphaOff val="0"/>
            </a:srgbClr>
          </a:solidFill>
          <a:prstDash val="solid"/>
          <a:miter lim="800000"/>
        </a:ln>
        <a:effectLst/>
      </dgm:spPr>
    </dgm:pt>
  </dgm:ptLst>
  <dgm:cxnLst>
    <dgm:cxn modelId="{874D8A09-8E68-4CAE-9CA8-07075A591DE6}" type="presOf" srcId="{9DD3408A-607E-46A8-814C-9207B2D3A38D}" destId="{A77E173D-A31F-4AE2-8E62-04DABFE03575}" srcOrd="0" destOrd="3" presId="urn:microsoft.com/office/officeart/2005/8/layout/bList2"/>
    <dgm:cxn modelId="{D24CEE11-EFF6-45B0-A0B3-5978F6781E76}" srcId="{14804B04-5D25-42E0-968F-E5E3CEAF85EB}" destId="{4E35748F-219C-4C72-8134-F5D66CE11616}" srcOrd="0" destOrd="0" parTransId="{4A540559-0327-40E4-A06F-AB7C9429F5F3}" sibTransId="{E954C478-CA08-4978-83C5-3AFF8EAF05A9}"/>
    <dgm:cxn modelId="{BF68EE2A-5148-487B-8F85-D82C55A3C461}" srcId="{4E35748F-219C-4C72-8134-F5D66CE11616}" destId="{9069E180-F17E-47AE-80B3-C4AA6A1A9E21}" srcOrd="0" destOrd="0" parTransId="{E34E90B7-9A6A-4434-BE29-08104213BFE6}" sibTransId="{DC4F0C78-90A3-496D-82C2-6EAD947B95FF}"/>
    <dgm:cxn modelId="{E2197F2C-9D93-4C7C-8F74-3E88C157C142}" type="presOf" srcId="{1F0199F1-7C03-4E61-BC68-749324891D78}" destId="{A77E173D-A31F-4AE2-8E62-04DABFE03575}" srcOrd="0" destOrd="5" presId="urn:microsoft.com/office/officeart/2005/8/layout/bList2"/>
    <dgm:cxn modelId="{1CA1442E-3013-4374-95E1-EB98E2E72C08}" srcId="{BA1EB7D9-B8EA-4925-A5DF-F15D173994D4}" destId="{1C7A4631-A82C-42D3-849E-CBFA0A2752FD}" srcOrd="0" destOrd="0" parTransId="{F7CE38A8-DD74-4A5A-BBB9-3450A8DB0621}" sibTransId="{715693DE-9F19-49D2-8D91-9667AD7A4F15}"/>
    <dgm:cxn modelId="{3D2DDC3E-0F9D-4171-931E-1AC98718DD7E}" type="presOf" srcId="{05CD78AD-0FAA-4666-88DE-903EEBB9CCE4}" destId="{A77E173D-A31F-4AE2-8E62-04DABFE03575}" srcOrd="0" destOrd="1" presId="urn:microsoft.com/office/officeart/2005/8/layout/bList2"/>
    <dgm:cxn modelId="{C5591C69-493C-4BC8-99DA-BA88624AA3E9}" type="presOf" srcId="{1C7A4631-A82C-42D3-849E-CBFA0A2752FD}" destId="{A77E173D-A31F-4AE2-8E62-04DABFE03575}" srcOrd="0" destOrd="0" presId="urn:microsoft.com/office/officeart/2005/8/layout/bList2"/>
    <dgm:cxn modelId="{789B2B49-CEE9-4BB6-B60E-7BA04536E6E9}" srcId="{BA1EB7D9-B8EA-4925-A5DF-F15D173994D4}" destId="{8037194B-1D88-499D-8CDE-352C89F608E3}" srcOrd="6" destOrd="0" parTransId="{DAAE3333-A860-452C-92DC-C7ED7633F985}" sibTransId="{BFAB4C24-5B22-4DB1-80D4-BB5C776DC6A4}"/>
    <dgm:cxn modelId="{EE043254-732C-4CF0-83E0-2BED532BD780}" srcId="{14804B04-5D25-42E0-968F-E5E3CEAF85EB}" destId="{BA1EB7D9-B8EA-4925-A5DF-F15D173994D4}" srcOrd="1" destOrd="0" parTransId="{8C3C2888-280B-47A3-9E2C-FDF2AD95F482}" sibTransId="{C80858AF-9126-4871-A2E3-0A2A961A83A5}"/>
    <dgm:cxn modelId="{FE9BEC77-F292-4B88-BB32-1FD7BE5E3675}" type="presOf" srcId="{FF31087C-73D8-43D8-98AF-BBCFE5785529}" destId="{A77E173D-A31F-4AE2-8E62-04DABFE03575}" srcOrd="0" destOrd="2" presId="urn:microsoft.com/office/officeart/2005/8/layout/bList2"/>
    <dgm:cxn modelId="{06E61683-7E75-468C-8872-E4DF78542094}" type="presOf" srcId="{BA1EB7D9-B8EA-4925-A5DF-F15D173994D4}" destId="{5B91C39E-1D26-47A7-93CC-1D1F6264D692}" srcOrd="0" destOrd="0" presId="urn:microsoft.com/office/officeart/2005/8/layout/bList2"/>
    <dgm:cxn modelId="{81569390-9494-4FC3-8263-80E65EF06950}" type="presOf" srcId="{4E35748F-219C-4C72-8134-F5D66CE11616}" destId="{F932030A-0EA0-4884-B77A-560E9138CD13}" srcOrd="0" destOrd="0" presId="urn:microsoft.com/office/officeart/2005/8/layout/bList2"/>
    <dgm:cxn modelId="{D7191096-5429-411F-A825-D852FBCA026F}" type="presOf" srcId="{BA1EB7D9-B8EA-4925-A5DF-F15D173994D4}" destId="{1D98B6AC-B5DA-4AB4-9CC7-2F2AFD972259}" srcOrd="1" destOrd="0" presId="urn:microsoft.com/office/officeart/2005/8/layout/bList2"/>
    <dgm:cxn modelId="{D01601AE-A8B3-4118-A17B-ED8EF750033F}" srcId="{BA1EB7D9-B8EA-4925-A5DF-F15D173994D4}" destId="{AEAD359D-8737-4DB2-9D12-D41EB3D8EAD4}" srcOrd="4" destOrd="0" parTransId="{337C07E8-BE9E-48D9-95CD-D10253D9AF4B}" sibTransId="{282F0479-4FEC-48F4-BE6B-8864F419692A}"/>
    <dgm:cxn modelId="{CD9A0BB6-9EEF-45C1-AD7A-F7C61700C8C3}" type="presOf" srcId="{9069E180-F17E-47AE-80B3-C4AA6A1A9E21}" destId="{F7AB8BF0-49F4-486A-87D5-A126CA1C75AA}" srcOrd="0" destOrd="0" presId="urn:microsoft.com/office/officeart/2005/8/layout/bList2"/>
    <dgm:cxn modelId="{48CACDB8-0B6D-4CB1-BF51-CB8277D235A5}" type="presOf" srcId="{4E35748F-219C-4C72-8134-F5D66CE11616}" destId="{AB0912FA-CBF3-4927-BB86-BE09129B17F7}" srcOrd="1" destOrd="0" presId="urn:microsoft.com/office/officeart/2005/8/layout/bList2"/>
    <dgm:cxn modelId="{4BBAEDC7-8ECB-41F0-90FE-9E206DDD959D}" srcId="{BA1EB7D9-B8EA-4925-A5DF-F15D173994D4}" destId="{05CD78AD-0FAA-4666-88DE-903EEBB9CCE4}" srcOrd="1" destOrd="0" parTransId="{B146C0B1-C019-47F0-9B5F-15D366523661}" sibTransId="{83C2CF78-2CD2-4CC4-B8F3-FB135D16D878}"/>
    <dgm:cxn modelId="{07723ACA-0492-4531-A97C-21D09ADDECBD}" srcId="{BA1EB7D9-B8EA-4925-A5DF-F15D173994D4}" destId="{9DD3408A-607E-46A8-814C-9207B2D3A38D}" srcOrd="3" destOrd="0" parTransId="{4D98A6A8-8C21-4E72-A77C-A127573D402D}" sibTransId="{2F003085-54D7-40A2-82C5-714223BD882B}"/>
    <dgm:cxn modelId="{CFF3DCD7-E8CB-4413-BF23-F38544C0BFC1}" type="presOf" srcId="{14804B04-5D25-42E0-968F-E5E3CEAF85EB}" destId="{8CE67587-3846-48CD-9CB1-6FE8EAAAE3ED}" srcOrd="0" destOrd="0" presId="urn:microsoft.com/office/officeart/2005/8/layout/bList2"/>
    <dgm:cxn modelId="{9E9977DC-8C26-4ED7-8879-15D24DFE37F7}" type="presOf" srcId="{AEAD359D-8737-4DB2-9D12-D41EB3D8EAD4}" destId="{A77E173D-A31F-4AE2-8E62-04DABFE03575}" srcOrd="0" destOrd="4" presId="urn:microsoft.com/office/officeart/2005/8/layout/bList2"/>
    <dgm:cxn modelId="{087E8BE8-EB86-4137-8F2D-D70C1203F0BB}" srcId="{BA1EB7D9-B8EA-4925-A5DF-F15D173994D4}" destId="{1F0199F1-7C03-4E61-BC68-749324891D78}" srcOrd="5" destOrd="0" parTransId="{DD989905-27FF-420C-A334-93FC71BC7FC2}" sibTransId="{C54809E2-6ABA-4A2D-9DEB-B208BB35341D}"/>
    <dgm:cxn modelId="{8A5C2BEC-5EF3-4B5B-9614-0A3F935170B8}" type="presOf" srcId="{E954C478-CA08-4978-83C5-3AFF8EAF05A9}" destId="{2AB20CB1-ED65-4BE9-A78F-DA4F5B2DFC22}" srcOrd="0" destOrd="0" presId="urn:microsoft.com/office/officeart/2005/8/layout/bList2"/>
    <dgm:cxn modelId="{95AF21F8-4ADD-481F-AEE2-4EEFDA86A57E}" type="presOf" srcId="{8037194B-1D88-499D-8CDE-352C89F608E3}" destId="{A77E173D-A31F-4AE2-8E62-04DABFE03575}" srcOrd="0" destOrd="6" presId="urn:microsoft.com/office/officeart/2005/8/layout/bList2"/>
    <dgm:cxn modelId="{A530B0F9-EEB0-41A7-9BE3-7A3ABD5EA2F0}" srcId="{BA1EB7D9-B8EA-4925-A5DF-F15D173994D4}" destId="{FF31087C-73D8-43D8-98AF-BBCFE5785529}" srcOrd="2" destOrd="0" parTransId="{BC6F9ECD-66A3-415D-9296-20C859A37E75}" sibTransId="{1759B12D-67C9-42B1-B4E1-F75A976BFA95}"/>
    <dgm:cxn modelId="{CB861454-B94B-4CD5-AAB6-317D8D1A9511}" type="presParOf" srcId="{8CE67587-3846-48CD-9CB1-6FE8EAAAE3ED}" destId="{DDD4BC78-9012-424B-BA8A-013B38D771C8}" srcOrd="0" destOrd="0" presId="urn:microsoft.com/office/officeart/2005/8/layout/bList2"/>
    <dgm:cxn modelId="{4D831DB5-AB6A-4557-A9A7-11B93EFFFDC8}" type="presParOf" srcId="{DDD4BC78-9012-424B-BA8A-013B38D771C8}" destId="{F7AB8BF0-49F4-486A-87D5-A126CA1C75AA}" srcOrd="0" destOrd="0" presId="urn:microsoft.com/office/officeart/2005/8/layout/bList2"/>
    <dgm:cxn modelId="{25077D3D-73EB-4786-AB1C-5E3E31DB81FF}" type="presParOf" srcId="{DDD4BC78-9012-424B-BA8A-013B38D771C8}" destId="{F932030A-0EA0-4884-B77A-560E9138CD13}" srcOrd="1" destOrd="0" presId="urn:microsoft.com/office/officeart/2005/8/layout/bList2"/>
    <dgm:cxn modelId="{5D1956D9-664F-4F7F-84FC-F878952DC372}" type="presParOf" srcId="{DDD4BC78-9012-424B-BA8A-013B38D771C8}" destId="{AB0912FA-CBF3-4927-BB86-BE09129B17F7}" srcOrd="2" destOrd="0" presId="urn:microsoft.com/office/officeart/2005/8/layout/bList2"/>
    <dgm:cxn modelId="{5F75AA91-3D9C-4811-B839-1072DF470BA2}" type="presParOf" srcId="{DDD4BC78-9012-424B-BA8A-013B38D771C8}" destId="{0858E584-02F9-4D61-B1BA-720A0A29394E}" srcOrd="3" destOrd="0" presId="urn:microsoft.com/office/officeart/2005/8/layout/bList2"/>
    <dgm:cxn modelId="{B5EE1A6E-2A3B-47CB-80D8-A7E174192945}" type="presParOf" srcId="{8CE67587-3846-48CD-9CB1-6FE8EAAAE3ED}" destId="{2AB20CB1-ED65-4BE9-A78F-DA4F5B2DFC22}" srcOrd="1" destOrd="0" presId="urn:microsoft.com/office/officeart/2005/8/layout/bList2"/>
    <dgm:cxn modelId="{447A9A01-88CA-4159-B6D0-7D301CB64D60}" type="presParOf" srcId="{8CE67587-3846-48CD-9CB1-6FE8EAAAE3ED}" destId="{AD1C8290-F5EC-4ACD-BFFA-037E4D7B9802}" srcOrd="2" destOrd="0" presId="urn:microsoft.com/office/officeart/2005/8/layout/bList2"/>
    <dgm:cxn modelId="{B9223920-D6FF-4FC8-A81F-E8253D4F5CFE}" type="presParOf" srcId="{AD1C8290-F5EC-4ACD-BFFA-037E4D7B9802}" destId="{A77E173D-A31F-4AE2-8E62-04DABFE03575}" srcOrd="0" destOrd="0" presId="urn:microsoft.com/office/officeart/2005/8/layout/bList2"/>
    <dgm:cxn modelId="{405A7920-AFCF-44C4-A2AE-7B647E5EC204}" type="presParOf" srcId="{AD1C8290-F5EC-4ACD-BFFA-037E4D7B9802}" destId="{5B91C39E-1D26-47A7-93CC-1D1F6264D692}" srcOrd="1" destOrd="0" presId="urn:microsoft.com/office/officeart/2005/8/layout/bList2"/>
    <dgm:cxn modelId="{E0677F6F-A056-48F4-B07C-0937997BCF02}" type="presParOf" srcId="{AD1C8290-F5EC-4ACD-BFFA-037E4D7B9802}" destId="{1D98B6AC-B5DA-4AB4-9CC7-2F2AFD972259}" srcOrd="2" destOrd="0" presId="urn:microsoft.com/office/officeart/2005/8/layout/bList2"/>
    <dgm:cxn modelId="{7461CA1B-DC65-499B-B3D1-FA58D45271EB}" type="presParOf" srcId="{AD1C8290-F5EC-4ACD-BFFA-037E4D7B9802}" destId="{5CA3C8E9-F1A5-4625-B07D-E80F29A1D6E9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F4F37C-8FD3-414A-B38D-FF532F2B42A2}">
      <dsp:nvSpPr>
        <dsp:cNvPr id="0" name=""/>
        <dsp:cNvSpPr/>
      </dsp:nvSpPr>
      <dsp:spPr>
        <a:xfrm rot="5400000">
          <a:off x="248477" y="1788359"/>
          <a:ext cx="740786" cy="1232651"/>
        </a:xfrm>
        <a:prstGeom prst="corner">
          <a:avLst>
            <a:gd name="adj1" fmla="val 16120"/>
            <a:gd name="adj2" fmla="val 16110"/>
          </a:avLst>
        </a:prstGeom>
        <a:solidFill>
          <a:srgbClr val="DE7E18"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DE7E18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12CC06-C644-4D17-B674-FC30C9904CB0}">
      <dsp:nvSpPr>
        <dsp:cNvPr id="0" name=""/>
        <dsp:cNvSpPr/>
      </dsp:nvSpPr>
      <dsp:spPr>
        <a:xfrm>
          <a:off x="124821" y="2156657"/>
          <a:ext cx="1112845" cy="975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Horizon Europe</a:t>
          </a:r>
          <a:r>
            <a:rPr lang="hy-AM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lang="en-GB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Widening </a:t>
          </a:r>
          <a:r>
            <a:rPr lang="en-US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12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ծրագրի</a:t>
          </a:r>
          <a:r>
            <a:rPr lang="en-US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12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հայտի</a:t>
          </a:r>
          <a:r>
            <a:rPr lang="en-US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12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մշակում</a:t>
          </a:r>
          <a:r>
            <a:rPr lang="en-US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1200" b="1" kern="1200" dirty="0">
              <a:solidFill>
                <a:srgbClr val="DE7E18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(2023)</a:t>
          </a:r>
        </a:p>
      </dsp:txBody>
      <dsp:txXfrm>
        <a:off x="124821" y="2156657"/>
        <a:ext cx="1112845" cy="975473"/>
      </dsp:txXfrm>
    </dsp:sp>
    <dsp:sp modelId="{5892C441-8B7A-4533-AB5C-58DB45344CF1}">
      <dsp:nvSpPr>
        <dsp:cNvPr id="0" name=""/>
        <dsp:cNvSpPr/>
      </dsp:nvSpPr>
      <dsp:spPr>
        <a:xfrm>
          <a:off x="1027696" y="1697610"/>
          <a:ext cx="209970" cy="209970"/>
        </a:xfrm>
        <a:prstGeom prst="triangle">
          <a:avLst>
            <a:gd name="adj" fmla="val 100000"/>
          </a:avLst>
        </a:prstGeom>
        <a:solidFill>
          <a:srgbClr val="DE7E18"/>
        </a:solidFill>
        <a:ln w="15875" cap="rnd" cmpd="sng" algn="ctr">
          <a:solidFill>
            <a:srgbClr val="DE7E1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90644D-C702-4924-BC25-E43685C69B6A}">
      <dsp:nvSpPr>
        <dsp:cNvPr id="0" name=""/>
        <dsp:cNvSpPr/>
      </dsp:nvSpPr>
      <dsp:spPr>
        <a:xfrm rot="5400000">
          <a:off x="1610817" y="1451247"/>
          <a:ext cx="740786" cy="1232651"/>
        </a:xfrm>
        <a:prstGeom prst="corner">
          <a:avLst>
            <a:gd name="adj1" fmla="val 16120"/>
            <a:gd name="adj2" fmla="val 16110"/>
          </a:avLst>
        </a:prstGeom>
        <a:solidFill>
          <a:srgbClr val="728653"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728653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991C75-96DB-476B-8E63-B6A4CB6EAB3A}">
      <dsp:nvSpPr>
        <dsp:cNvPr id="0" name=""/>
        <dsp:cNvSpPr/>
      </dsp:nvSpPr>
      <dsp:spPr>
        <a:xfrm>
          <a:off x="1487161" y="1819544"/>
          <a:ext cx="1112845" cy="975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ԵԳԱԾ </a:t>
          </a:r>
          <a:r>
            <a:rPr lang="en-US" sz="12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դրամաշնորհ</a:t>
          </a:r>
          <a:r>
            <a:rPr lang="en-US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ԴՏՀ-</a:t>
          </a:r>
          <a:r>
            <a:rPr lang="en-US" sz="12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ում</a:t>
          </a:r>
          <a:r>
            <a:rPr lang="en-US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12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վերապատ-րաստում</a:t>
          </a:r>
          <a:r>
            <a:rPr lang="en-US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728653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(2024)</a:t>
          </a:r>
        </a:p>
      </dsp:txBody>
      <dsp:txXfrm>
        <a:off x="1487161" y="1819544"/>
        <a:ext cx="1112845" cy="975473"/>
      </dsp:txXfrm>
    </dsp:sp>
    <dsp:sp modelId="{2B0B5F02-1BFB-4C9A-A1C7-8D7A37170065}">
      <dsp:nvSpPr>
        <dsp:cNvPr id="0" name=""/>
        <dsp:cNvSpPr/>
      </dsp:nvSpPr>
      <dsp:spPr>
        <a:xfrm>
          <a:off x="2401229" y="1337357"/>
          <a:ext cx="209970" cy="209970"/>
        </a:xfrm>
        <a:prstGeom prst="triangle">
          <a:avLst>
            <a:gd name="adj" fmla="val 100000"/>
          </a:avLst>
        </a:prstGeom>
        <a:solidFill>
          <a:srgbClr val="728653"/>
        </a:solid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C9538B-89FD-4DAF-BADB-EF8917F55C71}">
      <dsp:nvSpPr>
        <dsp:cNvPr id="0" name=""/>
        <dsp:cNvSpPr/>
      </dsp:nvSpPr>
      <dsp:spPr>
        <a:xfrm rot="5400000">
          <a:off x="2973156" y="1114135"/>
          <a:ext cx="740786" cy="1232651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lumMod val="50000"/>
          </a:schemeClr>
        </a:solidFill>
        <a:ln w="22225" cap="rnd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33336-04AA-4AAE-A36B-29ED79D90A8E}">
      <dsp:nvSpPr>
        <dsp:cNvPr id="0" name=""/>
        <dsp:cNvSpPr/>
      </dsp:nvSpPr>
      <dsp:spPr>
        <a:xfrm>
          <a:off x="2849501" y="1482432"/>
          <a:ext cx="1112845" cy="975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COST </a:t>
          </a:r>
          <a:r>
            <a:rPr lang="en-GB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Action</a:t>
          </a: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2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RBANetwork</a:t>
          </a: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hy-AM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ծրագրի հայտ</a:t>
          </a:r>
          <a:r>
            <a:rPr lang="en-GB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ի </a:t>
          </a:r>
          <a:r>
            <a:rPr lang="en-GB" sz="12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մշակում</a:t>
          </a:r>
          <a:r>
            <a:rPr lang="en-GB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և </a:t>
          </a:r>
          <a:r>
            <a:rPr lang="en-GB" sz="12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ներկայացում</a:t>
          </a:r>
          <a:r>
            <a:rPr lang="hy-AM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GB" sz="12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</a:t>
          </a:r>
          <a:r>
            <a:rPr lang="en-GB" sz="1200" b="1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2024</a:t>
          </a:r>
          <a:r>
            <a:rPr lang="hy-AM" sz="1200" b="1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2025</a:t>
          </a:r>
          <a:r>
            <a:rPr lang="en-GB" sz="12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)</a:t>
          </a:r>
          <a:r>
            <a:rPr lang="en-US" sz="8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endParaRPr kumimoji="0" lang="ru-RU" sz="800" b="1" i="0" u="none" strike="noStrike" kern="1200" cap="none" spc="0" normalizeH="0" baseline="0" noProof="0" dirty="0">
            <a:ln>
              <a:noFill/>
            </a:ln>
            <a:solidFill>
              <a:schemeClr val="accent6">
                <a:lumMod val="50000"/>
              </a:schemeClr>
            </a:solidFill>
            <a:effectLst/>
            <a:uLnTx/>
            <a:uFillTx/>
            <a:latin typeface="GHEA Grapalat" panose="02000506050000020003" pitchFamily="50" charset="0"/>
            <a:cs typeface="Times New Roman" panose="02020603050405020304" pitchFamily="18" charset="0"/>
          </a:endParaRPr>
        </a:p>
      </dsp:txBody>
      <dsp:txXfrm>
        <a:off x="2849501" y="1482432"/>
        <a:ext cx="1112845" cy="9754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0A2499-04DA-4BCF-B9D7-BE5BA43CD0B5}">
      <dsp:nvSpPr>
        <dsp:cNvPr id="0" name=""/>
        <dsp:cNvSpPr/>
      </dsp:nvSpPr>
      <dsp:spPr>
        <a:xfrm>
          <a:off x="6464253" y="1721709"/>
          <a:ext cx="2696456" cy="2696215"/>
        </a:xfrm>
        <a:prstGeom prst="ellipse">
          <a:avLst/>
        </a:prstGeom>
        <a:gradFill rotWithShape="1">
          <a:gsLst>
            <a:gs pos="0">
              <a:schemeClr val="accent1">
                <a:tint val="98000"/>
                <a:lumMod val="110000"/>
              </a:schemeClr>
            </a:gs>
            <a:gs pos="84000">
              <a:schemeClr val="accent1"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Իրականացվել</a:t>
          </a:r>
          <a:r>
            <a:rPr lang="hy-AM" sz="1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hy-AM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են</a:t>
          </a:r>
          <a:endParaRPr lang="en-US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59140" y="2116561"/>
        <a:ext cx="1906682" cy="1906511"/>
      </dsp:txXfrm>
    </dsp:sp>
    <dsp:sp modelId="{99745329-C803-47C6-B64E-481830178D13}">
      <dsp:nvSpPr>
        <dsp:cNvPr id="0" name=""/>
        <dsp:cNvSpPr/>
      </dsp:nvSpPr>
      <dsp:spPr>
        <a:xfrm>
          <a:off x="5074065" y="222374"/>
          <a:ext cx="5434872" cy="5665317"/>
        </a:xfrm>
        <a:prstGeom prst="blockArc">
          <a:avLst>
            <a:gd name="adj1" fmla="val 16509444"/>
            <a:gd name="adj2" fmla="val 5088054"/>
            <a:gd name="adj3" fmla="val 52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BE1D25-724A-466C-8316-764BDAC2E57C}">
      <dsp:nvSpPr>
        <dsp:cNvPr id="0" name=""/>
        <dsp:cNvSpPr/>
      </dsp:nvSpPr>
      <dsp:spPr>
        <a:xfrm>
          <a:off x="8438699" y="0"/>
          <a:ext cx="1444813" cy="144451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21000" b="-21000"/>
          </a:stretch>
        </a:blipFill>
        <a:ln w="22225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04AEDE-C1C8-46FD-A671-8413EAF13A12}">
      <dsp:nvSpPr>
        <dsp:cNvPr id="0" name=""/>
        <dsp:cNvSpPr/>
      </dsp:nvSpPr>
      <dsp:spPr>
        <a:xfrm>
          <a:off x="9919374" y="0"/>
          <a:ext cx="2524986" cy="13983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hy-AM" sz="1500" kern="1200" dirty="0">
              <a:solidFill>
                <a:prstClr val="black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rPr>
            <a:t>ՌՕԳ կարողությունների </a:t>
          </a:r>
          <a:r>
            <a:rPr lang="en-US" sz="1500" kern="1200" dirty="0">
              <a:solidFill>
                <a:prstClr val="black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rPr>
            <a:t>SWOT </a:t>
          </a:r>
          <a:r>
            <a:rPr lang="en-US" sz="1500" kern="1200" dirty="0" err="1">
              <a:solidFill>
                <a:prstClr val="black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rPr>
            <a:t>վերլուծությ</a:t>
          </a:r>
          <a:r>
            <a:rPr lang="hy-AM" sz="1500" kern="1200" dirty="0">
              <a:solidFill>
                <a:prstClr val="black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rPr>
            <a:t>ու</a:t>
          </a:r>
          <a:r>
            <a:rPr lang="en-US" sz="1500" kern="1200" dirty="0">
              <a:solidFill>
                <a:prstClr val="black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rPr>
            <a:t>ն</a:t>
          </a:r>
          <a:endParaRPr lang="en-U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19374" y="0"/>
        <a:ext cx="2524986" cy="1398311"/>
      </dsp:txXfrm>
    </dsp:sp>
    <dsp:sp modelId="{DC706A4C-DAD2-47D6-B858-34E405142101}">
      <dsp:nvSpPr>
        <dsp:cNvPr id="0" name=""/>
        <dsp:cNvSpPr/>
      </dsp:nvSpPr>
      <dsp:spPr>
        <a:xfrm>
          <a:off x="9528969" y="1345335"/>
          <a:ext cx="1444813" cy="1444511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18000" b="-18000"/>
          </a:stretch>
        </a:blipFill>
        <a:ln w="22225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53EC80-3647-4F0D-9289-8FB3006E6076}">
      <dsp:nvSpPr>
        <dsp:cNvPr id="0" name=""/>
        <dsp:cNvSpPr/>
      </dsp:nvSpPr>
      <dsp:spPr>
        <a:xfrm>
          <a:off x="11056779" y="1370591"/>
          <a:ext cx="1934070" cy="13983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hy-AM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Գիտամեթոդական հիմունքների մշակում</a:t>
          </a:r>
          <a:endParaRPr lang="en-U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056779" y="1370591"/>
        <a:ext cx="1934070" cy="1398311"/>
      </dsp:txXfrm>
    </dsp:sp>
    <dsp:sp modelId="{72A8F2CC-8B8F-45CC-82D0-B6A162609098}">
      <dsp:nvSpPr>
        <dsp:cNvPr id="0" name=""/>
        <dsp:cNvSpPr/>
      </dsp:nvSpPr>
      <dsp:spPr>
        <a:xfrm>
          <a:off x="9500339" y="3323300"/>
          <a:ext cx="1444813" cy="1444511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39000" r="-39000"/>
          </a:stretch>
        </a:blipFill>
        <a:ln w="22225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83F8C9-C13A-4110-95D3-9234621CA823}">
      <dsp:nvSpPr>
        <dsp:cNvPr id="0" name=""/>
        <dsp:cNvSpPr/>
      </dsp:nvSpPr>
      <dsp:spPr>
        <a:xfrm>
          <a:off x="11056779" y="3346707"/>
          <a:ext cx="1934070" cy="13983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hy-AM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Կարողությունների զարգացում</a:t>
          </a:r>
          <a:endParaRPr lang="en-U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056779" y="3346707"/>
        <a:ext cx="1934070" cy="1398311"/>
      </dsp:txXfrm>
    </dsp:sp>
    <dsp:sp modelId="{288C9D79-4300-4DD6-9F8E-3F2C3F3F1B2B}">
      <dsp:nvSpPr>
        <dsp:cNvPr id="0" name=""/>
        <dsp:cNvSpPr/>
      </dsp:nvSpPr>
      <dsp:spPr>
        <a:xfrm>
          <a:off x="8438699" y="4715451"/>
          <a:ext cx="1444813" cy="1444511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  <a:ln w="22225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CC5B8E-2EC7-4456-B17D-0C11CEC20FCE}">
      <dsp:nvSpPr>
        <dsp:cNvPr id="0" name=""/>
        <dsp:cNvSpPr/>
      </dsp:nvSpPr>
      <dsp:spPr>
        <a:xfrm>
          <a:off x="9993555" y="4745019"/>
          <a:ext cx="1934070" cy="13983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hy-AM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Պիլոտային ուսումնասիրություն</a:t>
          </a:r>
          <a:endParaRPr lang="en-US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93555" y="4745019"/>
        <a:ext cx="1934070" cy="13983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AB8BF0-49F4-486A-87D5-A126CA1C75AA}">
      <dsp:nvSpPr>
        <dsp:cNvPr id="0" name=""/>
        <dsp:cNvSpPr/>
      </dsp:nvSpPr>
      <dsp:spPr>
        <a:xfrm>
          <a:off x="451977" y="0"/>
          <a:ext cx="2900947" cy="1155191"/>
        </a:xfrm>
        <a:prstGeom prst="round2SameRect">
          <a:avLst>
            <a:gd name="adj1" fmla="val 8000"/>
            <a:gd name="adj2" fmla="val 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y-AM" sz="2000" kern="1200" dirty="0">
              <a:solidFill>
                <a:sysClr val="windowText" lastClr="000000"/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Պտուղ-բանջարեղեն </a:t>
          </a:r>
          <a:r>
            <a:rPr lang="en-US" sz="2000" kern="1200" dirty="0">
              <a:solidFill>
                <a:sysClr val="windowText" lastClr="000000"/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-</a:t>
          </a:r>
          <a:r>
            <a:rPr lang="hy-AM" sz="2000" kern="1200" dirty="0">
              <a:solidFill>
                <a:sysClr val="windowText" lastClr="000000"/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 0</a:t>
          </a:r>
          <a:r>
            <a:rPr lang="en-US" sz="2000" kern="1200" dirty="0">
              <a:solidFill>
                <a:sysClr val="windowText" lastClr="000000"/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.</a:t>
          </a:r>
          <a:r>
            <a:rPr lang="hy-AM" sz="2000" kern="1200" dirty="0">
              <a:solidFill>
                <a:sysClr val="windowText" lastClr="000000"/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1 </a:t>
          </a:r>
          <a:r>
            <a:rPr lang="hy-AM" sz="2200" kern="1200" dirty="0">
              <a:solidFill>
                <a:sysClr val="windowText" lastClr="000000"/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մգ/կգ</a:t>
          </a:r>
          <a:endParaRPr lang="hy-AM" sz="2200" kern="1200" dirty="0">
            <a:solidFill>
              <a:sysClr val="windowText" lastClr="000000"/>
            </a:solidFill>
            <a:latin typeface="Sylfaen" panose="010A0502050306030303" pitchFamily="18" charset="0"/>
            <a:ea typeface="+mn-ea"/>
            <a:cs typeface="+mn-cs"/>
          </a:endParaRPr>
        </a:p>
      </dsp:txBody>
      <dsp:txXfrm>
        <a:off x="479045" y="27068"/>
        <a:ext cx="2846811" cy="1128123"/>
      </dsp:txXfrm>
    </dsp:sp>
    <dsp:sp modelId="{AB0912FA-CBF3-4927-BB86-BE09129B17F7}">
      <dsp:nvSpPr>
        <dsp:cNvPr id="0" name=""/>
        <dsp:cNvSpPr/>
      </dsp:nvSpPr>
      <dsp:spPr>
        <a:xfrm>
          <a:off x="444013" y="775661"/>
          <a:ext cx="2922664" cy="542695"/>
        </a:xfrm>
        <a:prstGeom prst="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600" b="1" kern="1200" dirty="0">
              <a:solidFill>
                <a:sysClr val="windowText" lastClr="000000"/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ԵՄ </a:t>
          </a:r>
          <a:r>
            <a:rPr lang="en-US" sz="1600" b="1" kern="1200" dirty="0">
              <a:solidFill>
                <a:sysClr val="windowText" lastClr="000000"/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MRL</a:t>
          </a:r>
          <a:endParaRPr lang="hy-AM" sz="1600" b="1" kern="1200" dirty="0">
            <a:solidFill>
              <a:sysClr val="windowText" lastClr="000000"/>
            </a:solidFill>
            <a:latin typeface="Sylfaen" panose="010A0502050306030303" pitchFamily="18" charset="0"/>
            <a:ea typeface="+mn-ea"/>
            <a:cs typeface="Times New Roman" panose="02020603050405020304" pitchFamily="18" charset="0"/>
          </a:endParaRPr>
        </a:p>
      </dsp:txBody>
      <dsp:txXfrm>
        <a:off x="444013" y="775661"/>
        <a:ext cx="2058214" cy="542695"/>
      </dsp:txXfrm>
    </dsp:sp>
    <dsp:sp modelId="{0858E584-02F9-4D61-B1BA-720A0A29394E}">
      <dsp:nvSpPr>
        <dsp:cNvPr id="0" name=""/>
        <dsp:cNvSpPr/>
      </dsp:nvSpPr>
      <dsp:spPr>
        <a:xfrm>
          <a:off x="2752351" y="793620"/>
          <a:ext cx="485582" cy="519097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rgbClr val="A5A5A5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7E173D-A31F-4AE2-8E62-04DABFE03575}">
      <dsp:nvSpPr>
        <dsp:cNvPr id="0" name=""/>
        <dsp:cNvSpPr/>
      </dsp:nvSpPr>
      <dsp:spPr>
        <a:xfrm>
          <a:off x="464057" y="1535405"/>
          <a:ext cx="2819317" cy="2341252"/>
        </a:xfrm>
        <a:prstGeom prst="round2SameRect">
          <a:avLst>
            <a:gd name="adj1" fmla="val 8000"/>
            <a:gd name="adj2" fmla="val 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y-AM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Խնձոր – 0</a:t>
          </a:r>
          <a:r>
            <a:rPr lang="en-US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.</a:t>
          </a:r>
          <a:r>
            <a:rPr lang="hy-AM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2 մգ/կգ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y-AM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Դեղձ – 0</a:t>
          </a:r>
          <a:r>
            <a:rPr lang="en-US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.</a:t>
          </a:r>
          <a:r>
            <a:rPr lang="hy-AM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2 մգ/կգ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y-AM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Ծիրան – 0</a:t>
          </a:r>
          <a:r>
            <a:rPr lang="en-US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.</a:t>
          </a:r>
          <a:r>
            <a:rPr lang="hy-AM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5 մգ/կգ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y-AM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Խաղող – 0</a:t>
          </a:r>
          <a:r>
            <a:rPr lang="en-US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.</a:t>
          </a:r>
          <a:r>
            <a:rPr lang="hy-AM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5 մգ/կգ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y-AM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Տաքդեղ – 0</a:t>
          </a:r>
          <a:r>
            <a:rPr lang="en-US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.</a:t>
          </a:r>
          <a:r>
            <a:rPr lang="hy-AM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5 մգ/կգ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y-AM" sz="1600" i="0" kern="1200" dirty="0">
              <a:solidFill>
                <a:srgbClr val="ED7D31">
                  <a:lumMod val="75000"/>
                </a:srgbClr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Մյուս բանջարեղենի համար չի սահմանվում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y-AM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18915" y="1590263"/>
        <a:ext cx="2709601" cy="2286394"/>
      </dsp:txXfrm>
    </dsp:sp>
    <dsp:sp modelId="{1D98B6AC-B5DA-4AB4-9CC7-2F2AFD972259}">
      <dsp:nvSpPr>
        <dsp:cNvPr id="0" name=""/>
        <dsp:cNvSpPr/>
      </dsp:nvSpPr>
      <dsp:spPr>
        <a:xfrm>
          <a:off x="432046" y="3857253"/>
          <a:ext cx="2868919" cy="778021"/>
        </a:xfrm>
        <a:prstGeom prst="rect">
          <a:avLst/>
        </a:prstGeom>
        <a:solidFill>
          <a:srgbClr val="4D1434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1600" b="1" kern="1200" dirty="0">
              <a:solidFill>
                <a:sysClr val="window" lastClr="FFFFFF"/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ԵԱՏՄ </a:t>
          </a:r>
          <a:r>
            <a:rPr lang="en-US" sz="1600" b="1" kern="1200" dirty="0">
              <a:solidFill>
                <a:sysClr val="window" lastClr="FFFFFF"/>
              </a:solidFill>
              <a:latin typeface="Sylfaen" panose="010A0502050306030303" pitchFamily="18" charset="0"/>
              <a:ea typeface="+mn-ea"/>
              <a:cs typeface="Times New Roman" panose="02020603050405020304" pitchFamily="18" charset="0"/>
            </a:rPr>
            <a:t>MRL</a:t>
          </a:r>
          <a:endParaRPr lang="hy-AM" sz="1600" b="1" kern="1200" dirty="0">
            <a:solidFill>
              <a:sysClr val="window" lastClr="FFFFFF"/>
            </a:solidFill>
            <a:latin typeface="Sylfaen" panose="010A0502050306030303" pitchFamily="18" charset="0"/>
            <a:ea typeface="+mn-ea"/>
            <a:cs typeface="Times New Roman" panose="02020603050405020304" pitchFamily="18" charset="0"/>
          </a:endParaRPr>
        </a:p>
      </dsp:txBody>
      <dsp:txXfrm>
        <a:off x="432046" y="3857253"/>
        <a:ext cx="2020365" cy="778021"/>
      </dsp:txXfrm>
    </dsp:sp>
    <dsp:sp modelId="{5CA3C8E9-F1A5-4625-B07D-E80F29A1D6E9}">
      <dsp:nvSpPr>
        <dsp:cNvPr id="0" name=""/>
        <dsp:cNvSpPr/>
      </dsp:nvSpPr>
      <dsp:spPr>
        <a:xfrm>
          <a:off x="2398922" y="3986813"/>
          <a:ext cx="606599" cy="606599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10000" r="-10000"/>
          </a:stretch>
        </a:blipFill>
        <a:ln w="12700" cap="flat" cmpd="sng" algn="ctr">
          <a:solidFill>
            <a:srgbClr val="A5A5A5">
              <a:tint val="40000"/>
              <a:alpha val="90000"/>
              <a:hueOff val="2029141"/>
              <a:satOff val="100000"/>
              <a:lumOff val="1779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4C660E-30D8-4301-BD96-D1FAD0A5F7AE}" type="datetimeFigureOut">
              <a:rPr lang="en-US" smtClean="0"/>
              <a:t>5/16/2026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6E7F2-23B8-495B-BE9C-F5800E9CA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67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6BC85-C754-4A65-8379-6C609D4E91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571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527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691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16.05.2026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272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184DA70-C731-4C70-880D-CCD4705E623C}" type="datetime1">
              <a:rPr lang="en-US" smtClean="0"/>
              <a:t>5/16/2026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952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5/16/2026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672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7669AF7-7BEB-44E4-9852-375E34362B5B}" type="datetime1">
              <a:rPr lang="en-US" smtClean="0"/>
              <a:t>5/16/2026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383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5/16/2026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4118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5/16/2026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721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5/16/2026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280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5/16/2026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863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2BEA474-078D-4E9B-9B14-09A87B19DC46}" type="datetime1">
              <a:rPr lang="en-US" smtClean="0"/>
              <a:t>5/16/2026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082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680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986-8816-4272-A432-0437A28A9828}" type="datetime1">
              <a:rPr lang="en-US" smtClean="0"/>
              <a:t>5/16/2026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007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550514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5/16/2026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844360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915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7729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16.05.2026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07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423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9720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7936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966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757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4688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16.05.2026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2379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0169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288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056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556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23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54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510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127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 defTabSz="685800"/>
            <a:fld id="{0AA851F9-36C7-443E-BD4B-4F822DAE4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 defTabSz="685800"/>
            <a:fld id="{D091B082-997D-48E1-A135-A4ED09FC31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1407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defTabSz="685800"/>
            <a:fld id="{0AA851F9-36C7-443E-BD4B-4F822DAE4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defTabSz="685800"/>
            <a:fld id="{D091B082-997D-48E1-A135-A4ED09FC31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8399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defTabSz="685800"/>
            <a:fld id="{0AA851F9-36C7-443E-BD4B-4F822DAE4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defTabSz="685800"/>
            <a:fld id="{D091B082-997D-48E1-A135-A4ED09FC31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63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microsoft.com/office/2007/relationships/hdphoto" Target="../media/hdphoto4.wdp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microsoft.com/office/2007/relationships/hdphoto" Target="../media/hdphoto5.wdp"/><Relationship Id="rId2" Type="http://schemas.openxmlformats.org/officeDocument/2006/relationships/image" Target="../media/image54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12.gif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7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3.png"/><Relationship Id="rId5" Type="http://schemas.openxmlformats.org/officeDocument/2006/relationships/image" Target="../media/image12.gif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gif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8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gif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09603123.2025.2519750" TargetMode="External"/><Relationship Id="rId2" Type="http://schemas.openxmlformats.org/officeDocument/2006/relationships/hyperlink" Target="https://doi.org/10.3390/foods14162871" TargetMode="Externa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www.youtube.com/watch?v=WeGCFypV-so&amp;t=11s" TargetMode="External"/><Relationship Id="rId4" Type="http://schemas.openxmlformats.org/officeDocument/2006/relationships/hyperlink" Target="https://www.youtube.com/watch?v=Ax-D-Yh_FFU&amp;t=2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1.png"/><Relationship Id="rId5" Type="http://schemas.openxmlformats.org/officeDocument/2006/relationships/hyperlink" Target="mailto:david.pipoyan@cens.am" TargetMode="External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diagramDrawing" Target="../diagrams/drawing1.xml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openxmlformats.org/officeDocument/2006/relationships/diagramColors" Target="../diagrams/colors1.xml"/><Relationship Id="rId2" Type="http://schemas.openxmlformats.org/officeDocument/2006/relationships/image" Target="../media/image14.pn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17.jpeg"/><Relationship Id="rId15" Type="http://schemas.openxmlformats.org/officeDocument/2006/relationships/image" Target="../media/image22.jpeg"/><Relationship Id="rId10" Type="http://schemas.openxmlformats.org/officeDocument/2006/relationships/diagramLayout" Target="../diagrams/layout1.xml"/><Relationship Id="rId4" Type="http://schemas.openxmlformats.org/officeDocument/2006/relationships/image" Target="../media/image16.png"/><Relationship Id="rId9" Type="http://schemas.openxmlformats.org/officeDocument/2006/relationships/diagramData" Target="../diagrams/data1.xml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11" Type="http://schemas.openxmlformats.org/officeDocument/2006/relationships/image" Target="../media/image32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31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0.png"/><Relationship Id="rId1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6350" y="824854"/>
            <a:ext cx="4749074" cy="2123658"/>
          </a:xfrm>
        </p:spPr>
        <p:txBody>
          <a:bodyPr>
            <a:noAutofit/>
          </a:bodyPr>
          <a:lstStyle/>
          <a:p>
            <a:pPr algn="ctr"/>
            <a:r>
              <a:rPr lang="hy-AM" sz="29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Սննդամթերքի ռիսկի և օգուտի գնահատման կարողությունների զարգացում Հայաստանում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40CBE3-3F91-419A-A649-32AB388EC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6096000" cy="68579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B086B1-B7D5-4EBD-8D65-B7A17DE455D2}"/>
              </a:ext>
            </a:extLst>
          </p:cNvPr>
          <p:cNvSpPr txBox="1"/>
          <p:nvPr/>
        </p:nvSpPr>
        <p:spPr>
          <a:xfrm>
            <a:off x="6461117" y="3156164"/>
            <a:ext cx="5099539" cy="385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7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Դավիթ</a:t>
            </a:r>
            <a:r>
              <a:rPr lang="en-US" sz="27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Պիպոյան</a:t>
            </a:r>
            <a:endParaRPr lang="en-US" sz="27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y-AM" sz="17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ՀՀ ԳԱԱ Էկոկենտրոն</a:t>
            </a:r>
          </a:p>
          <a:p>
            <a:pPr algn="ctr"/>
            <a:endParaRPr lang="hy-AM" sz="2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24LCG-4A011</a:t>
            </a:r>
            <a:r>
              <a:rPr lang="hy-AM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ծրագրի ղեկավար </a:t>
            </a:r>
          </a:p>
          <a:p>
            <a:pPr algn="ctr">
              <a:lnSpc>
                <a:spcPct val="150000"/>
              </a:lnSpc>
            </a:pPr>
            <a:endParaRPr lang="hy-AM" sz="1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hy-AM" sz="2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y-AM" sz="2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y-AM" sz="2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Դիլիջան, 2026թ․</a:t>
            </a:r>
            <a:r>
              <a:rPr lang="en-US" sz="2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D3A7B1-9DB4-4EAC-BAEC-68AE38F606C2}"/>
              </a:ext>
            </a:extLst>
          </p:cNvPr>
          <p:cNvSpPr txBox="1"/>
          <p:nvPr/>
        </p:nvSpPr>
        <p:spPr>
          <a:xfrm>
            <a:off x="581192" y="616634"/>
            <a:ext cx="10837334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Պիլոտային ուսումնասիրություն։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Պտուղ-բանջարեղեն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478BAABC-B04B-420D-A819-FBD198EA14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0827404"/>
              </p:ext>
            </p:extLst>
          </p:nvPr>
        </p:nvGraphicFramePr>
        <p:xfrm>
          <a:off x="7673042" y="2161309"/>
          <a:ext cx="3937766" cy="4696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CAAD2BE9-BC4F-407C-97ED-4407793F3CE0}"/>
              </a:ext>
            </a:extLst>
          </p:cNvPr>
          <p:cNvSpPr txBox="1"/>
          <p:nvPr/>
        </p:nvSpPr>
        <p:spPr>
          <a:xfrm>
            <a:off x="1036860" y="1903964"/>
            <a:ext cx="66361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sz="2400" b="1" i="1" dirty="0">
                <a:solidFill>
                  <a:srgbClr val="90316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Պտուղ-բանջարեղենում</a:t>
            </a:r>
            <a:r>
              <a:rPr lang="hy-AM" sz="2000" b="1" i="1" dirty="0">
                <a:solidFill>
                  <a:srgbClr val="90316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քլորպիրիֆոսի ռիսկի գնահատումը ՀՀ-ում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079988-560A-4B4B-9A27-7FAD15B210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860" y="2611850"/>
            <a:ext cx="6346767" cy="448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3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5DC85F-EA46-4907-8AE1-BFE64B1B2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270" y="2608169"/>
            <a:ext cx="6515608" cy="39381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D3A7B1-9DB4-4EAC-BAEC-68AE38F606C2}"/>
              </a:ext>
            </a:extLst>
          </p:cNvPr>
          <p:cNvSpPr txBox="1"/>
          <p:nvPr/>
        </p:nvSpPr>
        <p:spPr>
          <a:xfrm>
            <a:off x="581192" y="616634"/>
            <a:ext cx="10837334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Պիլոտային ուսումնասիրություն։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Պտուղ-բանջարեղեն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5" descr="Animated illustration about clicking | UGOKAWA">
            <a:extLst>
              <a:ext uri="{FF2B5EF4-FFF2-40B4-BE49-F238E27FC236}">
                <a16:creationId xmlns:a16="http://schemas.microsoft.com/office/drawing/2014/main" id="{E6D34A72-4BB1-45E6-8430-1EC335CA7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62724">
            <a:off x="4682713" y="3438382"/>
            <a:ext cx="696729" cy="69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4E13B5-2D05-4766-9B9B-1E3D0A2CF5ED}"/>
              </a:ext>
            </a:extLst>
          </p:cNvPr>
          <p:cNvSpPr txBox="1"/>
          <p:nvPr/>
        </p:nvSpPr>
        <p:spPr>
          <a:xfrm>
            <a:off x="193963" y="1904789"/>
            <a:ext cx="11804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y-AM" sz="2400" b="1" i="1" dirty="0">
                <a:solidFill>
                  <a:srgbClr val="90316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Պտուղ-բանջարե</a:t>
            </a:r>
            <a:r>
              <a:rPr lang="en-US" sz="2400" b="1" i="1" dirty="0">
                <a:solidFill>
                  <a:srgbClr val="90316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ղ</a:t>
            </a:r>
            <a:r>
              <a:rPr lang="hy-AM" sz="2400" b="1" i="1" dirty="0">
                <a:solidFill>
                  <a:srgbClr val="90316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ենի սպառման դեպքում քլորպիրիֆոսի ներգործությունը </a:t>
            </a:r>
            <a:r>
              <a:rPr lang="en-US" sz="2400" b="1" i="1" dirty="0">
                <a:solidFill>
                  <a:srgbClr val="90316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(MOE)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282019-E638-4232-AA6D-DB6A2E0C9049}"/>
              </a:ext>
            </a:extLst>
          </p:cNvPr>
          <p:cNvSpPr txBox="1"/>
          <p:nvPr/>
        </p:nvSpPr>
        <p:spPr>
          <a:xfrm>
            <a:off x="5351711" y="3586691"/>
            <a:ext cx="2484630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hy-AM" sz="2000" b="1" dirty="0">
                <a:latin typeface="Sylfaen" panose="010A0502050306030303" pitchFamily="18" charset="0"/>
                <a:cs typeface="Times New Roman" panose="02020603050405020304" pitchFamily="18" charset="0"/>
              </a:rPr>
              <a:t>մտահոգիչ</a:t>
            </a:r>
            <a:r>
              <a:rPr lang="hy-AM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շեմ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Risk assessment - Free business and finance icons">
            <a:extLst>
              <a:ext uri="{FF2B5EF4-FFF2-40B4-BE49-F238E27FC236}">
                <a16:creationId xmlns:a16="http://schemas.microsoft.com/office/drawing/2014/main" id="{099CB84B-7A84-4409-AAF3-1CC806D7B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741" y="4228516"/>
            <a:ext cx="1035632" cy="103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AB1B6E-E888-4401-BB0D-36895FA17D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085" y="2456573"/>
            <a:ext cx="915081" cy="9329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137513-9FBC-4F90-A904-19C953DA13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277" y="2661256"/>
            <a:ext cx="1434249" cy="955212"/>
          </a:xfrm>
          <a:prstGeom prst="rect">
            <a:avLst/>
          </a:prstGeom>
        </p:spPr>
      </p:pic>
      <p:pic>
        <p:nvPicPr>
          <p:cNvPr id="20" name="Picture 19" descr="Potato Image PNG Transparent Background, Free Download #38705 - FreeIconsPNG">
            <a:extLst>
              <a:ext uri="{FF2B5EF4-FFF2-40B4-BE49-F238E27FC236}">
                <a16:creationId xmlns:a16="http://schemas.microsoft.com/office/drawing/2014/main" id="{8DA55D39-8E4C-40F3-8A83-6BA225F9E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063" y="5647842"/>
            <a:ext cx="1172851" cy="83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94F792-25EB-4D9A-BF8E-8012355B45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774" y="2899658"/>
            <a:ext cx="959704" cy="9597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165B45D-8A3C-4E57-AA3A-A9430BE186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946" y="5857821"/>
            <a:ext cx="827631" cy="767090"/>
          </a:xfrm>
          <a:prstGeom prst="rect">
            <a:avLst/>
          </a:prstGeom>
        </p:spPr>
      </p:pic>
      <p:pic>
        <p:nvPicPr>
          <p:cNvPr id="23" name="Picture 22" descr="Tomato PNG Transparent Images Free Download | Vector Files | Pngtree">
            <a:extLst>
              <a:ext uri="{FF2B5EF4-FFF2-40B4-BE49-F238E27FC236}">
                <a16:creationId xmlns:a16="http://schemas.microsoft.com/office/drawing/2014/main" id="{33237466-E8A3-4D5E-B791-86F06D223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354" y="4364523"/>
            <a:ext cx="1154762" cy="115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Watermelon PNGs for Free Download">
            <a:extLst>
              <a:ext uri="{FF2B5EF4-FFF2-40B4-BE49-F238E27FC236}">
                <a16:creationId xmlns:a16="http://schemas.microsoft.com/office/drawing/2014/main" id="{711289B5-5949-4165-9B77-6BC0816F6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063" y="3539278"/>
            <a:ext cx="920509" cy="69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ucumber PNG Vector Images with Transparent background - TransparentPNG">
            <a:extLst>
              <a:ext uri="{FF2B5EF4-FFF2-40B4-BE49-F238E27FC236}">
                <a16:creationId xmlns:a16="http://schemas.microsoft.com/office/drawing/2014/main" id="{BBFD70BC-9380-4C79-9F0D-DB07D07D5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9137">
            <a:off x="9650624" y="4813265"/>
            <a:ext cx="1158307" cy="77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Download Eggplant Free PNG photo images and clipart | FreePNGimg">
            <a:extLst>
              <a:ext uri="{FF2B5EF4-FFF2-40B4-BE49-F238E27FC236}">
                <a16:creationId xmlns:a16="http://schemas.microsoft.com/office/drawing/2014/main" id="{2D14F463-6330-4EAF-8E0C-557288C7E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344" y="5069363"/>
            <a:ext cx="899843" cy="89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antaloupe PNG Clipart - Best WEB Clipart">
            <a:extLst>
              <a:ext uri="{FF2B5EF4-FFF2-40B4-BE49-F238E27FC236}">
                <a16:creationId xmlns:a16="http://schemas.microsoft.com/office/drawing/2014/main" id="{FB40F654-72E3-4310-B2B0-7ACAF1885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830" y="3738831"/>
            <a:ext cx="920509" cy="76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Grapes Fruit, HD Png Download - kindpng">
            <a:extLst>
              <a:ext uri="{FF2B5EF4-FFF2-40B4-BE49-F238E27FC236}">
                <a16:creationId xmlns:a16="http://schemas.microsoft.com/office/drawing/2014/main" id="{6E4C6EB7-A08F-4971-9460-B6448DC49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34" b="89625" l="7326" r="93023">
                        <a14:foregroundMark x1="9767" y1="48124" x2="9767" y2="48124"/>
                        <a14:foregroundMark x1="7326" y1="37307" x2="7326" y2="37307"/>
                        <a14:foregroundMark x1="9070" y1="33996" x2="9070" y2="33996"/>
                        <a14:foregroundMark x1="22674" y1="15232" x2="22674" y2="15232"/>
                        <a14:foregroundMark x1="8140" y1="66004" x2="8140" y2="66004"/>
                        <a14:foregroundMark x1="93023" y1="48565" x2="93023" y2="48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052" y="4036463"/>
            <a:ext cx="1302655" cy="68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19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D3A7B1-9DB4-4EAC-BAEC-68AE38F606C2}"/>
              </a:ext>
            </a:extLst>
          </p:cNvPr>
          <p:cNvSpPr txBox="1"/>
          <p:nvPr/>
        </p:nvSpPr>
        <p:spPr>
          <a:xfrm>
            <a:off x="581192" y="616634"/>
            <a:ext cx="1083733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Պիլոտային ուսումնասիրություն։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Պտուղ-բանջարեղեն։ Քլորպիրիֆոսի ռիսկի գնահատում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2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(լոլիկի և վարունգի սպառման դեպքում)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F37BCB60-695B-464F-951F-CC96133A8F7C}"/>
              </a:ext>
            </a:extLst>
          </p:cNvPr>
          <p:cNvSpPr txBox="1">
            <a:spLocks/>
          </p:cNvSpPr>
          <p:nvPr/>
        </p:nvSpPr>
        <p:spPr>
          <a:xfrm>
            <a:off x="2096074" y="1966389"/>
            <a:ext cx="7807569" cy="3403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2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90316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grok-video-fe1a1783-b301-46dd-b11d-635ecc5f261e">
            <a:hlinkClick r:id="" action="ppaction://media"/>
            <a:extLst>
              <a:ext uri="{FF2B5EF4-FFF2-40B4-BE49-F238E27FC236}">
                <a16:creationId xmlns:a16="http://schemas.microsoft.com/office/drawing/2014/main" id="{6752B83E-B3B7-47C4-A8F3-BB322683BD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992" y="2490649"/>
            <a:ext cx="2945423" cy="43673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5F0647E-7200-4EFC-82DE-32CD8E20CF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483" y="2346827"/>
            <a:ext cx="4056525" cy="220444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497033E-3EB7-497C-AACF-352654457AF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514483" y="4674324"/>
            <a:ext cx="4180612" cy="208377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1EEA029-538C-451D-BA9C-63848C465C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3643" y="3631223"/>
            <a:ext cx="2162566" cy="1581376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014A624-260B-48BB-962C-73152957F1EB}"/>
              </a:ext>
            </a:extLst>
          </p:cNvPr>
          <p:cNvCxnSpPr>
            <a:cxnSpLocks/>
          </p:cNvCxnSpPr>
          <p:nvPr/>
        </p:nvCxnSpPr>
        <p:spPr>
          <a:xfrm>
            <a:off x="9270023" y="2608169"/>
            <a:ext cx="0" cy="3886205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7E87FE71-3C70-46A4-B4C5-903910A3055A}"/>
              </a:ext>
            </a:extLst>
          </p:cNvPr>
          <p:cNvSpPr txBox="1">
            <a:spLocks/>
          </p:cNvSpPr>
          <p:nvPr/>
        </p:nvSpPr>
        <p:spPr>
          <a:xfrm rot="16200000">
            <a:off x="8770125" y="4261857"/>
            <a:ext cx="1467319" cy="3201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2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y-AM" sz="1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Սուր ռիսկեր</a:t>
            </a:r>
            <a:endParaRPr lang="en-US" sz="16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F9F59C3B-3BE3-4230-8943-D05B72E1D3F2}"/>
              </a:ext>
            </a:extLst>
          </p:cNvPr>
          <p:cNvSpPr txBox="1">
            <a:spLocks/>
          </p:cNvSpPr>
          <p:nvPr/>
        </p:nvSpPr>
        <p:spPr>
          <a:xfrm rot="16200000">
            <a:off x="2966336" y="4391217"/>
            <a:ext cx="2083776" cy="3201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2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y-AM" sz="1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Քրոնիկ ռիսկեր</a:t>
            </a:r>
            <a:endParaRPr lang="en-US" sz="16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15" descr="Animated illustration about clicking | UGOKAWA">
            <a:extLst>
              <a:ext uri="{FF2B5EF4-FFF2-40B4-BE49-F238E27FC236}">
                <a16:creationId xmlns:a16="http://schemas.microsoft.com/office/drawing/2014/main" id="{AA3C514D-FE0D-4AB6-8D75-B1832BF4B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62724">
            <a:off x="4272213" y="4287057"/>
            <a:ext cx="608628" cy="60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5" descr="Animated illustration about clicking | UGOKAWA">
            <a:extLst>
              <a:ext uri="{FF2B5EF4-FFF2-40B4-BE49-F238E27FC236}">
                <a16:creationId xmlns:a16="http://schemas.microsoft.com/office/drawing/2014/main" id="{E6D34A72-4BB1-45E6-8430-1EC335CA7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62724">
            <a:off x="9678112" y="4129864"/>
            <a:ext cx="451061" cy="45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56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D3A7B1-9DB4-4EAC-BAEC-68AE38F606C2}"/>
              </a:ext>
            </a:extLst>
          </p:cNvPr>
          <p:cNvSpPr txBox="1"/>
          <p:nvPr/>
        </p:nvSpPr>
        <p:spPr>
          <a:xfrm>
            <a:off x="581192" y="616634"/>
            <a:ext cx="108373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Պիլոտային ուսումնասիրություն։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Պտուղ-բանջարեղեն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hy-AM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Թունավոր տարրերի պարունակությունը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DB4533-0F78-45FD-A5D5-293712D5E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60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A81D1E-39EB-4488-8D8C-2B99B4A9864A}"/>
              </a:ext>
            </a:extLst>
          </p:cNvPr>
          <p:cNvSpPr txBox="1"/>
          <p:nvPr/>
        </p:nvSpPr>
        <p:spPr>
          <a:xfrm>
            <a:off x="1751187" y="5205164"/>
            <a:ext cx="26049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10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Նշում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LOD</a:t>
            </a:r>
            <a:r>
              <a:rPr kumimoji="0" lang="hy-AM" sz="10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հայտնաբերման</a:t>
            </a:r>
            <a:r>
              <a:rPr lang="en-US" sz="1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hy-AM" sz="10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սահման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hy-AM" sz="10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F38F4D74-2A8A-4661-9BB4-F5E953E031FC}"/>
              </a:ext>
            </a:extLst>
          </p:cNvPr>
          <p:cNvSpPr/>
          <p:nvPr/>
        </p:nvSpPr>
        <p:spPr>
          <a:xfrm>
            <a:off x="1208609" y="2103618"/>
            <a:ext cx="517846" cy="3073733"/>
          </a:xfrm>
          <a:prstGeom prst="lef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B96BF6-A4EB-4D05-A1D0-A2A12A1B5852}"/>
              </a:ext>
            </a:extLst>
          </p:cNvPr>
          <p:cNvSpPr txBox="1"/>
          <p:nvPr/>
        </p:nvSpPr>
        <p:spPr>
          <a:xfrm rot="16200000">
            <a:off x="-420334" y="3514935"/>
            <a:ext cx="28399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Ընդհանուր՝ </a:t>
            </a:r>
            <a:r>
              <a:rPr kumimoji="0" lang="hy-AM" sz="1600" b="1" i="0" u="none" strike="noStrike" kern="1200" cap="none" spc="0" normalizeH="0" baseline="0" noProof="0" dirty="0">
                <a:ln>
                  <a:noFill/>
                </a:ln>
                <a:solidFill>
                  <a:srgbClr val="B2324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160</a:t>
            </a:r>
            <a:r>
              <a:rPr kumimoji="0" lang="hy-AM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նմուշ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21C254-CAC8-4DB4-8DAE-E4D1BF59D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784" y="2005351"/>
            <a:ext cx="4019882" cy="35284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9BDD57A-445B-402F-8866-FF5882ECE4E6}"/>
              </a:ext>
            </a:extLst>
          </p:cNvPr>
          <p:cNvGrpSpPr/>
          <p:nvPr/>
        </p:nvGrpSpPr>
        <p:grpSpPr>
          <a:xfrm>
            <a:off x="1305910" y="5533760"/>
            <a:ext cx="5732308" cy="1204546"/>
            <a:chOff x="711702" y="5569497"/>
            <a:chExt cx="5732308" cy="120454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3D90D5E-9EE2-4B7E-A765-4BAB774B9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1702" y="5569497"/>
              <a:ext cx="5653221" cy="120454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Cantaloupe PNG Clipart - Best WEB Clipart">
              <a:extLst>
                <a:ext uri="{FF2B5EF4-FFF2-40B4-BE49-F238E27FC236}">
                  <a16:creationId xmlns:a16="http://schemas.microsoft.com/office/drawing/2014/main" id="{A5C450E5-5216-4EED-81B9-CA57B5EE7A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44354">
              <a:off x="5620670" y="6081046"/>
              <a:ext cx="823340" cy="686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5" descr="Animated illustration about clicking | UGOKAWA">
            <a:extLst>
              <a:ext uri="{FF2B5EF4-FFF2-40B4-BE49-F238E27FC236}">
                <a16:creationId xmlns:a16="http://schemas.microsoft.com/office/drawing/2014/main" id="{FE40BEBF-AF4A-44FB-9105-D3D75A5A9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75601">
            <a:off x="7229215" y="5904539"/>
            <a:ext cx="687831" cy="68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4DBFF6-6AB3-46A8-BA7E-B761888832EF}"/>
              </a:ext>
            </a:extLst>
          </p:cNvPr>
          <p:cNvSpPr txBox="1"/>
          <p:nvPr/>
        </p:nvSpPr>
        <p:spPr>
          <a:xfrm>
            <a:off x="8124509" y="5954471"/>
            <a:ext cx="3294017" cy="584775"/>
          </a:xfrm>
          <a:prstGeom prst="rect">
            <a:avLst/>
          </a:prstGeom>
          <a:noFill/>
          <a:ln>
            <a:solidFill>
              <a:srgbClr val="D84E45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y-AM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Հայտնաբերված ամենաբարձր պարունակությունները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336AED4-BC94-4079-958D-016319C7E67F}"/>
              </a:ext>
            </a:extLst>
          </p:cNvPr>
          <p:cNvGrpSpPr/>
          <p:nvPr/>
        </p:nvGrpSpPr>
        <p:grpSpPr>
          <a:xfrm>
            <a:off x="1691285" y="2005351"/>
            <a:ext cx="4961559" cy="3270269"/>
            <a:chOff x="1691285" y="1941743"/>
            <a:chExt cx="4961559" cy="327026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DA8E95-7FDB-466C-AA33-8CEC991A2A21}"/>
                </a:ext>
              </a:extLst>
            </p:cNvPr>
            <p:cNvGrpSpPr/>
            <p:nvPr/>
          </p:nvGrpSpPr>
          <p:grpSpPr>
            <a:xfrm>
              <a:off x="1691285" y="1941743"/>
              <a:ext cx="4961559" cy="3270269"/>
              <a:chOff x="1691285" y="1941743"/>
              <a:chExt cx="4961559" cy="327026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EE687AE-B4FA-438D-BBBF-3F09166E0C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91285" y="1941743"/>
                <a:ext cx="4961559" cy="3270269"/>
              </a:xfrm>
              <a:prstGeom prst="rect">
                <a:avLst/>
              </a:prstGeom>
            </p:spPr>
          </p:pic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7A93ED6F-4A31-4B49-BB72-BC60E355736F}"/>
                  </a:ext>
                </a:extLst>
              </p:cNvPr>
              <p:cNvCxnSpPr/>
              <p:nvPr/>
            </p:nvCxnSpPr>
            <p:spPr>
              <a:xfrm>
                <a:off x="3719147" y="3921369"/>
                <a:ext cx="343035" cy="0"/>
              </a:xfrm>
              <a:prstGeom prst="line">
                <a:avLst/>
              </a:prstGeom>
              <a:ln w="19050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BE4FFA4-621E-45CF-B15F-DCDFADB3BD7B}"/>
                  </a:ext>
                </a:extLst>
              </p:cNvPr>
              <p:cNvCxnSpPr/>
              <p:nvPr/>
            </p:nvCxnSpPr>
            <p:spPr>
              <a:xfrm>
                <a:off x="4423997" y="5126443"/>
                <a:ext cx="343035" cy="0"/>
              </a:xfrm>
              <a:prstGeom prst="line">
                <a:avLst/>
              </a:prstGeom>
              <a:ln w="19050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CD33719-634C-43B7-BDF1-E0709E8E5E84}"/>
                  </a:ext>
                </a:extLst>
              </p:cNvPr>
              <p:cNvCxnSpPr/>
              <p:nvPr/>
            </p:nvCxnSpPr>
            <p:spPr>
              <a:xfrm>
                <a:off x="5224097" y="3392893"/>
                <a:ext cx="343035" cy="0"/>
              </a:xfrm>
              <a:prstGeom prst="line">
                <a:avLst/>
              </a:prstGeom>
              <a:ln w="19050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F60D53F-9D20-48FB-AFE7-E0260AE0F672}"/>
                  </a:ext>
                </a:extLst>
              </p:cNvPr>
              <p:cNvCxnSpPr/>
              <p:nvPr/>
            </p:nvCxnSpPr>
            <p:spPr>
              <a:xfrm>
                <a:off x="6036897" y="4091393"/>
                <a:ext cx="343035" cy="0"/>
              </a:xfrm>
              <a:prstGeom prst="line">
                <a:avLst/>
              </a:prstGeom>
              <a:ln w="19050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39E3A62-B6CE-4B15-8A5B-453157A4BCEC}"/>
                </a:ext>
              </a:extLst>
            </p:cNvPr>
            <p:cNvCxnSpPr>
              <a:cxnSpLocks/>
            </p:cNvCxnSpPr>
            <p:nvPr/>
          </p:nvCxnSpPr>
          <p:spPr>
            <a:xfrm>
              <a:off x="1839547" y="3401236"/>
              <a:ext cx="465503" cy="0"/>
            </a:xfrm>
            <a:prstGeom prst="line">
              <a:avLst/>
            </a:prstGeom>
            <a:ln w="190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732A727-7FEA-4DBF-A2EF-342BB0BE3EC5}"/>
                </a:ext>
              </a:extLst>
            </p:cNvPr>
            <p:cNvCxnSpPr>
              <a:cxnSpLocks/>
            </p:cNvCxnSpPr>
            <p:nvPr/>
          </p:nvCxnSpPr>
          <p:spPr>
            <a:xfrm>
              <a:off x="1816345" y="3921369"/>
              <a:ext cx="615705" cy="0"/>
            </a:xfrm>
            <a:prstGeom prst="line">
              <a:avLst/>
            </a:prstGeom>
            <a:ln w="190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8135987-5C32-4295-BA49-6C5B6B544D5C}"/>
                </a:ext>
              </a:extLst>
            </p:cNvPr>
            <p:cNvCxnSpPr>
              <a:cxnSpLocks/>
            </p:cNvCxnSpPr>
            <p:nvPr/>
          </p:nvCxnSpPr>
          <p:spPr>
            <a:xfrm>
              <a:off x="1816344" y="4091393"/>
              <a:ext cx="393456" cy="0"/>
            </a:xfrm>
            <a:prstGeom prst="line">
              <a:avLst/>
            </a:prstGeom>
            <a:ln w="190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83D8FA0-F3FF-4B19-A0F1-190A6484877F}"/>
                </a:ext>
              </a:extLst>
            </p:cNvPr>
            <p:cNvCxnSpPr>
              <a:cxnSpLocks/>
            </p:cNvCxnSpPr>
            <p:nvPr/>
          </p:nvCxnSpPr>
          <p:spPr>
            <a:xfrm>
              <a:off x="1833197" y="5134786"/>
              <a:ext cx="776653" cy="0"/>
            </a:xfrm>
            <a:prstGeom prst="line">
              <a:avLst/>
            </a:prstGeom>
            <a:ln w="190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013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D3A7B1-9DB4-4EAC-BAEC-68AE38F606C2}"/>
              </a:ext>
            </a:extLst>
          </p:cNvPr>
          <p:cNvSpPr txBox="1"/>
          <p:nvPr/>
        </p:nvSpPr>
        <p:spPr>
          <a:xfrm>
            <a:off x="589985" y="537503"/>
            <a:ext cx="10837334" cy="122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Պիլոտային ուսումնասիրություն։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Պտուղ-բանջարեղեն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hy-AM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Թունավոր տարրերի ներգործության գնահատում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DB4533-0F78-45FD-A5D5-293712D5E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CF2DF8-0032-401A-979A-43175BF47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603" y="1982483"/>
            <a:ext cx="4714229" cy="2380828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54C8A-7CB6-4109-B1ED-A5008015D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602" y="4581992"/>
            <a:ext cx="4714229" cy="226381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C3D0DCC-FD67-4AA0-8DE4-79EAAE239DB2}"/>
              </a:ext>
            </a:extLst>
          </p:cNvPr>
          <p:cNvSpPr txBox="1"/>
          <p:nvPr/>
        </p:nvSpPr>
        <p:spPr>
          <a:xfrm>
            <a:off x="4391671" y="1980232"/>
            <a:ext cx="1279367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Pb BMDL10</a:t>
            </a:r>
            <a:r>
              <a:rPr kumimoji="0" lang="hy-AM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endParaRPr kumimoji="0" lang="hy-AM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0.63 </a:t>
            </a:r>
            <a:r>
              <a:rPr kumimoji="0" lang="hy-AM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մկգ/կգ/օր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EC57F3-B797-4ADC-A187-8C49B6F0D63E}"/>
              </a:ext>
            </a:extLst>
          </p:cNvPr>
          <p:cNvSpPr txBox="1"/>
          <p:nvPr/>
        </p:nvSpPr>
        <p:spPr>
          <a:xfrm>
            <a:off x="4391672" y="4581992"/>
            <a:ext cx="1279367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Pb BMDL</a:t>
            </a:r>
            <a:r>
              <a:rPr kumimoji="0" lang="hy-AM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endParaRPr kumimoji="0" lang="hy-AM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1․5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y-AM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մկգ/կգ/օր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682E34-5275-4BB1-82C1-1835276E7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7663" y="1982434"/>
            <a:ext cx="4413739" cy="2380926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B7981A-3A05-486E-9E5B-046F913255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r="50774" b="17122"/>
          <a:stretch>
            <a:fillRect/>
          </a:stretch>
        </p:blipFill>
        <p:spPr>
          <a:xfrm>
            <a:off x="262218" y="3895945"/>
            <a:ext cx="843921" cy="8017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147AC2-07C7-4685-A496-4862D2F4D40A}"/>
              </a:ext>
            </a:extLst>
          </p:cNvPr>
          <p:cNvSpPr txBox="1"/>
          <p:nvPr/>
        </p:nvSpPr>
        <p:spPr>
          <a:xfrm>
            <a:off x="1244348" y="2926675"/>
            <a:ext cx="118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MOE &lt; 10 – </a:t>
            </a:r>
            <a:r>
              <a:rPr lang="hy-AM" sz="1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ռիսկ</a:t>
            </a:r>
            <a:r>
              <a:rPr kumimoji="0" lang="hy-AM" sz="1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8186DD-D06D-43D3-BAF4-7A8BDD6DC94A}"/>
              </a:ext>
            </a:extLst>
          </p:cNvPr>
          <p:cNvSpPr txBox="1"/>
          <p:nvPr/>
        </p:nvSpPr>
        <p:spPr>
          <a:xfrm>
            <a:off x="3527698" y="5483483"/>
            <a:ext cx="118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MOE &lt; 10 – </a:t>
            </a:r>
            <a:r>
              <a:rPr lang="hy-AM" sz="1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ռիսկ</a:t>
            </a:r>
            <a:r>
              <a:rPr kumimoji="0" lang="hy-AM" sz="1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B4099C-76FA-4988-8210-BD15905F8EEF}"/>
              </a:ext>
            </a:extLst>
          </p:cNvPr>
          <p:cNvSpPr txBox="1"/>
          <p:nvPr/>
        </p:nvSpPr>
        <p:spPr>
          <a:xfrm>
            <a:off x="7177346" y="2706671"/>
            <a:ext cx="1728114" cy="246221"/>
          </a:xfrm>
          <a:prstGeom prst="rect">
            <a:avLst/>
          </a:prstGeom>
          <a:noFill/>
          <a:ln>
            <a:solidFill>
              <a:srgbClr val="29794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10501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MOE &gt; 10 – </a:t>
            </a:r>
            <a:r>
              <a:rPr kumimoji="0" lang="hy-AM" sz="1000" b="1" i="1" u="none" strike="noStrike" kern="1200" cap="none" spc="0" normalizeH="0" baseline="0" noProof="0" dirty="0">
                <a:ln>
                  <a:noFill/>
                </a:ln>
                <a:solidFill>
                  <a:srgbClr val="10501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մտահոգիչ չէ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10501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y-AM" sz="1000" b="1" i="1" u="none" strike="noStrike" kern="1200" cap="none" spc="0" normalizeH="0" baseline="0" noProof="0" dirty="0">
                <a:ln>
                  <a:noFill/>
                </a:ln>
                <a:solidFill>
                  <a:srgbClr val="10501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srgbClr val="10501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5" descr="Animated illustration about clicking | UGOKAWA">
            <a:extLst>
              <a:ext uri="{FF2B5EF4-FFF2-40B4-BE49-F238E27FC236}">
                <a16:creationId xmlns:a16="http://schemas.microsoft.com/office/drawing/2014/main" id="{BB7F9C41-2DA4-4565-AC1D-32F292119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155E1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6798">
            <a:off x="7760139" y="2913411"/>
            <a:ext cx="403839" cy="40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5" descr="Animated illustration about clicking | UGOKAWA">
            <a:extLst>
              <a:ext uri="{FF2B5EF4-FFF2-40B4-BE49-F238E27FC236}">
                <a16:creationId xmlns:a16="http://schemas.microsoft.com/office/drawing/2014/main" id="{24FA010F-9A5C-4260-972C-09BA5C0DF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13034">
            <a:off x="1311126" y="3178757"/>
            <a:ext cx="324072" cy="32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5" descr="Animated illustration about clicking | UGOKAWA">
            <a:extLst>
              <a:ext uri="{FF2B5EF4-FFF2-40B4-BE49-F238E27FC236}">
                <a16:creationId xmlns:a16="http://schemas.microsoft.com/office/drawing/2014/main" id="{C8880241-5ED5-4D87-8409-50AFD7362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13034">
            <a:off x="2199973" y="3178757"/>
            <a:ext cx="324072" cy="32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5" descr="Animated illustration about clicking | UGOKAWA">
            <a:extLst>
              <a:ext uri="{FF2B5EF4-FFF2-40B4-BE49-F238E27FC236}">
                <a16:creationId xmlns:a16="http://schemas.microsoft.com/office/drawing/2014/main" id="{2CD8E48B-9265-475C-885C-53F6CA645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13034">
            <a:off x="3106997" y="3146220"/>
            <a:ext cx="324072" cy="32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5" descr="Animated illustration about clicking | UGOKAWA">
            <a:extLst>
              <a:ext uri="{FF2B5EF4-FFF2-40B4-BE49-F238E27FC236}">
                <a16:creationId xmlns:a16="http://schemas.microsoft.com/office/drawing/2014/main" id="{A415CB17-61F9-4BE5-BF26-41547D7D9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13034">
            <a:off x="3969173" y="3178756"/>
            <a:ext cx="324072" cy="32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5" descr="Animated illustration about clicking | UGOKAWA">
            <a:extLst>
              <a:ext uri="{FF2B5EF4-FFF2-40B4-BE49-F238E27FC236}">
                <a16:creationId xmlns:a16="http://schemas.microsoft.com/office/drawing/2014/main" id="{0CC06155-E091-4890-846B-DDD234ED3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13034">
            <a:off x="4812708" y="3177879"/>
            <a:ext cx="324072" cy="32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5" descr="Animated illustration about clicking | UGOKAWA">
            <a:extLst>
              <a:ext uri="{FF2B5EF4-FFF2-40B4-BE49-F238E27FC236}">
                <a16:creationId xmlns:a16="http://schemas.microsoft.com/office/drawing/2014/main" id="{3FA3F3D8-4AD6-4B79-BCF8-F10C12E23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07409">
            <a:off x="1845269" y="5778128"/>
            <a:ext cx="234091" cy="23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5" descr="Animated illustration about clicking | UGOKAWA">
            <a:extLst>
              <a:ext uri="{FF2B5EF4-FFF2-40B4-BE49-F238E27FC236}">
                <a16:creationId xmlns:a16="http://schemas.microsoft.com/office/drawing/2014/main" id="{C11901A7-54B9-4931-9E9C-19D787216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07409">
            <a:off x="3568167" y="5762225"/>
            <a:ext cx="234091" cy="23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5" descr="Animated illustration about clicking | UGOKAWA">
            <a:extLst>
              <a:ext uri="{FF2B5EF4-FFF2-40B4-BE49-F238E27FC236}">
                <a16:creationId xmlns:a16="http://schemas.microsoft.com/office/drawing/2014/main" id="{F9E4CF24-E7F5-4CB0-A8C7-77D1D0B8D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07409">
            <a:off x="2708142" y="5768870"/>
            <a:ext cx="234091" cy="23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5" descr="Animated illustration about clicking | UGOKAWA">
            <a:extLst>
              <a:ext uri="{FF2B5EF4-FFF2-40B4-BE49-F238E27FC236}">
                <a16:creationId xmlns:a16="http://schemas.microsoft.com/office/drawing/2014/main" id="{1FB0E8D3-1C5D-4A62-BC16-8405AD3A8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07409">
            <a:off x="3907053" y="5768871"/>
            <a:ext cx="234091" cy="23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Animated illustration about clicking | UGOKAWA">
            <a:extLst>
              <a:ext uri="{FF2B5EF4-FFF2-40B4-BE49-F238E27FC236}">
                <a16:creationId xmlns:a16="http://schemas.microsoft.com/office/drawing/2014/main" id="{E729B8BA-550D-4B6D-9732-E6C56C5B3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07409">
            <a:off x="4440093" y="5763971"/>
            <a:ext cx="234091" cy="23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5" descr="Animated illustration about clicking | UGOKAWA">
            <a:extLst>
              <a:ext uri="{FF2B5EF4-FFF2-40B4-BE49-F238E27FC236}">
                <a16:creationId xmlns:a16="http://schemas.microsoft.com/office/drawing/2014/main" id="{024819A7-5FBA-4C23-A4CA-11B856F28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07409">
            <a:off x="5289958" y="5764413"/>
            <a:ext cx="234091" cy="23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ED36788-91C6-4E03-AAFF-5C1A90D704C3}"/>
              </a:ext>
            </a:extLst>
          </p:cNvPr>
          <p:cNvSpPr txBox="1"/>
          <p:nvPr/>
        </p:nvSpPr>
        <p:spPr>
          <a:xfrm>
            <a:off x="6787663" y="4576571"/>
            <a:ext cx="4413738" cy="11079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Նշում։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հայտնաբերման սահման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LB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ստորին սահման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&lt;LOD</a:t>
            </a:r>
            <a:r>
              <a:rPr kumimoji="0" lang="hy-AM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արժեքները </a:t>
            </a:r>
            <a:r>
              <a:rPr lang="hy-AM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համարվ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ել են 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MB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միջին սահման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&lt;LOD</a:t>
            </a:r>
            <a:r>
              <a:rPr kumimoji="0" lang="hy-AM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արժեքները փոխարինվել են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LOD/2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ով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վերին սահման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&lt;LOD</a:t>
            </a:r>
            <a:r>
              <a:rPr kumimoji="0" lang="hy-AM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արժեքները փոխարինվել են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LOD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-ով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հայտնաբերված պարունակությունների միջին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3" name="Picture 2" descr="Fruits and vegetables png transparent fruits and #15444 - Free Transparent  PNG Logos">
            <a:extLst>
              <a:ext uri="{FF2B5EF4-FFF2-40B4-BE49-F238E27FC236}">
                <a16:creationId xmlns:a16="http://schemas.microsoft.com/office/drawing/2014/main" id="{80061890-C5E4-476F-8828-482FE2699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738" y="5684567"/>
            <a:ext cx="2462284" cy="115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08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8DFAE4-657D-4BFC-9D81-1005D54DB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08" y="2416724"/>
            <a:ext cx="4655147" cy="23639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00A865E-B330-456A-90C0-C4684C5A55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6958" y="2800098"/>
            <a:ext cx="6214270" cy="23259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D3A7B1-9DB4-4EAC-BAEC-68AE38F606C2}"/>
              </a:ext>
            </a:extLst>
          </p:cNvPr>
          <p:cNvSpPr txBox="1"/>
          <p:nvPr/>
        </p:nvSpPr>
        <p:spPr>
          <a:xfrm>
            <a:off x="589985" y="537503"/>
            <a:ext cx="10837334" cy="122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Պիլոտային ուսումնասիրություն։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Պտուղ-բանջարեղեն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hy-AM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Թունավոր տարրերի ներգործության գնահատում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B4099C-76FA-4988-8210-BD15905F8EEF}"/>
              </a:ext>
            </a:extLst>
          </p:cNvPr>
          <p:cNvSpPr txBox="1"/>
          <p:nvPr/>
        </p:nvSpPr>
        <p:spPr>
          <a:xfrm>
            <a:off x="1106096" y="2695739"/>
            <a:ext cx="1891545" cy="276999"/>
          </a:xfrm>
          <a:prstGeom prst="rect">
            <a:avLst/>
          </a:prstGeom>
          <a:noFill/>
          <a:ln>
            <a:solidFill>
              <a:srgbClr val="29794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10501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MOE &gt; 1 - </a:t>
            </a:r>
            <a:r>
              <a:rPr kumimoji="0" lang="hy-AM" sz="1200" b="1" i="1" u="none" strike="noStrike" kern="1200" cap="none" spc="0" normalizeH="0" baseline="0" noProof="0" dirty="0">
                <a:ln>
                  <a:noFill/>
                </a:ln>
                <a:solidFill>
                  <a:srgbClr val="10501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մտահոգիչ չէ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10501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y-AM" sz="1200" b="1" i="1" u="none" strike="noStrike" kern="1200" cap="none" spc="0" normalizeH="0" baseline="0" noProof="0" dirty="0">
                <a:ln>
                  <a:noFill/>
                </a:ln>
                <a:solidFill>
                  <a:srgbClr val="10501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10501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D36788-91C6-4E03-AAFF-5C1A90D704C3}"/>
              </a:ext>
            </a:extLst>
          </p:cNvPr>
          <p:cNvSpPr txBox="1"/>
          <p:nvPr/>
        </p:nvSpPr>
        <p:spPr>
          <a:xfrm>
            <a:off x="5566958" y="5522591"/>
            <a:ext cx="6214270" cy="11079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Նշում։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հայտնաբերման սահման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LB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ստորին սահման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&lt;LOD</a:t>
            </a:r>
            <a:r>
              <a:rPr kumimoji="0" lang="hy-AM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արժեքները համարվել են 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MB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միջին սահման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&lt;LOD</a:t>
            </a:r>
            <a:r>
              <a:rPr kumimoji="0" lang="hy-AM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արժեքները փոխարինվել են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LOD/2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ով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վերին սահման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&lt;LOD</a:t>
            </a:r>
            <a:r>
              <a:rPr kumimoji="0" lang="hy-AM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արժեքները փոխարինվել են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LOD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-ով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y-AM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հայտնաբերված պարունակությունների միջին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3" name="Picture 15" descr="Animated illustration about clicking | UGOKAWA">
            <a:extLst>
              <a:ext uri="{FF2B5EF4-FFF2-40B4-BE49-F238E27FC236}">
                <a16:creationId xmlns:a16="http://schemas.microsoft.com/office/drawing/2014/main" id="{74B635AF-FDFC-486E-9121-9A918A73D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65595">
            <a:off x="8488079" y="4306522"/>
            <a:ext cx="280368" cy="28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5" descr="Animated illustration about clicking | UGOKAWA">
            <a:extLst>
              <a:ext uri="{FF2B5EF4-FFF2-40B4-BE49-F238E27FC236}">
                <a16:creationId xmlns:a16="http://schemas.microsoft.com/office/drawing/2014/main" id="{4F5DF270-A996-4844-B338-502D58F2C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65595">
            <a:off x="8478247" y="3452120"/>
            <a:ext cx="280368" cy="28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4475289-2650-40C1-9D41-31B6157F7CAE}"/>
              </a:ext>
            </a:extLst>
          </p:cNvPr>
          <p:cNvSpPr/>
          <p:nvPr/>
        </p:nvSpPr>
        <p:spPr>
          <a:xfrm>
            <a:off x="8674093" y="3327160"/>
            <a:ext cx="375138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076DC2C-64E5-409D-9604-625FAE767DFA}"/>
              </a:ext>
            </a:extLst>
          </p:cNvPr>
          <p:cNvSpPr/>
          <p:nvPr/>
        </p:nvSpPr>
        <p:spPr>
          <a:xfrm>
            <a:off x="8701374" y="4171702"/>
            <a:ext cx="375138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696442-9236-4431-ABAE-D2D29D6A3448}"/>
              </a:ext>
            </a:extLst>
          </p:cNvPr>
          <p:cNvSpPr txBox="1"/>
          <p:nvPr/>
        </p:nvSpPr>
        <p:spPr>
          <a:xfrm>
            <a:off x="5455640" y="2421226"/>
            <a:ext cx="1942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Cd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MOE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298B78-76AD-47E0-A296-3C3ACA1B1D42}"/>
              </a:ext>
            </a:extLst>
          </p:cNvPr>
          <p:cNvSpPr txBox="1"/>
          <p:nvPr/>
        </p:nvSpPr>
        <p:spPr>
          <a:xfrm>
            <a:off x="6651021" y="3535517"/>
            <a:ext cx="118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MOE &lt; 10 – </a:t>
            </a:r>
            <a:r>
              <a:rPr lang="hy-AM" sz="1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ռիսկ</a:t>
            </a:r>
            <a:r>
              <a:rPr kumimoji="0" lang="hy-AM" sz="1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447B82-4EE1-4DFB-8527-BF7667EFD00F}"/>
              </a:ext>
            </a:extLst>
          </p:cNvPr>
          <p:cNvSpPr txBox="1"/>
          <p:nvPr/>
        </p:nvSpPr>
        <p:spPr>
          <a:xfrm>
            <a:off x="6599318" y="4399641"/>
            <a:ext cx="118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MOE &lt; 10 – </a:t>
            </a:r>
            <a:r>
              <a:rPr lang="hy-AM" sz="1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ռիսկ</a:t>
            </a:r>
            <a:r>
              <a:rPr kumimoji="0" lang="hy-AM" sz="1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DE708BE-4E51-4150-B4D4-F0114E5B5032}"/>
              </a:ext>
            </a:extLst>
          </p:cNvPr>
          <p:cNvSpPr txBox="1"/>
          <p:nvPr/>
        </p:nvSpPr>
        <p:spPr>
          <a:xfrm>
            <a:off x="364110" y="1996426"/>
            <a:ext cx="1138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155E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MOE</a:t>
            </a:r>
          </a:p>
        </p:txBody>
      </p:sp>
      <p:pic>
        <p:nvPicPr>
          <p:cNvPr id="9" name="Video 8" title="Different Vegetables">
            <a:hlinkClick r:id="" action="ppaction://media"/>
            <a:extLst>
              <a:ext uri="{FF2B5EF4-FFF2-40B4-BE49-F238E27FC236}">
                <a16:creationId xmlns:a16="http://schemas.microsoft.com/office/drawing/2014/main" id="{0004FDEE-20AD-4932-A781-07F03B3F11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9840" y="4922131"/>
            <a:ext cx="4678415" cy="263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8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8B012C-C18B-49CA-AE45-B177193763A8}"/>
              </a:ext>
            </a:extLst>
          </p:cNvPr>
          <p:cNvSpPr/>
          <p:nvPr/>
        </p:nvSpPr>
        <p:spPr>
          <a:xfrm>
            <a:off x="6383215" y="3224715"/>
            <a:ext cx="5334000" cy="279595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D3A7B1-9DB4-4EAC-BAEC-68AE38F606C2}"/>
              </a:ext>
            </a:extLst>
          </p:cNvPr>
          <p:cNvSpPr txBox="1"/>
          <p:nvPr/>
        </p:nvSpPr>
        <p:spPr>
          <a:xfrm>
            <a:off x="581192" y="616634"/>
            <a:ext cx="10837334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Պիլոտային ուսումնասիրություն։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Պտուղ-բանջարեղեն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hy-AM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Բջջանյութի ընդունման գնահատում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F37BCB60-695B-464F-951F-CC96133A8F7C}"/>
              </a:ext>
            </a:extLst>
          </p:cNvPr>
          <p:cNvSpPr txBox="1">
            <a:spLocks/>
          </p:cNvSpPr>
          <p:nvPr/>
        </p:nvSpPr>
        <p:spPr>
          <a:xfrm>
            <a:off x="2096074" y="2064013"/>
            <a:ext cx="7807569" cy="3403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2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hy-AM" sz="1600" b="1" i="1" u="none" strike="noStrike" kern="1200" cap="none" spc="0" normalizeH="0" baseline="0" noProof="0" dirty="0">
                <a:ln>
                  <a:noFill/>
                </a:ln>
                <a:solidFill>
                  <a:srgbClr val="90316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Դեպքի ուսումնասիրություն, Երևան, Հայաստան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90316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7217C0-4E6C-402D-B78E-B02831CC6AD9}"/>
              </a:ext>
            </a:extLst>
          </p:cNvPr>
          <p:cNvSpPr txBox="1"/>
          <p:nvPr/>
        </p:nvSpPr>
        <p:spPr>
          <a:xfrm>
            <a:off x="6383215" y="3468530"/>
            <a:ext cx="533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hy-AM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Ուսումնասիրված մրգերի և բանջարեղենի հիմնական և հաճախ սպառվող տեսակներից բջջանյութի օրական միջին ընդունումը 24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hy-AM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 գ/օր է, </a:t>
            </a:r>
          </a:p>
          <a:p>
            <a:pPr algn="ctr"/>
            <a:endParaRPr lang="hy-AM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hy-AM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տղամարդիկ</a:t>
            </a:r>
            <a:r>
              <a:rPr lang="hy-AM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սպառում են մի փոքր ավելի (</a:t>
            </a:r>
            <a:r>
              <a:rPr lang="hy-AM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hy-AM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59 գ/օր</a:t>
            </a:r>
            <a:r>
              <a:rPr lang="hy-AM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քան </a:t>
            </a:r>
            <a:r>
              <a:rPr lang="hy-AM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կանայք</a:t>
            </a:r>
            <a:r>
              <a:rPr lang="hy-AM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hy-AM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hy-AM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գ/օր</a:t>
            </a:r>
            <a:r>
              <a:rPr lang="hy-AM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  <a:p>
            <a:pPr algn="ctr"/>
            <a:endParaRPr lang="hy-AM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hy-AM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սակայն ընդհանուր առաջարկվող </a:t>
            </a:r>
            <a:r>
              <a:rPr lang="hy-AM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նվազագույն պահանջներից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y-AM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25-35 գ/օր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hy-AM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y-AM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ցածր: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DB4533-0F78-45FD-A5D5-293712D5E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332C039-496A-4FFB-83F1-FD3B5C2CA4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6216720"/>
              </p:ext>
            </p:extLst>
          </p:nvPr>
        </p:nvGraphicFramePr>
        <p:xfrm>
          <a:off x="474785" y="2741595"/>
          <a:ext cx="4834062" cy="3108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C48C9B4-4155-9592-4DA2-B84463142DCC}"/>
              </a:ext>
            </a:extLst>
          </p:cNvPr>
          <p:cNvSpPr txBox="1"/>
          <p:nvPr/>
        </p:nvSpPr>
        <p:spPr>
          <a:xfrm>
            <a:off x="474785" y="6020669"/>
            <a:ext cx="3156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sz="1200" b="1" i="1" dirty="0">
                <a:solidFill>
                  <a:srgbClr val="90316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Բջջանյութի օրական ընդունում </a:t>
            </a:r>
            <a:r>
              <a:rPr lang="en-US" sz="1200" b="1" i="1" dirty="0">
                <a:solidFill>
                  <a:srgbClr val="90316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y-AM" sz="1200" b="1" i="1" dirty="0">
                <a:solidFill>
                  <a:srgbClr val="90316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ամառ</a:t>
            </a:r>
            <a:r>
              <a:rPr lang="en-US" sz="1200" b="1" i="1" dirty="0">
                <a:solidFill>
                  <a:srgbClr val="90316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hy-AM" sz="1200" b="1" i="1" dirty="0">
                <a:solidFill>
                  <a:srgbClr val="90316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i="1" dirty="0">
                <a:solidFill>
                  <a:srgbClr val="90316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en-US" sz="1200" b="1" i="1" dirty="0">
              <a:solidFill>
                <a:srgbClr val="903163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46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D3A7B1-9DB4-4EAC-BAEC-68AE38F606C2}"/>
              </a:ext>
            </a:extLst>
          </p:cNvPr>
          <p:cNvSpPr txBox="1"/>
          <p:nvPr/>
        </p:nvSpPr>
        <p:spPr>
          <a:xfrm>
            <a:off x="606592" y="870634"/>
            <a:ext cx="10837334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Հրատարակումներ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554B51-859A-4188-A99E-A63C98003210}"/>
              </a:ext>
            </a:extLst>
          </p:cNvPr>
          <p:cNvSpPr txBox="1"/>
          <p:nvPr/>
        </p:nvSpPr>
        <p:spPr>
          <a:xfrm>
            <a:off x="389466" y="2046350"/>
            <a:ext cx="8500533" cy="3467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buSzPts val="1200"/>
            </a:pPr>
            <a:r>
              <a:rPr lang="hy-AM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Beglaryan M., Kareyan T., Khachatryan M., Harutyunyan B., Pipoyan D. Deterministic and probabilistic risk assessment of chlorpyrifos residues via consumption of tomato and cucumber in Armenia. “Foods”, 14(16), 2025, 2871. </a:t>
            </a:r>
            <a:r>
              <a:rPr lang="hy-AM" sz="1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https://doi.org/10.3390/foods14162871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y-AM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SzPts val="1200"/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SzPts val="1200"/>
            </a:pPr>
            <a:r>
              <a:rPr lang="hy-AM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Pipoyan D., Beglaryan M., Arakelyan H., Arshakyan Y., Harutyunyan B., Mantovani A., </a:t>
            </a:r>
            <a:r>
              <a:rPr lang="en-GB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Risk assessment of chloramphenicol residues in raw bovine milk: a regulatory and public health perspective, </a:t>
            </a:r>
            <a:r>
              <a:rPr lang="hy-AM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“International Journal of Environmental Health Research”, 2025, pp. 1-10. </a:t>
            </a:r>
            <a:r>
              <a:rPr lang="hy-AM" sz="1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https://doi.org/10.1080/09603123.2025.2519750</a:t>
            </a:r>
            <a:r>
              <a:rPr lang="hy-AM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15000"/>
              </a:lnSpc>
              <a:buSzPts val="1200"/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buSzPts val="1200"/>
            </a:pPr>
            <a:r>
              <a:rPr lang="hy-AM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Pipoyan D., Kareyan T., Urutyan V., Beglaryan M., Assessment of dietary fiber intake from fruit and vegetable consumption: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hy-AM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ase study of Yerevan, Armenia, “Agriscience and Technology”, N2(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hy-AM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2025, pp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160-165</a:t>
            </a:r>
            <a:r>
              <a:rPr lang="hy-AM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C0D934-2505-449C-8023-0A42179D5361}"/>
              </a:ext>
            </a:extLst>
          </p:cNvPr>
          <p:cNvCxnSpPr>
            <a:cxnSpLocks/>
          </p:cNvCxnSpPr>
          <p:nvPr/>
        </p:nvCxnSpPr>
        <p:spPr>
          <a:xfrm>
            <a:off x="474134" y="3009246"/>
            <a:ext cx="11184467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CD2414-67BB-4A9B-8590-7DFAA66575CC}"/>
              </a:ext>
            </a:extLst>
          </p:cNvPr>
          <p:cNvCxnSpPr>
            <a:cxnSpLocks/>
          </p:cNvCxnSpPr>
          <p:nvPr/>
        </p:nvCxnSpPr>
        <p:spPr>
          <a:xfrm>
            <a:off x="474134" y="4440113"/>
            <a:ext cx="11184467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AE2828C-E36E-4F91-B801-D98A0696BCE4}"/>
              </a:ext>
            </a:extLst>
          </p:cNvPr>
          <p:cNvCxnSpPr>
            <a:cxnSpLocks/>
          </p:cNvCxnSpPr>
          <p:nvPr/>
        </p:nvCxnSpPr>
        <p:spPr>
          <a:xfrm>
            <a:off x="474134" y="5608513"/>
            <a:ext cx="11184467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222480B-8457-45A0-9AB2-FDAADCEFC680}"/>
              </a:ext>
            </a:extLst>
          </p:cNvPr>
          <p:cNvSpPr txBox="1"/>
          <p:nvPr/>
        </p:nvSpPr>
        <p:spPr>
          <a:xfrm>
            <a:off x="9736667" y="2630925"/>
            <a:ext cx="1938868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hy-AM" b="1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ՄԳՇ, </a:t>
            </a:r>
            <a:r>
              <a:rPr lang="en-US" b="1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Q1, IF=5.1</a:t>
            </a:r>
            <a:r>
              <a:rPr lang="hy-AM" b="1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ln w="0"/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F97D6F-CC4C-4109-9D78-AE1DF7EEA552}"/>
              </a:ext>
            </a:extLst>
          </p:cNvPr>
          <p:cNvSpPr txBox="1"/>
          <p:nvPr/>
        </p:nvSpPr>
        <p:spPr>
          <a:xfrm>
            <a:off x="9736666" y="4061793"/>
            <a:ext cx="1938868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hy-AM" b="1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ՄԳՇ, </a:t>
            </a:r>
            <a:r>
              <a:rPr lang="en-US" b="1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Q2 IF=1.9</a:t>
            </a:r>
            <a:r>
              <a:rPr lang="hy-AM" b="1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ln w="0"/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133DBB-7D8E-4FC6-85F6-7C79935188DB}"/>
              </a:ext>
            </a:extLst>
          </p:cNvPr>
          <p:cNvSpPr txBox="1"/>
          <p:nvPr/>
        </p:nvSpPr>
        <p:spPr>
          <a:xfrm>
            <a:off x="9736666" y="5228601"/>
            <a:ext cx="1938868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hy-AM" b="1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ՀՀ ԲՈԿ ցանկ</a:t>
            </a:r>
            <a:endParaRPr lang="en-US" b="1" dirty="0">
              <a:ln w="0"/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A266C7-3EB5-41E2-94F1-772A3BB406E4}"/>
              </a:ext>
            </a:extLst>
          </p:cNvPr>
          <p:cNvSpPr txBox="1"/>
          <p:nvPr/>
        </p:nvSpPr>
        <p:spPr>
          <a:xfrm>
            <a:off x="389465" y="5703189"/>
            <a:ext cx="8500533" cy="919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buSzPts val="1200"/>
            </a:pPr>
            <a:r>
              <a:rPr lang="hy-AM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Pipoyan D., </a:t>
            </a:r>
            <a:r>
              <a:rPr lang="hy-AM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Beglaryan M., Harutyunyan B., </a:t>
            </a:r>
            <a:r>
              <a:rPr lang="en-US" sz="16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Pires S.M.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Assessment of Dietary Patterns and Macronutrients Intake Among the Adult Population of Armenia</a:t>
            </a:r>
            <a:r>
              <a:rPr lang="hy-AM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“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Frontiers in Nutrition</a:t>
            </a:r>
            <a:r>
              <a:rPr lang="hy-AM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202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hy-AM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accepted</a:t>
            </a:r>
            <a:r>
              <a:rPr lang="en-US" sz="1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hy-AM" sz="1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y-AM" sz="16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FCD2AD-683B-43BD-9FEA-7358BAAB44FB}"/>
              </a:ext>
            </a:extLst>
          </p:cNvPr>
          <p:cNvCxnSpPr>
            <a:cxnSpLocks/>
          </p:cNvCxnSpPr>
          <p:nvPr/>
        </p:nvCxnSpPr>
        <p:spPr>
          <a:xfrm>
            <a:off x="474133" y="6627739"/>
            <a:ext cx="11184467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3A96E56-1FDF-45FE-B7C9-E4AE2F6A3422}"/>
              </a:ext>
            </a:extLst>
          </p:cNvPr>
          <p:cNvSpPr txBox="1"/>
          <p:nvPr/>
        </p:nvSpPr>
        <p:spPr>
          <a:xfrm>
            <a:off x="9736666" y="6249418"/>
            <a:ext cx="1938868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hy-AM" b="1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ՄԳՇ, </a:t>
            </a:r>
            <a:r>
              <a:rPr lang="en-US" b="1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Q1, IF=5.1</a:t>
            </a:r>
            <a:r>
              <a:rPr lang="hy-AM" b="1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ln w="0"/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8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No alternative text description for this image">
            <a:extLst>
              <a:ext uri="{FF2B5EF4-FFF2-40B4-BE49-F238E27FC236}">
                <a16:creationId xmlns:a16="http://schemas.microsoft.com/office/drawing/2014/main" id="{38B0675E-1804-4940-A952-AD479DD6E8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"/>
          <a:stretch/>
        </p:blipFill>
        <p:spPr bwMode="auto">
          <a:xfrm>
            <a:off x="3461719" y="2461941"/>
            <a:ext cx="3118470" cy="432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2A804-7F08-4F61-83E6-95CF4CC0E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858" y="2100716"/>
            <a:ext cx="5087075" cy="536005"/>
          </a:xfrm>
        </p:spPr>
        <p:txBody>
          <a:bodyPr/>
          <a:lstStyle/>
          <a:p>
            <a:r>
              <a:rPr lang="hy-AM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ՌՕԳ վերապատրաստում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B5F68E-DEDE-45BD-A5C3-82FD3755EF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6869" y="2100716"/>
            <a:ext cx="5087073" cy="553373"/>
          </a:xfrm>
        </p:spPr>
        <p:txBody>
          <a:bodyPr/>
          <a:lstStyle/>
          <a:p>
            <a:r>
              <a:rPr lang="hy-AM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Միջազգային գիտաժողով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E382FC-AC2B-42C3-B970-AD4947480DBD}"/>
              </a:ext>
            </a:extLst>
          </p:cNvPr>
          <p:cNvSpPr txBox="1"/>
          <p:nvPr/>
        </p:nvSpPr>
        <p:spPr>
          <a:xfrm>
            <a:off x="1263037" y="642034"/>
            <a:ext cx="9665926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y-AM" sz="31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Այց արտասահմանյան գործընկերոջը և միջազգային գիտաժողով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2A9DF4-A36E-49AF-8090-AA0249637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926" y="2742299"/>
            <a:ext cx="1501719" cy="2113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8BD3CB-ECDB-4358-A820-7936203C05E9}"/>
              </a:ext>
            </a:extLst>
          </p:cNvPr>
          <p:cNvSpPr txBox="1"/>
          <p:nvPr/>
        </p:nvSpPr>
        <p:spPr>
          <a:xfrm>
            <a:off x="6661694" y="5591330"/>
            <a:ext cx="52518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Beglaryan M., Pipoyan D., Mantovani A., </a:t>
            </a:r>
            <a:r>
              <a:rPr lang="hy-AM" sz="12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Pires. S., </a:t>
            </a:r>
            <a:r>
              <a:rPr lang="hy-AM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Risk assessment of chlorpyrifos residues via consumption of tomato and cucumber. Case study of Armenia, </a:t>
            </a:r>
            <a:r>
              <a:rPr lang="hy-AM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“Book of Abstracts XXIII European Conference on Food Chemistry EUROFOODCHEM XXIII</a:t>
            </a:r>
            <a:r>
              <a:rPr lang="hy-AM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Bratislava, Slovakia</a:t>
            </a:r>
            <a:r>
              <a:rPr lang="en-GB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y-AM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2025. June 11-13, 2025. ISBN 978-80-89162-96-3.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D490DEF-D183-4D49-BB84-3EDB88847A35}"/>
              </a:ext>
            </a:extLst>
          </p:cNvPr>
          <p:cNvSpPr txBox="1">
            <a:spLocks/>
          </p:cNvSpPr>
          <p:nvPr/>
        </p:nvSpPr>
        <p:spPr>
          <a:xfrm>
            <a:off x="6661693" y="5197483"/>
            <a:ext cx="2451212" cy="3235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2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y-AM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Տպագրված թեզիս՝</a:t>
            </a:r>
            <a:endParaRPr lang="en-US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8305651-B41D-478A-8C5C-F4DEA4DA9A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" t="17311" r="3038"/>
          <a:stretch/>
        </p:blipFill>
        <p:spPr>
          <a:xfrm>
            <a:off x="504306" y="3129007"/>
            <a:ext cx="3051305" cy="2954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D30E79E-EB54-4867-B217-12E893CBCB0A}"/>
              </a:ext>
            </a:extLst>
          </p:cNvPr>
          <p:cNvCxnSpPr>
            <a:cxnSpLocks/>
          </p:cNvCxnSpPr>
          <p:nvPr/>
        </p:nvCxnSpPr>
        <p:spPr>
          <a:xfrm>
            <a:off x="6482859" y="1870746"/>
            <a:ext cx="0" cy="493776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C99D139E-9751-40A9-BBDB-BC6C6F2B06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0" t="18104" r="15195" b="19636"/>
          <a:stretch/>
        </p:blipFill>
        <p:spPr>
          <a:xfrm>
            <a:off x="8353382" y="2742299"/>
            <a:ext cx="3350214" cy="2113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038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8E382FC-AC2B-42C3-B970-AD4947480DBD}"/>
              </a:ext>
            </a:extLst>
          </p:cNvPr>
          <p:cNvSpPr txBox="1"/>
          <p:nvPr/>
        </p:nvSpPr>
        <p:spPr>
          <a:xfrm>
            <a:off x="1263037" y="677769"/>
            <a:ext cx="9665926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Գիտահանրամատչելի սեմինար, քննարկում և հաղորդակցում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665D55-3FDA-478A-8F95-B035F90ADF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47"/>
          <a:stretch/>
        </p:blipFill>
        <p:spPr>
          <a:xfrm>
            <a:off x="6239613" y="3407379"/>
            <a:ext cx="5426511" cy="3183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26E3CF-545A-4CAE-BFE6-31F2A1F9D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78" y="2668715"/>
            <a:ext cx="4816594" cy="2709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3417E80-0261-46F9-A3D2-ACD643259629}"/>
              </a:ext>
            </a:extLst>
          </p:cNvPr>
          <p:cNvSpPr txBox="1"/>
          <p:nvPr/>
        </p:nvSpPr>
        <p:spPr>
          <a:xfrm>
            <a:off x="5889384" y="2590564"/>
            <a:ext cx="580213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hy-AM" sz="15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ՌՕԳ բնագավառում արտաքին շահառուների՝ Էկոնոմիկայի և Առողջապահության նախարարությունների կարիքների գնահատ</a:t>
            </a:r>
            <a:r>
              <a:rPr lang="hy-AM" sz="1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ում</a:t>
            </a:r>
            <a:endParaRPr lang="en-US" sz="15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98C6B1-53EE-4669-95EA-B95B83F009ED}"/>
              </a:ext>
            </a:extLst>
          </p:cNvPr>
          <p:cNvSpPr txBox="1"/>
          <p:nvPr/>
        </p:nvSpPr>
        <p:spPr>
          <a:xfrm>
            <a:off x="389468" y="2224895"/>
            <a:ext cx="49276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hy-AM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Գ</a:t>
            </a:r>
            <a:r>
              <a:rPr lang="hy-AM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իտահանրամատչելի սեմինար</a:t>
            </a: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4AD7E0-B1F2-45DB-A958-5783F98184E9}"/>
              </a:ext>
            </a:extLst>
          </p:cNvPr>
          <p:cNvSpPr txBox="1"/>
          <p:nvPr/>
        </p:nvSpPr>
        <p:spPr>
          <a:xfrm>
            <a:off x="389467" y="5927358"/>
            <a:ext cx="51392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hy-AM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Ա</a:t>
            </a:r>
            <a:r>
              <a:rPr lang="hy-AM" sz="1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նդրադարձ լրատվական տարբեր հաղորդումներում՝ </a:t>
            </a:r>
            <a:r>
              <a:rPr lang="hy-AM" sz="1400" b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https://www.youtube.com/watch?v=Ax-D-Yh_FFU&amp;t=2s</a:t>
            </a:r>
            <a:r>
              <a:rPr lang="hy-AM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hy-AM" sz="1400" b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https://www.youtube.com/watch?v=WeGCFypV-so&amp;t=11s</a:t>
            </a:r>
            <a:r>
              <a:rPr lang="hy-AM" sz="1400" b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74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AB737-19E5-A55D-DBD1-198469514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A13847-60E5-A809-2307-22FA862757CD}"/>
              </a:ext>
            </a:extLst>
          </p:cNvPr>
          <p:cNvSpPr/>
          <p:nvPr/>
        </p:nvSpPr>
        <p:spPr>
          <a:xfrm>
            <a:off x="8043810" y="606149"/>
            <a:ext cx="3693922" cy="5987244"/>
          </a:xfrm>
          <a:prstGeom prst="rect">
            <a:avLst/>
          </a:prstGeom>
          <a:solidFill>
            <a:srgbClr val="1A32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Placeholder 13">
            <a:extLst>
              <a:ext uri="{FF2B5EF4-FFF2-40B4-BE49-F238E27FC236}">
                <a16:creationId xmlns:a16="http://schemas.microsoft.com/office/drawing/2014/main" id="{AD42667B-BA04-3EA4-112D-DDCAAC4FB5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8708" b="8708"/>
          <a:stretch>
            <a:fillRect/>
          </a:stretch>
        </p:blipFill>
        <p:spPr>
          <a:xfrm>
            <a:off x="857480" y="738554"/>
            <a:ext cx="7036479" cy="5811378"/>
          </a:xfrm>
          <a:prstGeom prst="rect">
            <a:avLst/>
          </a:prstGeom>
          <a:solidFill>
            <a:srgbClr val="696464">
              <a:lumMod val="20000"/>
              <a:lumOff val="80000"/>
            </a:srgbClr>
          </a:solidFill>
          <a:ln>
            <a:solidFill>
              <a:schemeClr val="bg1"/>
            </a:solidFill>
          </a:ln>
          <a:effectLst>
            <a:softEdge rad="63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957D2D-7AB1-CC60-6D3F-0B1826F143DA}"/>
              </a:ext>
            </a:extLst>
          </p:cNvPr>
          <p:cNvSpPr txBox="1"/>
          <p:nvPr/>
        </p:nvSpPr>
        <p:spPr>
          <a:xfrm>
            <a:off x="8616490" y="606149"/>
            <a:ext cx="28116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50" normalizeH="0" baseline="0" noProof="0" dirty="0">
                <a:ln w="0"/>
                <a:solidFill>
                  <a:srgbClr val="9A0E1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Ռ</a:t>
            </a:r>
            <a:r>
              <a:rPr kumimoji="0" lang="hy-AM" sz="4400" b="1" i="0" u="none" strike="noStrike" kern="1200" cap="none" spc="50" normalizeH="0" baseline="0" noProof="0" dirty="0">
                <a:ln w="0"/>
                <a:solidFill>
                  <a:srgbClr val="065A0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Օ</a:t>
            </a:r>
            <a:r>
              <a:rPr kumimoji="0" lang="hy-AM" sz="4400" b="1" i="0" u="none" strike="noStrike" kern="1200" cap="none" spc="50" normalizeH="0" baseline="0" noProof="0" dirty="0">
                <a:ln w="0"/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Գ</a:t>
            </a:r>
            <a:endParaRPr kumimoji="0" lang="en-GB" sz="4400" b="1" i="0" u="none" strike="noStrike" kern="1200" cap="none" spc="50" normalizeH="0" baseline="0" noProof="0" dirty="0">
              <a:ln w="0"/>
              <a:solidFill>
                <a:schemeClr val="accen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E35983-416C-2C9B-89E8-0E85BEE9D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169" y="2334110"/>
            <a:ext cx="3781317" cy="2677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EC4FB5-13AB-A042-8C2C-D0719CEB6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478" y="990869"/>
            <a:ext cx="7065011" cy="5001867"/>
          </a:xfrm>
          <a:prstGeom prst="rect">
            <a:avLst/>
          </a:prstGeom>
        </p:spPr>
      </p:pic>
      <p:pic>
        <p:nvPicPr>
          <p:cNvPr id="12" name="Picture 2" descr="risk-benefit ratio – The Multi-Regional Clinical Trials Center of Brigham  and Women's Hospital and Harvard">
            <a:extLst>
              <a:ext uri="{FF2B5EF4-FFF2-40B4-BE49-F238E27FC236}">
                <a16:creationId xmlns:a16="http://schemas.microsoft.com/office/drawing/2014/main" id="{57D6BF2A-E23C-8176-A08A-BAD4EE8B5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626" y="5092477"/>
            <a:ext cx="1852047" cy="115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DOC\Risk Assessmet logo.png">
            <a:extLst>
              <a:ext uri="{FF2B5EF4-FFF2-40B4-BE49-F238E27FC236}">
                <a16:creationId xmlns:a16="http://schemas.microsoft.com/office/drawing/2014/main" id="{5C087493-F360-D763-1ABF-5DB1D20B6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4994" y="6087032"/>
            <a:ext cx="506362" cy="5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12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 6" title="Salad on rotating plate">
            <a:hlinkClick r:id="" action="ppaction://media"/>
            <a:extLst>
              <a:ext uri="{FF2B5EF4-FFF2-40B4-BE49-F238E27FC236}">
                <a16:creationId xmlns:a16="http://schemas.microsoft.com/office/drawing/2014/main" id="{B1F53BAD-8333-4E83-8ED6-CDB586C700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633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519B8A-332A-462C-B4FA-AE7F6CA36999}"/>
              </a:ext>
            </a:extLst>
          </p:cNvPr>
          <p:cNvSpPr txBox="1"/>
          <p:nvPr/>
        </p:nvSpPr>
        <p:spPr>
          <a:xfrm>
            <a:off x="265454" y="432664"/>
            <a:ext cx="37842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hy-AM" sz="2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ՇՆՈՐՀԱԿԱԼՈւԹՅՈւՆ</a:t>
            </a:r>
          </a:p>
          <a:p>
            <a:r>
              <a:rPr lang="en-US" sz="25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david.pipoyan@cens.am</a:t>
            </a:r>
            <a:endParaRPr lang="en-US" sz="25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i="1" dirty="0">
                <a:solidFill>
                  <a:srgbClr val="8282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http.cens.am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0DB4D3-F642-4B9C-9506-3AEEFCCB6A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2067" y="5773172"/>
            <a:ext cx="2998062" cy="85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4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30216ADA-AEC8-A605-2A05-851796FD0D50}"/>
              </a:ext>
            </a:extLst>
          </p:cNvPr>
          <p:cNvSpPr/>
          <p:nvPr/>
        </p:nvSpPr>
        <p:spPr>
          <a:xfrm>
            <a:off x="757240" y="2874146"/>
            <a:ext cx="2095130" cy="1109708"/>
          </a:xfrm>
          <a:prstGeom prst="homePlate">
            <a:avLst/>
          </a:prstGeom>
          <a:solidFill>
            <a:srgbClr val="242852"/>
          </a:solidFill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109CF7-0A29-155B-23F4-525B09E4C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153" y="661033"/>
            <a:ext cx="7959756" cy="56182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6046DD-F667-89FE-E0C5-F6774F523036}"/>
              </a:ext>
            </a:extLst>
          </p:cNvPr>
          <p:cNvSpPr txBox="1"/>
          <p:nvPr/>
        </p:nvSpPr>
        <p:spPr>
          <a:xfrm>
            <a:off x="757240" y="3044279"/>
            <a:ext cx="17102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50" normalizeH="0" baseline="0" noProof="0" dirty="0">
                <a:ln w="0"/>
                <a:solidFill>
                  <a:srgbClr val="F4B1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Ռ</a:t>
            </a:r>
            <a:r>
              <a:rPr kumimoji="0" lang="hy-AM" sz="4400" b="1" i="0" u="none" strike="noStrike" kern="1200" cap="none" spc="50" normalizeH="0" baseline="0" noProof="0" dirty="0">
                <a:ln w="0"/>
                <a:solidFill>
                  <a:srgbClr val="F4B1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ՕԳ</a:t>
            </a:r>
            <a:endParaRPr kumimoji="0" lang="en-GB" sz="4400" b="1" i="0" u="none" strike="noStrike" kern="1200" cap="none" spc="50" normalizeH="0" baseline="0" noProof="0" dirty="0">
              <a:ln w="0"/>
              <a:solidFill>
                <a:srgbClr val="F4B18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 descr="Animated illustration about clicking | UGOKAWA">
            <a:extLst>
              <a:ext uri="{FF2B5EF4-FFF2-40B4-BE49-F238E27FC236}">
                <a16:creationId xmlns:a16="http://schemas.microsoft.com/office/drawing/2014/main" id="{1623FA7D-748B-6C57-4A85-4D63709F5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67827">
            <a:off x="2704113" y="3048636"/>
            <a:ext cx="843077" cy="8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DOC\Risk Assessmet logo.png">
            <a:extLst>
              <a:ext uri="{FF2B5EF4-FFF2-40B4-BE49-F238E27FC236}">
                <a16:creationId xmlns:a16="http://schemas.microsoft.com/office/drawing/2014/main" id="{ED40C90D-0F12-3FEA-DCD2-B430FF712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5638" y="6351639"/>
            <a:ext cx="506362" cy="5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84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B8A248-0EB1-7AF6-137F-7DB6B14D0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:\DOC\Risk Assessmet logo.png">
            <a:extLst>
              <a:ext uri="{FF2B5EF4-FFF2-40B4-BE49-F238E27FC236}">
                <a16:creationId xmlns:a16="http://schemas.microsoft.com/office/drawing/2014/main" id="{E3BE8AD8-924E-F097-014A-7B5DBF666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5638" y="0"/>
            <a:ext cx="506362" cy="5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nimated illustration about clicking | UGOKAWA">
            <a:extLst>
              <a:ext uri="{FF2B5EF4-FFF2-40B4-BE49-F238E27FC236}">
                <a16:creationId xmlns:a16="http://schemas.microsoft.com/office/drawing/2014/main" id="{802E5CA2-ACDC-E4C0-18AA-BF9C4BEC9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53314">
            <a:off x="9858256" y="1365077"/>
            <a:ext cx="843077" cy="8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B590E0-4557-631C-E9D7-1CA23E43CD91}"/>
              </a:ext>
            </a:extLst>
          </p:cNvPr>
          <p:cNvSpPr txBox="1"/>
          <p:nvPr/>
        </p:nvSpPr>
        <p:spPr>
          <a:xfrm>
            <a:off x="8873953" y="586568"/>
            <a:ext cx="2811685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700" b="1" i="0" u="none" strike="noStrike" kern="1200" cap="none" spc="50" normalizeH="0" baseline="0" noProof="0" dirty="0">
                <a:ln w="0"/>
                <a:solidFill>
                  <a:srgbClr val="9A0E1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DALY</a:t>
            </a:r>
            <a:endParaRPr kumimoji="0" lang="en-GB" sz="4700" b="1" i="0" u="none" strike="noStrike" kern="1200" cap="none" spc="50" normalizeH="0" baseline="0" noProof="0" dirty="0">
              <a:ln w="0"/>
              <a:solidFill>
                <a:prstClr val="black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F5144-F58A-91D6-17B7-F75B00946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43" y="1246340"/>
            <a:ext cx="7090826" cy="504580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819859-729D-1938-8131-411489CE800A}"/>
              </a:ext>
            </a:extLst>
          </p:cNvPr>
          <p:cNvSpPr txBox="1"/>
          <p:nvPr/>
        </p:nvSpPr>
        <p:spPr>
          <a:xfrm>
            <a:off x="8672936" y="2167800"/>
            <a:ext cx="3213716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Հաշմանդամությամբ</a:t>
            </a:r>
            <a:r>
              <a:rPr kumimoji="0" lang="hy-AM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ճշգրտված կյանքի տարիներ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hy-AM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9B2D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hy-AM" sz="2000" b="1" i="0" u="none" strike="noStrike" kern="1200" cap="none" spc="0" normalizeH="0" baseline="0" noProof="0" dirty="0">
              <a:ln>
                <a:noFill/>
              </a:ln>
              <a:solidFill>
                <a:srgbClr val="9B2D1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հաշմանդամությամբ</a:t>
            </a:r>
            <a:r>
              <a:rPr kumimoji="0" lang="hy-AM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ապրած տարիներ </a:t>
            </a:r>
            <a:r>
              <a:rPr kumimoji="0" lang="hy-AM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YLD) </a:t>
            </a:r>
            <a:endParaRPr kumimoji="0" lang="hy-AM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2200" b="1" i="0" u="none" strike="noStrike" kern="1200" cap="none" spc="0" normalizeH="0" baseline="0" noProof="0" dirty="0">
                <a:ln>
                  <a:noFill/>
                </a:ln>
                <a:solidFill>
                  <a:srgbClr val="9B2D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վաղաժամ մահի արդյունքում կորցրած կյանքի տարիներ </a:t>
            </a:r>
            <a:r>
              <a:rPr kumimoji="0" lang="hy-AM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YLL)</a:t>
            </a:r>
            <a:endParaRPr kumimoji="0" lang="hy-AM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E23279-D3A0-C04F-476D-E50881FC123E}"/>
              </a:ext>
            </a:extLst>
          </p:cNvPr>
          <p:cNvSpPr/>
          <p:nvPr/>
        </p:nvSpPr>
        <p:spPr>
          <a:xfrm>
            <a:off x="8495930" y="2087593"/>
            <a:ext cx="3453414" cy="4147002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0F5883-4F14-43A6-B095-615137BCCBB1}"/>
              </a:ext>
            </a:extLst>
          </p:cNvPr>
          <p:cNvSpPr txBox="1"/>
          <p:nvPr/>
        </p:nvSpPr>
        <p:spPr>
          <a:xfrm>
            <a:off x="98099" y="192518"/>
            <a:ext cx="80373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Առողջության չափանիշները քանակական ՌՕԳ ժամանակ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21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3A5FA-D2F3-4AAC-A7AC-AFF226A20F33}"/>
              </a:ext>
            </a:extLst>
          </p:cNvPr>
          <p:cNvSpPr txBox="1">
            <a:spLocks/>
          </p:cNvSpPr>
          <p:nvPr/>
        </p:nvSpPr>
        <p:spPr>
          <a:xfrm>
            <a:off x="-1102936" y="-206128"/>
            <a:ext cx="8409131" cy="6222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Միջազգային</a:t>
            </a: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համագործակցությ</a:t>
            </a:r>
            <a:r>
              <a:rPr lang="hy-AM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ո</a:t>
            </a:r>
            <a:r>
              <a:rPr lang="en-US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ւնը</a:t>
            </a:r>
            <a:endParaRPr lang="en-US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D:\DOC\Risk Assessmet logo.png">
            <a:extLst>
              <a:ext uri="{FF2B5EF4-FFF2-40B4-BE49-F238E27FC236}">
                <a16:creationId xmlns:a16="http://schemas.microsoft.com/office/drawing/2014/main" id="{9BAFEA80-7DF9-419B-8987-EE165114A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746" y="6250"/>
            <a:ext cx="418707" cy="41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TU - UC Berkeley Sutardja Center">
            <a:extLst>
              <a:ext uri="{FF2B5EF4-FFF2-40B4-BE49-F238E27FC236}">
                <a16:creationId xmlns:a16="http://schemas.microsoft.com/office/drawing/2014/main" id="{75880FF8-6C98-4603-89DA-527E899E9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2039"/>
          <a:stretch/>
        </p:blipFill>
        <p:spPr bwMode="auto">
          <a:xfrm>
            <a:off x="11426364" y="90561"/>
            <a:ext cx="273113" cy="32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94C4C5-634A-4416-896F-F88340A850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52" t="20478" r="14240" b="13661"/>
          <a:stretch/>
        </p:blipFill>
        <p:spPr>
          <a:xfrm>
            <a:off x="548607" y="1057541"/>
            <a:ext cx="2280352" cy="1857030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A9CC46-420D-43F7-A492-C55945AC0B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8" r="17039"/>
          <a:stretch/>
        </p:blipFill>
        <p:spPr>
          <a:xfrm>
            <a:off x="2956518" y="3908219"/>
            <a:ext cx="2014561" cy="1576315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26D4BC-BC9F-426E-AF56-2C262E1151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07" y="3036261"/>
            <a:ext cx="2283753" cy="2144742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CE96F3-0799-462F-B934-48EEAACC31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18" y="1057542"/>
            <a:ext cx="1998643" cy="2678419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AB29060-E321-4CE7-A22E-172156AA16A6}"/>
              </a:ext>
            </a:extLst>
          </p:cNvPr>
          <p:cNvSpPr/>
          <p:nvPr/>
        </p:nvSpPr>
        <p:spPr>
          <a:xfrm>
            <a:off x="491663" y="5804806"/>
            <a:ext cx="4479416" cy="461665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2" descr="D:\DOC\WEB CENS 2015\Photos\Logos\Eco logo.png">
            <a:extLst>
              <a:ext uri="{FF2B5EF4-FFF2-40B4-BE49-F238E27FC236}">
                <a16:creationId xmlns:a16="http://schemas.microsoft.com/office/drawing/2014/main" id="{803F2035-3F3A-4F6F-83AA-933360601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8" r="16000"/>
          <a:stretch>
            <a:fillRect/>
          </a:stretch>
        </p:blipFill>
        <p:spPr bwMode="auto">
          <a:xfrm>
            <a:off x="10173411" y="3125"/>
            <a:ext cx="416283" cy="42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EAB86E-5495-441C-BF29-A4C9295FB33F}"/>
              </a:ext>
            </a:extLst>
          </p:cNvPr>
          <p:cNvSpPr txBox="1"/>
          <p:nvPr/>
        </p:nvSpPr>
        <p:spPr>
          <a:xfrm>
            <a:off x="531367" y="5817421"/>
            <a:ext cx="450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200" dirty="0">
                <a:solidFill>
                  <a:prstClr val="black"/>
                </a:solidFill>
                <a:latin typeface="Sylfaen" panose="010A0502050306030303" pitchFamily="18" charset="0"/>
              </a:rPr>
              <a:t>ԴՏՀ, </a:t>
            </a:r>
            <a:r>
              <a:rPr lang="hy-AM" sz="1200" dirty="0">
                <a:solidFill>
                  <a:prstClr val="black"/>
                </a:solidFill>
                <a:latin typeface="Sylfaen" panose="010A0502050306030303" pitchFamily="18" charset="0"/>
              </a:rPr>
              <a:t>Դ</a:t>
            </a:r>
            <a:r>
              <a:rPr lang="en-US" sz="1200" dirty="0">
                <a:solidFill>
                  <a:prstClr val="black"/>
                </a:solidFill>
                <a:latin typeface="Sylfaen" panose="010A0502050306030303" pitchFamily="18" charset="0"/>
              </a:rPr>
              <a:t>ա</a:t>
            </a:r>
            <a:r>
              <a:rPr lang="hy-AM" sz="1200" dirty="0">
                <a:solidFill>
                  <a:prstClr val="black"/>
                </a:solidFill>
                <a:latin typeface="Sylfaen" panose="010A0502050306030303" pitchFamily="18" charset="0"/>
              </a:rPr>
              <a:t>ն</a:t>
            </a:r>
            <a:r>
              <a:rPr lang="en-US" sz="1200" dirty="0">
                <a:solidFill>
                  <a:prstClr val="black"/>
                </a:solidFill>
                <a:latin typeface="Sylfaen" panose="010A0502050306030303" pitchFamily="18" charset="0"/>
              </a:rPr>
              <a:t>ի</a:t>
            </a:r>
            <a:r>
              <a:rPr lang="hy-AM" sz="1200" dirty="0">
                <a:solidFill>
                  <a:prstClr val="black"/>
                </a:solidFill>
                <a:latin typeface="Sylfaen" panose="010A0502050306030303" pitchFamily="18" charset="0"/>
              </a:rPr>
              <a:t>ա</a:t>
            </a:r>
            <a:r>
              <a:rPr lang="en-US" sz="1200" dirty="0">
                <a:solidFill>
                  <a:prstClr val="black"/>
                </a:solidFill>
                <a:latin typeface="Sylfaen" panose="010A0502050306030303" pitchFamily="18" charset="0"/>
              </a:rPr>
              <a:t>, ք.</a:t>
            </a:r>
            <a:r>
              <a:rPr lang="hy-AM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hy-AM" sz="1200" dirty="0">
                <a:solidFill>
                  <a:prstClr val="black"/>
                </a:solidFill>
                <a:latin typeface="Sylfaen" panose="010A0502050306030303" pitchFamily="18" charset="0"/>
              </a:rPr>
              <a:t>Կոնգենս Լյունգբյու</a:t>
            </a:r>
            <a:r>
              <a:rPr lang="en-US" sz="1200" dirty="0">
                <a:solidFill>
                  <a:prstClr val="black"/>
                </a:solidFill>
                <a:latin typeface="Sylfaen" panose="010A0502050306030303" pitchFamily="18" charset="0"/>
              </a:rPr>
              <a:t>, </a:t>
            </a:r>
            <a:r>
              <a:rPr lang="hy-AM" sz="1200" dirty="0">
                <a:solidFill>
                  <a:prstClr val="black"/>
                </a:solidFill>
                <a:latin typeface="Sylfaen" panose="010A0502050306030303" pitchFamily="18" charset="0"/>
              </a:rPr>
              <a:t>01.08</a:t>
            </a:r>
            <a:r>
              <a:rPr lang="en-US" sz="1200" dirty="0">
                <a:solidFill>
                  <a:prstClr val="black"/>
                </a:solidFill>
                <a:latin typeface="Sylfaen" panose="010A0502050306030303" pitchFamily="18" charset="0"/>
              </a:rPr>
              <a:t>-</a:t>
            </a:r>
            <a:r>
              <a:rPr lang="hy-AM" sz="1200" dirty="0">
                <a:solidFill>
                  <a:prstClr val="black"/>
                </a:solidFill>
                <a:latin typeface="Sylfaen" panose="010A0502050306030303" pitchFamily="18" charset="0"/>
              </a:rPr>
              <a:t>02</a:t>
            </a:r>
            <a:r>
              <a:rPr lang="en-US" sz="1200" dirty="0">
                <a:solidFill>
                  <a:prstClr val="black"/>
                </a:solidFill>
                <a:latin typeface="Sylfaen" panose="010A0502050306030303" pitchFamily="18" charset="0"/>
              </a:rPr>
              <a:t>.0</a:t>
            </a:r>
            <a:r>
              <a:rPr lang="hy-AM" sz="1200" dirty="0">
                <a:solidFill>
                  <a:prstClr val="black"/>
                </a:solidFill>
                <a:latin typeface="Sylfaen" panose="010A0502050306030303" pitchFamily="18" charset="0"/>
              </a:rPr>
              <a:t>9</a:t>
            </a:r>
            <a:r>
              <a:rPr lang="en-US" sz="1200" dirty="0">
                <a:solidFill>
                  <a:prstClr val="black"/>
                </a:solidFill>
                <a:latin typeface="Sylfaen" panose="010A0502050306030303" pitchFamily="18" charset="0"/>
              </a:rPr>
              <a:t>.2024թ</a:t>
            </a:r>
            <a:r>
              <a:rPr lang="en-US" sz="1200" b="1" dirty="0">
                <a:solidFill>
                  <a:prstClr val="black"/>
                </a:solidFill>
                <a:latin typeface="Sylfaen" panose="010A0502050306030303" pitchFamily="18" charset="0"/>
              </a:rPr>
              <a:t>.</a:t>
            </a:r>
          </a:p>
          <a:p>
            <a:pPr algn="ctr" defTabSz="685800"/>
            <a:r>
              <a:rPr lang="hy-AM" sz="1200" dirty="0">
                <a:solidFill>
                  <a:prstClr val="black"/>
                </a:solidFill>
                <a:latin typeface="Sylfaen" panose="010A0502050306030303" pitchFamily="18" charset="0"/>
              </a:rPr>
              <a:t>Ֆ</a:t>
            </a:r>
            <a:r>
              <a:rPr lang="en-US" sz="1200" dirty="0" err="1">
                <a:solidFill>
                  <a:prstClr val="black"/>
                </a:solidFill>
                <a:latin typeface="Sylfaen" panose="010A0502050306030303" pitchFamily="18" charset="0"/>
              </a:rPr>
              <a:t>ինանսական</a:t>
            </a:r>
            <a:r>
              <a:rPr lang="en-US" sz="1200" dirty="0">
                <a:solidFill>
                  <a:prstClr val="black"/>
                </a:solidFill>
                <a:latin typeface="Sylfaen" panose="010A0502050306030303" pitchFamily="18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Sylfaen" panose="010A0502050306030303" pitchFamily="18" charset="0"/>
              </a:rPr>
              <a:t>աղբյուրը</a:t>
            </a:r>
            <a:r>
              <a:rPr lang="en-US" sz="1200" dirty="0">
                <a:solidFill>
                  <a:prstClr val="black"/>
                </a:solidFill>
                <a:latin typeface="Sylfaen" panose="010A0502050306030303" pitchFamily="18" charset="0"/>
              </a:rPr>
              <a:t>` </a:t>
            </a:r>
            <a:r>
              <a:rPr lang="hy-AM" sz="1200" dirty="0">
                <a:solidFill>
                  <a:prstClr val="black"/>
                </a:solidFill>
                <a:latin typeface="Sylfaen" panose="010A0502050306030303" pitchFamily="18" charset="0"/>
              </a:rPr>
              <a:t>Ե</a:t>
            </a:r>
            <a:r>
              <a:rPr lang="en-US" sz="1200" dirty="0">
                <a:solidFill>
                  <a:prstClr val="black"/>
                </a:solidFill>
                <a:latin typeface="Sylfaen" panose="010A0502050306030303" pitchFamily="18" charset="0"/>
              </a:rPr>
              <a:t>Գ</a:t>
            </a:r>
            <a:r>
              <a:rPr lang="hy-AM" sz="1200" dirty="0">
                <a:solidFill>
                  <a:prstClr val="black"/>
                </a:solidFill>
                <a:latin typeface="Sylfaen" panose="010A0502050306030303" pitchFamily="18" charset="0"/>
              </a:rPr>
              <a:t>Ա</a:t>
            </a:r>
            <a:r>
              <a:rPr lang="en-US" sz="1200" dirty="0">
                <a:solidFill>
                  <a:prstClr val="black"/>
                </a:solidFill>
                <a:latin typeface="Sylfaen" panose="010A0502050306030303" pitchFamily="18" charset="0"/>
              </a:rPr>
              <a:t>Ծ, </a:t>
            </a:r>
            <a:r>
              <a:rPr lang="hy-AM" sz="1200" dirty="0">
                <a:solidFill>
                  <a:prstClr val="black"/>
                </a:solidFill>
                <a:latin typeface="Sylfaen" panose="010A0502050306030303" pitchFamily="18" charset="0"/>
              </a:rPr>
              <a:t>Գյուլբենկյան</a:t>
            </a:r>
            <a:r>
              <a:rPr lang="en-US" sz="1200" dirty="0">
                <a:solidFill>
                  <a:prstClr val="black"/>
                </a:solidFill>
                <a:latin typeface="Sylfaen" panose="010A0502050306030303" pitchFamily="18" charset="0"/>
              </a:rPr>
              <a:t> </a:t>
            </a:r>
            <a:r>
              <a:rPr lang="hy-AM" sz="1200" dirty="0">
                <a:solidFill>
                  <a:prstClr val="black"/>
                </a:solidFill>
                <a:latin typeface="Sylfaen" panose="010A0502050306030303" pitchFamily="18" charset="0"/>
              </a:rPr>
              <a:t>հ</a:t>
            </a:r>
            <a:r>
              <a:rPr lang="en-US" sz="1200" dirty="0">
                <a:solidFill>
                  <a:prstClr val="black"/>
                </a:solidFill>
                <a:latin typeface="Sylfaen" panose="010A0502050306030303" pitchFamily="18" charset="0"/>
              </a:rPr>
              <a:t>ի</a:t>
            </a:r>
            <a:r>
              <a:rPr lang="hy-AM" sz="1200" dirty="0">
                <a:solidFill>
                  <a:prstClr val="black"/>
                </a:solidFill>
                <a:latin typeface="Sylfaen" panose="010A0502050306030303" pitchFamily="18" charset="0"/>
              </a:rPr>
              <a:t>մ</a:t>
            </a:r>
            <a:r>
              <a:rPr lang="en-US" sz="1200" dirty="0">
                <a:solidFill>
                  <a:prstClr val="black"/>
                </a:solidFill>
                <a:latin typeface="Sylfaen" panose="010A0502050306030303" pitchFamily="18" charset="0"/>
              </a:rPr>
              <a:t>ն</a:t>
            </a:r>
            <a:r>
              <a:rPr lang="hy-AM" sz="1200" dirty="0">
                <a:solidFill>
                  <a:prstClr val="black"/>
                </a:solidFill>
                <a:latin typeface="Sylfaen" panose="010A0502050306030303" pitchFamily="18" charset="0"/>
              </a:rPr>
              <a:t>ա</a:t>
            </a:r>
            <a:r>
              <a:rPr lang="en-US" sz="1200" dirty="0">
                <a:solidFill>
                  <a:prstClr val="black"/>
                </a:solidFill>
                <a:latin typeface="Sylfaen" panose="010A0502050306030303" pitchFamily="18" charset="0"/>
              </a:rPr>
              <a:t>դ</a:t>
            </a:r>
            <a:r>
              <a:rPr lang="hy-AM" sz="1200" dirty="0">
                <a:solidFill>
                  <a:prstClr val="black"/>
                </a:solidFill>
                <a:latin typeface="Sylfaen" panose="010A0502050306030303" pitchFamily="18" charset="0"/>
              </a:rPr>
              <a:t>ր</a:t>
            </a:r>
            <a:r>
              <a:rPr lang="en-US" sz="1200" dirty="0">
                <a:solidFill>
                  <a:prstClr val="black"/>
                </a:solidFill>
                <a:latin typeface="Sylfaen" panose="010A0502050306030303" pitchFamily="18" charset="0"/>
              </a:rPr>
              <a:t>ա</a:t>
            </a:r>
            <a:r>
              <a:rPr lang="hy-AM" sz="1200" dirty="0">
                <a:solidFill>
                  <a:prstClr val="black"/>
                </a:solidFill>
                <a:latin typeface="Sylfaen" panose="010A0502050306030303" pitchFamily="18" charset="0"/>
              </a:rPr>
              <a:t>մ</a:t>
            </a:r>
            <a:endParaRPr lang="en-GB" sz="1200" dirty="0">
              <a:solidFill>
                <a:prstClr val="black"/>
              </a:solidFill>
              <a:latin typeface="Sylfaen" panose="010A0502050306030303" pitchFamily="18" charset="0"/>
            </a:endParaRP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2E1DFE5F-6FFA-4EA9-9AC7-19141C387B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8072909"/>
              </p:ext>
            </p:extLst>
          </p:nvPr>
        </p:nvGraphicFramePr>
        <p:xfrm>
          <a:off x="5435514" y="270949"/>
          <a:ext cx="3964891" cy="4492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9" name="Picture 4" descr="Work Programmes 2023-24 of the Horizon Europe – new opportunities for R&amp;D&amp;I">
            <a:extLst>
              <a:ext uri="{FF2B5EF4-FFF2-40B4-BE49-F238E27FC236}">
                <a16:creationId xmlns:a16="http://schemas.microsoft.com/office/drawing/2014/main" id="{FA1CA0D0-21F1-43FB-A96D-8E3FBB0FD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570" y="3569267"/>
            <a:ext cx="774170" cy="107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No photo description available.">
            <a:extLst>
              <a:ext uri="{FF2B5EF4-FFF2-40B4-BE49-F238E27FC236}">
                <a16:creationId xmlns:a16="http://schemas.microsoft.com/office/drawing/2014/main" id="{FF4C4B86-3CB0-4B2C-80AF-52ED8021A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769" y="3569267"/>
            <a:ext cx="1788612" cy="170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60 new COST Actions approved - COST">
            <a:extLst>
              <a:ext uri="{FF2B5EF4-FFF2-40B4-BE49-F238E27FC236}">
                <a16:creationId xmlns:a16="http://schemas.microsoft.com/office/drawing/2014/main" id="{B94F37E5-0CE1-45E5-B028-22377592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7" t="11798" r="14733" b="16619"/>
          <a:stretch/>
        </p:blipFill>
        <p:spPr bwMode="auto">
          <a:xfrm>
            <a:off x="8224905" y="3108271"/>
            <a:ext cx="1485667" cy="94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llout: Down Arrow 27">
            <a:extLst>
              <a:ext uri="{FF2B5EF4-FFF2-40B4-BE49-F238E27FC236}">
                <a16:creationId xmlns:a16="http://schemas.microsoft.com/office/drawing/2014/main" id="{4A14FE41-6D52-4110-ADEB-4A1BD9FB3917}"/>
              </a:ext>
            </a:extLst>
          </p:cNvPr>
          <p:cNvSpPr/>
          <p:nvPr/>
        </p:nvSpPr>
        <p:spPr>
          <a:xfrm rot="16200000">
            <a:off x="3288483" y="-1796913"/>
            <a:ext cx="5341063" cy="10934699"/>
          </a:xfrm>
          <a:prstGeom prst="downArrowCallout">
            <a:avLst>
              <a:gd name="adj1" fmla="val 12442"/>
              <a:gd name="adj2" fmla="val 12546"/>
              <a:gd name="adj3" fmla="val 25000"/>
              <a:gd name="adj4" fmla="val 82487"/>
            </a:avLst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DF6B3B2-9A8B-4641-9DD3-FA5FFBBD10E6}"/>
              </a:ext>
            </a:extLst>
          </p:cNvPr>
          <p:cNvSpPr txBox="1"/>
          <p:nvPr/>
        </p:nvSpPr>
        <p:spPr>
          <a:xfrm>
            <a:off x="10653874" y="3284679"/>
            <a:ext cx="14856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y-AM" sz="4400" b="1" spc="50" dirty="0">
                <a:ln w="0"/>
                <a:solidFill>
                  <a:srgbClr val="7C3A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ԼԱԴ</a:t>
            </a:r>
            <a:endParaRPr kumimoji="0" lang="en-GB" sz="4400" b="1" i="0" u="none" strike="noStrike" kern="1200" cap="none" spc="50" normalizeH="0" baseline="0" noProof="0" dirty="0">
              <a:ln w="0"/>
              <a:solidFill>
                <a:srgbClr val="7C3A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5A19A97-E820-446A-B3B7-38651EF241C0}"/>
              </a:ext>
            </a:extLst>
          </p:cNvPr>
          <p:cNvSpPr txBox="1"/>
          <p:nvPr/>
        </p:nvSpPr>
        <p:spPr>
          <a:xfrm>
            <a:off x="10591740" y="4029863"/>
            <a:ext cx="16925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7C3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24LCG-4A011</a:t>
            </a:r>
            <a:endParaRPr lang="en-US" dirty="0">
              <a:solidFill>
                <a:srgbClr val="7C3A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8DCEF9E-E019-4ACE-BA59-4D7D16C111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0204933"/>
              </p:ext>
            </p:extLst>
          </p:nvPr>
        </p:nvGraphicFramePr>
        <p:xfrm>
          <a:off x="-6205425" y="576432"/>
          <a:ext cx="18064916" cy="6159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F9B5210-03FF-4C35-89A5-0F1503DB70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7956" y="614193"/>
            <a:ext cx="1212050" cy="1212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6A5BD7-4A38-403E-8601-DEBF979478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8376" y="1455060"/>
            <a:ext cx="1247311" cy="12473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0CB7F8-1A81-44F7-939C-7B59635DDA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32898" y="3054578"/>
            <a:ext cx="973344" cy="973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83A263-7F15-4E3F-A81E-E60948BB48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00006" y="4509976"/>
            <a:ext cx="1020815" cy="10208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51974E-900E-4483-AF1C-378261BC91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16603" y="2195623"/>
            <a:ext cx="1059658" cy="10596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F40E89-10C4-46E0-8A35-6DDFE1D635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96373" y="3760225"/>
            <a:ext cx="1020815" cy="10208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215AF6-EF1E-45E7-8140-2566755B27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58297" y="5203670"/>
            <a:ext cx="1005520" cy="998796"/>
          </a:xfrm>
          <a:prstGeom prst="ellipse">
            <a:avLst/>
          </a:prstGeom>
          <a:ln w="3175" cap="rnd">
            <a:solidFill>
              <a:srgbClr val="A8936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2" descr="Ghevond Batikyan - Center for Agricultural Services | LinkedIn">
            <a:extLst>
              <a:ext uri="{FF2B5EF4-FFF2-40B4-BE49-F238E27FC236}">
                <a16:creationId xmlns:a16="http://schemas.microsoft.com/office/drawing/2014/main" id="{DDC309DA-24C5-4525-A0C3-665333C27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006" y="5682257"/>
            <a:ext cx="1054139" cy="1054139"/>
          </a:xfrm>
          <a:prstGeom prst="ellipse">
            <a:avLst/>
          </a:prstGeom>
          <a:ln w="19050" cap="rnd">
            <a:solidFill>
              <a:srgbClr val="A8936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904F2F5-6C57-4590-A36E-E8B729F63F5A}"/>
              </a:ext>
            </a:extLst>
          </p:cNvPr>
          <p:cNvSpPr txBox="1">
            <a:spLocks/>
          </p:cNvSpPr>
          <p:nvPr/>
        </p:nvSpPr>
        <p:spPr>
          <a:xfrm>
            <a:off x="473615" y="-9209"/>
            <a:ext cx="6373751" cy="536005"/>
          </a:xfrm>
          <a:prstGeom prst="rect">
            <a:avLst/>
          </a:prstGeom>
        </p:spPr>
        <p:txBody>
          <a:bodyPr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B667C5-EFB4-40DC-AC7F-1CE58540A357}"/>
              </a:ext>
            </a:extLst>
          </p:cNvPr>
          <p:cNvSpPr txBox="1"/>
          <p:nvPr/>
        </p:nvSpPr>
        <p:spPr>
          <a:xfrm>
            <a:off x="366039" y="40427"/>
            <a:ext cx="63737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24LCG-4A011</a:t>
            </a:r>
            <a:r>
              <a:rPr lang="hy-AM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ծրագրի շրջանակում՝ 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94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2A804-7F08-4F61-83E6-95CF4CC0E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192" y="2492720"/>
            <a:ext cx="5087075" cy="536005"/>
          </a:xfrm>
        </p:spPr>
        <p:txBody>
          <a:bodyPr/>
          <a:lstStyle/>
          <a:p>
            <a:r>
              <a:rPr lang="hy-AM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ՌՕԳ կարողությունների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SWOT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վերլուծությ</a:t>
            </a:r>
            <a:r>
              <a:rPr lang="hy-AM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ու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ն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B5F68E-DEDE-45BD-A5C3-82FD3755EF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3735" y="2475352"/>
            <a:ext cx="5087073" cy="553373"/>
          </a:xfrm>
        </p:spPr>
        <p:txBody>
          <a:bodyPr/>
          <a:lstStyle/>
          <a:p>
            <a:r>
              <a:rPr lang="hy-AM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Գիտամեթոդական հիմունքների մշակում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4D1490-9903-4B96-A9D9-FF15C39D0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456" y="3224221"/>
            <a:ext cx="2469421" cy="34894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7BC395-EF9C-44AD-B7E5-43915AC57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286" y="3224221"/>
            <a:ext cx="2557864" cy="34894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phic 8" descr="Pin with solid fill">
            <a:extLst>
              <a:ext uri="{FF2B5EF4-FFF2-40B4-BE49-F238E27FC236}">
                <a16:creationId xmlns:a16="http://schemas.microsoft.com/office/drawing/2014/main" id="{37323017-24DB-4900-A30E-9106196B37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29670" y="2957521"/>
            <a:ext cx="533400" cy="533400"/>
          </a:xfrm>
          <a:prstGeom prst="rect">
            <a:avLst/>
          </a:prstGeom>
        </p:spPr>
      </p:pic>
      <p:pic>
        <p:nvPicPr>
          <p:cNvPr id="10" name="Graphic 9" descr="Pin with solid fill">
            <a:extLst>
              <a:ext uri="{FF2B5EF4-FFF2-40B4-BE49-F238E27FC236}">
                <a16:creationId xmlns:a16="http://schemas.microsoft.com/office/drawing/2014/main" id="{A5D9EBF5-D201-48C5-BFF9-9D949E0CB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1175" y="2895600"/>
            <a:ext cx="533400" cy="533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E382FC-AC2B-42C3-B970-AD4947480DBD}"/>
              </a:ext>
            </a:extLst>
          </p:cNvPr>
          <p:cNvSpPr txBox="1"/>
          <p:nvPr/>
        </p:nvSpPr>
        <p:spPr>
          <a:xfrm>
            <a:off x="1263037" y="642034"/>
            <a:ext cx="9665926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y-AM" sz="31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Ռիսկի և օգուտի գնահատման </a:t>
            </a:r>
            <a:r>
              <a:rPr lang="ru-RU" sz="31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hy-AM" sz="31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ՌՕԳ</a:t>
            </a:r>
            <a:r>
              <a:rPr lang="ru-RU" sz="31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hy-AM" sz="31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կարողություններ</a:t>
            </a:r>
            <a:endParaRPr lang="en-US" sz="3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33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0B19B1-79CB-49A8-8968-B80FCADBA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248" y="5117929"/>
            <a:ext cx="2898737" cy="13435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D3A7B1-9DB4-4EAC-BAEC-68AE38F606C2}"/>
              </a:ext>
            </a:extLst>
          </p:cNvPr>
          <p:cNvSpPr txBox="1"/>
          <p:nvPr/>
        </p:nvSpPr>
        <p:spPr>
          <a:xfrm>
            <a:off x="956757" y="671325"/>
            <a:ext cx="102784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y-AM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Հետազոտական կարողությունների զարգացում և պիլոտային ուսումնասիրություն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9BEA0D-07DE-4093-BE67-18D948E78481}"/>
              </a:ext>
            </a:extLst>
          </p:cNvPr>
          <p:cNvCxnSpPr>
            <a:cxnSpLocks/>
          </p:cNvCxnSpPr>
          <p:nvPr/>
        </p:nvCxnSpPr>
        <p:spPr>
          <a:xfrm>
            <a:off x="6096000" y="2065862"/>
            <a:ext cx="0" cy="3886205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C7A2EC6-294D-41F7-A31C-F79F3BE4A08C}"/>
              </a:ext>
            </a:extLst>
          </p:cNvPr>
          <p:cNvSpPr txBox="1"/>
          <p:nvPr/>
        </p:nvSpPr>
        <p:spPr>
          <a:xfrm>
            <a:off x="778934" y="2063863"/>
            <a:ext cx="49240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hy-AM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Lumivero LLC-ից ձեռք է բերվել Monte Carlo Simulation իրականացման համար “DecisionTools Suite” ծրագրային փաթեթ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uy DecisionTools Suite online">
            <a:extLst>
              <a:ext uri="{FF2B5EF4-FFF2-40B4-BE49-F238E27FC236}">
                <a16:creationId xmlns:a16="http://schemas.microsoft.com/office/drawing/2014/main" id="{DD0F7392-F4AA-46A8-93C5-4E750D5B6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74" y="3157527"/>
            <a:ext cx="4679448" cy="2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1A1F7DD-4B7D-4004-82F8-8FF2B8E6F7B0}"/>
              </a:ext>
            </a:extLst>
          </p:cNvPr>
          <p:cNvSpPr txBox="1"/>
          <p:nvPr/>
        </p:nvSpPr>
        <p:spPr>
          <a:xfrm>
            <a:off x="6426201" y="2061393"/>
            <a:ext cx="51392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hy-AM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Սկսվել և ներկայում ընթանում է թեմայի շրջանակում պլանավորված 3 պիլոտային ուսումնասիրություններից առաջինը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3FDF59-7CF5-4A1D-BC56-71EB5859C2C2}"/>
              </a:ext>
            </a:extLst>
          </p:cNvPr>
          <p:cNvSpPr txBox="1"/>
          <p:nvPr/>
        </p:nvSpPr>
        <p:spPr>
          <a:xfrm>
            <a:off x="2892319" y="6488668"/>
            <a:ext cx="640736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y-AM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Գնումներ, գնումներ և դարձյալ գնումներ ։</a:t>
            </a:r>
            <a:r>
              <a:rPr lang="ru-RU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Video 9" title="Different Vegetables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9A0FD66-BB37-4912-B813-4EF99C3B3B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1175" y="3144184"/>
            <a:ext cx="3508882" cy="1973745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41300" dist="50800" dir="17400000" sy="23000" kx="-1200000" algn="bl" rotWithShape="0">
              <a:srgbClr val="000000">
                <a:alpha val="16000"/>
              </a:srgbClr>
            </a:outerShdw>
          </a:effectLst>
          <a:scene3d>
            <a:camera prst="perspectiveLeft" fov="2700000">
              <a:rot lat="0" lon="1200000" rev="0"/>
            </a:camera>
            <a:lightRig rig="balanced" dir="t"/>
          </a:scene3d>
          <a:sp3d contourW="12700">
            <a:contourClr>
              <a:srgbClr val="7F7F7F"/>
            </a:contourClr>
          </a:sp3d>
        </p:spPr>
      </p:pic>
    </p:spTree>
    <p:extLst>
      <p:ext uri="{BB962C8B-B14F-4D97-AF65-F5344CB8AC3E}">
        <p14:creationId xmlns:p14="http://schemas.microsoft.com/office/powerpoint/2010/main" val="75402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D3A7B1-9DB4-4EAC-BAEC-68AE38F606C2}"/>
              </a:ext>
            </a:extLst>
          </p:cNvPr>
          <p:cNvSpPr txBox="1"/>
          <p:nvPr/>
        </p:nvSpPr>
        <p:spPr>
          <a:xfrm>
            <a:off x="581192" y="616634"/>
            <a:ext cx="10837334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Պիլոտային ուսումնասիրություն։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Պտուղ-բանջարեղեն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2" descr="Vitamin C: foods, functions, how much do you need &amp; more | Eufic">
            <a:extLst>
              <a:ext uri="{FF2B5EF4-FFF2-40B4-BE49-F238E27FC236}">
                <a16:creationId xmlns:a16="http://schemas.microsoft.com/office/drawing/2014/main" id="{E29D089F-AE27-4205-98E3-EA852C1F6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10743" r="17842" b="16913"/>
          <a:stretch/>
        </p:blipFill>
        <p:spPr bwMode="auto">
          <a:xfrm>
            <a:off x="8111678" y="2548196"/>
            <a:ext cx="1325027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olate: foods, functions, how much do you need &amp; more | Eufic">
            <a:extLst>
              <a:ext uri="{FF2B5EF4-FFF2-40B4-BE49-F238E27FC236}">
                <a16:creationId xmlns:a16="http://schemas.microsoft.com/office/drawing/2014/main" id="{1E3F39C4-603E-46BC-BB2D-BFEE69302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5" t="10743" r="12094" b="11776"/>
          <a:stretch/>
        </p:blipFill>
        <p:spPr bwMode="auto">
          <a:xfrm>
            <a:off x="6537813" y="2646148"/>
            <a:ext cx="1230922" cy="131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nerals">
            <a:extLst>
              <a:ext uri="{FF2B5EF4-FFF2-40B4-BE49-F238E27FC236}">
                <a16:creationId xmlns:a16="http://schemas.microsoft.com/office/drawing/2014/main" id="{0AC763E5-9786-4A11-92CB-FC3EEF690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1" t="21559" r="25400" b="18540"/>
          <a:stretch/>
        </p:blipFill>
        <p:spPr bwMode="auto">
          <a:xfrm>
            <a:off x="4841799" y="2632504"/>
            <a:ext cx="1151237" cy="131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gnesium: foods, functions, how much do you need &amp; more">
            <a:extLst>
              <a:ext uri="{FF2B5EF4-FFF2-40B4-BE49-F238E27FC236}">
                <a16:creationId xmlns:a16="http://schemas.microsoft.com/office/drawing/2014/main" id="{F99CED7C-D17A-4201-800C-35FB04410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" t="25081" r="2264" b="8389"/>
          <a:stretch/>
        </p:blipFill>
        <p:spPr bwMode="auto">
          <a:xfrm>
            <a:off x="2680714" y="2694772"/>
            <a:ext cx="1782267" cy="126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F294401-CE76-4D85-A5D6-4D4477C08B19}"/>
              </a:ext>
            </a:extLst>
          </p:cNvPr>
          <p:cNvSpPr txBox="1">
            <a:spLocks/>
          </p:cNvSpPr>
          <p:nvPr/>
        </p:nvSpPr>
        <p:spPr>
          <a:xfrm>
            <a:off x="6619516" y="4102034"/>
            <a:ext cx="1067516" cy="27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2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y-AM" sz="1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Ֆոլատ</a:t>
            </a:r>
            <a:endParaRPr lang="en-US" sz="16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C78AF5E-5C3F-44E0-8BAC-F4EA55B88645}"/>
              </a:ext>
            </a:extLst>
          </p:cNvPr>
          <p:cNvSpPr txBox="1">
            <a:spLocks/>
          </p:cNvSpPr>
          <p:nvPr/>
        </p:nvSpPr>
        <p:spPr>
          <a:xfrm>
            <a:off x="8165860" y="4104980"/>
            <a:ext cx="1325027" cy="27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2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y-AM" sz="1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Վիտամին </a:t>
            </a:r>
            <a:r>
              <a:rPr lang="en-US" sz="1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hy-AM" sz="1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D4FDD51-35E5-4BA3-967C-8A6D69D8797F}"/>
              </a:ext>
            </a:extLst>
          </p:cNvPr>
          <p:cNvSpPr txBox="1">
            <a:spLocks/>
          </p:cNvSpPr>
          <p:nvPr/>
        </p:nvSpPr>
        <p:spPr>
          <a:xfrm>
            <a:off x="2701113" y="4094006"/>
            <a:ext cx="1486406" cy="27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2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y-AM" sz="1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Մագնեզիում</a:t>
            </a:r>
            <a:endParaRPr lang="en-US" sz="16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4694D1D-1028-48FD-9876-061D11AF2C7D}"/>
              </a:ext>
            </a:extLst>
          </p:cNvPr>
          <p:cNvSpPr txBox="1">
            <a:spLocks/>
          </p:cNvSpPr>
          <p:nvPr/>
        </p:nvSpPr>
        <p:spPr>
          <a:xfrm>
            <a:off x="4915705" y="4105510"/>
            <a:ext cx="1254369" cy="27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2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y-AM" sz="1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Կալիում</a:t>
            </a:r>
            <a:endParaRPr lang="en-US" sz="16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2E5B19-59F8-4274-ADFE-1316FD875BFE}"/>
              </a:ext>
            </a:extLst>
          </p:cNvPr>
          <p:cNvCxnSpPr>
            <a:cxnSpLocks/>
          </p:cNvCxnSpPr>
          <p:nvPr/>
        </p:nvCxnSpPr>
        <p:spPr>
          <a:xfrm>
            <a:off x="1238452" y="4625728"/>
            <a:ext cx="988050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34" name="Picture 10" descr="Forms response chart. Question title: Ի՞նչ հաճախականությամբ եք միրգ օգտագործում։. Number of responses: 260 responses.">
            <a:extLst>
              <a:ext uri="{FF2B5EF4-FFF2-40B4-BE49-F238E27FC236}">
                <a16:creationId xmlns:a16="http://schemas.microsoft.com/office/drawing/2014/main" id="{A688C3B1-CBCF-4020-8E97-2B7494073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6" b="6647"/>
          <a:stretch/>
        </p:blipFill>
        <p:spPr bwMode="auto">
          <a:xfrm>
            <a:off x="1993743" y="5217361"/>
            <a:ext cx="3870165" cy="164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1312BC59-01A0-48FD-BB5C-840FABFB17C9}"/>
              </a:ext>
            </a:extLst>
          </p:cNvPr>
          <p:cNvSpPr txBox="1">
            <a:spLocks/>
          </p:cNvSpPr>
          <p:nvPr/>
        </p:nvSpPr>
        <p:spPr>
          <a:xfrm>
            <a:off x="2710510" y="4816550"/>
            <a:ext cx="6936384" cy="3403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2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y-AM" sz="1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Սպառման տվյալների հավաքագրում </a:t>
            </a:r>
            <a:r>
              <a:rPr lang="en-US" sz="18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y-AM" sz="18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դեմ առ դեմ և առցանց</a:t>
            </a:r>
            <a:r>
              <a:rPr lang="en-US" sz="18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E19F5FD3-663B-433B-8907-0E89180C7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69" y="2548196"/>
            <a:ext cx="2042786" cy="135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AB600B5-FBDB-41AE-9513-0A9D278AEF42}"/>
              </a:ext>
            </a:extLst>
          </p:cNvPr>
          <p:cNvSpPr txBox="1">
            <a:spLocks/>
          </p:cNvSpPr>
          <p:nvPr/>
        </p:nvSpPr>
        <p:spPr>
          <a:xfrm>
            <a:off x="623502" y="3948785"/>
            <a:ext cx="2042786" cy="486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2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y-AM" sz="1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Պեստիցիդ՝ քլորպիրիֆոս</a:t>
            </a:r>
            <a:endParaRPr lang="en-US" sz="16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F37BCB60-695B-464F-951F-CC96133A8F7C}"/>
              </a:ext>
            </a:extLst>
          </p:cNvPr>
          <p:cNvSpPr txBox="1">
            <a:spLocks/>
          </p:cNvSpPr>
          <p:nvPr/>
        </p:nvSpPr>
        <p:spPr>
          <a:xfrm>
            <a:off x="2595410" y="2000020"/>
            <a:ext cx="6808897" cy="3403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2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y-AM" sz="1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Լաբորատոր հետազոտություններ</a:t>
            </a:r>
            <a:endParaRPr lang="en-US" sz="16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0" name="Picture 16" descr="Forms response chart. Question title: Ի՞նչ հաճախականությամբ եք բանջարեղեն օգտագործում։. Number of responses: 260 responses.">
            <a:extLst>
              <a:ext uri="{FF2B5EF4-FFF2-40B4-BE49-F238E27FC236}">
                <a16:creationId xmlns:a16="http://schemas.microsoft.com/office/drawing/2014/main" id="{15C27568-A27A-4F5C-919D-0FA7C84E4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492" y="5248526"/>
            <a:ext cx="3751594" cy="157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uits vegetables png Images - Free Download on Freepik">
            <a:extLst>
              <a:ext uri="{FF2B5EF4-FFF2-40B4-BE49-F238E27FC236}">
                <a16:creationId xmlns:a16="http://schemas.microsoft.com/office/drawing/2014/main" id="{50AF80C7-89DA-4A47-8C79-784FFD9C2A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9" b="9474"/>
          <a:stretch/>
        </p:blipFill>
        <p:spPr bwMode="auto">
          <a:xfrm>
            <a:off x="9754741" y="2632505"/>
            <a:ext cx="1706974" cy="118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3A5D32A5-A2B5-43B9-A8A9-4E709B336C5A}"/>
              </a:ext>
            </a:extLst>
          </p:cNvPr>
          <p:cNvSpPr txBox="1">
            <a:spLocks/>
          </p:cNvSpPr>
          <p:nvPr/>
        </p:nvSpPr>
        <p:spPr>
          <a:xfrm>
            <a:off x="9779648" y="3941752"/>
            <a:ext cx="1826696" cy="486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2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y-AM" sz="16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Թաղանթանյութ (բջջանյութ)</a:t>
            </a:r>
            <a:endParaRPr lang="en-US" sz="16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72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Banded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3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3CD65D-61A5-43C9-A837-6EC73C7DA8A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31F006B4-A9E1-4F39-85C8-FB836F9193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377351-63A1-4C2E-8C9A-66CDD70F1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812</TotalTime>
  <Words>1010</Words>
  <Application>Microsoft Office PowerPoint</Application>
  <PresentationFormat>Widescreen</PresentationFormat>
  <Paragraphs>150</Paragraphs>
  <Slides>20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Calibri</vt:lpstr>
      <vt:lpstr>Cambria</vt:lpstr>
      <vt:lpstr>Corbel</vt:lpstr>
      <vt:lpstr>GHEA Grapalat</vt:lpstr>
      <vt:lpstr>Gill Sans MT</vt:lpstr>
      <vt:lpstr>Rockwell</vt:lpstr>
      <vt:lpstr>Rockwell Condensed</vt:lpstr>
      <vt:lpstr>Sylfaen</vt:lpstr>
      <vt:lpstr>Times New Roman</vt:lpstr>
      <vt:lpstr>Wingdings</vt:lpstr>
      <vt:lpstr>Wingdings 2</vt:lpstr>
      <vt:lpstr>Banded</vt:lpstr>
      <vt:lpstr>Dividend</vt:lpstr>
      <vt:lpstr>Wood Type</vt:lpstr>
      <vt:lpstr>Սննդամթերքի ռիսկի և օգուտի գնահատման կարողությունների զարգացում Հայաստանում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Սննդամթերքի ռիսկի և օգուտի գնահատման կարողությունների զարգացում Հայաստանում</dc:title>
  <dc:creator>MB</dc:creator>
  <cp:lastModifiedBy>Davit Pipoyan</cp:lastModifiedBy>
  <cp:revision>336</cp:revision>
  <dcterms:created xsi:type="dcterms:W3CDTF">2025-11-28T07:29:53Z</dcterms:created>
  <dcterms:modified xsi:type="dcterms:W3CDTF">2026-05-15T20:21:18Z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