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2" r:id="rId3"/>
    <p:sldId id="271" r:id="rId4"/>
    <p:sldId id="280" r:id="rId5"/>
    <p:sldId id="274" r:id="rId6"/>
    <p:sldId id="273" r:id="rId7"/>
    <p:sldId id="276" r:id="rId8"/>
    <p:sldId id="270" r:id="rId9"/>
    <p:sldId id="278" r:id="rId10"/>
    <p:sldId id="279" r:id="rId11"/>
    <p:sldId id="277" r:id="rId12"/>
    <p:sldId id="258" r:id="rId13"/>
    <p:sldId id="259" r:id="rId14"/>
    <p:sldId id="267" r:id="rId15"/>
    <p:sldId id="260" r:id="rId16"/>
    <p:sldId id="269" r:id="rId17"/>
    <p:sldId id="261" r:id="rId18"/>
    <p:sldId id="262" r:id="rId19"/>
    <p:sldId id="263" r:id="rId20"/>
    <p:sldId id="264" r:id="rId21"/>
    <p:sldId id="281" r:id="rId22"/>
    <p:sldId id="282" r:id="rId23"/>
    <p:sldId id="283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016" y="29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743200" y="3124200"/>
            <a:ext cx="740664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743200" y="5003322"/>
            <a:ext cx="740664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9546145" y="1135997"/>
            <a:ext cx="2286000" cy="4572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15-May-26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8858483" y="4143264"/>
            <a:ext cx="3657600" cy="46085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457200" y="0"/>
            <a:ext cx="73152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331603" y="0"/>
            <a:ext cx="125597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1188720" y="0"/>
            <a:ext cx="21824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369584" y="0"/>
            <a:ext cx="27633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2761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09728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02493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071968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28016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093662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463040" y="0"/>
            <a:ext cx="9144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731520" y="3429000"/>
            <a:ext cx="155448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571558" y="4866752"/>
            <a:ext cx="769709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309296" y="5500632"/>
            <a:ext cx="164592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997050" y="5788152"/>
            <a:ext cx="329184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2286000" y="4495800"/>
            <a:ext cx="438912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590653" y="4928702"/>
            <a:ext cx="73152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15-May-26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39"/>
            <a:ext cx="201168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15-May-26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48640" y="1600200"/>
            <a:ext cx="896112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15-May-26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2895600"/>
            <a:ext cx="740664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5010150"/>
            <a:ext cx="740664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9544507" y="1132332"/>
            <a:ext cx="2286000" cy="4572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15-May-26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8858707" y="4140403"/>
            <a:ext cx="3657600" cy="46085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457200" y="0"/>
            <a:ext cx="73152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31603" y="0"/>
            <a:ext cx="125597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188720" y="0"/>
            <a:ext cx="21824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369584" y="0"/>
            <a:ext cx="27633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2761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9728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2493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071968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28016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463040" y="0"/>
            <a:ext cx="9144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731520" y="3429000"/>
            <a:ext cx="155448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589645" y="4866752"/>
            <a:ext cx="769709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309296" y="5500632"/>
            <a:ext cx="164592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997050" y="5791200"/>
            <a:ext cx="329184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2254848" y="4479888"/>
            <a:ext cx="438912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091753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608739" y="4928702"/>
            <a:ext cx="73152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15-May-26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548640" y="1600200"/>
            <a:ext cx="43891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124298" y="1600200"/>
            <a:ext cx="43891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3050"/>
            <a:ext cx="905256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15-May-26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48640" y="2362200"/>
            <a:ext cx="438912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246370" y="2362200"/>
            <a:ext cx="438912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548640" y="1569720"/>
            <a:ext cx="438912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212080" y="1569720"/>
            <a:ext cx="438912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15-May-26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15-May-26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5156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677156" y="3154680"/>
            <a:ext cx="6309360" cy="54864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74736" y="274320"/>
            <a:ext cx="183245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749808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743075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78992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0607040" y="0"/>
            <a:ext cx="36576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9848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9787738" y="5715000"/>
            <a:ext cx="658368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65760" y="274320"/>
            <a:ext cx="676656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15-May-26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05156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9787738" y="5715000"/>
            <a:ext cx="658368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651096" y="3154680"/>
            <a:ext cx="6309360" cy="54864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740664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8958" y="264795"/>
            <a:ext cx="18288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78992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0607040" y="0"/>
            <a:ext cx="36576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9848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749808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743075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15-May-26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05156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548640" y="274638"/>
            <a:ext cx="896112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548640" y="1600200"/>
            <a:ext cx="896112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9308592" y="1043446"/>
            <a:ext cx="2011680" cy="46085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15-May-26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8708263" y="3700664"/>
            <a:ext cx="3200400" cy="438912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9144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078992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10607040" y="0"/>
            <a:ext cx="36576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9848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9787738" y="5715000"/>
            <a:ext cx="658368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9754819" y="5734050"/>
            <a:ext cx="73152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D:\Edmond\Downloads1\downlo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2" y="5334000"/>
            <a:ext cx="1096265" cy="1097280"/>
          </a:xfrm>
          <a:prstGeom prst="rect">
            <a:avLst/>
          </a:prstGeom>
          <a:noFill/>
        </p:spPr>
      </p:pic>
      <p:pic>
        <p:nvPicPr>
          <p:cNvPr id="9" name="Picture 2" descr="C:\Users\Volcano\Desktop\New folder (4)\69faea4696b9e-1778051654-frame-190a-png.jpg"/>
          <p:cNvPicPr>
            <a:picLocks noChangeAspect="1" noChangeArrowheads="1"/>
          </p:cNvPicPr>
          <p:nvPr/>
        </p:nvPicPr>
        <p:blipFill>
          <a:blip r:embed="rId3" cstate="print"/>
          <a:srcRect l="51083" t="17625" r="34250" b="60375"/>
          <a:stretch>
            <a:fillRect/>
          </a:stretch>
        </p:blipFill>
        <p:spPr bwMode="auto">
          <a:xfrm>
            <a:off x="2926251" y="5334000"/>
            <a:ext cx="1097280" cy="1097280"/>
          </a:xfrm>
          <a:prstGeom prst="rect">
            <a:avLst/>
          </a:prstGeom>
          <a:noFill/>
        </p:spPr>
      </p:pic>
      <p:pic>
        <p:nvPicPr>
          <p:cNvPr id="10" name="Picture 3" descr="D:\Edmond\Ashxatanqner\Nor Gexi\catania\volc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5315" y="5334159"/>
            <a:ext cx="16129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D:\Edmond\Ashxatanqner\Nor Gexi\catania\volc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5425440"/>
            <a:ext cx="283629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1676400"/>
            <a:ext cx="10058400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pPr algn="just" eaLnBrk="0" hangingPunct="0">
              <a:lnSpc>
                <a:spcPct val="150000"/>
              </a:lnSpc>
            </a:pPr>
            <a:r>
              <a:rPr lang="en-US" sz="1600" b="1" i="1" dirty="0" err="1">
                <a:solidFill>
                  <a:srgbClr val="002060"/>
                </a:solidFill>
              </a:rPr>
              <a:t>Լիդսի</a:t>
            </a:r>
            <a:r>
              <a:rPr lang="en-US" sz="1600" b="1" i="1" dirty="0">
                <a:solidFill>
                  <a:srgbClr val="002060"/>
                </a:solidFill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</a:rPr>
              <a:t>Համալսարան</a:t>
            </a:r>
            <a:r>
              <a:rPr lang="en-US" sz="1600" b="1" i="1" dirty="0">
                <a:solidFill>
                  <a:srgbClr val="002060"/>
                </a:solidFill>
              </a:rPr>
              <a:t>, </a:t>
            </a:r>
            <a:r>
              <a:rPr lang="en-US" sz="1600" b="1" i="1" dirty="0" err="1">
                <a:solidFill>
                  <a:srgbClr val="002060"/>
                </a:solidFill>
              </a:rPr>
              <a:t>Մեծ</a:t>
            </a:r>
            <a:r>
              <a:rPr lang="en-US" sz="1600" b="1" i="1" dirty="0">
                <a:solidFill>
                  <a:srgbClr val="002060"/>
                </a:solidFill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</a:rPr>
              <a:t>Բրիտանիա</a:t>
            </a:r>
            <a:r>
              <a:rPr lang="en-US" sz="1600" b="1" i="1" dirty="0">
                <a:solidFill>
                  <a:srgbClr val="002060"/>
                </a:solidFill>
              </a:rPr>
              <a:t> </a:t>
            </a:r>
          </a:p>
          <a:p>
            <a:pPr algn="just" eaLnBrk="0" hangingPunct="0">
              <a:lnSpc>
                <a:spcPct val="150000"/>
              </a:lnSpc>
            </a:pPr>
            <a:r>
              <a:rPr lang="en-US" sz="1600" b="1" dirty="0" err="1">
                <a:solidFill>
                  <a:srgbClr val="002060"/>
                </a:solidFill>
              </a:rPr>
              <a:t>Ղեկավար</a:t>
            </a:r>
            <a:r>
              <a:rPr lang="en-US" sz="1600" b="1" dirty="0">
                <a:solidFill>
                  <a:srgbClr val="002060"/>
                </a:solidFill>
              </a:rPr>
              <a:t>՝ 	</a:t>
            </a:r>
            <a:r>
              <a:rPr lang="en-US" sz="1600" b="1" dirty="0" err="1">
                <a:solidFill>
                  <a:srgbClr val="002060"/>
                </a:solidFill>
              </a:rPr>
              <a:t>Իվան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Սավով</a:t>
            </a:r>
            <a:r>
              <a:rPr lang="en-US" sz="1600" b="1" dirty="0">
                <a:solidFill>
                  <a:srgbClr val="002060"/>
                </a:solidFill>
              </a:rPr>
              <a:t>			</a:t>
            </a:r>
            <a:r>
              <a:rPr lang="en-US" sz="1600" b="1" i="1" dirty="0">
                <a:solidFill>
                  <a:srgbClr val="002060"/>
                </a:solidFill>
              </a:rPr>
              <a:t>		</a:t>
            </a:r>
          </a:p>
          <a:p>
            <a:pPr eaLnBrk="0" hangingPunct="0"/>
            <a:endParaRPr lang="en-US" sz="1600" b="1" dirty="0">
              <a:solidFill>
                <a:srgbClr val="002060"/>
              </a:solidFill>
            </a:endParaRPr>
          </a:p>
          <a:p>
            <a:pPr eaLnBrk="0" hangingPunct="0">
              <a:lnSpc>
                <a:spcPct val="150000"/>
              </a:lnSpc>
            </a:pPr>
            <a:r>
              <a:rPr lang="en-US" sz="1600" b="1" dirty="0" err="1">
                <a:solidFill>
                  <a:srgbClr val="002060"/>
                </a:solidFill>
              </a:rPr>
              <a:t>Երկրաբանական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գիտությունների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ինստիտուտ</a:t>
            </a:r>
            <a:endParaRPr lang="en-US" sz="1600" b="1" dirty="0">
              <a:solidFill>
                <a:srgbClr val="002060"/>
              </a:solidFill>
            </a:endParaRPr>
          </a:p>
          <a:p>
            <a:pPr eaLnBrk="0" hangingPunct="0">
              <a:lnSpc>
                <a:spcPct val="150000"/>
              </a:lnSpc>
            </a:pPr>
            <a:r>
              <a:rPr lang="en-US" sz="1600" b="1" dirty="0" err="1">
                <a:solidFill>
                  <a:srgbClr val="002060"/>
                </a:solidFill>
              </a:rPr>
              <a:t>Համաղեկավար</a:t>
            </a:r>
            <a:r>
              <a:rPr lang="en-US" sz="1600" b="1" dirty="0">
                <a:solidFill>
                  <a:srgbClr val="002060"/>
                </a:solidFill>
              </a:rPr>
              <a:t>՝ 	</a:t>
            </a:r>
            <a:r>
              <a:rPr lang="en-US" sz="1600" b="1" dirty="0" err="1">
                <a:solidFill>
                  <a:srgbClr val="002060"/>
                </a:solidFill>
              </a:rPr>
              <a:t>Էդմոնդ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Գրիգորյան</a:t>
            </a:r>
            <a:r>
              <a:rPr lang="en-US" sz="1600" b="1" dirty="0">
                <a:solidFill>
                  <a:srgbClr val="002060"/>
                </a:solidFill>
              </a:rPr>
              <a:t> 	</a:t>
            </a:r>
          </a:p>
          <a:p>
            <a:pPr eaLnBrk="0" hangingPunct="0">
              <a:lnSpc>
                <a:spcPct val="150000"/>
              </a:lnSpc>
            </a:pPr>
            <a:r>
              <a:rPr lang="en-US" sz="1600" b="1" dirty="0" err="1">
                <a:solidFill>
                  <a:srgbClr val="002060"/>
                </a:solidFill>
              </a:rPr>
              <a:t>Կատարողներ</a:t>
            </a:r>
            <a:r>
              <a:rPr lang="en-US" sz="1600" b="1" dirty="0">
                <a:solidFill>
                  <a:srgbClr val="002060"/>
                </a:solidFill>
              </a:rPr>
              <a:t>՝ 	</a:t>
            </a:r>
            <a:r>
              <a:rPr lang="en-US" sz="1600" b="1" dirty="0" err="1">
                <a:solidFill>
                  <a:srgbClr val="002060"/>
                </a:solidFill>
              </a:rPr>
              <a:t>Խաչատուր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Մելիքսեթյան</a:t>
            </a:r>
            <a:endParaRPr lang="en-US" sz="1600" b="1" dirty="0">
              <a:solidFill>
                <a:srgbClr val="002060"/>
              </a:solidFill>
            </a:endParaRPr>
          </a:p>
          <a:p>
            <a:pPr eaLnBrk="0" hangingPunct="0">
              <a:lnSpc>
                <a:spcPct val="150000"/>
              </a:lnSpc>
            </a:pPr>
            <a:r>
              <a:rPr lang="en-US" sz="1600" b="1" dirty="0">
                <a:solidFill>
                  <a:srgbClr val="002060"/>
                </a:solidFill>
              </a:rPr>
              <a:t>		</a:t>
            </a:r>
            <a:r>
              <a:rPr lang="en-US" sz="1600" b="1" dirty="0" err="1">
                <a:solidFill>
                  <a:srgbClr val="002060"/>
                </a:solidFill>
              </a:rPr>
              <a:t>Գևորգ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Նավասարդյան</a:t>
            </a:r>
            <a:endParaRPr lang="en-US" sz="1600" b="1" dirty="0">
              <a:solidFill>
                <a:srgbClr val="002060"/>
              </a:solidFill>
            </a:endParaRPr>
          </a:p>
          <a:p>
            <a:pPr eaLnBrk="0" hangingPunct="0">
              <a:lnSpc>
                <a:spcPct val="150000"/>
              </a:lnSpc>
            </a:pPr>
            <a:r>
              <a:rPr lang="en-US" sz="1600" b="1" dirty="0">
                <a:solidFill>
                  <a:srgbClr val="002060"/>
                </a:solidFill>
              </a:rPr>
              <a:t>		</a:t>
            </a:r>
            <a:r>
              <a:rPr lang="en-US" sz="1600" b="1" dirty="0" err="1">
                <a:solidFill>
                  <a:srgbClr val="002060"/>
                </a:solidFill>
              </a:rPr>
              <a:t>Արմինե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Բաղդասարյան</a:t>
            </a:r>
            <a:endParaRPr lang="en-US" sz="1600" b="1" dirty="0">
              <a:solidFill>
                <a:srgbClr val="002060"/>
              </a:solidFill>
            </a:endParaRPr>
          </a:p>
          <a:p>
            <a:pPr eaLnBrk="0" hangingPunct="0">
              <a:lnSpc>
                <a:spcPct val="150000"/>
              </a:lnSpc>
            </a:pPr>
            <a:r>
              <a:rPr lang="en-US" sz="1600" b="1" dirty="0">
                <a:solidFill>
                  <a:srgbClr val="002060"/>
                </a:solidFill>
              </a:rPr>
              <a:t>		</a:t>
            </a:r>
            <a:r>
              <a:rPr lang="en-US" sz="1600" b="1" dirty="0" err="1">
                <a:solidFill>
                  <a:srgbClr val="002060"/>
                </a:solidFill>
              </a:rPr>
              <a:t>Համեստ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Գրիգորյան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609600" y="228600"/>
            <a:ext cx="8961120" cy="205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anchor="b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en-US" sz="2000" b="1" i="0" u="none" strike="noStrike" kern="1200" cap="sm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Տեֆրոխրոնոլոգիա</a:t>
            </a: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sm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եվ</a:t>
            </a: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sm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Հայաստանում</a:t>
            </a: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sm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հրաբխային</a:t>
            </a: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sm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մոխրի</a:t>
            </a: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sm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թափման</a:t>
            </a: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sm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վտանգը</a:t>
            </a: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 </a:t>
            </a:r>
          </a:p>
          <a:p>
            <a:pPr marL="0" marR="0" lvl="0" indent="0" algn="ctr" defTabSz="914400" rtl="0" eaLnBrk="0" fontAlgn="auto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23RL-1E042 </a:t>
            </a:r>
            <a:r>
              <a:rPr kumimoji="0" lang="en-US" sz="2000" b="1" i="0" u="none" strike="noStrike" kern="1200" cap="sm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ծածկագրով</a:t>
            </a: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sm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գիտական</a:t>
            </a: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sm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թեմա</a:t>
            </a:r>
            <a:endParaRPr kumimoji="0" lang="en-US" sz="2000" b="1" i="0" u="none" strike="noStrike" kern="1200" cap="sm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auto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100" b="1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1100" b="1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1100" b="1" i="0" u="none" strike="noStrike" kern="1200" cap="sm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auto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1600" b="1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Կազմակերպություն</a:t>
            </a:r>
            <a:r>
              <a:rPr kumimoji="0" lang="en-US" sz="1600" b="1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՝ </a:t>
            </a:r>
            <a:r>
              <a:rPr kumimoji="0" lang="hy-AM" sz="1600" b="1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Երկրաբանական գիտությունների ինստիտուտ</a:t>
            </a:r>
            <a:endParaRPr kumimoji="0" lang="en-US" sz="2800" b="1" i="0" u="none" strike="noStrike" kern="1200" cap="sm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auto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sm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" descr="E:\nkarne\dasht\2021.07. Gegham\dron\dron\DJI_07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1809750"/>
            <a:ext cx="4632960" cy="347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8509000" y="1828800"/>
            <a:ext cx="2286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400" b="1" i="1" dirty="0" err="1">
                <a:latin typeface="Century Schoolbook" pitchFamily="18" charset="0"/>
              </a:rPr>
              <a:t>Աժդահակ</a:t>
            </a:r>
            <a:r>
              <a:rPr lang="hy-AM" sz="1400" b="1" i="1" dirty="0">
                <a:latin typeface="Century Schoolbook" pitchFamily="18" charset="0"/>
              </a:rPr>
              <a:t> </a:t>
            </a:r>
            <a:r>
              <a:rPr lang="en-US" sz="1400" b="1" i="1" dirty="0" err="1">
                <a:latin typeface="Century Schoolbook" pitchFamily="18" charset="0"/>
              </a:rPr>
              <a:t>հրաբուխ</a:t>
            </a:r>
            <a:endParaRPr lang="en-US" sz="1400" b="1" i="1" dirty="0">
              <a:latin typeface="Century Schoolbook" pitchFamily="18" charset="0"/>
            </a:endParaRPr>
          </a:p>
          <a:p>
            <a:pPr algn="r" eaLnBrk="0" hangingPunct="0"/>
            <a:r>
              <a:rPr lang="en-US" sz="1400" b="1" i="1" dirty="0" err="1">
                <a:latin typeface="Century Schoolbook" pitchFamily="18" charset="0"/>
              </a:rPr>
              <a:t>Գեղամա</a:t>
            </a:r>
            <a:r>
              <a:rPr lang="en-US" sz="1400" b="1" i="1" dirty="0">
                <a:latin typeface="Century Schoolbook" pitchFamily="18" charset="0"/>
              </a:rPr>
              <a:t> </a:t>
            </a:r>
            <a:r>
              <a:rPr lang="en-US" sz="1400" b="1" i="1" dirty="0" err="1">
                <a:latin typeface="Century Schoolbook" pitchFamily="18" charset="0"/>
              </a:rPr>
              <a:t>հրաբխային</a:t>
            </a:r>
            <a:r>
              <a:rPr lang="en-US" sz="1400" b="1" i="1" dirty="0">
                <a:latin typeface="Century Schoolbook" pitchFamily="18" charset="0"/>
              </a:rPr>
              <a:t> </a:t>
            </a:r>
          </a:p>
          <a:p>
            <a:pPr algn="r" eaLnBrk="0" hangingPunct="0"/>
            <a:r>
              <a:rPr lang="en-US" sz="1400" b="1" i="1" dirty="0" err="1">
                <a:latin typeface="Century Schoolbook" pitchFamily="18" charset="0"/>
              </a:rPr>
              <a:t>բարձրավանդակ</a:t>
            </a:r>
            <a:endParaRPr lang="en-US" sz="1400" b="1" i="1" dirty="0">
              <a:latin typeface="Century Schoolbook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449764" y="6437506"/>
            <a:ext cx="8686800" cy="36004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Post-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collisional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volcanism initiated 10 Ma and lasted to Holocene and historical times</a:t>
            </a:r>
            <a:endParaRPr kumimoji="0" lang="hy-AM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6" descr="C:\Users\KhachaturMeliksetian\Desktop\tampa-talk\karka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0107" y="994234"/>
            <a:ext cx="3524939" cy="250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Naseli-sisi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0106" y="3578372"/>
            <a:ext cx="3545253" cy="265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648" y="946855"/>
            <a:ext cx="5920937" cy="5108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19800"/>
            <a:ext cx="647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Holocene-historical volcanoes of Armenian Highlands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705600" y="5715000"/>
            <a:ext cx="34529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hy-AM" sz="1050" b="1" dirty="0" err="1">
                <a:solidFill>
                  <a:schemeClr val="bg1"/>
                </a:solidFill>
                <a:latin typeface="Verdana" pitchFamily="34" charset="0"/>
              </a:rPr>
              <a:t>Nazeli</a:t>
            </a:r>
            <a:r>
              <a:rPr lang="en-US" altLang="hy-AM" sz="1050" b="1" dirty="0">
                <a:solidFill>
                  <a:schemeClr val="bg1"/>
                </a:solidFill>
                <a:latin typeface="Verdana" pitchFamily="34" charset="0"/>
              </a:rPr>
              <a:t> Holocene volcano</a:t>
            </a:r>
            <a:r>
              <a:rPr lang="ru-RU" altLang="hy-AM" sz="1050" b="1" dirty="0">
                <a:solidFill>
                  <a:schemeClr val="bg1"/>
                </a:solidFill>
                <a:latin typeface="Verdana" pitchFamily="34" charset="0"/>
              </a:rPr>
              <a:t>, </a:t>
            </a:r>
            <a:r>
              <a:rPr lang="en-US" altLang="hy-AM" sz="1050" b="1" dirty="0" err="1">
                <a:solidFill>
                  <a:schemeClr val="bg1"/>
                </a:solidFill>
                <a:latin typeface="Verdana" pitchFamily="34" charset="0"/>
              </a:rPr>
              <a:t>Syunik</a:t>
            </a:r>
            <a:r>
              <a:rPr lang="en-US" altLang="hy-AM" sz="1050" b="1" dirty="0">
                <a:solidFill>
                  <a:schemeClr val="bg1"/>
                </a:solidFill>
                <a:latin typeface="Verdana" pitchFamily="34" charset="0"/>
              </a:rPr>
              <a:t> volcanic highland, south Armenia</a:t>
            </a:r>
            <a:endParaRPr lang="ru-RU" altLang="hy-AM" sz="1050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08913" y="217201"/>
            <a:ext cx="9701887" cy="13255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cap="small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Nemrut</a:t>
            </a:r>
            <a:r>
              <a:rPr lang="en-US" sz="2400" cap="sm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volcano, eastern Turkey, Capable to produce VEI-6 explosive eruptions, last eruption 15</a:t>
            </a:r>
            <a:r>
              <a:rPr lang="en-US" sz="2400" cap="small" baseline="30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2400" cap="sm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Century</a:t>
            </a:r>
          </a:p>
        </p:txBody>
      </p: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984" y="1627235"/>
            <a:ext cx="4716816" cy="27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399" y="4731603"/>
            <a:ext cx="4800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Historical eruption of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Nemrut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 volcano are dated to 1441 according to historical observations (in “Memory Notes of Armenian Chronicles” of the 15th century)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62600" y="4724400"/>
            <a:ext cx="4724400" cy="13716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Based on geochemistry and 40Ar/39Ar age (194 Ka </a:t>
            </a:r>
            <a:r>
              <a:rPr lang="hy-AM" sz="16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± 8.5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), we established, that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tephra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 fallout is related to VEI-6 eruption of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Nemrut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 volcano (189.2-194.5 Ka), named AP-1 eruption and described. 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5715000" y="1600200"/>
            <a:ext cx="4394200" cy="3124200"/>
            <a:chOff x="5791200" y="1905000"/>
            <a:chExt cx="5913438" cy="3886200"/>
          </a:xfrm>
        </p:grpSpPr>
        <p:pic>
          <p:nvPicPr>
            <p:cNvPr id="7" name="Content Placeholder 3"/>
            <p:cNvPicPr>
              <a:picLocks noChangeAspect="1"/>
            </p:cNvPicPr>
            <p:nvPr/>
          </p:nvPicPr>
          <p:blipFill rotWithShape="1">
            <a:blip r:embed="rId3" cstate="print"/>
            <a:srcRect b="3509"/>
            <a:stretch/>
          </p:blipFill>
          <p:spPr>
            <a:xfrm>
              <a:off x="5791200" y="1905000"/>
              <a:ext cx="5913438" cy="3886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8686800" y="2057400"/>
              <a:ext cx="18288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err="1">
                  <a:solidFill>
                    <a:srgbClr val="4D2AA6"/>
                  </a:solidFill>
                  <a:latin typeface="Arial LatArm" pitchFamily="34" charset="0"/>
                  <a:ea typeface="Adobe Gothic Std B" pitchFamily="34" charset="-128"/>
                </a:rPr>
                <a:t>Achajur</a:t>
              </a:r>
              <a:r>
                <a:rPr lang="en-US" sz="1600" dirty="0">
                  <a:solidFill>
                    <a:srgbClr val="4D2AA6"/>
                  </a:solidFill>
                  <a:latin typeface="Arial LatArm" pitchFamily="34" charset="0"/>
                  <a:ea typeface="Adobe Gothic Std B" pitchFamily="34" charset="-128"/>
                </a:rPr>
                <a:t> area </a:t>
              </a:r>
              <a:endPara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4D2AA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LatArm" pitchFamily="34" charset="0"/>
                <a:ea typeface="Adobe Gothic Std B" pitchFamily="34" charset="-128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961120" cy="1143000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The location of some </a:t>
            </a:r>
            <a:r>
              <a:rPr lang="en-US" sz="2400" dirty="0" err="1"/>
              <a:t>tephra</a:t>
            </a:r>
            <a:r>
              <a:rPr lang="en-US" sz="2400" dirty="0"/>
              <a:t> deposits in the territory of Armenia.</a:t>
            </a:r>
          </a:p>
        </p:txBody>
      </p:sp>
      <p:pic>
        <p:nvPicPr>
          <p:cNvPr id="5" name="Picture 3" descr="D:\Edmond\Ashxatanqner\Hodvacner\Irind hazard\New folder\EGU23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6288" y="1219201"/>
            <a:ext cx="6121912" cy="5369950"/>
          </a:xfrm>
          <a:prstGeom prst="rect">
            <a:avLst/>
          </a:prstGeom>
          <a:noFill/>
        </p:spPr>
      </p:pic>
      <p:pic>
        <p:nvPicPr>
          <p:cNvPr id="6" name="Picture 2" descr="C:\Users\Volcano\Desktop\New folder (4)\volc 23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400" y="2448761"/>
            <a:ext cx="3074200" cy="364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Volcano\Desktop\New folder (4)\volc 23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192549"/>
            <a:ext cx="4522000" cy="315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40082" y="177801"/>
            <a:ext cx="8961120" cy="7318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small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ylfaen" panose="010A0502050306030303" pitchFamily="18" charset="0"/>
                <a:ea typeface="+mj-ea"/>
                <a:cs typeface="+mj-cs"/>
              </a:rPr>
              <a:t>Irind</a:t>
            </a:r>
            <a:r>
              <a:rPr kumimoji="0" lang="en-US" sz="2400" b="0" i="0" u="none" strike="noStrike" kern="1200" cap="small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ylfaen" panose="010A0502050306030303" pitchFamily="18" charset="0"/>
                <a:ea typeface="+mj-ea"/>
                <a:cs typeface="+mj-cs"/>
              </a:rPr>
              <a:t> volcano (case</a:t>
            </a:r>
            <a:r>
              <a:rPr kumimoji="0" lang="en-US" sz="2400" b="0" i="0" u="none" strike="noStrike" kern="1200" cap="small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ylfaen" panose="010A0502050306030303" pitchFamily="18" charset="0"/>
                <a:ea typeface="+mj-ea"/>
                <a:cs typeface="+mj-cs"/>
              </a:rPr>
              <a:t> study</a:t>
            </a:r>
            <a:r>
              <a:rPr kumimoji="0" lang="en-US" sz="2400" b="0" i="0" u="none" strike="noStrike" kern="1200" cap="small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ylfaen" panose="010A0502050306030303" pitchFamily="18" charset="0"/>
                <a:ea typeface="+mj-ea"/>
                <a:cs typeface="+mj-cs"/>
              </a:rPr>
              <a:t>)</a:t>
            </a:r>
            <a:endParaRPr kumimoji="0" lang="en-US" sz="24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 descr="D:\Edmond\Ashxatanqner\Hodvacner\Irind hazard\New folder\EGU23 EDMO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95400"/>
            <a:ext cx="5516747" cy="3962400"/>
          </a:xfrm>
          <a:prstGeom prst="rect">
            <a:avLst/>
          </a:prstGeom>
          <a:noFill/>
        </p:spPr>
      </p:pic>
      <p:pic>
        <p:nvPicPr>
          <p:cNvPr id="4" name="Picture 3" descr="E:\nkarne\dasht\Shamirami plato 20.05.2021\Dron\DJI_0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1" y="1314451"/>
            <a:ext cx="5257800" cy="394334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819400" y="5486400"/>
            <a:ext cx="54864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Age:</a:t>
            </a:r>
            <a:r>
              <a:rPr lang="en-US" dirty="0"/>
              <a:t> 0.490 ± 0.028 Ma (⁴⁰</a:t>
            </a:r>
            <a:r>
              <a:rPr lang="en-US" dirty="0" err="1"/>
              <a:t>Ar</a:t>
            </a:r>
            <a:r>
              <a:rPr lang="en-US" dirty="0"/>
              <a:t>/³⁹Ar method)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334000"/>
            <a:ext cx="533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11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Overview (a) and close-up (b) sketch maps of </a:t>
            </a:r>
            <a:r>
              <a:rPr lang="en-US" sz="11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Irind</a:t>
            </a:r>
            <a:r>
              <a:rPr lang="en-US" sz="11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volcano and its products. Legend: 1. Explosive Sub-</a:t>
            </a:r>
            <a:r>
              <a:rPr lang="en-US" sz="11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Plinian</a:t>
            </a:r>
            <a:r>
              <a:rPr lang="en-US" sz="11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phase, 2. Effusive phase, 3. The contour of the volcanic edifice of </a:t>
            </a:r>
            <a:r>
              <a:rPr lang="en-US" sz="11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Irind</a:t>
            </a:r>
            <a:r>
              <a:rPr lang="en-US" sz="11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volcano, 4. </a:t>
            </a:r>
            <a:r>
              <a:rPr lang="en-US" sz="11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Trachydacite</a:t>
            </a:r>
            <a:r>
              <a:rPr lang="en-US" sz="11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dome (plug) of </a:t>
            </a:r>
            <a:r>
              <a:rPr lang="en-US" sz="11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Irind</a:t>
            </a:r>
            <a:r>
              <a:rPr lang="en-US" sz="11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volcano, 5. Lavas from a system of cracks. White arrows show directions of lava flows (c) Photograph of the vent/plug of </a:t>
            </a:r>
            <a:r>
              <a:rPr lang="en-US" sz="11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Irind</a:t>
            </a:r>
            <a:r>
              <a:rPr lang="en-US" sz="11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volcano with Ararat </a:t>
            </a:r>
            <a:r>
              <a:rPr lang="en-US" sz="11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stratovolcano</a:t>
            </a:r>
            <a:r>
              <a:rPr lang="en-US" sz="11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in the background (in white). (d) Black-reddish column-collapse </a:t>
            </a:r>
            <a:r>
              <a:rPr lang="en-US" sz="11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vitrophyre</a:t>
            </a:r>
            <a:r>
              <a:rPr lang="en-US" sz="11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outcropping on the western flank of </a:t>
            </a:r>
            <a:r>
              <a:rPr lang="en-US" sz="11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Irind</a:t>
            </a:r>
            <a:r>
              <a:rPr lang="en-US" sz="11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volcano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477000" y="5334000"/>
            <a:ext cx="400812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Geological section of the </a:t>
            </a:r>
            <a:r>
              <a:rPr lang="en-US" sz="11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pyroclastic</a:t>
            </a:r>
            <a:r>
              <a:rPr lang="en-US" sz="11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fall and flow deposits of the </a:t>
            </a:r>
            <a:r>
              <a:rPr lang="en-US" sz="11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Irind</a:t>
            </a:r>
            <a:r>
              <a:rPr lang="en-US" sz="11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volcano outcropping 13 m northwest from the top of  </a:t>
            </a:r>
            <a:r>
              <a:rPr lang="en-US" sz="11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Irind</a:t>
            </a:r>
            <a:r>
              <a:rPr lang="en-US" sz="11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volcano.</a:t>
            </a:r>
          </a:p>
        </p:txBody>
      </p:sp>
      <p:pic>
        <p:nvPicPr>
          <p:cNvPr id="4" name="Content Placeholder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447800"/>
            <a:ext cx="3733800" cy="384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:\IRIND\Irind ALL_new20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1447800"/>
            <a:ext cx="4892040" cy="3840480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600200" y="114229"/>
            <a:ext cx="7284862" cy="80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056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cap="small" dirty="0">
                <a:solidFill>
                  <a:schemeClr val="tx2">
                    <a:lumMod val="75000"/>
                  </a:schemeClr>
                </a:solidFill>
                <a:latin typeface="Sylfaen" panose="010A0502050306030303" pitchFamily="18" charset="0"/>
                <a:ea typeface="+mj-ea"/>
                <a:cs typeface="+mj-cs"/>
              </a:rPr>
              <a:t>Geological settings and volcano-</a:t>
            </a:r>
            <a:r>
              <a:rPr lang="en-US" sz="2400" cap="small" dirty="0" err="1">
                <a:solidFill>
                  <a:schemeClr val="tx2">
                    <a:lumMod val="75000"/>
                  </a:schemeClr>
                </a:solidFill>
                <a:latin typeface="Sylfaen" panose="010A0502050306030303" pitchFamily="18" charset="0"/>
                <a:ea typeface="+mj-ea"/>
                <a:cs typeface="+mj-cs"/>
              </a:rPr>
              <a:t>stratigraphy</a:t>
            </a:r>
            <a:endParaRPr lang="en-US" sz="2400" cap="small" dirty="0">
              <a:solidFill>
                <a:schemeClr val="tx2">
                  <a:lumMod val="75000"/>
                </a:schemeClr>
              </a:solidFill>
              <a:latin typeface="Sylfaen" panose="010A0502050306030303" pitchFamily="18" charset="0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838200"/>
            <a:ext cx="960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eruption is classified as Sub-</a:t>
            </a:r>
            <a:r>
              <a:rPr lang="en-US" sz="1200" dirty="0" err="1"/>
              <a:t>Plinian</a:t>
            </a:r>
            <a:r>
              <a:rPr lang="en-US" sz="1200" dirty="0"/>
              <a:t> with a VEI of 4–5. The explosive volume is estimated at 0.1–1 km³. The effusive phase produced lava flows with a total volume of 2.9–3.6 km³, extending 18 km from the vent to form the </a:t>
            </a:r>
            <a:r>
              <a:rPr lang="en-US" sz="1200" dirty="0" err="1"/>
              <a:t>Ashnak</a:t>
            </a:r>
            <a:r>
              <a:rPr lang="en-US" sz="1200" dirty="0"/>
              <a:t> plateau.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52400"/>
            <a:ext cx="8961120" cy="762000"/>
          </a:xfrm>
          <a:prstGeom prst="rect">
            <a:avLst/>
          </a:prstGeom>
        </p:spPr>
        <p:txBody>
          <a:bodyPr/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small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Sylfaen" panose="010A0502050306030303" pitchFamily="18" charset="0"/>
                <a:ea typeface="+mj-ea"/>
                <a:cs typeface="+mj-cs"/>
              </a:rPr>
              <a:t>Geochemistry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Content Placeholder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>
            <a:fillRect/>
          </a:stretch>
        </p:blipFill>
        <p:spPr bwMode="auto">
          <a:xfrm>
            <a:off x="685800" y="762000"/>
            <a:ext cx="2926080" cy="256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Content Placeholder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0"/>
          <a:stretch>
            <a:fillRect/>
          </a:stretch>
        </p:blipFill>
        <p:spPr bwMode="auto">
          <a:xfrm>
            <a:off x="685800" y="3381895"/>
            <a:ext cx="2926080" cy="2637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89"/>
          <a:stretch>
            <a:fillRect/>
          </a:stretch>
        </p:blipFill>
        <p:spPr>
          <a:xfrm>
            <a:off x="4267200" y="762000"/>
            <a:ext cx="2834640" cy="493776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93"/>
          <a:stretch>
            <a:fillRect/>
          </a:stretch>
        </p:blipFill>
        <p:spPr>
          <a:xfrm>
            <a:off x="7162800" y="762000"/>
            <a:ext cx="2819400" cy="246888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57200" y="6058272"/>
            <a:ext cx="35814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Chemical composition of </a:t>
            </a:r>
            <a:r>
              <a:rPr kumimoji="0" lang="en-US" sz="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Irind</a:t>
            </a:r>
            <a:r>
              <a:rPr kumimoji="0" 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 </a:t>
            </a:r>
            <a:r>
              <a:rPr kumimoji="0" lang="en-US" sz="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Aragats</a:t>
            </a:r>
            <a:r>
              <a:rPr kumimoji="0" 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products, as well as </a:t>
            </a:r>
            <a:r>
              <a:rPr kumimoji="0" lang="en-US" sz="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Ashnak</a:t>
            </a:r>
            <a:r>
              <a:rPr kumimoji="0" 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lava flows according to the a) TAS-diagram</a:t>
            </a:r>
            <a:r>
              <a:rPr kumimoji="0" lang="en-US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(modified after </a:t>
            </a:r>
            <a:r>
              <a:rPr kumimoji="0" lang="en-US" sz="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LeBas</a:t>
            </a:r>
            <a:r>
              <a:rPr kumimoji="0" 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&amp; </a:t>
            </a:r>
            <a:r>
              <a:rPr kumimoji="0" lang="en-US" sz="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Streckeisen</a:t>
            </a:r>
            <a:r>
              <a:rPr kumimoji="0" 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1991) and b) K</a:t>
            </a:r>
            <a:r>
              <a:rPr kumimoji="0" lang="en-US" sz="800" b="0" i="1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 </a:t>
            </a:r>
            <a:r>
              <a:rPr kumimoji="0" lang="en-US" sz="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vs</a:t>
            </a:r>
            <a:r>
              <a:rPr kumimoji="0" 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SiO</a:t>
            </a:r>
            <a:r>
              <a:rPr kumimoji="0" lang="en-US" sz="800" b="0" i="1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(modified after </a:t>
            </a:r>
            <a:r>
              <a:rPr kumimoji="0" lang="en-US" sz="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Peccerillo</a:t>
            </a:r>
            <a:r>
              <a:rPr kumimoji="0" 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&amp; Taylor, 1976). Alkaline/sub-alkaline boundary after Irvine and </a:t>
            </a:r>
            <a:r>
              <a:rPr kumimoji="0" lang="en-US" sz="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Baragar</a:t>
            </a:r>
            <a:r>
              <a:rPr kumimoji="0" 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(1971). Plotted data of </a:t>
            </a:r>
            <a:r>
              <a:rPr kumimoji="0" lang="en-US" sz="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Aragats</a:t>
            </a:r>
            <a:r>
              <a:rPr kumimoji="0" 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pyroclastics</a:t>
            </a:r>
            <a:r>
              <a:rPr kumimoji="0" 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 lavas from </a:t>
            </a:r>
            <a:r>
              <a:rPr kumimoji="0" lang="en-US" sz="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Gevorgyan</a:t>
            </a:r>
            <a:r>
              <a:rPr kumimoji="0" 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et al. (2018) and </a:t>
            </a:r>
            <a:r>
              <a:rPr kumimoji="0" lang="en-US" sz="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Meliksetian</a:t>
            </a:r>
            <a:r>
              <a:rPr kumimoji="0" 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(2012).</a:t>
            </a:r>
            <a:r>
              <a:rPr kumimoji="0" lang="en-US" sz="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39000" y="3962400"/>
            <a:ext cx="268223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Element variation diagrams of </a:t>
            </a:r>
            <a:r>
              <a:rPr lang="en-US" sz="9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Irind</a:t>
            </a:r>
            <a:r>
              <a:rPr lang="en-US" sz="9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products in comparison with the one from AVP (data from </a:t>
            </a:r>
            <a:r>
              <a:rPr lang="en-US" sz="9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Gevorgyan</a:t>
            </a:r>
            <a:r>
              <a:rPr lang="en-US" sz="9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et al., 2018 and </a:t>
            </a:r>
            <a:r>
              <a:rPr lang="en-US" sz="9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Meliksetian</a:t>
            </a:r>
            <a:r>
              <a:rPr lang="en-US" sz="9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2012); (a) incompatible trace elements normalized to the primitive mantle and (b) </a:t>
            </a:r>
            <a:r>
              <a:rPr lang="en-US" sz="9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chondrite</a:t>
            </a:r>
            <a:r>
              <a:rPr lang="en-US" sz="9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-normalized REE patterns (Sun and McDonough, 1989). c)  </a:t>
            </a:r>
            <a:r>
              <a:rPr lang="en-US" sz="9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</a:t>
            </a:r>
            <a:r>
              <a:rPr lang="en-US" sz="9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9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vs</a:t>
            </a:r>
            <a:r>
              <a:rPr lang="en-US" sz="9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9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Rb</a:t>
            </a:r>
            <a:r>
              <a:rPr lang="en-US" sz="9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diagram showing the fluid enrichment of the </a:t>
            </a:r>
            <a:r>
              <a:rPr lang="en-US" sz="9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Irind</a:t>
            </a:r>
            <a:r>
              <a:rPr lang="en-US" sz="9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9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trachytes</a:t>
            </a:r>
            <a:r>
              <a:rPr lang="en-US" sz="9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 </a:t>
            </a:r>
            <a:r>
              <a:rPr lang="en-US" sz="9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trachydacites</a:t>
            </a:r>
            <a:r>
              <a:rPr lang="en-US" sz="9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(blue dots) vs. to the </a:t>
            </a:r>
            <a:r>
              <a:rPr lang="en-US" sz="9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Aragats</a:t>
            </a:r>
            <a:r>
              <a:rPr lang="en-US" sz="9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9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trachydacites</a:t>
            </a:r>
            <a:r>
              <a:rPr lang="en-US" sz="9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(green field, data from </a:t>
            </a:r>
            <a:r>
              <a:rPr lang="en-US" sz="9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Meliksetian</a:t>
            </a:r>
            <a:r>
              <a:rPr lang="en-US" sz="9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2012) and </a:t>
            </a:r>
            <a:r>
              <a:rPr lang="en-US" sz="9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fiamme</a:t>
            </a:r>
            <a:r>
              <a:rPr lang="en-US" sz="9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from AVPIs (AVP ignimbrites: data from </a:t>
            </a:r>
            <a:r>
              <a:rPr lang="en-US" sz="9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Gevorgyan</a:t>
            </a:r>
            <a:r>
              <a:rPr lang="en-US" sz="9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et al., 2018).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96112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Tephra dispersion numerical modelling: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553200" y="1524000"/>
            <a:ext cx="3009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Wind profile requirements</a:t>
            </a:r>
          </a:p>
        </p:txBody>
      </p:sp>
      <p:pic>
        <p:nvPicPr>
          <p:cNvPr id="7" name="Picture 6" descr="Image result for tephra fal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511" y="2133600"/>
            <a:ext cx="5682089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38200" y="914400"/>
            <a:ext cx="8961120" cy="53340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Tephra2 code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8200" y="1524000"/>
            <a:ext cx="2459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Eruption Parameters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olored circles&#10;&#10;AI-generated content may be incorrect.">
            <a:extLst>
              <a:ext uri="{FF2B5EF4-FFF2-40B4-BE49-F238E27FC236}">
                <a16:creationId xmlns:a16="http://schemas.microsoft.com/office/drawing/2014/main" id="{F35046E0-B587-C652-CD38-C33CD6CD27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3" y="832287"/>
            <a:ext cx="5869507" cy="3657600"/>
          </a:xfrm>
          <a:prstGeom prst="rect">
            <a:avLst/>
          </a:prstGeom>
        </p:spPr>
      </p:pic>
      <p:pic>
        <p:nvPicPr>
          <p:cNvPr id="4" name="Picture 3" descr="A graph of a graph&#10;&#10;AI-generated content may be incorrect.">
            <a:extLst>
              <a:ext uri="{FF2B5EF4-FFF2-40B4-BE49-F238E27FC236}">
                <a16:creationId xmlns:a16="http://schemas.microsoft.com/office/drawing/2014/main" id="{ACB72B24-B4B8-9ADE-4462-91EF1B53B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35" y="832287"/>
            <a:ext cx="2220531" cy="3657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graph with a line going up&#10;&#10;AI-generated content may be incorrect.">
            <a:extLst>
              <a:ext uri="{FF2B5EF4-FFF2-40B4-BE49-F238E27FC236}">
                <a16:creationId xmlns:a16="http://schemas.microsoft.com/office/drawing/2014/main" id="{2146FEBD-7EDA-EA30-D6AD-6DCE6212E7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832287"/>
            <a:ext cx="2196907" cy="3657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C73CA3-164B-A9DB-FF5C-E9490B688DF6}"/>
              </a:ext>
            </a:extLst>
          </p:cNvPr>
          <p:cNvSpPr txBox="1"/>
          <p:nvPr/>
        </p:nvSpPr>
        <p:spPr>
          <a:xfrm>
            <a:off x="304800" y="4800600"/>
            <a:ext cx="102047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To construct probability maps for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Irind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 eruption and tephra dispersal scenarios, a wind dataset for the area was obtained from the ERA5  global dataset for the period 1970–2024 with a temporal resolution of every 3  hours across 13 pressure levels.</a:t>
            </a:r>
            <a:endParaRPr lang="hy-AM" sz="1600" dirty="0">
              <a:solidFill>
                <a:schemeClr val="accent1">
                  <a:lumMod val="50000"/>
                </a:schemeClr>
              </a:solidFill>
              <a:latin typeface="Sylfaen" panose="010A0502050306030303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mountain range&#10;&#10;AI-generated content may be incorrect.">
            <a:extLst>
              <a:ext uri="{FF2B5EF4-FFF2-40B4-BE49-F238E27FC236}">
                <a16:creationId xmlns:a16="http://schemas.microsoft.com/office/drawing/2014/main" id="{E52876CA-5188-7208-3B54-082D1F73EB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1" y="685801"/>
            <a:ext cx="10159537" cy="48005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450FE-950F-6525-A0CC-FB0BE81FADF1}"/>
              </a:ext>
            </a:extLst>
          </p:cNvPr>
          <p:cNvSpPr txBox="1"/>
          <p:nvPr/>
        </p:nvSpPr>
        <p:spPr>
          <a:xfrm>
            <a:off x="182880" y="5626894"/>
            <a:ext cx="104812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Calculated hazard map for a volcanic column height of 6 km and a mass of 1×10⁹ kg.</a:t>
            </a:r>
          </a:p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A. Under conditions of prevailing wind direction and average wind speed.</a:t>
            </a:r>
            <a:br>
              <a:rPr lang="en-US" sz="14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</a:b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B. Under conditions of prevailing wind direction and maximum wind speed.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78C385-93D8-C1BF-A23E-24BACB429859}"/>
              </a:ext>
            </a:extLst>
          </p:cNvPr>
          <p:cNvSpPr/>
          <p:nvPr/>
        </p:nvSpPr>
        <p:spPr>
          <a:xfrm>
            <a:off x="914401" y="787403"/>
            <a:ext cx="4641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B43CC0-9D0A-D74B-5578-A2AEBD7D70BC}"/>
              </a:ext>
            </a:extLst>
          </p:cNvPr>
          <p:cNvSpPr/>
          <p:nvPr/>
        </p:nvSpPr>
        <p:spPr>
          <a:xfrm>
            <a:off x="5852160" y="787403"/>
            <a:ext cx="4641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3962400" y="152400"/>
            <a:ext cx="2930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cap="small" dirty="0">
                <a:solidFill>
                  <a:schemeClr val="tx2">
                    <a:lumMod val="75000"/>
                  </a:schemeClr>
                </a:solidFill>
                <a:latin typeface="Sylfaen" panose="010A0502050306030303" pitchFamily="18" charset="0"/>
                <a:ea typeface="+mj-ea"/>
                <a:cs typeface="+mj-cs"/>
              </a:rPr>
              <a:t>Tephra2 simulation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mountain range&#10;&#10;AI-generated content may be incorrect.">
            <a:extLst>
              <a:ext uri="{FF2B5EF4-FFF2-40B4-BE49-F238E27FC236}">
                <a16:creationId xmlns:a16="http://schemas.microsoft.com/office/drawing/2014/main" id="{F002E52D-03B3-B051-7968-A836CDE585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6" y="591539"/>
            <a:ext cx="10092254" cy="47678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203564-EFAA-393F-3690-9C2D44EA0AFF}"/>
              </a:ext>
            </a:extLst>
          </p:cNvPr>
          <p:cNvSpPr txBox="1"/>
          <p:nvPr/>
        </p:nvSpPr>
        <p:spPr>
          <a:xfrm>
            <a:off x="319926" y="5528954"/>
            <a:ext cx="1031570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Calculated hazard map for a volcanic column height of 10  km and a mass of 1×10</a:t>
            </a:r>
            <a:r>
              <a:rPr lang="en-US" sz="1400" baseline="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11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 kg.</a:t>
            </a:r>
          </a:p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A. Under conditions of prevailing wind direction and average wind speed.</a:t>
            </a:r>
            <a:br>
              <a:rPr lang="en-US" sz="14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</a:b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B. Under conditions of prevailing wind direction and maximum wind speed.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78C385-93D8-C1BF-A23E-24BACB429859}"/>
              </a:ext>
            </a:extLst>
          </p:cNvPr>
          <p:cNvSpPr/>
          <p:nvPr/>
        </p:nvSpPr>
        <p:spPr>
          <a:xfrm>
            <a:off x="914401" y="787403"/>
            <a:ext cx="4641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B43CC0-9D0A-D74B-5578-A2AEBD7D70BC}"/>
              </a:ext>
            </a:extLst>
          </p:cNvPr>
          <p:cNvSpPr/>
          <p:nvPr/>
        </p:nvSpPr>
        <p:spPr>
          <a:xfrm>
            <a:off x="5852160" y="787403"/>
            <a:ext cx="4641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3962400" y="152400"/>
            <a:ext cx="2930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cap="small" dirty="0">
                <a:solidFill>
                  <a:schemeClr val="tx2">
                    <a:lumMod val="75000"/>
                  </a:schemeClr>
                </a:solidFill>
                <a:latin typeface="Sylfaen" panose="010A0502050306030303" pitchFamily="18" charset="0"/>
                <a:ea typeface="+mj-ea"/>
                <a:cs typeface="+mj-cs"/>
              </a:rPr>
              <a:t>Tephra2 simulation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5565" y="94237"/>
            <a:ext cx="10462435" cy="9561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small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What is </a:t>
            </a:r>
            <a:r>
              <a:rPr kumimoji="0" lang="en-US" sz="3000" b="1" i="0" u="none" strike="noStrike" kern="1200" cap="small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tephra</a:t>
            </a:r>
            <a:r>
              <a:rPr kumimoji="0" lang="en-US" sz="3000" b="1" i="0" u="none" strike="noStrike" kern="1200" cap="small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974158"/>
            <a:ext cx="10439400" cy="1388042"/>
          </a:xfrm>
          <a:prstGeom prst="rect">
            <a:avLst/>
          </a:prstGeom>
        </p:spPr>
        <p:txBody>
          <a:bodyPr/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fall and deposition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pyroclastic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material such as ash, pumice and scoria occur when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these particles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generally called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tephra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are lifted by an explosive eruption to altitudes of several kilometers to tens of kilometers during explosive eruptions</a:t>
            </a:r>
          </a:p>
        </p:txBody>
      </p:sp>
      <p:pic>
        <p:nvPicPr>
          <p:cNvPr id="4" name="Picture 2" descr="http://upload.wikimedia.org/wikipedia/commons/thumb/4/45/MtRedoubtedit1.jpg/500px-MtRedoubtedi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13" y="2679445"/>
            <a:ext cx="4882687" cy="323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tephra fal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2598234"/>
            <a:ext cx="4813955" cy="342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DDDF2F-FD5D-4937-B320-91DDF0006EF5}"/>
              </a:ext>
            </a:extLst>
          </p:cNvPr>
          <p:cNvSpPr txBox="1"/>
          <p:nvPr/>
        </p:nvSpPr>
        <p:spPr>
          <a:xfrm>
            <a:off x="205565" y="6157431"/>
            <a:ext cx="5433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Mount Redoubt ash cloud on April 21, 1990, Photo by Robert Clucas, Alaska Volcano Observatory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mountain range&#10;&#10;AI-generated content may be incorrect.">
            <a:extLst>
              <a:ext uri="{FF2B5EF4-FFF2-40B4-BE49-F238E27FC236}">
                <a16:creationId xmlns:a16="http://schemas.microsoft.com/office/drawing/2014/main" id="{E26E8F9D-3F5C-04E5-055B-773AFE8691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1" y="685802"/>
            <a:ext cx="10149840" cy="47950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6D4D94-F631-71DA-DF77-44DC4D3BEE9C}"/>
              </a:ext>
            </a:extLst>
          </p:cNvPr>
          <p:cNvSpPr txBox="1"/>
          <p:nvPr/>
        </p:nvSpPr>
        <p:spPr>
          <a:xfrm>
            <a:off x="365761" y="5626894"/>
            <a:ext cx="1040587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Calculated hazard map for a volcanic column height of 12  km and a mass of 1×10</a:t>
            </a:r>
            <a:r>
              <a:rPr lang="en-US" sz="1400" baseline="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12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 kg.</a:t>
            </a:r>
          </a:p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A. Under conditions of prevailing wind direction and average wind speed.</a:t>
            </a:r>
            <a:br>
              <a:rPr lang="en-US" sz="14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</a:b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Sylfaen" panose="010A0502050306030303" pitchFamily="18" charset="0"/>
              </a:rPr>
              <a:t>B. Under conditions of prevailing wind direction and maximum wind speed.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78C385-93D8-C1BF-A23E-24BACB429859}"/>
              </a:ext>
            </a:extLst>
          </p:cNvPr>
          <p:cNvSpPr/>
          <p:nvPr/>
        </p:nvSpPr>
        <p:spPr>
          <a:xfrm>
            <a:off x="914401" y="787403"/>
            <a:ext cx="4641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B43CC0-9D0A-D74B-5578-A2AEBD7D70BC}"/>
              </a:ext>
            </a:extLst>
          </p:cNvPr>
          <p:cNvSpPr/>
          <p:nvPr/>
        </p:nvSpPr>
        <p:spPr>
          <a:xfrm>
            <a:off x="5852160" y="787403"/>
            <a:ext cx="4641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971800" y="1600200"/>
            <a:ext cx="5486400" cy="3978275"/>
            <a:chOff x="0" y="3565525"/>
            <a:chExt cx="4953000" cy="3292475"/>
          </a:xfrm>
        </p:grpSpPr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565525"/>
              <a:ext cx="4932363" cy="3292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2819400" y="3581400"/>
              <a:ext cx="21336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St. Helens Volcano (USA)</a:t>
              </a:r>
            </a:p>
            <a:p>
              <a:r>
                <a:rPr lang="en-US" sz="1100" b="1" dirty="0">
                  <a:solidFill>
                    <a:schemeClr val="bg1"/>
                  </a:solidFill>
                </a:rPr>
                <a:t>Eruption of May 18, 1980.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3962400" y="152400"/>
            <a:ext cx="2930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cap="small" dirty="0">
                <a:solidFill>
                  <a:schemeClr val="tx2">
                    <a:lumMod val="75000"/>
                  </a:schemeClr>
                </a:solidFill>
                <a:latin typeface="Sylfaen" panose="010A0502050306030303" pitchFamily="18" charset="0"/>
                <a:ea typeface="+mj-ea"/>
                <a:cs typeface="+mj-cs"/>
              </a:rPr>
              <a:t>Tephra2 simulation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52400"/>
            <a:ext cx="6019800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</a:rPr>
              <a:t>Published paper</a:t>
            </a:r>
          </a:p>
          <a:p>
            <a:endParaRPr lang="en-US" b="1" i="1" dirty="0">
              <a:solidFill>
                <a:srgbClr val="002060"/>
              </a:solidFill>
            </a:endParaRPr>
          </a:p>
          <a:p>
            <a:r>
              <a:rPr lang="en-US" b="1" i="1" dirty="0">
                <a:solidFill>
                  <a:srgbClr val="002060"/>
                </a:solidFill>
              </a:rPr>
              <a:t>No</a:t>
            </a:r>
          </a:p>
          <a:p>
            <a:endParaRPr lang="en-US" b="1" i="1" dirty="0">
              <a:solidFill>
                <a:srgbClr val="002060"/>
              </a:solidFill>
            </a:endParaRPr>
          </a:p>
          <a:p>
            <a:r>
              <a:rPr lang="en-US" b="1" i="1" dirty="0">
                <a:solidFill>
                  <a:srgbClr val="002060"/>
                </a:solidFill>
              </a:rPr>
              <a:t>Submitted papers (under review)</a:t>
            </a:r>
          </a:p>
          <a:p>
            <a:endParaRPr lang="en-US" b="1" i="1" dirty="0">
              <a:solidFill>
                <a:srgbClr val="002060"/>
              </a:solidFill>
            </a:endParaRPr>
          </a:p>
          <a:p>
            <a:r>
              <a:rPr lang="en-US" b="1" i="1" dirty="0">
                <a:solidFill>
                  <a:srgbClr val="002060"/>
                </a:solidFill>
              </a:rPr>
              <a:t>Q1 journal – 3</a:t>
            </a:r>
          </a:p>
          <a:p>
            <a:r>
              <a:rPr lang="en-US" b="1" i="1" dirty="0">
                <a:solidFill>
                  <a:srgbClr val="002060"/>
                </a:solidFill>
              </a:rPr>
              <a:t>Q2 journal – 1</a:t>
            </a:r>
          </a:p>
          <a:p>
            <a:endParaRPr lang="hy-AM" b="1" i="1" dirty="0">
              <a:solidFill>
                <a:srgbClr val="002060"/>
              </a:solidFill>
            </a:endParaRPr>
          </a:p>
          <a:p>
            <a:r>
              <a:rPr lang="en-US" b="1" i="1" dirty="0">
                <a:solidFill>
                  <a:srgbClr val="002060"/>
                </a:solidFill>
              </a:rPr>
              <a:t>Conference</a:t>
            </a:r>
          </a:p>
          <a:p>
            <a:endParaRPr lang="en-US" b="1" i="1" dirty="0">
              <a:solidFill>
                <a:srgbClr val="002060"/>
              </a:solidFill>
            </a:endParaRPr>
          </a:p>
          <a:p>
            <a:pPr marL="342900" indent="-342900" eaLnBrk="0" hangingPunct="0">
              <a:buFontTx/>
              <a:buAutoNum type="arabicPeriod"/>
            </a:pPr>
            <a:r>
              <a:rPr lang="en-US" sz="1050" dirty="0" err="1"/>
              <a:t>Grigoryan</a:t>
            </a:r>
            <a:r>
              <a:rPr lang="en-US" sz="1050" dirty="0"/>
              <a:t> E., </a:t>
            </a:r>
            <a:r>
              <a:rPr lang="en-US" sz="1050" dirty="0" err="1"/>
              <a:t>Meliksetian</a:t>
            </a:r>
            <a:r>
              <a:rPr lang="en-US" sz="1050" dirty="0"/>
              <a:t> </a:t>
            </a:r>
            <a:r>
              <a:rPr lang="en-US" sz="1050" dirty="0" err="1"/>
              <a:t>Kh</a:t>
            </a:r>
            <a:r>
              <a:rPr lang="en-US" sz="1050" dirty="0"/>
              <a:t>., </a:t>
            </a:r>
            <a:r>
              <a:rPr lang="en-US" sz="1050" dirty="0" err="1"/>
              <a:t>Savov</a:t>
            </a:r>
            <a:r>
              <a:rPr lang="en-US" sz="1050" dirty="0"/>
              <a:t> I., </a:t>
            </a:r>
            <a:r>
              <a:rPr lang="en-US" sz="1050" dirty="0" err="1"/>
              <a:t>Navasardyan</a:t>
            </a:r>
            <a:r>
              <a:rPr lang="en-US" sz="1050" dirty="0"/>
              <a:t> G., </a:t>
            </a:r>
            <a:r>
              <a:rPr lang="en-US" sz="1050" dirty="0" err="1"/>
              <a:t>Gevorgyan</a:t>
            </a:r>
            <a:r>
              <a:rPr lang="en-US" sz="1050" dirty="0"/>
              <a:t> R., </a:t>
            </a:r>
            <a:r>
              <a:rPr lang="en-US" sz="1050" dirty="0" err="1"/>
              <a:t>Bangoyan</a:t>
            </a:r>
            <a:r>
              <a:rPr lang="en-US" sz="1050" dirty="0"/>
              <a:t> M. - Geochemical features and source of the eruption of </a:t>
            </a:r>
            <a:r>
              <a:rPr lang="en-US" sz="1050" dirty="0" err="1"/>
              <a:t>tephras</a:t>
            </a:r>
            <a:r>
              <a:rPr lang="en-US" sz="1050" dirty="0"/>
              <a:t> found in the </a:t>
            </a:r>
            <a:r>
              <a:rPr lang="en-US" sz="1050" dirty="0" err="1"/>
              <a:t>Achajur</a:t>
            </a:r>
            <a:r>
              <a:rPr lang="en-US" sz="1050" dirty="0"/>
              <a:t> area (NE Armenia) - </a:t>
            </a:r>
            <a:r>
              <a:rPr lang="en-US" sz="1050" dirty="0" err="1"/>
              <a:t>Tephra</a:t>
            </a:r>
            <a:r>
              <a:rPr lang="en-US" sz="1050" dirty="0"/>
              <a:t>: Chronology, </a:t>
            </a:r>
            <a:r>
              <a:rPr lang="en-US" sz="1050" dirty="0" err="1"/>
              <a:t>Stratigraphy</a:t>
            </a:r>
            <a:r>
              <a:rPr lang="en-US" sz="1050" dirty="0"/>
              <a:t>, Hazards, &amp; Climate, 2024, Catania, Italy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1050" dirty="0" err="1"/>
              <a:t>Grigoryan</a:t>
            </a:r>
            <a:r>
              <a:rPr lang="en-US" sz="1050" dirty="0"/>
              <a:t> E., </a:t>
            </a:r>
            <a:r>
              <a:rPr lang="en-US" sz="1050" dirty="0" err="1"/>
              <a:t>Savov</a:t>
            </a:r>
            <a:r>
              <a:rPr lang="en-US" sz="1050" dirty="0"/>
              <a:t> I., </a:t>
            </a:r>
            <a:r>
              <a:rPr lang="en-US" sz="1050" dirty="0" err="1"/>
              <a:t>Navasardyan</a:t>
            </a:r>
            <a:r>
              <a:rPr lang="en-US" sz="1050" dirty="0"/>
              <a:t> G., </a:t>
            </a:r>
            <a:r>
              <a:rPr lang="en-US" sz="1050" dirty="0" err="1"/>
              <a:t>Sahakyan</a:t>
            </a:r>
            <a:r>
              <a:rPr lang="en-US" sz="1050" dirty="0"/>
              <a:t> N., </a:t>
            </a:r>
            <a:r>
              <a:rPr lang="en-US" sz="1050" dirty="0" err="1"/>
              <a:t>Bangoyan</a:t>
            </a:r>
            <a:r>
              <a:rPr lang="en-US" sz="1050" dirty="0"/>
              <a:t> M., </a:t>
            </a:r>
            <a:r>
              <a:rPr lang="en-US" sz="1050" dirty="0" err="1"/>
              <a:t>Plinain</a:t>
            </a:r>
            <a:r>
              <a:rPr lang="en-US" sz="1050" dirty="0"/>
              <a:t> fall deposits from Ararat </a:t>
            </a:r>
            <a:r>
              <a:rPr lang="en-US" sz="1050" dirty="0" err="1"/>
              <a:t>stratovolcano</a:t>
            </a:r>
            <a:r>
              <a:rPr lang="en-US" sz="1050" dirty="0"/>
              <a:t> preserved in Armenia, ՛՛CONTINENTAL COLLISION ZONE VOLCANISM AND ASSOCIATED HAZARDS՛՛ CONFERENCE, 2023, Yerevan, Armenia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1050" dirty="0" err="1"/>
              <a:t>Navasardyan</a:t>
            </a:r>
            <a:r>
              <a:rPr lang="en-US" sz="1050" dirty="0"/>
              <a:t> G., </a:t>
            </a:r>
            <a:r>
              <a:rPr lang="en-US" sz="1050" dirty="0" err="1"/>
              <a:t>Grigoryan</a:t>
            </a:r>
            <a:r>
              <a:rPr lang="en-US" sz="1050" dirty="0"/>
              <a:t> E., </a:t>
            </a:r>
            <a:r>
              <a:rPr lang="en-US" sz="1050" dirty="0" err="1"/>
              <a:t>Savov</a:t>
            </a:r>
            <a:r>
              <a:rPr lang="en-US" sz="1050" dirty="0"/>
              <a:t> I., </a:t>
            </a:r>
            <a:r>
              <a:rPr lang="en-US" sz="1050" dirty="0" err="1"/>
              <a:t>Halama</a:t>
            </a:r>
            <a:r>
              <a:rPr lang="en-US" sz="1050" dirty="0"/>
              <a:t> R., </a:t>
            </a:r>
            <a:r>
              <a:rPr lang="en-US" sz="1050" dirty="0" err="1"/>
              <a:t>Baghasaryan</a:t>
            </a:r>
            <a:r>
              <a:rPr lang="en-US" sz="1050" dirty="0"/>
              <a:t> A., </a:t>
            </a:r>
            <a:r>
              <a:rPr lang="en-US" sz="1050" dirty="0" err="1"/>
              <a:t>Grigoryan</a:t>
            </a:r>
            <a:r>
              <a:rPr lang="en-US" sz="1050" dirty="0"/>
              <a:t> H., </a:t>
            </a:r>
            <a:r>
              <a:rPr lang="en-US" sz="1050" dirty="0" err="1"/>
              <a:t>Meliksetian</a:t>
            </a:r>
            <a:r>
              <a:rPr lang="en-US" sz="1050" dirty="0"/>
              <a:t> </a:t>
            </a:r>
            <a:r>
              <a:rPr lang="en-US" sz="1050" dirty="0" err="1"/>
              <a:t>Kh</a:t>
            </a:r>
            <a:r>
              <a:rPr lang="en-US" sz="1050" dirty="0"/>
              <a:t>., Geological structure and volcanic evolution of the </a:t>
            </a:r>
            <a:r>
              <a:rPr lang="en-US" sz="1050" dirty="0" err="1"/>
              <a:t>Arailer</a:t>
            </a:r>
            <a:r>
              <a:rPr lang="en-US" sz="1050" dirty="0"/>
              <a:t> polygenetic volcano (Armenia), International Conference "GEOLOGY IN THE 21ST CENTURY“, 2025 Yerevan, Armenia, 7-9 October.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1050" dirty="0" err="1"/>
              <a:t>Grigoryan</a:t>
            </a:r>
            <a:r>
              <a:rPr lang="en-US" sz="1050" dirty="0"/>
              <a:t> H.,  </a:t>
            </a:r>
            <a:r>
              <a:rPr lang="en-US" sz="1050" dirty="0" err="1"/>
              <a:t>Meliksetian</a:t>
            </a:r>
            <a:r>
              <a:rPr lang="en-US" sz="1050" dirty="0"/>
              <a:t> </a:t>
            </a:r>
            <a:r>
              <a:rPr lang="en-US" sz="1050" dirty="0" err="1"/>
              <a:t>Kh</a:t>
            </a:r>
            <a:r>
              <a:rPr lang="en-US" sz="1050" dirty="0"/>
              <a:t>., </a:t>
            </a:r>
            <a:r>
              <a:rPr lang="en-US" sz="1050" dirty="0" err="1"/>
              <a:t>Savov</a:t>
            </a:r>
            <a:r>
              <a:rPr lang="en-US" sz="1050" dirty="0"/>
              <a:t> I., </a:t>
            </a:r>
            <a:r>
              <a:rPr lang="en-US" sz="1050" dirty="0" err="1"/>
              <a:t>Navasardyan</a:t>
            </a:r>
            <a:r>
              <a:rPr lang="en-US" sz="1050" dirty="0"/>
              <a:t> G., </a:t>
            </a:r>
            <a:r>
              <a:rPr lang="en-US" sz="1050" dirty="0" err="1"/>
              <a:t>Gevorgyav</a:t>
            </a:r>
            <a:r>
              <a:rPr lang="en-US" sz="1050" dirty="0"/>
              <a:t> R., </a:t>
            </a:r>
            <a:r>
              <a:rPr lang="en-US" sz="1050" dirty="0" err="1"/>
              <a:t>Halama</a:t>
            </a:r>
            <a:r>
              <a:rPr lang="en-US" sz="1050" dirty="0"/>
              <a:t> R., </a:t>
            </a:r>
            <a:r>
              <a:rPr lang="en-US" sz="1050" dirty="0" err="1"/>
              <a:t>Baghasaryan</a:t>
            </a:r>
            <a:r>
              <a:rPr lang="en-US" sz="1050" dirty="0"/>
              <a:t> A., </a:t>
            </a:r>
            <a:r>
              <a:rPr lang="en-US" sz="1050" dirty="0" err="1"/>
              <a:t>Grigoryan</a:t>
            </a:r>
            <a:r>
              <a:rPr lang="en-US" sz="1050" dirty="0"/>
              <a:t> E., </a:t>
            </a:r>
            <a:r>
              <a:rPr lang="en-US" sz="1050" dirty="0" err="1"/>
              <a:t>Tephra</a:t>
            </a:r>
            <a:r>
              <a:rPr lang="en-US" sz="1050" dirty="0"/>
              <a:t> dispersal </a:t>
            </a:r>
            <a:r>
              <a:rPr lang="en-US" sz="1050" dirty="0" err="1"/>
              <a:t>modelling</a:t>
            </a:r>
            <a:r>
              <a:rPr lang="en-US" sz="1050" dirty="0"/>
              <a:t> and hazard assessment of sub-</a:t>
            </a:r>
            <a:r>
              <a:rPr lang="en-US" sz="1050" dirty="0" err="1"/>
              <a:t>plinian</a:t>
            </a:r>
            <a:r>
              <a:rPr lang="en-US" sz="1050" dirty="0"/>
              <a:t> eruptions: the example of the </a:t>
            </a:r>
            <a:r>
              <a:rPr lang="en-US" sz="1050" dirty="0" err="1"/>
              <a:t>Irind</a:t>
            </a:r>
            <a:r>
              <a:rPr lang="en-US" sz="1050" dirty="0"/>
              <a:t> vent, Armenia, International Conference "GEOLOGY IN THE 21ST CENTURY“, 2025 Yerevan, Armenia, 7-9 October.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n-US" sz="1050" dirty="0" err="1"/>
              <a:t>Baghasaryan</a:t>
            </a:r>
            <a:r>
              <a:rPr lang="en-US" sz="1050" dirty="0"/>
              <a:t> A., </a:t>
            </a:r>
            <a:r>
              <a:rPr lang="en-US" sz="1050" dirty="0" err="1"/>
              <a:t>Meliksetian</a:t>
            </a:r>
            <a:r>
              <a:rPr lang="en-US" sz="1050" dirty="0"/>
              <a:t> </a:t>
            </a:r>
            <a:r>
              <a:rPr lang="en-US" sz="1050" dirty="0" err="1"/>
              <a:t>Kh</a:t>
            </a:r>
            <a:r>
              <a:rPr lang="en-US" sz="1050" dirty="0"/>
              <a:t>., </a:t>
            </a:r>
            <a:r>
              <a:rPr lang="en-US" sz="1050" dirty="0" err="1"/>
              <a:t>Savov</a:t>
            </a:r>
            <a:r>
              <a:rPr lang="en-US" sz="1050" dirty="0"/>
              <a:t> I., </a:t>
            </a:r>
            <a:r>
              <a:rPr lang="en-US" sz="1050" dirty="0" err="1"/>
              <a:t>Navasardyan</a:t>
            </a:r>
            <a:r>
              <a:rPr lang="en-US" sz="1050" dirty="0"/>
              <a:t> G., </a:t>
            </a:r>
            <a:r>
              <a:rPr lang="en-US" sz="1050" dirty="0" err="1"/>
              <a:t>Halama</a:t>
            </a:r>
            <a:r>
              <a:rPr lang="en-US" sz="1050" dirty="0"/>
              <a:t> R., </a:t>
            </a:r>
            <a:r>
              <a:rPr lang="en-US" sz="1050" dirty="0" err="1"/>
              <a:t>Gevorgyav</a:t>
            </a:r>
            <a:r>
              <a:rPr lang="en-US" sz="1050" dirty="0"/>
              <a:t> R., </a:t>
            </a:r>
            <a:r>
              <a:rPr lang="en-US" sz="1050" dirty="0" err="1"/>
              <a:t>Grigoryan</a:t>
            </a:r>
            <a:r>
              <a:rPr lang="en-US" sz="1050" dirty="0"/>
              <a:t> H.,  </a:t>
            </a:r>
            <a:r>
              <a:rPr lang="en-US" sz="1050" dirty="0" err="1"/>
              <a:t>Grigoryan</a:t>
            </a:r>
            <a:r>
              <a:rPr lang="en-US" sz="1050" dirty="0"/>
              <a:t> E., </a:t>
            </a:r>
            <a:r>
              <a:rPr lang="en-US" sz="1050" dirty="0" err="1"/>
              <a:t>Voghjaberd</a:t>
            </a:r>
            <a:r>
              <a:rPr lang="en-US" sz="1050" dirty="0"/>
              <a:t> formation of the </a:t>
            </a:r>
            <a:r>
              <a:rPr lang="en-US" sz="1050" dirty="0" err="1"/>
              <a:t>Gegham</a:t>
            </a:r>
            <a:r>
              <a:rPr lang="en-US" sz="1050" dirty="0"/>
              <a:t> plateau (Armenia): evidence for </a:t>
            </a:r>
            <a:r>
              <a:rPr lang="en-US" sz="1050" dirty="0" err="1"/>
              <a:t>stratovolcano</a:t>
            </a:r>
            <a:r>
              <a:rPr lang="en-US" sz="1050" dirty="0"/>
              <a:t> or caldera activity in the Late Miocene–Pliocene, International Conference "GEOLOGY IN THE 21ST CENTURY“, 2025 Yerevan, Armenia, 7-9 October.</a:t>
            </a:r>
          </a:p>
          <a:p>
            <a:endParaRPr lang="en-US" b="1" i="1" dirty="0">
              <a:solidFill>
                <a:srgbClr val="002060"/>
              </a:solidFill>
            </a:endParaRPr>
          </a:p>
          <a:p>
            <a:endParaRPr lang="en-US" b="1" i="1" dirty="0">
              <a:solidFill>
                <a:srgbClr val="002060"/>
              </a:solidFill>
            </a:endParaRPr>
          </a:p>
          <a:p>
            <a:pPr eaLnBrk="0" hangingPunct="0"/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990600"/>
            <a:ext cx="32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rgbClr val="002060"/>
                </a:solidFill>
              </a:rPr>
              <a:t>Renovation</a:t>
            </a:r>
            <a:r>
              <a:rPr lang="en-US" b="1" i="1" dirty="0">
                <a:solidFill>
                  <a:srgbClr val="002060"/>
                </a:solidFill>
              </a:rPr>
              <a:t>	</a:t>
            </a:r>
          </a:p>
        </p:txBody>
      </p:sp>
      <p:pic>
        <p:nvPicPr>
          <p:cNvPr id="3" name="Picture 2" descr="https://s.alicdn.com/@sc04/kf/H4f5205da751b4b2fa8ea2a0f0b636794S.jpg_720x720q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9200" y="35052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s://irrorwxhiorjlr5q.ldycdn.com/cloud/lnBpjKpolqSRkkqorlmnjp/HSS-280-HSS-350-HSS.jpg"/>
          <p:cNvPicPr>
            <a:picLocks noChangeAspect="1" noChangeArrowheads="1"/>
          </p:cNvPicPr>
          <p:nvPr/>
        </p:nvPicPr>
        <p:blipFill>
          <a:blip r:embed="rId3" cstate="print"/>
          <a:srcRect l="6250" t="11250" r="6250" b="16251"/>
          <a:stretch>
            <a:fillRect/>
          </a:stretch>
        </p:blipFill>
        <p:spPr bwMode="auto">
          <a:xfrm>
            <a:off x="6629399" y="3581400"/>
            <a:ext cx="147169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C:\Users\Volcano\Desktop\New folder (4)\IMG_20240814_1124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0411" y="1600200"/>
            <a:ext cx="243461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E:\nkarne\other\New folder\IMG_20250209_1642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9" y="1600200"/>
            <a:ext cx="2434442" cy="1828800"/>
          </a:xfrm>
          <a:prstGeom prst="rect">
            <a:avLst/>
          </a:prstGeom>
          <a:noFill/>
        </p:spPr>
      </p:pic>
      <p:pic>
        <p:nvPicPr>
          <p:cNvPr id="7" name="Picture 12" descr="E:\nkarne\other\New folder\IMG_20250416_1519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4559" y="3505200"/>
            <a:ext cx="2434441" cy="1828800"/>
          </a:xfrm>
          <a:prstGeom prst="rect">
            <a:avLst/>
          </a:prstGeom>
          <a:noFill/>
        </p:spPr>
      </p:pic>
      <p:pic>
        <p:nvPicPr>
          <p:cNvPr id="8" name="Picture 13" descr="E:\nkarne\other\New folder\IMG_20260513_2309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1600200"/>
            <a:ext cx="4114800" cy="1851660"/>
          </a:xfrm>
          <a:prstGeom prst="rect">
            <a:avLst/>
          </a:prstGeom>
          <a:noFill/>
        </p:spPr>
      </p:pic>
      <p:pic>
        <p:nvPicPr>
          <p:cNvPr id="9" name="Picture 15" descr="D:\Edmond\Downloads1\IMG-20251223-WA0005.jpg"/>
          <p:cNvPicPr>
            <a:picLocks noChangeAspect="1" noChangeArrowheads="1"/>
          </p:cNvPicPr>
          <p:nvPr/>
        </p:nvPicPr>
        <p:blipFill>
          <a:blip r:embed="rId8" cstate="print"/>
          <a:srcRect t="29167"/>
          <a:stretch>
            <a:fillRect/>
          </a:stretch>
        </p:blipFill>
        <p:spPr bwMode="auto">
          <a:xfrm>
            <a:off x="3810000" y="3505200"/>
            <a:ext cx="1161826" cy="18288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7696200" y="990600"/>
            <a:ext cx="1773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</a:rPr>
              <a:t>Equipment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olcano\Desktop\Vardenis nkar\DJI_0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81000"/>
            <a:ext cx="8534400" cy="6400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2400" y="457200"/>
            <a:ext cx="6412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Thank you for your attention</a:t>
            </a:r>
            <a:endParaRPr lang="en-US" sz="16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534400" y="5943600"/>
            <a:ext cx="2286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400" b="1" i="1" dirty="0" err="1">
                <a:solidFill>
                  <a:srgbClr val="FFFFFF"/>
                </a:solidFill>
                <a:latin typeface="Century Schoolbook" pitchFamily="18" charset="0"/>
              </a:rPr>
              <a:t>Սմբատասար</a:t>
            </a:r>
            <a:r>
              <a:rPr lang="hy-AM" sz="1400" b="1" i="1" dirty="0">
                <a:solidFill>
                  <a:srgbClr val="FFFFFF"/>
                </a:solidFill>
                <a:latin typeface="Century Schoolbook" pitchFamily="18" charset="0"/>
              </a:rPr>
              <a:t> </a:t>
            </a:r>
            <a:r>
              <a:rPr lang="en-US" sz="1400" b="1" i="1" dirty="0" err="1">
                <a:solidFill>
                  <a:srgbClr val="FFFFFF"/>
                </a:solidFill>
                <a:latin typeface="Century Schoolbook" pitchFamily="18" charset="0"/>
              </a:rPr>
              <a:t>հրաբուխ</a:t>
            </a:r>
            <a:endParaRPr lang="en-US" sz="1400" b="1" i="1" dirty="0">
              <a:solidFill>
                <a:srgbClr val="FFFFFF"/>
              </a:solidFill>
              <a:latin typeface="Century Schoolbook" pitchFamily="18" charset="0"/>
            </a:endParaRPr>
          </a:p>
          <a:p>
            <a:pPr algn="r" eaLnBrk="0" hangingPunct="0"/>
            <a:r>
              <a:rPr lang="en-US" sz="1400" b="1" i="1" dirty="0" err="1">
                <a:solidFill>
                  <a:srgbClr val="FFFFFF"/>
                </a:solidFill>
                <a:latin typeface="Century Schoolbook" pitchFamily="18" charset="0"/>
              </a:rPr>
              <a:t>Վարդենիսի</a:t>
            </a:r>
            <a:r>
              <a:rPr lang="en-US" sz="1400" b="1" i="1" dirty="0">
                <a:solidFill>
                  <a:srgbClr val="FFFFFF"/>
                </a:solidFill>
                <a:latin typeface="Century Schoolbook" pitchFamily="18" charset="0"/>
              </a:rPr>
              <a:t> </a:t>
            </a:r>
            <a:r>
              <a:rPr lang="en-US" sz="1400" b="1" i="1" dirty="0" err="1">
                <a:solidFill>
                  <a:srgbClr val="FFFFFF"/>
                </a:solidFill>
                <a:latin typeface="Century Schoolbook" pitchFamily="18" charset="0"/>
              </a:rPr>
              <a:t>հրաբխային</a:t>
            </a:r>
            <a:r>
              <a:rPr lang="en-US" sz="1400" b="1" i="1" dirty="0">
                <a:solidFill>
                  <a:srgbClr val="FFFFFF"/>
                </a:solidFill>
                <a:latin typeface="Century Schoolbook" pitchFamily="18" charset="0"/>
              </a:rPr>
              <a:t> </a:t>
            </a:r>
          </a:p>
          <a:p>
            <a:pPr algn="r" eaLnBrk="0" hangingPunct="0"/>
            <a:r>
              <a:rPr lang="en-US" sz="1400" b="1" i="1" dirty="0" err="1">
                <a:solidFill>
                  <a:srgbClr val="FFFFFF"/>
                </a:solidFill>
                <a:latin typeface="Century Schoolbook" pitchFamily="18" charset="0"/>
              </a:rPr>
              <a:t>բարձրավանդակ</a:t>
            </a:r>
            <a:endParaRPr lang="en-US" sz="1400" b="1" i="1" dirty="0">
              <a:solidFill>
                <a:srgbClr val="FFFFFF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C593C-64BF-1416-5CC1-B136113F31D1}"/>
              </a:ext>
            </a:extLst>
          </p:cNvPr>
          <p:cNvSpPr txBox="1">
            <a:spLocks/>
          </p:cNvSpPr>
          <p:nvPr/>
        </p:nvSpPr>
        <p:spPr>
          <a:xfrm>
            <a:off x="1219200" y="152400"/>
            <a:ext cx="8229600" cy="639763"/>
          </a:xfrm>
          <a:prstGeom prst="rect">
            <a:avLst/>
          </a:prstGeom>
        </p:spPr>
        <p:txBody>
          <a:bodyPr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Types of volcanic eruptions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BAA824-EEE5-3FCE-B170-7A6FDF198506}"/>
              </a:ext>
            </a:extLst>
          </p:cNvPr>
          <p:cNvSpPr txBox="1"/>
          <p:nvPr/>
        </p:nvSpPr>
        <p:spPr>
          <a:xfrm>
            <a:off x="1524000" y="990600"/>
            <a:ext cx="2185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Effusive</a:t>
            </a:r>
            <a:br>
              <a:rPr lang="en-US" sz="16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</a:b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(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Lava flows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)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EEDA79-9EAD-F82D-7C69-6BC3D0B30BDA}"/>
              </a:ext>
            </a:extLst>
          </p:cNvPr>
          <p:cNvSpPr txBox="1"/>
          <p:nvPr/>
        </p:nvSpPr>
        <p:spPr>
          <a:xfrm>
            <a:off x="6019800" y="990600"/>
            <a:ext cx="2743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Explosive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cs typeface="Arial" charset="0"/>
            </a:endParaRPr>
          </a:p>
          <a:p>
            <a:pPr algn="ctr">
              <a:defRPr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eruption column height may reach 10-50 km and rarely more.</a:t>
            </a:r>
          </a:p>
        </p:txBody>
      </p:sp>
      <p:pic>
        <p:nvPicPr>
          <p:cNvPr id="5" name="Picture 2" descr="http://www.photovolcanica.com/Pictures_V3/v3_hp11.jpg">
            <a:extLst>
              <a:ext uri="{FF2B5EF4-FFF2-40B4-BE49-F238E27FC236}">
                <a16:creationId xmlns:a16="http://schemas.microsoft.com/office/drawing/2014/main" id="{A563973E-0009-8156-6E4F-F47CC2638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2748611" cy="183240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denstoredanske.dk/@api/deki/files/30011/=514333.501.jpg">
            <a:extLst>
              <a:ext uri="{FF2B5EF4-FFF2-40B4-BE49-F238E27FC236}">
                <a16:creationId xmlns:a16="http://schemas.microsoft.com/office/drawing/2014/main" id="{EFCDFA6F-0EA0-C7E7-65C0-3E9A42103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649" y="3810000"/>
            <a:ext cx="2736477" cy="183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www.earthweek.com/2008/ew081114/ew081114d.jpg">
            <a:extLst>
              <a:ext uri="{FF2B5EF4-FFF2-40B4-BE49-F238E27FC236}">
                <a16:creationId xmlns:a16="http://schemas.microsoft.com/office/drawing/2014/main" id="{E571270D-E593-654D-5825-CE140196F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8799"/>
            <a:ext cx="2590800" cy="382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CAEC8AE2-7A48-03C8-186E-4172647FB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133600"/>
            <a:ext cx="189237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en-US" sz="16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en-US" sz="16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Many subtypes or styles</a:t>
            </a:r>
            <a:r>
              <a:rPr lang="ru-RU" altLang="en-US" sz="1600" b="1" dirty="0"/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en-US" sz="16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en-US" sz="16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en-US" sz="16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en-US" sz="16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en-US" sz="16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/>
              <a:t>Pelean</a:t>
            </a:r>
            <a:r>
              <a:rPr lang="ru-RU" altLang="en-US" sz="1600" b="1" dirty="0"/>
              <a:t>, </a:t>
            </a:r>
            <a:r>
              <a:rPr lang="en-US" altLang="en-US" sz="1600" b="1" dirty="0" err="1"/>
              <a:t>vulcanian</a:t>
            </a:r>
            <a:r>
              <a:rPr lang="en-US" altLang="en-US" sz="1600" b="1" dirty="0"/>
              <a:t>,</a:t>
            </a:r>
            <a:r>
              <a:rPr lang="ru-RU" altLang="en-US" sz="1600" b="1" dirty="0"/>
              <a:t> </a:t>
            </a:r>
            <a:r>
              <a:rPr lang="en-US" altLang="en-US" sz="1600" b="1" dirty="0" err="1"/>
              <a:t>plinian</a:t>
            </a:r>
            <a:r>
              <a:rPr lang="ru-RU" altLang="en-US" sz="1600" b="1" dirty="0"/>
              <a:t>, </a:t>
            </a:r>
            <a:r>
              <a:rPr lang="en-US" altLang="en-US" sz="1600" b="1" dirty="0" err="1"/>
              <a:t>strombolian</a:t>
            </a:r>
            <a:r>
              <a:rPr lang="ru-RU" altLang="en-US" sz="1600" b="1" dirty="0"/>
              <a:t>, </a:t>
            </a:r>
            <a:r>
              <a:rPr lang="en-US" altLang="en-US" sz="1600" b="1" dirty="0" err="1"/>
              <a:t>hawaian</a:t>
            </a:r>
            <a:r>
              <a:rPr lang="ru-RU" altLang="en-US" sz="1600" b="1" dirty="0"/>
              <a:t>, </a:t>
            </a:r>
            <a:r>
              <a:rPr lang="en-US" altLang="en-US" sz="1600" b="1" dirty="0" err="1"/>
              <a:t>icelandic</a:t>
            </a:r>
            <a:r>
              <a:rPr lang="en-US" altLang="en-US" sz="1600" b="1" dirty="0"/>
              <a:t>  etc.</a:t>
            </a:r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33F377ED-DEEC-154C-C1CE-C305808BC3A1}"/>
              </a:ext>
            </a:extLst>
          </p:cNvPr>
          <p:cNvSpPr/>
          <p:nvPr/>
        </p:nvSpPr>
        <p:spPr>
          <a:xfrm>
            <a:off x="4267200" y="3429000"/>
            <a:ext cx="1407707" cy="52537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5000" y="457200"/>
            <a:ext cx="7092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Volcanic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cs typeface="Arial" charset="0"/>
              </a:rPr>
              <a:t>explosivity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index VEI (magnitude)</a:t>
            </a:r>
          </a:p>
        </p:txBody>
      </p:sp>
      <p:pic>
        <p:nvPicPr>
          <p:cNvPr id="1026" name="Picture 2" descr="C:\Users\Volcano\Desktop\New folder (4)\Backup_of_zaji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399" y="1524000"/>
            <a:ext cx="6712519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59603"/>
            <a:ext cx="86106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Strong Earthquakes vs. violent volcanic eruptions</a:t>
            </a:r>
            <a:endParaRPr lang="ru-RU" sz="2400" b="1" dirty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Recurrence rate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1182688"/>
            <a:ext cx="3352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Recurrence rate of earthquakes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М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≥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5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(USGS) </a:t>
            </a:r>
          </a:p>
        </p:txBody>
      </p:sp>
      <p:sp>
        <p:nvSpPr>
          <p:cNvPr id="4" name="Rectangle 3"/>
          <p:cNvSpPr/>
          <p:nvPr/>
        </p:nvSpPr>
        <p:spPr>
          <a:xfrm>
            <a:off x="5029200" y="1182688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Recurrence rate  of violent explosive eruptions (VOGRIPA)</a:t>
            </a:r>
          </a:p>
        </p:txBody>
      </p:sp>
      <p:pic>
        <p:nvPicPr>
          <p:cNvPr id="5" name="Picture 2" descr="http://proceeder.eu/wp-content/uploads/2015/02/Earthquake-HD-Wallpap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74" y="4605528"/>
            <a:ext cx="3223999" cy="2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s://community.dur.ac.uk/ed.llewellin/images/plini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4664076"/>
            <a:ext cx="289560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90600" y="1905000"/>
          <a:ext cx="3170238" cy="2550304"/>
        </p:xfrm>
        <a:graphic>
          <a:graphicData uri="http://schemas.openxmlformats.org/drawingml/2006/table">
            <a:tbl>
              <a:tblPr/>
              <a:tblGrid>
                <a:gridCol w="1585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5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9135">
                <a:tc>
                  <a:txBody>
                    <a:bodyPr/>
                    <a:lstStyle/>
                    <a:p>
                      <a:pPr algn="ctr" fontAlgn="base"/>
                      <a:r>
                        <a:rPr lang="en-US" b="1" dirty="0">
                          <a:effectLst/>
                          <a:latin typeface="inherit"/>
                        </a:rPr>
                        <a:t>Magnitude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b="1" dirty="0">
                          <a:effectLst/>
                          <a:latin typeface="inherit"/>
                        </a:rPr>
                        <a:t>Average Annually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861">
                <a:tc>
                  <a:txBody>
                    <a:bodyPr/>
                    <a:lstStyle/>
                    <a:p>
                      <a:pPr algn="ctr" fontAlgn="base"/>
                      <a:r>
                        <a:rPr lang="en-US" b="0" dirty="0">
                          <a:effectLst/>
                          <a:latin typeface="inherit"/>
                        </a:rPr>
                        <a:t>8 and</a:t>
                      </a:r>
                      <a:r>
                        <a:rPr lang="en-US" b="0" baseline="0" dirty="0">
                          <a:effectLst/>
                          <a:latin typeface="inherit"/>
                        </a:rPr>
                        <a:t> higher</a:t>
                      </a:r>
                      <a:endParaRPr lang="en-US" b="0" dirty="0">
                        <a:effectLst/>
                        <a:latin typeface="inherit"/>
                      </a:endParaRP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b="0" dirty="0">
                          <a:effectLst/>
                          <a:latin typeface="inherit"/>
                        </a:rPr>
                        <a:t>1 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861">
                <a:tc>
                  <a:txBody>
                    <a:bodyPr/>
                    <a:lstStyle/>
                    <a:p>
                      <a:pPr algn="ctr" fontAlgn="base"/>
                      <a:r>
                        <a:rPr lang="en-US" b="0" dirty="0">
                          <a:effectLst/>
                          <a:latin typeface="inherit"/>
                        </a:rPr>
                        <a:t>7 - 7.9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b="0" dirty="0">
                          <a:effectLst/>
                          <a:latin typeface="inherit"/>
                        </a:rPr>
                        <a:t>15 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861">
                <a:tc>
                  <a:txBody>
                    <a:bodyPr/>
                    <a:lstStyle/>
                    <a:p>
                      <a:pPr algn="ctr" fontAlgn="base"/>
                      <a:r>
                        <a:rPr lang="en-US" b="0" dirty="0">
                          <a:effectLst/>
                          <a:latin typeface="inherit"/>
                        </a:rPr>
                        <a:t>6 - 6.9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b="0" dirty="0">
                          <a:effectLst/>
                          <a:latin typeface="inherit"/>
                        </a:rPr>
                        <a:t>134 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881">
                <a:tc>
                  <a:txBody>
                    <a:bodyPr/>
                    <a:lstStyle/>
                    <a:p>
                      <a:pPr algn="ctr" fontAlgn="base"/>
                      <a:r>
                        <a:rPr lang="en-US" b="0">
                          <a:effectLst/>
                          <a:latin typeface="inherit"/>
                        </a:rPr>
                        <a:t>5 - 5.9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b="0" dirty="0">
                          <a:effectLst/>
                          <a:latin typeface="inherit"/>
                        </a:rPr>
                        <a:t>1319 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867400" y="1905000"/>
          <a:ext cx="2819400" cy="2569511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476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inherit"/>
                          <a:ea typeface="+mn-ea"/>
                          <a:cs typeface="+mn-cs"/>
                        </a:rPr>
                        <a:t>VEI (magnitude)</a:t>
                      </a:r>
                    </a:p>
                  </a:txBody>
                  <a:tcPr marL="38100" marR="38100" marT="38112" marB="38112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inherit"/>
                          <a:ea typeface="+mn-ea"/>
                          <a:cs typeface="+mn-cs"/>
                        </a:rPr>
                        <a:t>One per years</a:t>
                      </a:r>
                    </a:p>
                  </a:txBody>
                  <a:tcPr marL="38100" marR="38100" marT="38112" marB="38112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47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 dirty="0">
                          <a:effectLst/>
                          <a:latin typeface="inherit"/>
                        </a:rPr>
                        <a:t>8</a:t>
                      </a:r>
                    </a:p>
                  </a:txBody>
                  <a:tcPr marL="38100" marR="38100" marT="38112" marB="38112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 dirty="0">
                          <a:effectLst/>
                          <a:latin typeface="inherit"/>
                        </a:rPr>
                        <a:t>20-40 ka?</a:t>
                      </a:r>
                    </a:p>
                  </a:txBody>
                  <a:tcPr marL="38100" marR="38100" marT="38112" marB="38112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51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 dirty="0">
                          <a:effectLst/>
                          <a:latin typeface="inherit"/>
                        </a:rPr>
                        <a:t>7</a:t>
                      </a:r>
                    </a:p>
                  </a:txBody>
                  <a:tcPr marL="38100" marR="38100" marT="38112" marB="38112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 dirty="0">
                          <a:effectLst/>
                          <a:latin typeface="inherit"/>
                        </a:rPr>
                        <a:t>500 </a:t>
                      </a:r>
                    </a:p>
                  </a:txBody>
                  <a:tcPr marL="38100" marR="38100" marT="38112" marB="38112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36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 dirty="0">
                          <a:effectLst/>
                          <a:latin typeface="inherit"/>
                        </a:rPr>
                        <a:t>6</a:t>
                      </a:r>
                    </a:p>
                  </a:txBody>
                  <a:tcPr marL="38100" marR="38100" marT="38112" marB="38112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 dirty="0">
                          <a:effectLst/>
                          <a:latin typeface="inherit"/>
                        </a:rPr>
                        <a:t>75</a:t>
                      </a:r>
                    </a:p>
                  </a:txBody>
                  <a:tcPr marL="38100" marR="38100" marT="38112" marB="38112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28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 dirty="0">
                          <a:effectLst/>
                          <a:latin typeface="inherit"/>
                        </a:rPr>
                        <a:t>5</a:t>
                      </a:r>
                    </a:p>
                  </a:txBody>
                  <a:tcPr marL="38100" marR="38100" marT="38112" marB="38112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 dirty="0">
                          <a:effectLst/>
                          <a:latin typeface="inherit"/>
                        </a:rPr>
                        <a:t>25</a:t>
                      </a:r>
                    </a:p>
                  </a:txBody>
                  <a:tcPr marL="38100" marR="38100" marT="38112" marB="38112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364019C-4C63-916C-E31A-0BC4DDFE4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06268"/>
            <a:ext cx="6106160" cy="546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F23C002D-F8C3-DAF3-F037-26455FCB4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6172200"/>
            <a:ext cx="9677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Ash distribution/Isopach maps (cm) from inversion for different phases of Campanian Ignimbrite eruption:  M=8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(a) Plinian phase, (b) co-ignimbrite phase, (c) combined two-phase and, (d) single-phase (Marti et al., 2015).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72505" y="152400"/>
            <a:ext cx="6285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cap="small" dirty="0" err="1">
                <a:solidFill>
                  <a:schemeClr val="tx2">
                    <a:lumMod val="75000"/>
                  </a:schemeClr>
                </a:solidFill>
                <a:latin typeface="Sylfaen" panose="010A0502050306030303" pitchFamily="18" charset="0"/>
                <a:ea typeface="+mj-ea"/>
                <a:cs typeface="+mj-cs"/>
              </a:rPr>
              <a:t>Campanian</a:t>
            </a:r>
            <a:r>
              <a:rPr lang="en-US" altLang="en-US" sz="2400" cap="small" dirty="0">
                <a:solidFill>
                  <a:schemeClr val="tx2">
                    <a:lumMod val="75000"/>
                  </a:schemeClr>
                </a:solidFill>
                <a:latin typeface="Sylfaen" panose="010A0502050306030303" pitchFamily="18" charset="0"/>
                <a:ea typeface="+mj-ea"/>
                <a:cs typeface="+mj-cs"/>
              </a:rPr>
              <a:t> Ignimbrite eruption, Age 39.9 ka</a:t>
            </a:r>
            <a:endParaRPr lang="en-US" sz="2400" cap="small" dirty="0">
              <a:solidFill>
                <a:schemeClr val="tx2">
                  <a:lumMod val="75000"/>
                </a:schemeClr>
              </a:solidFill>
              <a:latin typeface="Sylfaen" panose="010A0502050306030303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1A4C-5EFE-480B-A370-E1714E94702A}"/>
              </a:ext>
            </a:extLst>
          </p:cNvPr>
          <p:cNvSpPr txBox="1">
            <a:spLocks/>
          </p:cNvSpPr>
          <p:nvPr/>
        </p:nvSpPr>
        <p:spPr>
          <a:xfrm>
            <a:off x="152401" y="274638"/>
            <a:ext cx="10515600" cy="7159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cap="sm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Pinatubo 1991  M=6 eruption climatic </a:t>
            </a:r>
            <a:r>
              <a:rPr lang="en-US" sz="2400" cap="small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coolling</a:t>
            </a:r>
            <a:r>
              <a:rPr lang="en-US" sz="2400" cap="sm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effect. </a:t>
            </a:r>
            <a:endParaRPr kumimoji="0" lang="en-US" sz="2000" b="1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78D3D8B7-549D-42D4-99AC-EF58A9CDB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7924800" cy="473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57912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cap="small" dirty="0">
                <a:solidFill>
                  <a:schemeClr val="accent1">
                    <a:lumMod val="75000"/>
                  </a:schemeClr>
                </a:solidFill>
              </a:rPr>
              <a:t>In 1992-1994 -3</a:t>
            </a:r>
            <a:r>
              <a:rPr lang="en-US" b="1" cap="small" baseline="30000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en-US" b="1" cap="small" dirty="0">
                <a:solidFill>
                  <a:schemeClr val="accent1">
                    <a:lumMod val="75000"/>
                  </a:schemeClr>
                </a:solidFill>
              </a:rPr>
              <a:t>C average annual temperature in Armenia region. </a:t>
            </a:r>
            <a:br>
              <a:rPr lang="en-US" b="1" cap="small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cap="small" dirty="0">
                <a:solidFill>
                  <a:schemeClr val="accent1">
                    <a:lumMod val="75000"/>
                  </a:schemeClr>
                </a:solidFill>
              </a:rPr>
              <a:t>Resulted long and   cold winters – up to -25 </a:t>
            </a:r>
            <a:r>
              <a:rPr lang="en-US" b="1" cap="small" baseline="30000" dirty="0" err="1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en-US" b="1" cap="small" dirty="0" err="1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b="1" cap="small" dirty="0">
                <a:solidFill>
                  <a:schemeClr val="accent1">
                    <a:lumMod val="75000"/>
                  </a:schemeClr>
                </a:solidFill>
              </a:rPr>
              <a:t>  in Yerevan 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75000"/>
                  </a:schemeClr>
                </a:solidFill>
              </a:rPr>
              <a:t>(Մ</a:t>
            </a:r>
            <a:r>
              <a:rPr lang="hy-AM" b="1" cap="small" dirty="0">
                <a:solidFill>
                  <a:schemeClr val="accent1">
                    <a:lumMod val="75000"/>
                  </a:schemeClr>
                </a:solidFill>
              </a:rPr>
              <a:t>ութ</a:t>
            </a:r>
            <a:r>
              <a:rPr lang="en-US" b="1" cap="smal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cap="small" dirty="0" err="1">
                <a:solidFill>
                  <a:schemeClr val="accent1">
                    <a:lumMod val="75000"/>
                  </a:schemeClr>
                </a:solidFill>
              </a:rPr>
              <a:t>ու</a:t>
            </a:r>
            <a:r>
              <a:rPr lang="hy-AM" b="1" cap="small" dirty="0">
                <a:solidFill>
                  <a:schemeClr val="accent1">
                    <a:lumMod val="75000"/>
                  </a:schemeClr>
                </a:solidFill>
              </a:rPr>
              <a:t> Ցուրտ  տարիներ</a:t>
            </a:r>
            <a:r>
              <a:rPr lang="en-US" b="1" cap="small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olcano\Desktop\New folder (4)\f3c2da2d-e5b1-4eed-9aa6-fc426106645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89560"/>
            <a:ext cx="9189720" cy="6126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images.csmonitor.com/csmarchives/2010/06/06-02-volcano.gif?alias=standard_600x4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52" y="1981200"/>
            <a:ext cx="2819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3924940" y="2009776"/>
            <a:ext cx="1981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Activity in Holocene </a:t>
            </a:r>
            <a:r>
              <a:rPr lang="ru-RU" altLang="en-US" sz="1800" b="1" dirty="0"/>
              <a:t>(</a:t>
            </a:r>
            <a:r>
              <a:rPr lang="en-US" altLang="en-US" sz="1800" b="1" dirty="0"/>
              <a:t>last </a:t>
            </a:r>
            <a:r>
              <a:rPr lang="ru-RU" altLang="en-US" sz="1800" b="1" dirty="0"/>
              <a:t>11.7</a:t>
            </a:r>
            <a:r>
              <a:rPr lang="en-US" altLang="en-US" sz="1800" b="1" dirty="0"/>
              <a:t>00 years BP</a:t>
            </a:r>
            <a:r>
              <a:rPr lang="ru-RU" altLang="en-US" sz="1800" b="1" dirty="0"/>
              <a:t>)</a:t>
            </a:r>
            <a:endParaRPr lang="en-US" altLang="en-US" sz="1800" b="1" dirty="0"/>
          </a:p>
        </p:txBody>
      </p:sp>
      <p:sp>
        <p:nvSpPr>
          <p:cNvPr id="4" name="Right Arrow 3"/>
          <p:cNvSpPr/>
          <p:nvPr/>
        </p:nvSpPr>
        <p:spPr>
          <a:xfrm>
            <a:off x="6164902" y="2484438"/>
            <a:ext cx="106045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371402" y="2544764"/>
            <a:ext cx="2057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Active volcano</a:t>
            </a:r>
          </a:p>
        </p:txBody>
      </p:sp>
      <p:pic>
        <p:nvPicPr>
          <p:cNvPr id="6" name="Picture 7" descr="Image result for volca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52" y="4267200"/>
            <a:ext cx="2857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3924940" y="4232276"/>
            <a:ext cx="233045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Activity in Late Pleistocene </a:t>
            </a:r>
            <a:r>
              <a:rPr lang="ru-RU" altLang="en-US" sz="1800" b="1" dirty="0"/>
              <a:t>(</a:t>
            </a:r>
            <a:r>
              <a:rPr lang="en-US" altLang="en-US" sz="1800" b="1" dirty="0"/>
              <a:t> last 128.000 years BP</a:t>
            </a:r>
            <a:r>
              <a:rPr lang="ru-RU" altLang="en-US" sz="1800" b="1" dirty="0"/>
              <a:t>), </a:t>
            </a:r>
            <a:r>
              <a:rPr lang="en-US" altLang="en-US" sz="1800" b="1" dirty="0"/>
              <a:t>Sometimes  extended to  Middle Pleistocene </a:t>
            </a:r>
            <a:r>
              <a:rPr lang="ru-RU" altLang="en-US" sz="1800" b="1" dirty="0"/>
              <a:t>7</a:t>
            </a:r>
            <a:r>
              <a:rPr lang="en-US" altLang="en-US" sz="1800" b="1" dirty="0"/>
              <a:t>74.000 -</a:t>
            </a:r>
            <a:r>
              <a:rPr lang="ru-RU" altLang="en-US" sz="1800" b="1" dirty="0"/>
              <a:t>12</a:t>
            </a:r>
            <a:r>
              <a:rPr lang="en-US" altLang="en-US" sz="1800" b="1" dirty="0"/>
              <a:t>9.000 years BP</a:t>
            </a:r>
            <a:r>
              <a:rPr lang="ru-RU" altLang="en-US" sz="1800" b="1" dirty="0"/>
              <a:t>)</a:t>
            </a:r>
            <a:endParaRPr lang="en-US" altLang="en-US" sz="1800" b="1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453952" y="4619626"/>
            <a:ext cx="203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Potentially  active volcano</a:t>
            </a:r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228599" y="94458"/>
            <a:ext cx="10210801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cap="sm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What are the criteria to consider volcano as capable to produce hazards (active or potentially active??)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6310952" y="4638675"/>
            <a:ext cx="106045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Custom 4">
      <a:dk1>
        <a:sysClr val="windowText" lastClr="000000"/>
      </a:dk1>
      <a:lt1>
        <a:srgbClr val="E5E5E5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626</TotalTime>
  <Words>1422</Words>
  <Application>Microsoft Office PowerPoint</Application>
  <PresentationFormat>Custom</PresentationFormat>
  <Paragraphs>131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Arial LatArm</vt:lpstr>
      <vt:lpstr>Calibri</vt:lpstr>
      <vt:lpstr>Century Schoolbook</vt:lpstr>
      <vt:lpstr>inherit</vt:lpstr>
      <vt:lpstr>Sylfaen</vt:lpstr>
      <vt:lpstr>Times New Roman</vt:lpstr>
      <vt:lpstr>Verdana</vt:lpstr>
      <vt:lpstr>Wingdings</vt:lpstr>
      <vt:lpstr>Wingdings 2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location of some tephra deposits in the territory of Armenia.</vt:lpstr>
      <vt:lpstr>PowerPoint Presentation</vt:lpstr>
      <vt:lpstr>PowerPoint Presentation</vt:lpstr>
      <vt:lpstr>PowerPoint Presentation</vt:lpstr>
      <vt:lpstr>Tephra dispersion numerical modelling: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Volcano</dc:creator>
  <cp:lastModifiedBy>Khachatur Meliksetian</cp:lastModifiedBy>
  <cp:revision>61</cp:revision>
  <dcterms:created xsi:type="dcterms:W3CDTF">2006-08-16T00:00:00Z</dcterms:created>
  <dcterms:modified xsi:type="dcterms:W3CDTF">2026-05-15T10:41:34Z</dcterms:modified>
</cp:coreProperties>
</file>