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Default Extension="mp4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theme/theme11.xml" ContentType="application/vnd.openxmlformats-officedocument.theme+xml"/>
  <Override PartName="/ppt/theme/theme1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  <p:sldMasterId id="2147483720" r:id="rId7"/>
    <p:sldMasterId id="2147483732" r:id="rId8"/>
    <p:sldMasterId id="2147483744" r:id="rId9"/>
    <p:sldMasterId id="2147483756" r:id="rId10"/>
    <p:sldMasterId id="2147483768" r:id="rId11"/>
  </p:sldMasterIdLst>
  <p:notesMasterIdLst>
    <p:notesMasterId r:id="rId37"/>
  </p:notesMasterIdLst>
  <p:sldIdLst>
    <p:sldId id="376" r:id="rId12"/>
    <p:sldId id="401" r:id="rId13"/>
    <p:sldId id="413" r:id="rId14"/>
    <p:sldId id="402" r:id="rId15"/>
    <p:sldId id="403" r:id="rId16"/>
    <p:sldId id="400" r:id="rId17"/>
    <p:sldId id="404" r:id="rId18"/>
    <p:sldId id="405" r:id="rId19"/>
    <p:sldId id="414" r:id="rId20"/>
    <p:sldId id="415" r:id="rId21"/>
    <p:sldId id="406" r:id="rId22"/>
    <p:sldId id="407" r:id="rId23"/>
    <p:sldId id="412" r:id="rId24"/>
    <p:sldId id="409" r:id="rId25"/>
    <p:sldId id="408" r:id="rId26"/>
    <p:sldId id="410" r:id="rId27"/>
    <p:sldId id="411" r:id="rId28"/>
    <p:sldId id="416" r:id="rId29"/>
    <p:sldId id="417" r:id="rId30"/>
    <p:sldId id="418" r:id="rId31"/>
    <p:sldId id="419" r:id="rId32"/>
    <p:sldId id="420" r:id="rId33"/>
    <p:sldId id="421" r:id="rId34"/>
    <p:sldId id="422" r:id="rId35"/>
    <p:sldId id="423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57820"/>
    <a:srgbClr val="4DACA4"/>
    <a:srgbClr val="F0A622"/>
    <a:srgbClr val="5E913E"/>
    <a:srgbClr val="CE1D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375" autoAdjust="0"/>
    <p:restoredTop sz="93954" autoAdjust="0"/>
  </p:normalViewPr>
  <p:slideViewPr>
    <p:cSldViewPr snapToGrid="0" snapToObjects="1">
      <p:cViewPr>
        <p:scale>
          <a:sx n="90" d="100"/>
          <a:sy n="90" d="100"/>
        </p:scale>
        <p:origin x="-398" y="115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slide" Target="slides/slide15.xml"/><Relationship Id="rId39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0.xml"/><Relationship Id="rId34" Type="http://schemas.openxmlformats.org/officeDocument/2006/relationships/slide" Target="slides/slide23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33" Type="http://schemas.openxmlformats.org/officeDocument/2006/relationships/slide" Target="slides/slide22.xml"/><Relationship Id="rId38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5.xml"/><Relationship Id="rId20" Type="http://schemas.openxmlformats.org/officeDocument/2006/relationships/slide" Target="slides/slide9.xml"/><Relationship Id="rId29" Type="http://schemas.openxmlformats.org/officeDocument/2006/relationships/slide" Target="slides/slide1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13.xml"/><Relationship Id="rId32" Type="http://schemas.openxmlformats.org/officeDocument/2006/relationships/slide" Target="slides/slide2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slide" Target="slides/slide17.xml"/><Relationship Id="rId36" Type="http://schemas.openxmlformats.org/officeDocument/2006/relationships/slide" Target="slides/slide25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8.xml"/><Relationship Id="rId31" Type="http://schemas.openxmlformats.org/officeDocument/2006/relationships/slide" Target="slides/slide20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slide" Target="slides/slide16.xml"/><Relationship Id="rId30" Type="http://schemas.openxmlformats.org/officeDocument/2006/relationships/slide" Target="slides/slide19.xml"/><Relationship Id="rId35" Type="http://schemas.openxmlformats.org/officeDocument/2006/relationships/slide" Target="slides/slide2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8FC3CD-E249-D242-B0FD-256D48479939}" type="datetimeFigureOut">
              <a:rPr lang="en-US" smtClean="0"/>
              <a:t>5/16/2026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F576D5-000D-554C-8B65-AAB45960D2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37562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11C10-233D-DA48-A5CB-9365BBABB6B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02903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11C10-233D-DA48-A5CB-9365BBABB6B4}" type="slidenum">
              <a:rPr lang="en-US" smtClean="0">
                <a:solidFill>
                  <a:prstClr val="black"/>
                </a:solidFill>
              </a:rPr>
              <a:pPr/>
              <a:t>2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2903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11C10-233D-DA48-A5CB-9365BBABB6B4}" type="slidenum">
              <a:rPr lang="en-US" smtClean="0">
                <a:solidFill>
                  <a:prstClr val="black"/>
                </a:solidFill>
              </a:rPr>
              <a:pPr/>
              <a:t>3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2903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11C10-233D-DA48-A5CB-9365BBABB6B4}" type="slidenum">
              <a:rPr lang="en-US" smtClean="0">
                <a:solidFill>
                  <a:prstClr val="black"/>
                </a:solidFill>
              </a:rPr>
              <a:pPr/>
              <a:t>4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2903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11C10-233D-DA48-A5CB-9365BBABB6B4}" type="slidenum">
              <a:rPr lang="en-US" smtClean="0">
                <a:solidFill>
                  <a:prstClr val="black"/>
                </a:solidFill>
              </a:rPr>
              <a:pPr/>
              <a:t>5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2903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11C10-233D-DA48-A5CB-9365BBABB6B4}" type="slidenum">
              <a:rPr lang="en-US" smtClean="0">
                <a:solidFill>
                  <a:prstClr val="black"/>
                </a:solidFill>
              </a:rPr>
              <a:pPr/>
              <a:t>6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2903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11C10-233D-DA48-A5CB-9365BBABB6B4}" type="slidenum">
              <a:rPr lang="en-US" smtClean="0">
                <a:solidFill>
                  <a:prstClr val="black"/>
                </a:solidFill>
              </a:rPr>
              <a:pPr/>
              <a:t>7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2903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11C10-233D-DA48-A5CB-9365BBABB6B4}" type="slidenum">
              <a:rPr lang="en-US" smtClean="0">
                <a:solidFill>
                  <a:prstClr val="black"/>
                </a:solidFill>
              </a:rPr>
              <a:pPr/>
              <a:t>8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51979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11C10-233D-DA48-A5CB-9365BBABB6B4}" type="slidenum">
              <a:rPr lang="en-US" smtClean="0">
                <a:solidFill>
                  <a:prstClr val="black"/>
                </a:solidFill>
              </a:rPr>
              <a:pPr/>
              <a:t>9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2903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11C10-233D-DA48-A5CB-9365BBABB6B4}" type="slidenum">
              <a:rPr lang="en-US" smtClean="0">
                <a:solidFill>
                  <a:prstClr val="black"/>
                </a:solidFill>
              </a:rPr>
              <a:pPr/>
              <a:t>10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51979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11C10-233D-DA48-A5CB-9365BBABB6B4}" type="slidenum">
              <a:rPr lang="en-US" smtClean="0">
                <a:solidFill>
                  <a:prstClr val="black"/>
                </a:solidFill>
              </a:rPr>
              <a:pPr/>
              <a:t>11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51979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11C10-233D-DA48-A5CB-9365BBABB6B4}" type="slidenum">
              <a:rPr lang="en-US" smtClean="0">
                <a:solidFill>
                  <a:prstClr val="black"/>
                </a:solidFill>
              </a:rPr>
              <a:pPr/>
              <a:t>12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2903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11C10-233D-DA48-A5CB-9365BBABB6B4}" type="slidenum">
              <a:rPr lang="en-US" smtClean="0">
                <a:solidFill>
                  <a:prstClr val="black"/>
                </a:solidFill>
              </a:rPr>
              <a:pPr/>
              <a:t>13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2903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11C10-233D-DA48-A5CB-9365BBABB6B4}" type="slidenum">
              <a:rPr lang="en-US" smtClean="0">
                <a:solidFill>
                  <a:prstClr val="black"/>
                </a:solidFill>
              </a:rPr>
              <a:pPr/>
              <a:t>14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29036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11C10-233D-DA48-A5CB-9365BBABB6B4}" type="slidenum">
              <a:rPr lang="en-US" smtClean="0">
                <a:solidFill>
                  <a:prstClr val="black"/>
                </a:solidFill>
              </a:rPr>
              <a:pPr/>
              <a:t>15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29036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11C10-233D-DA48-A5CB-9365BBABB6B4}" type="slidenum">
              <a:rPr lang="en-US" smtClean="0">
                <a:solidFill>
                  <a:prstClr val="black"/>
                </a:solidFill>
              </a:rPr>
              <a:pPr/>
              <a:t>16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2903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11C10-233D-DA48-A5CB-9365BBABB6B4}" type="slidenum">
              <a:rPr lang="en-US" smtClean="0">
                <a:solidFill>
                  <a:prstClr val="black"/>
                </a:solidFill>
              </a:rPr>
              <a:pPr/>
              <a:t>18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29036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11C10-233D-DA48-A5CB-9365BBABB6B4}" type="slidenum">
              <a:rPr lang="en-US" smtClean="0">
                <a:solidFill>
                  <a:prstClr val="black"/>
                </a:solidFill>
              </a:rPr>
              <a:pPr/>
              <a:t>19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29036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11C10-233D-DA48-A5CB-9365BBABB6B4}" type="slidenum">
              <a:rPr lang="en-US" smtClean="0">
                <a:solidFill>
                  <a:prstClr val="black"/>
                </a:solidFill>
              </a:rPr>
              <a:pPr/>
              <a:t>20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29036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11C10-233D-DA48-A5CB-9365BBABB6B4}" type="slidenum">
              <a:rPr lang="en-US" smtClean="0">
                <a:solidFill>
                  <a:prstClr val="black"/>
                </a:solidFill>
              </a:rPr>
              <a:pPr/>
              <a:t>21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29036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11C10-233D-DA48-A5CB-9365BBABB6B4}" type="slidenum">
              <a:rPr lang="en-US" smtClean="0">
                <a:solidFill>
                  <a:prstClr val="black"/>
                </a:solidFill>
              </a:rPr>
              <a:pPr/>
              <a:t>22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29036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Add pressure effects</a:t>
            </a:r>
          </a:p>
          <a:p>
            <a:r>
              <a:rPr lang="en-US" dirty="0"/>
              <a:t>Add ATFDCL logo</a:t>
            </a:r>
          </a:p>
          <a:p>
            <a:r>
              <a:rPr lang="en-US" dirty="0"/>
              <a:t>Add nanomaterials and hot injection</a:t>
            </a:r>
          </a:p>
          <a:p>
            <a:r>
              <a:rPr lang="en-US" dirty="0"/>
              <a:t>Add</a:t>
            </a:r>
            <a:r>
              <a:rPr lang="en-US" baseline="0" dirty="0"/>
              <a:t> SEM t-dependence video</a:t>
            </a:r>
          </a:p>
          <a:p>
            <a:r>
              <a:rPr lang="en-US" baseline="0" dirty="0"/>
              <a:t>Add TEM sample preparation video</a:t>
            </a:r>
          </a:p>
          <a:p>
            <a:r>
              <a:rPr lang="en-US" baseline="0" dirty="0"/>
              <a:t>Add ND and CNU campuses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11C10-233D-DA48-A5CB-9365BBABB6B4}" type="slidenum">
              <a:rPr lang="en-US" smtClean="0">
                <a:solidFill>
                  <a:prstClr val="black"/>
                </a:solidFill>
              </a:rPr>
              <a:pPr/>
              <a:t>23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29036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11C10-233D-DA48-A5CB-9365BBABB6B4}" type="slidenum">
              <a:rPr lang="en-US" smtClean="0">
                <a:solidFill>
                  <a:prstClr val="black"/>
                </a:solidFill>
              </a:rPr>
              <a:pPr/>
              <a:t>24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29036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11C10-233D-DA48-A5CB-9365BBABB6B4}" type="slidenum">
              <a:rPr lang="en-US" smtClean="0">
                <a:solidFill>
                  <a:prstClr val="black"/>
                </a:solidFill>
              </a:rPr>
              <a:pPr/>
              <a:t>25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2903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/>
              <a:t>5/16/2026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7345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/>
              <a:t>5/16/2026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415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/>
              <a:t>5/16/2026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773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/>
              <a:t>5/16/2026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370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/>
              <a:t>5/16/2026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7093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/>
              <a:t>5/16/2026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5901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/>
              <a:t>5/16/2026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0763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/>
              <a:t>5/16/2026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72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/>
              <a:t>Вставка рисунка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/>
              <a:t>5/16/2026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808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/>
              <a:t>5/16/2026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8398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/>
              <a:t>5/16/2026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738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22853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54085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49164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3388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7432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47310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61350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97025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/>
              <a:t>Вставка рисунка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01842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23841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083491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673028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96342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92624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019014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43461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63111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015808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090829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/>
              <a:t>Вставка рисунка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626639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535135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118306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090365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742318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941400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981656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431958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812278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874185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20044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/>
              <a:t>Вставка рисунка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928953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227195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030626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722022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27698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196034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28780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210616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822607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954354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296497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/>
              <a:t>Вставка рисунка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489007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55314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07363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62392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179647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596695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726318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327145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635649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8936732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045543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/>
              <a:t>Вставка рисунка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9986542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804313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504945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014720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633120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2611639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32571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3423358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3141340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789407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313399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/>
              <a:t>Вставка рисунка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19551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1170787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7872028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2993901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3513245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1382072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2144825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4877197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6395556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1475004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6789150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/>
              <a:t>Вставка рисунка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2085007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7528693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6369847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6504553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8385915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8360773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759087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775495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3770580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6659959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291234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/>
              <a:t>Вставка рисунка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1849380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7804899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3862348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4799294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6474558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7206142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2305353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3486848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0022507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5710371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5087087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/>
              <a:t>Вставка рисунка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2275381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331313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9141277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2164985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725788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0616325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0163853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7028469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9488507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9115053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3346476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/>
              <a:t>Вставка рисунка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8090409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3124851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0138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8.xml"/><Relationship Id="rId3" Type="http://schemas.openxmlformats.org/officeDocument/2006/relationships/slideLayout" Target="../slideLayouts/slideLayout113.xml"/><Relationship Id="rId7" Type="http://schemas.openxmlformats.org/officeDocument/2006/relationships/slideLayout" Target="../slideLayouts/slideLayout117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2.xml"/><Relationship Id="rId1" Type="http://schemas.openxmlformats.org/officeDocument/2006/relationships/slideLayout" Target="../slideLayouts/slideLayout111.xml"/><Relationship Id="rId6" Type="http://schemas.openxmlformats.org/officeDocument/2006/relationships/slideLayout" Target="../slideLayouts/slideLayout116.xml"/><Relationship Id="rId11" Type="http://schemas.openxmlformats.org/officeDocument/2006/relationships/slideLayout" Target="../slideLayouts/slideLayout121.xml"/><Relationship Id="rId5" Type="http://schemas.openxmlformats.org/officeDocument/2006/relationships/slideLayout" Target="../slideLayouts/slideLayout115.xml"/><Relationship Id="rId10" Type="http://schemas.openxmlformats.org/officeDocument/2006/relationships/slideLayout" Target="../slideLayouts/slideLayout120.xml"/><Relationship Id="rId4" Type="http://schemas.openxmlformats.org/officeDocument/2006/relationships/slideLayout" Target="../slideLayouts/slideLayout114.xml"/><Relationship Id="rId9" Type="http://schemas.openxmlformats.org/officeDocument/2006/relationships/slideLayout" Target="../slideLayouts/slideLayout1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accent1">
                <a:lumMod val="20000"/>
                <a:lumOff val="80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81E756-E947-FD4A-8A23-D2C983A1A8BD}" type="datetimeFigureOut">
              <a:rPr lang="en-US" smtClean="0"/>
              <a:t>5/16/2026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0669D-EC37-AA42-8CD3-B0788BD38F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608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accent1">
                <a:lumMod val="20000"/>
                <a:lumOff val="80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4420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accent1">
                <a:lumMod val="20000"/>
                <a:lumOff val="80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8774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accent1">
                <a:lumMod val="20000"/>
                <a:lumOff val="80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7373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accent1">
                <a:lumMod val="20000"/>
                <a:lumOff val="80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03400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accent1">
                <a:lumMod val="20000"/>
                <a:lumOff val="80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1261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accent1">
                <a:lumMod val="20000"/>
                <a:lumOff val="80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3556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accent1">
                <a:lumMod val="20000"/>
                <a:lumOff val="80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0022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accent1">
                <a:lumMod val="20000"/>
                <a:lumOff val="80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053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accent1">
                <a:lumMod val="20000"/>
                <a:lumOff val="80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5845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accent1">
                <a:lumMod val="20000"/>
                <a:lumOff val="80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81E756-E947-FD4A-8A23-D2C983A1A8B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5/16/2026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0669D-EC37-AA42-8CD3-B0788BD38FC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7235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13" Type="http://schemas.openxmlformats.org/officeDocument/2006/relationships/image" Target="../media/image17.png"/><Relationship Id="rId3" Type="http://schemas.openxmlformats.org/officeDocument/2006/relationships/image" Target="../media/image8.jpeg"/><Relationship Id="rId7" Type="http://schemas.openxmlformats.org/officeDocument/2006/relationships/image" Target="../media/image11.jpeg"/><Relationship Id="rId12" Type="http://schemas.openxmlformats.org/officeDocument/2006/relationships/image" Target="../media/image1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10.jpeg"/><Relationship Id="rId11" Type="http://schemas.openxmlformats.org/officeDocument/2006/relationships/image" Target="../media/image15.jpeg"/><Relationship Id="rId5" Type="http://schemas.openxmlformats.org/officeDocument/2006/relationships/image" Target="../media/image9.jpeg"/><Relationship Id="rId10" Type="http://schemas.openxmlformats.org/officeDocument/2006/relationships/image" Target="../media/image14.jpeg"/><Relationship Id="rId4" Type="http://schemas.openxmlformats.org/officeDocument/2006/relationships/image" Target="../media/image2.png"/><Relationship Id="rId9" Type="http://schemas.openxmlformats.org/officeDocument/2006/relationships/image" Target="../media/image13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.png"/><Relationship Id="rId7" Type="http://schemas.openxmlformats.org/officeDocument/2006/relationships/image" Target="../media/image20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9.xml"/><Relationship Id="rId6" Type="http://schemas.openxmlformats.org/officeDocument/2006/relationships/image" Target="../media/image19.tiff"/><Relationship Id="rId11" Type="http://schemas.microsoft.com/office/2007/relationships/hdphoto" Target="../media/hdphoto2.wdp"/><Relationship Id="rId5" Type="http://schemas.openxmlformats.org/officeDocument/2006/relationships/image" Target="../media/image18.jpeg"/><Relationship Id="rId10" Type="http://schemas.openxmlformats.org/officeDocument/2006/relationships/image" Target="../media/image22.jpeg"/><Relationship Id="rId4" Type="http://schemas.openxmlformats.org/officeDocument/2006/relationships/image" Target="../media/image10.jpeg"/><Relationship Id="rId9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tiff"/><Relationship Id="rId3" Type="http://schemas.openxmlformats.org/officeDocument/2006/relationships/slideLayout" Target="../slideLayouts/slideLayout34.xml"/><Relationship Id="rId7" Type="http://schemas.openxmlformats.org/officeDocument/2006/relationships/image" Target="../media/image25.tiff"/><Relationship Id="rId12" Type="http://schemas.openxmlformats.org/officeDocument/2006/relationships/image" Target="../media/image30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4.tiff"/><Relationship Id="rId11" Type="http://schemas.openxmlformats.org/officeDocument/2006/relationships/image" Target="../media/image29.jpeg"/><Relationship Id="rId5" Type="http://schemas.openxmlformats.org/officeDocument/2006/relationships/image" Target="../media/image23.tiff"/><Relationship Id="rId10" Type="http://schemas.openxmlformats.org/officeDocument/2006/relationships/image" Target="../media/image28.tiff"/><Relationship Id="rId4" Type="http://schemas.openxmlformats.org/officeDocument/2006/relationships/notesSlide" Target="../notesSlides/notesSlide4.xml"/><Relationship Id="rId9" Type="http://schemas.openxmlformats.org/officeDocument/2006/relationships/image" Target="../media/image27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6.png"/><Relationship Id="rId4" Type="http://schemas.openxmlformats.org/officeDocument/2006/relationships/image" Target="../media/image3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13" Type="http://schemas.openxmlformats.org/officeDocument/2006/relationships/image" Target="../media/image49.pn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12" Type="http://schemas.openxmlformats.org/officeDocument/2006/relationships/image" Target="../media/image48.png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52.jpeg"/><Relationship Id="rId1" Type="http://schemas.openxmlformats.org/officeDocument/2006/relationships/slideLayout" Target="../slideLayouts/slideLayout45.xml"/><Relationship Id="rId6" Type="http://schemas.openxmlformats.org/officeDocument/2006/relationships/image" Target="../media/image42.png"/><Relationship Id="rId11" Type="http://schemas.openxmlformats.org/officeDocument/2006/relationships/image" Target="../media/image47.png"/><Relationship Id="rId5" Type="http://schemas.openxmlformats.org/officeDocument/2006/relationships/image" Target="../media/image41.png"/><Relationship Id="rId15" Type="http://schemas.openxmlformats.org/officeDocument/2006/relationships/image" Target="../media/image51.jpeg"/><Relationship Id="rId10" Type="http://schemas.openxmlformats.org/officeDocument/2006/relationships/image" Target="../media/image46.jpeg"/><Relationship Id="rId4" Type="http://schemas.openxmlformats.org/officeDocument/2006/relationships/image" Target="../media/image40.png"/><Relationship Id="rId9" Type="http://schemas.openxmlformats.org/officeDocument/2006/relationships/image" Target="../media/image45.jpeg"/><Relationship Id="rId14" Type="http://schemas.openxmlformats.org/officeDocument/2006/relationships/image" Target="../media/image5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6.xml"/><Relationship Id="rId4" Type="http://schemas.openxmlformats.org/officeDocument/2006/relationships/image" Target="../media/image5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0.xml"/><Relationship Id="rId4" Type="http://schemas.openxmlformats.org/officeDocument/2006/relationships/image" Target="../media/image56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0.xml"/><Relationship Id="rId4" Type="http://schemas.openxmlformats.org/officeDocument/2006/relationships/image" Target="../media/image5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62.jpeg"/><Relationship Id="rId5" Type="http://schemas.openxmlformats.org/officeDocument/2006/relationships/image" Target="../media/image61.jpeg"/><Relationship Id="rId4" Type="http://schemas.openxmlformats.org/officeDocument/2006/relationships/image" Target="../media/image6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7.xml"/><Relationship Id="rId5" Type="http://schemas.openxmlformats.org/officeDocument/2006/relationships/image" Target="../media/image7.png"/><Relationship Id="rId4" Type="http://schemas.openxmlformats.org/officeDocument/2006/relationships/image" Target="../media/image64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3" Type="http://schemas.openxmlformats.org/officeDocument/2006/relationships/image" Target="../media/image65.jpeg"/><Relationship Id="rId7" Type="http://schemas.openxmlformats.org/officeDocument/2006/relationships/image" Target="../media/image6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7.xml"/><Relationship Id="rId6" Type="http://schemas.openxmlformats.org/officeDocument/2006/relationships/image" Target="../media/image67.jpeg"/><Relationship Id="rId5" Type="http://schemas.openxmlformats.org/officeDocument/2006/relationships/image" Target="../media/image66.jpeg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7" Type="http://schemas.openxmlformats.org/officeDocument/2006/relationships/image" Target="../media/image7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8.xml"/><Relationship Id="rId6" Type="http://schemas.openxmlformats.org/officeDocument/2006/relationships/image" Target="../media/image73.jpeg"/><Relationship Id="rId5" Type="http://schemas.openxmlformats.org/officeDocument/2006/relationships/image" Target="../media/image72.jpeg"/><Relationship Id="rId4" Type="http://schemas.openxmlformats.org/officeDocument/2006/relationships/image" Target="../media/image71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jpeg"/><Relationship Id="rId3" Type="http://schemas.openxmlformats.org/officeDocument/2006/relationships/image" Target="../media/image2.png"/><Relationship Id="rId7" Type="http://schemas.openxmlformats.org/officeDocument/2006/relationships/image" Target="../media/image7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8.xml"/><Relationship Id="rId6" Type="http://schemas.openxmlformats.org/officeDocument/2006/relationships/image" Target="../media/image77.jpeg"/><Relationship Id="rId11" Type="http://schemas.openxmlformats.org/officeDocument/2006/relationships/image" Target="../media/image82.png"/><Relationship Id="rId5" Type="http://schemas.openxmlformats.org/officeDocument/2006/relationships/image" Target="../media/image76.jpeg"/><Relationship Id="rId10" Type="http://schemas.openxmlformats.org/officeDocument/2006/relationships/image" Target="../media/image81.png"/><Relationship Id="rId4" Type="http://schemas.openxmlformats.org/officeDocument/2006/relationships/image" Target="../media/image75.png"/><Relationship Id="rId9" Type="http://schemas.openxmlformats.org/officeDocument/2006/relationships/image" Target="../media/image80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jpeg"/><Relationship Id="rId13" Type="http://schemas.openxmlformats.org/officeDocument/2006/relationships/image" Target="../media/image93.png"/><Relationship Id="rId3" Type="http://schemas.openxmlformats.org/officeDocument/2006/relationships/image" Target="../media/image83.png"/><Relationship Id="rId7" Type="http://schemas.openxmlformats.org/officeDocument/2006/relationships/image" Target="../media/image87.jpeg"/><Relationship Id="rId12" Type="http://schemas.openxmlformats.org/officeDocument/2006/relationships/image" Target="../media/image9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8.xml"/><Relationship Id="rId6" Type="http://schemas.openxmlformats.org/officeDocument/2006/relationships/image" Target="../media/image86.jpeg"/><Relationship Id="rId11" Type="http://schemas.openxmlformats.org/officeDocument/2006/relationships/image" Target="../media/image91.png"/><Relationship Id="rId5" Type="http://schemas.openxmlformats.org/officeDocument/2006/relationships/image" Target="../media/image85.png"/><Relationship Id="rId15" Type="http://schemas.openxmlformats.org/officeDocument/2006/relationships/image" Target="../media/image94.png"/><Relationship Id="rId10" Type="http://schemas.openxmlformats.org/officeDocument/2006/relationships/image" Target="../media/image90.png"/><Relationship Id="rId4" Type="http://schemas.openxmlformats.org/officeDocument/2006/relationships/image" Target="../media/image84.png"/><Relationship Id="rId9" Type="http://schemas.openxmlformats.org/officeDocument/2006/relationships/image" Target="../media/image89.png"/><Relationship Id="rId1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8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jpeg"/><Relationship Id="rId3" Type="http://schemas.openxmlformats.org/officeDocument/2006/relationships/image" Target="../media/image2.png"/><Relationship Id="rId7" Type="http://schemas.openxmlformats.org/officeDocument/2006/relationships/hyperlink" Target="https://www.researchgate.net/profile/Tsutomu-Miyasaka/2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11.xml"/><Relationship Id="rId6" Type="http://schemas.openxmlformats.org/officeDocument/2006/relationships/image" Target="../media/image97.jpeg"/><Relationship Id="rId5" Type="http://schemas.openxmlformats.org/officeDocument/2006/relationships/image" Target="../media/image96.jpeg"/><Relationship Id="rId10" Type="http://schemas.openxmlformats.org/officeDocument/2006/relationships/image" Target="../media/image100.png"/><Relationship Id="rId4" Type="http://schemas.openxmlformats.org/officeDocument/2006/relationships/image" Target="../media/image95.jpeg"/><Relationship Id="rId9" Type="http://schemas.openxmlformats.org/officeDocument/2006/relationships/image" Target="../media/image9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11.xml"/><Relationship Id="rId4" Type="http://schemas.openxmlformats.org/officeDocument/2006/relationships/image" Target="../media/image10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1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4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11.xml"/><Relationship Id="rId6" Type="http://schemas.openxmlformats.org/officeDocument/2006/relationships/image" Target="../media/image104.jpeg"/><Relationship Id="rId5" Type="http://schemas.openxmlformats.org/officeDocument/2006/relationships/image" Target="../media/image102.png"/><Relationship Id="rId4" Type="http://schemas.openxmlformats.org/officeDocument/2006/relationships/image" Target="../media/image103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9.jpeg"/><Relationship Id="rId3" Type="http://schemas.openxmlformats.org/officeDocument/2006/relationships/image" Target="../media/image105.jpeg"/><Relationship Id="rId7" Type="http://schemas.openxmlformats.org/officeDocument/2006/relationships/image" Target="../media/image108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11.xml"/><Relationship Id="rId6" Type="http://schemas.openxmlformats.org/officeDocument/2006/relationships/image" Target="../media/image107.jpeg"/><Relationship Id="rId5" Type="http://schemas.openxmlformats.org/officeDocument/2006/relationships/image" Target="../media/image106.png"/><Relationship Id="rId4" Type="http://schemas.openxmlformats.org/officeDocument/2006/relationships/image" Target="../media/image9.jpeg"/><Relationship Id="rId9" Type="http://schemas.openxmlformats.org/officeDocument/2006/relationships/image" Target="../media/image84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4.jpeg"/><Relationship Id="rId13" Type="http://schemas.openxmlformats.org/officeDocument/2006/relationships/image" Target="../media/image119.jpeg"/><Relationship Id="rId3" Type="http://schemas.openxmlformats.org/officeDocument/2006/relationships/image" Target="../media/image84.png"/><Relationship Id="rId7" Type="http://schemas.openxmlformats.org/officeDocument/2006/relationships/image" Target="../media/image113.jpeg"/><Relationship Id="rId12" Type="http://schemas.openxmlformats.org/officeDocument/2006/relationships/image" Target="../media/image118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11.xml"/><Relationship Id="rId6" Type="http://schemas.openxmlformats.org/officeDocument/2006/relationships/image" Target="../media/image112.jpeg"/><Relationship Id="rId11" Type="http://schemas.openxmlformats.org/officeDocument/2006/relationships/image" Target="../media/image117.jpeg"/><Relationship Id="rId5" Type="http://schemas.openxmlformats.org/officeDocument/2006/relationships/image" Target="../media/image111.jpeg"/><Relationship Id="rId10" Type="http://schemas.openxmlformats.org/officeDocument/2006/relationships/image" Target="../media/image116.jpeg"/><Relationship Id="rId4" Type="http://schemas.openxmlformats.org/officeDocument/2006/relationships/image" Target="../media/image110.jpeg"/><Relationship Id="rId9" Type="http://schemas.openxmlformats.org/officeDocument/2006/relationships/image" Target="../media/image115.jpeg"/><Relationship Id="rId14" Type="http://schemas.openxmlformats.org/officeDocument/2006/relationships/image" Target="../media/image120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11.xml"/><Relationship Id="rId6" Type="http://schemas.openxmlformats.org/officeDocument/2006/relationships/image" Target="../media/image124.jpeg"/><Relationship Id="rId5" Type="http://schemas.openxmlformats.org/officeDocument/2006/relationships/image" Target="../media/image123.jpeg"/><Relationship Id="rId4" Type="http://schemas.openxmlformats.org/officeDocument/2006/relationships/image" Target="../media/image12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11.xml"/><Relationship Id="rId5" Type="http://schemas.openxmlformats.org/officeDocument/2006/relationships/image" Target="../media/image2.png"/><Relationship Id="rId4" Type="http://schemas.openxmlformats.org/officeDocument/2006/relationships/image" Target="../media/image12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bg1">
                <a:lumMod val="85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343724"/>
            <a:ext cx="12192000" cy="524107"/>
          </a:xfrm>
          <a:custGeom>
            <a:avLst/>
            <a:gdLst>
              <a:gd name="connsiteX0" fmla="*/ 0 w 12192000"/>
              <a:gd name="connsiteY0" fmla="*/ 0 h 520936"/>
              <a:gd name="connsiteX1" fmla="*/ 12192000 w 12192000"/>
              <a:gd name="connsiteY1" fmla="*/ 0 h 520936"/>
              <a:gd name="connsiteX2" fmla="*/ 12192000 w 12192000"/>
              <a:gd name="connsiteY2" fmla="*/ 520936 h 520936"/>
              <a:gd name="connsiteX3" fmla="*/ 0 w 12192000"/>
              <a:gd name="connsiteY3" fmla="*/ 520936 h 520936"/>
              <a:gd name="connsiteX4" fmla="*/ 0 w 12192000"/>
              <a:gd name="connsiteY4" fmla="*/ 0 h 520936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2192000 w 12192000"/>
              <a:gd name="connsiteY2" fmla="*/ 3171 h 524107"/>
              <a:gd name="connsiteX3" fmla="*/ 12192000 w 12192000"/>
              <a:gd name="connsiteY3" fmla="*/ 524107 h 524107"/>
              <a:gd name="connsiteX4" fmla="*/ 0 w 12192000"/>
              <a:gd name="connsiteY4" fmla="*/ 524107 h 524107"/>
              <a:gd name="connsiteX5" fmla="*/ 0 w 12192000"/>
              <a:gd name="connsiteY5" fmla="*/ 3171 h 524107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2192000 w 12192000"/>
              <a:gd name="connsiteY3" fmla="*/ 6887 h 527823"/>
              <a:gd name="connsiteX4" fmla="*/ 12192000 w 12192000"/>
              <a:gd name="connsiteY4" fmla="*/ 527823 h 527823"/>
              <a:gd name="connsiteX5" fmla="*/ 0 w 12192000"/>
              <a:gd name="connsiteY5" fmla="*/ 527823 h 527823"/>
              <a:gd name="connsiteX6" fmla="*/ 0 w 12192000"/>
              <a:gd name="connsiteY6" fmla="*/ 6887 h 527823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1508059 w 12192000"/>
              <a:gd name="connsiteY3" fmla="*/ 7434 h 527823"/>
              <a:gd name="connsiteX4" fmla="*/ 12192000 w 12192000"/>
              <a:gd name="connsiteY4" fmla="*/ 6887 h 527823"/>
              <a:gd name="connsiteX5" fmla="*/ 12192000 w 12192000"/>
              <a:gd name="connsiteY5" fmla="*/ 527823 h 527823"/>
              <a:gd name="connsiteX6" fmla="*/ 0 w 12192000"/>
              <a:gd name="connsiteY6" fmla="*/ 527823 h 527823"/>
              <a:gd name="connsiteX7" fmla="*/ 0 w 12192000"/>
              <a:gd name="connsiteY7" fmla="*/ 6887 h 527823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1296185 w 12192000"/>
              <a:gd name="connsiteY2" fmla="*/ 159836 h 524107"/>
              <a:gd name="connsiteX3" fmla="*/ 11508059 w 12192000"/>
              <a:gd name="connsiteY3" fmla="*/ 3718 h 524107"/>
              <a:gd name="connsiteX4" fmla="*/ 12192000 w 12192000"/>
              <a:gd name="connsiteY4" fmla="*/ 3171 h 524107"/>
              <a:gd name="connsiteX5" fmla="*/ 12192000 w 12192000"/>
              <a:gd name="connsiteY5" fmla="*/ 524107 h 524107"/>
              <a:gd name="connsiteX6" fmla="*/ 0 w 12192000"/>
              <a:gd name="connsiteY6" fmla="*/ 524107 h 524107"/>
              <a:gd name="connsiteX7" fmla="*/ 0 w 12192000"/>
              <a:gd name="connsiteY7" fmla="*/ 3171 h 52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24107">
                <a:moveTo>
                  <a:pt x="0" y="3171"/>
                </a:moveTo>
                <a:lnTo>
                  <a:pt x="11054576" y="0"/>
                </a:lnTo>
                <a:lnTo>
                  <a:pt x="11296185" y="159836"/>
                </a:lnTo>
                <a:lnTo>
                  <a:pt x="11508059" y="3718"/>
                </a:lnTo>
                <a:lnTo>
                  <a:pt x="12192000" y="3171"/>
                </a:lnTo>
                <a:lnTo>
                  <a:pt x="12192000" y="524107"/>
                </a:lnTo>
                <a:lnTo>
                  <a:pt x="0" y="524107"/>
                </a:lnTo>
                <a:lnTo>
                  <a:pt x="0" y="317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Century Gothic" panose="020B0502020202020204" pitchFamily="34" charset="0"/>
            </a:endParaRPr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9440334" y="6436708"/>
            <a:ext cx="259398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US" altLang="ru-RU" sz="2000" dirty="0">
                <a:solidFill>
                  <a:schemeClr val="bg1"/>
                </a:solidFill>
              </a:rPr>
              <a:t>202</a:t>
            </a:r>
            <a:r>
              <a:rPr lang="hy-AM" altLang="ru-RU" sz="2000" dirty="0">
                <a:solidFill>
                  <a:schemeClr val="bg1"/>
                </a:solidFill>
              </a:rPr>
              <a:t>6</a:t>
            </a:r>
            <a:r>
              <a:rPr lang="en-US" altLang="ru-RU" sz="2000" dirty="0">
                <a:solidFill>
                  <a:schemeClr val="bg1"/>
                </a:solidFill>
              </a:rPr>
              <a:t>-0</a:t>
            </a:r>
            <a:r>
              <a:rPr lang="hy-AM" altLang="ru-RU" sz="2000" dirty="0">
                <a:solidFill>
                  <a:schemeClr val="bg1"/>
                </a:solidFill>
              </a:rPr>
              <a:t>5</a:t>
            </a:r>
            <a:r>
              <a:rPr lang="en-US" altLang="ru-RU" sz="2000" dirty="0" smtClean="0">
                <a:solidFill>
                  <a:schemeClr val="bg1"/>
                </a:solidFill>
              </a:rPr>
              <a:t>-16, D</a:t>
            </a:r>
            <a:r>
              <a:rPr lang="en-US" altLang="ru-RU" sz="1400" dirty="0" smtClean="0">
                <a:solidFill>
                  <a:schemeClr val="bg1"/>
                </a:solidFill>
              </a:rPr>
              <a:t>ILIJAN</a:t>
            </a:r>
            <a:endParaRPr lang="en-US" altLang="ru-RU" sz="3200" dirty="0">
              <a:solidFill>
                <a:schemeClr val="bg1"/>
              </a:solidFill>
            </a:endParaRPr>
          </a:p>
        </p:txBody>
      </p:sp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12296" y="1033500"/>
            <a:ext cx="5686425" cy="732046"/>
          </a:xfrm>
        </p:spPr>
        <p:txBody>
          <a:bodyPr>
            <a:normAutofit/>
          </a:bodyPr>
          <a:lstStyle/>
          <a:p>
            <a:r>
              <a:rPr lang="en-US" sz="3600" i="1" dirty="0"/>
              <a:t>Dr. Eduard </a:t>
            </a:r>
            <a:r>
              <a:rPr lang="en-US" sz="3600" i="1" dirty="0" err="1"/>
              <a:t>Aleksanyan</a:t>
            </a:r>
            <a:endParaRPr lang="en-US" sz="3600" i="1" dirty="0"/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3066" y="4302865"/>
            <a:ext cx="4475739" cy="1927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2" descr="C:\Users\user\Downloads\logo.png">
            <a:extLst>
              <a:ext uri="{FF2B5EF4-FFF2-40B4-BE49-F238E27FC236}">
                <a16:creationId xmlns="" xmlns:a16="http://schemas.microsoft.com/office/drawing/2014/main" id="{ED758EA6-8E4F-471E-9F87-61DBE61368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296" y="54222"/>
            <a:ext cx="2375062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Subtitle 2">
            <a:extLst>
              <a:ext uri="{FF2B5EF4-FFF2-40B4-BE49-F238E27FC236}">
                <a16:creationId xmlns="" xmlns:a16="http://schemas.microsoft.com/office/drawing/2014/main" id="{2BACD0A9-4892-4725-844F-B1C48A705681}"/>
              </a:ext>
            </a:extLst>
          </p:cNvPr>
          <p:cNvSpPr txBox="1">
            <a:spLocks/>
          </p:cNvSpPr>
          <p:nvPr/>
        </p:nvSpPr>
        <p:spPr>
          <a:xfrm>
            <a:off x="0" y="2019228"/>
            <a:ext cx="8112868" cy="218169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2000" i="1" dirty="0" smtClean="0"/>
              <a:t>Perovskite research at</a:t>
            </a:r>
          </a:p>
          <a:p>
            <a:pPr algn="just"/>
            <a:r>
              <a:rPr lang="en-US" sz="2800" i="1" dirty="0" smtClean="0"/>
              <a:t>A</a:t>
            </a:r>
            <a:r>
              <a:rPr lang="en-US" sz="1900" i="1" dirty="0" smtClean="0"/>
              <a:t>DVANCED</a:t>
            </a:r>
            <a:r>
              <a:rPr lang="en-US" sz="2800" i="1" dirty="0" smtClean="0"/>
              <a:t> T</a:t>
            </a:r>
            <a:r>
              <a:rPr lang="en-US" sz="1900" i="1" dirty="0" smtClean="0"/>
              <a:t>HIN</a:t>
            </a:r>
            <a:r>
              <a:rPr lang="en-US" sz="2800" i="1" dirty="0" smtClean="0"/>
              <a:t> F</a:t>
            </a:r>
            <a:r>
              <a:rPr lang="en-US" sz="1900" i="1" dirty="0" smtClean="0"/>
              <a:t>ILM</a:t>
            </a:r>
            <a:r>
              <a:rPr lang="en-US" sz="2800" i="1" dirty="0" smtClean="0"/>
              <a:t> D</a:t>
            </a:r>
            <a:r>
              <a:rPr lang="en-US" sz="1900" i="1" dirty="0" smtClean="0"/>
              <a:t>EPOSITION</a:t>
            </a:r>
            <a:r>
              <a:rPr lang="en-US" sz="2800" i="1" dirty="0" smtClean="0"/>
              <a:t> </a:t>
            </a:r>
            <a:r>
              <a:rPr lang="en-US" sz="1900" i="1" dirty="0" smtClean="0"/>
              <a:t>AND</a:t>
            </a:r>
            <a:r>
              <a:rPr lang="en-US" sz="2800" i="1" dirty="0" smtClean="0"/>
              <a:t> C</a:t>
            </a:r>
            <a:r>
              <a:rPr lang="en-US" sz="1900" i="1" dirty="0" smtClean="0"/>
              <a:t>HARACTERISATION</a:t>
            </a:r>
            <a:r>
              <a:rPr lang="en-US" sz="2800" i="1" dirty="0" smtClean="0"/>
              <a:t> L</a:t>
            </a:r>
            <a:r>
              <a:rPr lang="en-US" sz="1900" i="1" dirty="0" smtClean="0"/>
              <a:t>ABORATORY</a:t>
            </a:r>
            <a:endParaRPr lang="en-US" sz="2800" i="1" dirty="0"/>
          </a:p>
          <a:p>
            <a:pPr algn="just"/>
            <a:endParaRPr lang="en-US" sz="2000" i="1" dirty="0" smtClean="0"/>
          </a:p>
          <a:p>
            <a:pPr algn="just"/>
            <a:r>
              <a:rPr lang="en-US" sz="2000" i="1" dirty="0" smtClean="0"/>
              <a:t>A. </a:t>
            </a:r>
            <a:r>
              <a:rPr lang="en-US" sz="2000" i="1" dirty="0" err="1" smtClean="0"/>
              <a:t>Alikhanyan</a:t>
            </a:r>
            <a:r>
              <a:rPr lang="en-US" sz="2000" i="1" dirty="0" smtClean="0"/>
              <a:t> </a:t>
            </a:r>
            <a:r>
              <a:rPr lang="en-US" sz="2000" i="1" dirty="0"/>
              <a:t>National Science Laboratory, </a:t>
            </a:r>
            <a:endParaRPr lang="en-US" sz="2000" i="1" dirty="0" smtClean="0"/>
          </a:p>
          <a:p>
            <a:pPr algn="just"/>
            <a:r>
              <a:rPr lang="en-US" sz="2000" i="1" dirty="0" smtClean="0"/>
              <a:t>	Applied </a:t>
            </a:r>
            <a:r>
              <a:rPr lang="en-US" sz="2000" i="1" dirty="0"/>
              <a:t>Physics Research </a:t>
            </a:r>
            <a:r>
              <a:rPr lang="en-US" sz="2000" i="1" dirty="0" smtClean="0"/>
              <a:t>Division</a:t>
            </a:r>
          </a:p>
          <a:p>
            <a:pPr algn="just"/>
            <a:r>
              <a:rPr lang="en-US" sz="2000" i="1" dirty="0" smtClean="0"/>
              <a:t>		Head </a:t>
            </a:r>
            <a:r>
              <a:rPr lang="en-US" sz="2000" i="1" dirty="0"/>
              <a:t>of Optical Spectroscopy group </a:t>
            </a:r>
          </a:p>
        </p:txBody>
      </p:sp>
      <p:pic>
        <p:nvPicPr>
          <p:cNvPr id="11" name="Picture 3" descr="C:\Users\user\Desktop\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203" y="4317017"/>
            <a:ext cx="3145015" cy="1989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EDO\Desktop\PSC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8365" y="4317017"/>
            <a:ext cx="3396321" cy="1910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user\Desktop\3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2828" y="1819196"/>
            <a:ext cx="3311485" cy="2381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ser\Downloads\downloa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8023" y="54222"/>
            <a:ext cx="3621733" cy="1711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ser\Downloads\ATFDC logo final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5966" y="151875"/>
            <a:ext cx="2079634" cy="2079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93065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bg1">
                <a:lumMod val="85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" name="Picture 3" descr="C:\Users\user\Desktop\images (1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9353" y="2959549"/>
            <a:ext cx="1804929" cy="1334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0" y="6343724"/>
            <a:ext cx="12192000" cy="524107"/>
          </a:xfrm>
          <a:custGeom>
            <a:avLst/>
            <a:gdLst>
              <a:gd name="connsiteX0" fmla="*/ 0 w 12192000"/>
              <a:gd name="connsiteY0" fmla="*/ 0 h 520936"/>
              <a:gd name="connsiteX1" fmla="*/ 12192000 w 12192000"/>
              <a:gd name="connsiteY1" fmla="*/ 0 h 520936"/>
              <a:gd name="connsiteX2" fmla="*/ 12192000 w 12192000"/>
              <a:gd name="connsiteY2" fmla="*/ 520936 h 520936"/>
              <a:gd name="connsiteX3" fmla="*/ 0 w 12192000"/>
              <a:gd name="connsiteY3" fmla="*/ 520936 h 520936"/>
              <a:gd name="connsiteX4" fmla="*/ 0 w 12192000"/>
              <a:gd name="connsiteY4" fmla="*/ 0 h 520936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2192000 w 12192000"/>
              <a:gd name="connsiteY2" fmla="*/ 3171 h 524107"/>
              <a:gd name="connsiteX3" fmla="*/ 12192000 w 12192000"/>
              <a:gd name="connsiteY3" fmla="*/ 524107 h 524107"/>
              <a:gd name="connsiteX4" fmla="*/ 0 w 12192000"/>
              <a:gd name="connsiteY4" fmla="*/ 524107 h 524107"/>
              <a:gd name="connsiteX5" fmla="*/ 0 w 12192000"/>
              <a:gd name="connsiteY5" fmla="*/ 3171 h 524107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2192000 w 12192000"/>
              <a:gd name="connsiteY3" fmla="*/ 6887 h 527823"/>
              <a:gd name="connsiteX4" fmla="*/ 12192000 w 12192000"/>
              <a:gd name="connsiteY4" fmla="*/ 527823 h 527823"/>
              <a:gd name="connsiteX5" fmla="*/ 0 w 12192000"/>
              <a:gd name="connsiteY5" fmla="*/ 527823 h 527823"/>
              <a:gd name="connsiteX6" fmla="*/ 0 w 12192000"/>
              <a:gd name="connsiteY6" fmla="*/ 6887 h 527823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1508059 w 12192000"/>
              <a:gd name="connsiteY3" fmla="*/ 7434 h 527823"/>
              <a:gd name="connsiteX4" fmla="*/ 12192000 w 12192000"/>
              <a:gd name="connsiteY4" fmla="*/ 6887 h 527823"/>
              <a:gd name="connsiteX5" fmla="*/ 12192000 w 12192000"/>
              <a:gd name="connsiteY5" fmla="*/ 527823 h 527823"/>
              <a:gd name="connsiteX6" fmla="*/ 0 w 12192000"/>
              <a:gd name="connsiteY6" fmla="*/ 527823 h 527823"/>
              <a:gd name="connsiteX7" fmla="*/ 0 w 12192000"/>
              <a:gd name="connsiteY7" fmla="*/ 6887 h 527823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1296185 w 12192000"/>
              <a:gd name="connsiteY2" fmla="*/ 159836 h 524107"/>
              <a:gd name="connsiteX3" fmla="*/ 11508059 w 12192000"/>
              <a:gd name="connsiteY3" fmla="*/ 3718 h 524107"/>
              <a:gd name="connsiteX4" fmla="*/ 12192000 w 12192000"/>
              <a:gd name="connsiteY4" fmla="*/ 3171 h 524107"/>
              <a:gd name="connsiteX5" fmla="*/ 12192000 w 12192000"/>
              <a:gd name="connsiteY5" fmla="*/ 524107 h 524107"/>
              <a:gd name="connsiteX6" fmla="*/ 0 w 12192000"/>
              <a:gd name="connsiteY6" fmla="*/ 524107 h 524107"/>
              <a:gd name="connsiteX7" fmla="*/ 0 w 12192000"/>
              <a:gd name="connsiteY7" fmla="*/ 3171 h 52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24107">
                <a:moveTo>
                  <a:pt x="0" y="3171"/>
                </a:moveTo>
                <a:lnTo>
                  <a:pt x="11054576" y="0"/>
                </a:lnTo>
                <a:lnTo>
                  <a:pt x="11296185" y="159836"/>
                </a:lnTo>
                <a:lnTo>
                  <a:pt x="11508059" y="3718"/>
                </a:lnTo>
                <a:lnTo>
                  <a:pt x="12192000" y="3171"/>
                </a:lnTo>
                <a:lnTo>
                  <a:pt x="12192000" y="524107"/>
                </a:lnTo>
                <a:lnTo>
                  <a:pt x="0" y="524107"/>
                </a:lnTo>
                <a:lnTo>
                  <a:pt x="0" y="317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17" name="Straight Connector 16"/>
          <p:cNvCxnSpPr/>
          <p:nvPr/>
        </p:nvCxnSpPr>
        <p:spPr>
          <a:xfrm>
            <a:off x="65672" y="1015999"/>
            <a:ext cx="9809848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4" name="Title 1"/>
          <p:cNvSpPr txBox="1">
            <a:spLocks/>
          </p:cNvSpPr>
          <p:nvPr/>
        </p:nvSpPr>
        <p:spPr>
          <a:xfrm>
            <a:off x="95830" y="78103"/>
            <a:ext cx="6403694" cy="9144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prstClr val="black"/>
                </a:solidFill>
              </a:rPr>
              <a:t>Milestones in PSC Research</a:t>
            </a:r>
          </a:p>
        </p:txBody>
      </p:sp>
      <p:pic>
        <p:nvPicPr>
          <p:cNvPr id="33" name="Picture 2" descr="C:\Users\user\Downloads\logo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739704" y="39570"/>
            <a:ext cx="2370112" cy="912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Pentagon 1"/>
          <p:cNvSpPr/>
          <p:nvPr/>
        </p:nvSpPr>
        <p:spPr>
          <a:xfrm>
            <a:off x="284075" y="2552014"/>
            <a:ext cx="1057045" cy="477520"/>
          </a:xfrm>
          <a:prstGeom prst="homePlat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21677" y="2606108"/>
            <a:ext cx="6527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prstClr val="white"/>
                </a:solidFill>
              </a:rPr>
              <a:t>2018</a:t>
            </a:r>
          </a:p>
        </p:txBody>
      </p:sp>
      <p:sp>
        <p:nvSpPr>
          <p:cNvPr id="44" name="Striped Right Arrow 43"/>
          <p:cNvSpPr/>
          <p:nvPr/>
        </p:nvSpPr>
        <p:spPr>
          <a:xfrm>
            <a:off x="1341120" y="2552014"/>
            <a:ext cx="659659" cy="457100"/>
          </a:xfrm>
          <a:prstGeom prst="stripedRightArrow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80000"/>
                </a:schemeClr>
              </a:gs>
            </a:gsLst>
            <a:lin ang="0" scaled="0"/>
          </a:gradFill>
          <a:ln w="3175">
            <a:solidFill>
              <a:schemeClr val="bg1">
                <a:lumMod val="75000"/>
                <a:alpha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sp>
        <p:nvSpPr>
          <p:cNvPr id="60" name="Pentagon 59"/>
          <p:cNvSpPr/>
          <p:nvPr/>
        </p:nvSpPr>
        <p:spPr>
          <a:xfrm>
            <a:off x="1998239" y="2555308"/>
            <a:ext cx="1057045" cy="477520"/>
          </a:xfrm>
          <a:prstGeom prst="homePlat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Rectangle 60"/>
          <p:cNvSpPr/>
          <p:nvPr/>
        </p:nvSpPr>
        <p:spPr>
          <a:xfrm>
            <a:off x="2135841" y="2609402"/>
            <a:ext cx="6527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prstClr val="white"/>
                </a:solidFill>
              </a:rPr>
              <a:t>2019</a:t>
            </a:r>
          </a:p>
        </p:txBody>
      </p:sp>
      <p:sp>
        <p:nvSpPr>
          <p:cNvPr id="62" name="Striped Right Arrow 61"/>
          <p:cNvSpPr/>
          <p:nvPr/>
        </p:nvSpPr>
        <p:spPr>
          <a:xfrm>
            <a:off x="3055284" y="2555308"/>
            <a:ext cx="659659" cy="457100"/>
          </a:xfrm>
          <a:prstGeom prst="stripedRightArrow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80000"/>
                </a:schemeClr>
              </a:gs>
            </a:gsLst>
            <a:lin ang="0" scaled="0"/>
          </a:gradFill>
          <a:ln w="3175">
            <a:solidFill>
              <a:schemeClr val="bg1">
                <a:lumMod val="75000"/>
                <a:alpha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sp>
        <p:nvSpPr>
          <p:cNvPr id="63" name="Pentagon 62"/>
          <p:cNvSpPr/>
          <p:nvPr/>
        </p:nvSpPr>
        <p:spPr>
          <a:xfrm>
            <a:off x="3728315" y="2552014"/>
            <a:ext cx="1057045" cy="477520"/>
          </a:xfrm>
          <a:prstGeom prst="homePlat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4" name="Rectangle 63"/>
          <p:cNvSpPr/>
          <p:nvPr/>
        </p:nvSpPr>
        <p:spPr>
          <a:xfrm>
            <a:off x="3865917" y="2606108"/>
            <a:ext cx="6527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prstClr val="white"/>
                </a:solidFill>
              </a:rPr>
              <a:t>2020</a:t>
            </a:r>
          </a:p>
        </p:txBody>
      </p:sp>
      <p:sp>
        <p:nvSpPr>
          <p:cNvPr id="65" name="Striped Right Arrow 64"/>
          <p:cNvSpPr/>
          <p:nvPr/>
        </p:nvSpPr>
        <p:spPr>
          <a:xfrm>
            <a:off x="4785360" y="2552014"/>
            <a:ext cx="659659" cy="457100"/>
          </a:xfrm>
          <a:prstGeom prst="stripedRightArrow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80000"/>
                </a:schemeClr>
              </a:gs>
            </a:gsLst>
            <a:lin ang="0" scaled="0"/>
          </a:gradFill>
          <a:ln w="3175">
            <a:solidFill>
              <a:schemeClr val="bg1">
                <a:lumMod val="75000"/>
                <a:alpha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sp>
        <p:nvSpPr>
          <p:cNvPr id="66" name="Pentagon 65"/>
          <p:cNvSpPr/>
          <p:nvPr/>
        </p:nvSpPr>
        <p:spPr>
          <a:xfrm>
            <a:off x="5442479" y="2555308"/>
            <a:ext cx="1057045" cy="477520"/>
          </a:xfrm>
          <a:prstGeom prst="homePlat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7" name="Rectangle 66"/>
          <p:cNvSpPr/>
          <p:nvPr/>
        </p:nvSpPr>
        <p:spPr>
          <a:xfrm>
            <a:off x="5580081" y="2609402"/>
            <a:ext cx="6527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prstClr val="white"/>
                </a:solidFill>
              </a:rPr>
              <a:t>2021</a:t>
            </a:r>
          </a:p>
        </p:txBody>
      </p:sp>
      <p:sp>
        <p:nvSpPr>
          <p:cNvPr id="68" name="Striped Right Arrow 67"/>
          <p:cNvSpPr/>
          <p:nvPr/>
        </p:nvSpPr>
        <p:spPr>
          <a:xfrm>
            <a:off x="6499524" y="2555308"/>
            <a:ext cx="659659" cy="457100"/>
          </a:xfrm>
          <a:prstGeom prst="stripedRightArrow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80000"/>
                </a:schemeClr>
              </a:gs>
            </a:gsLst>
            <a:lin ang="0" scaled="0"/>
          </a:gradFill>
          <a:ln w="3175">
            <a:solidFill>
              <a:schemeClr val="bg1">
                <a:lumMod val="75000"/>
                <a:alpha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sp>
        <p:nvSpPr>
          <p:cNvPr id="69" name="Pentagon 68"/>
          <p:cNvSpPr/>
          <p:nvPr/>
        </p:nvSpPr>
        <p:spPr>
          <a:xfrm>
            <a:off x="7188791" y="2552014"/>
            <a:ext cx="1057045" cy="477520"/>
          </a:xfrm>
          <a:prstGeom prst="homePlat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0" name="Rectangle 69"/>
          <p:cNvSpPr/>
          <p:nvPr/>
        </p:nvSpPr>
        <p:spPr>
          <a:xfrm>
            <a:off x="7326393" y="2606108"/>
            <a:ext cx="6527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prstClr val="white"/>
                </a:solidFill>
              </a:rPr>
              <a:t>2022</a:t>
            </a:r>
          </a:p>
        </p:txBody>
      </p:sp>
      <p:sp>
        <p:nvSpPr>
          <p:cNvPr id="71" name="Striped Right Arrow 70"/>
          <p:cNvSpPr/>
          <p:nvPr/>
        </p:nvSpPr>
        <p:spPr>
          <a:xfrm>
            <a:off x="8245836" y="2552014"/>
            <a:ext cx="659659" cy="457100"/>
          </a:xfrm>
          <a:prstGeom prst="stripedRightArrow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80000"/>
                </a:schemeClr>
              </a:gs>
            </a:gsLst>
            <a:lin ang="0" scaled="0"/>
          </a:gradFill>
          <a:ln w="3175">
            <a:solidFill>
              <a:schemeClr val="bg1">
                <a:lumMod val="75000"/>
                <a:alpha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sp>
        <p:nvSpPr>
          <p:cNvPr id="72" name="Pentagon 71"/>
          <p:cNvSpPr/>
          <p:nvPr/>
        </p:nvSpPr>
        <p:spPr>
          <a:xfrm>
            <a:off x="8902955" y="2555308"/>
            <a:ext cx="1057045" cy="477520"/>
          </a:xfrm>
          <a:prstGeom prst="homePlat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3" name="Rectangle 72"/>
          <p:cNvSpPr/>
          <p:nvPr/>
        </p:nvSpPr>
        <p:spPr>
          <a:xfrm>
            <a:off x="9040557" y="2609402"/>
            <a:ext cx="6527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prstClr val="white"/>
                </a:solidFill>
              </a:rPr>
              <a:t>2024</a:t>
            </a:r>
          </a:p>
        </p:txBody>
      </p:sp>
      <p:sp>
        <p:nvSpPr>
          <p:cNvPr id="74" name="Striped Right Arrow 73"/>
          <p:cNvSpPr/>
          <p:nvPr/>
        </p:nvSpPr>
        <p:spPr>
          <a:xfrm>
            <a:off x="9960000" y="2555308"/>
            <a:ext cx="659659" cy="457100"/>
          </a:xfrm>
          <a:prstGeom prst="stripedRightArrow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80000"/>
                </a:schemeClr>
              </a:gs>
            </a:gsLst>
            <a:lin ang="0" scaled="0"/>
          </a:gradFill>
          <a:ln w="3175">
            <a:solidFill>
              <a:schemeClr val="bg1">
                <a:lumMod val="75000"/>
                <a:alpha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sp>
        <p:nvSpPr>
          <p:cNvPr id="75" name="Pentagon 74"/>
          <p:cNvSpPr/>
          <p:nvPr/>
        </p:nvSpPr>
        <p:spPr>
          <a:xfrm>
            <a:off x="10633031" y="2552014"/>
            <a:ext cx="1057045" cy="477520"/>
          </a:xfrm>
          <a:prstGeom prst="homePlat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6" name="Rectangle 75"/>
          <p:cNvSpPr/>
          <p:nvPr/>
        </p:nvSpPr>
        <p:spPr>
          <a:xfrm>
            <a:off x="10770633" y="2606108"/>
            <a:ext cx="6527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prstClr val="white"/>
                </a:solidFill>
              </a:rPr>
              <a:t>2025</a:t>
            </a:r>
          </a:p>
        </p:txBody>
      </p:sp>
      <p:sp>
        <p:nvSpPr>
          <p:cNvPr id="6" name="Rectangle 5"/>
          <p:cNvSpPr/>
          <p:nvPr/>
        </p:nvSpPr>
        <p:spPr>
          <a:xfrm>
            <a:off x="34130" y="1594767"/>
            <a:ext cx="179393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600" b="1" dirty="0">
                <a:solidFill>
                  <a:prstClr val="black"/>
                </a:solidFill>
              </a:rPr>
              <a:t>Start</a:t>
            </a:r>
            <a:r>
              <a:rPr lang="en-US" sz="1600" dirty="0">
                <a:solidFill>
                  <a:prstClr val="black"/>
                </a:solidFill>
              </a:rPr>
              <a:t> of </a:t>
            </a:r>
            <a:r>
              <a:rPr lang="en-US" sz="1600" dirty="0" err="1">
                <a:solidFill>
                  <a:prstClr val="black"/>
                </a:solidFill>
              </a:rPr>
              <a:t>perovskite</a:t>
            </a:r>
            <a:r>
              <a:rPr lang="en-US" sz="1600" dirty="0">
                <a:solidFill>
                  <a:prstClr val="black"/>
                </a:solidFill>
              </a:rPr>
              <a:t> research</a:t>
            </a:r>
          </a:p>
        </p:txBody>
      </p:sp>
      <p:sp>
        <p:nvSpPr>
          <p:cNvPr id="7" name="Rectangle 6"/>
          <p:cNvSpPr/>
          <p:nvPr/>
        </p:nvSpPr>
        <p:spPr>
          <a:xfrm>
            <a:off x="504611" y="3188471"/>
            <a:ext cx="2238085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600" dirty="0">
                <a:solidFill>
                  <a:prstClr val="black"/>
                </a:solidFill>
              </a:rPr>
              <a:t>First synthesis of </a:t>
            </a:r>
            <a:r>
              <a:rPr lang="en-US" sz="1600" dirty="0" err="1">
                <a:solidFill>
                  <a:prstClr val="black"/>
                </a:solidFill>
              </a:rPr>
              <a:t>perovskites</a:t>
            </a:r>
            <a:r>
              <a:rPr lang="en-US" sz="1600" dirty="0">
                <a:solidFill>
                  <a:prstClr val="black"/>
                </a:solidFill>
              </a:rPr>
              <a:t> via </a:t>
            </a:r>
            <a:r>
              <a:rPr lang="en-US" sz="1600" b="1" dirty="0">
                <a:solidFill>
                  <a:prstClr val="black"/>
                </a:solidFill>
              </a:rPr>
              <a:t>ball milling, </a:t>
            </a:r>
            <a:r>
              <a:rPr lang="en-US" sz="1600" dirty="0">
                <a:solidFill>
                  <a:prstClr val="black"/>
                </a:solidFill>
              </a:rPr>
              <a:t>Improvement of </a:t>
            </a:r>
            <a:r>
              <a:rPr lang="en-US" sz="1600" b="1" dirty="0">
                <a:solidFill>
                  <a:prstClr val="black"/>
                </a:solidFill>
              </a:rPr>
              <a:t>Stability</a:t>
            </a:r>
            <a:endParaRPr lang="en-US" sz="1600" dirty="0">
              <a:solidFill>
                <a:prstClr val="black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099828" y="1594767"/>
            <a:ext cx="210688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600" dirty="0">
                <a:solidFill>
                  <a:prstClr val="black"/>
                </a:solidFill>
              </a:rPr>
              <a:t>Initiation of </a:t>
            </a:r>
            <a:r>
              <a:rPr lang="en-US" sz="1600" b="1" dirty="0">
                <a:solidFill>
                  <a:prstClr val="black"/>
                </a:solidFill>
              </a:rPr>
              <a:t>radiation damage studies</a:t>
            </a:r>
            <a:endParaRPr lang="en-US" sz="1600" dirty="0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876707" y="3184127"/>
            <a:ext cx="218858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600" dirty="0">
                <a:solidFill>
                  <a:prstClr val="black"/>
                </a:solidFill>
              </a:rPr>
              <a:t>Development of </a:t>
            </a:r>
            <a:r>
              <a:rPr lang="en-US" sz="1600" b="1" dirty="0" err="1">
                <a:solidFill>
                  <a:prstClr val="black"/>
                </a:solidFill>
              </a:rPr>
              <a:t>perovskite</a:t>
            </a:r>
            <a:r>
              <a:rPr lang="en-US" sz="1600" b="1" dirty="0">
                <a:solidFill>
                  <a:prstClr val="black"/>
                </a:solidFill>
              </a:rPr>
              <a:t> thin films by PVD</a:t>
            </a:r>
            <a:endParaRPr lang="en-US" sz="1600" dirty="0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673894" y="1458884"/>
            <a:ext cx="169794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600" dirty="0">
                <a:solidFill>
                  <a:prstClr val="black"/>
                </a:solidFill>
              </a:rPr>
              <a:t>Introduction of </a:t>
            </a:r>
            <a:r>
              <a:rPr lang="en-US" sz="1600" b="1" dirty="0">
                <a:solidFill>
                  <a:prstClr val="black"/>
                </a:solidFill>
              </a:rPr>
              <a:t>spin coating technique</a:t>
            </a:r>
            <a:endParaRPr lang="en-US" sz="1600" dirty="0">
              <a:solidFill>
                <a:prstClr val="black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8252058" y="3133130"/>
            <a:ext cx="208318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600" dirty="0">
                <a:solidFill>
                  <a:prstClr val="black"/>
                </a:solidFill>
              </a:rPr>
              <a:t>First </a:t>
            </a:r>
            <a:r>
              <a:rPr lang="en-US" sz="1600" b="1" dirty="0">
                <a:solidFill>
                  <a:prstClr val="black"/>
                </a:solidFill>
              </a:rPr>
              <a:t>working semitransparent solar cell fabricated in ambient air</a:t>
            </a:r>
            <a:endParaRPr lang="en-US" sz="1600" dirty="0">
              <a:solidFill>
                <a:prstClr val="black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10153318" y="1471655"/>
            <a:ext cx="190250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600" dirty="0">
                <a:solidFill>
                  <a:prstClr val="black"/>
                </a:solidFill>
              </a:rPr>
              <a:t>First </a:t>
            </a:r>
            <a:r>
              <a:rPr lang="en-US" sz="1600" b="1" dirty="0">
                <a:solidFill>
                  <a:prstClr val="black"/>
                </a:solidFill>
              </a:rPr>
              <a:t>working flexible </a:t>
            </a:r>
            <a:r>
              <a:rPr lang="en-US" sz="1600" b="1" dirty="0" err="1">
                <a:solidFill>
                  <a:prstClr val="black"/>
                </a:solidFill>
              </a:rPr>
              <a:t>perovskite</a:t>
            </a:r>
            <a:r>
              <a:rPr lang="en-US" sz="1600" b="1" dirty="0">
                <a:solidFill>
                  <a:prstClr val="black"/>
                </a:solidFill>
              </a:rPr>
              <a:t> solar cell</a:t>
            </a:r>
            <a:endParaRPr lang="en-US" sz="1600" dirty="0">
              <a:solidFill>
                <a:prstClr val="black"/>
              </a:solidFill>
            </a:endParaRPr>
          </a:p>
        </p:txBody>
      </p:sp>
      <p:pic>
        <p:nvPicPr>
          <p:cNvPr id="80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507" y="1235327"/>
            <a:ext cx="1316508" cy="9873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" name="Picture 80"/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03"/>
          <a:stretch/>
        </p:blipFill>
        <p:spPr bwMode="auto">
          <a:xfrm>
            <a:off x="3185015" y="3070443"/>
            <a:ext cx="1491196" cy="113239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2" name="Picture 5" descr="C:\Users\user\Desktop\download (1)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0049" y="1138734"/>
            <a:ext cx="1048221" cy="1397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4" name="Rectangle 83"/>
          <p:cNvSpPr/>
          <p:nvPr/>
        </p:nvSpPr>
        <p:spPr>
          <a:xfrm>
            <a:off x="0" y="6343724"/>
            <a:ext cx="5466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 smtClean="0">
                <a:solidFill>
                  <a:prstClr val="white"/>
                </a:solidFill>
              </a:rPr>
              <a:t>aeduard@yerphi.am</a:t>
            </a:r>
            <a:r>
              <a:rPr lang="en-US" i="1" dirty="0">
                <a:solidFill>
                  <a:prstClr val="white"/>
                </a:solidFill>
              </a:rPr>
              <a:t>		</a:t>
            </a:r>
          </a:p>
        </p:txBody>
      </p:sp>
      <p:pic>
        <p:nvPicPr>
          <p:cNvPr id="4098" name="Picture 2" descr="C:\Users\Dell\Desktop\IMG-05844313c85b645f01e656f2fb932cc7-V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8807882" y="1059342"/>
            <a:ext cx="927233" cy="185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Dell\Downloads\Screenshot_20250623_000451_WhatsApp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9659" y="3038544"/>
            <a:ext cx="969829" cy="1139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Pentagon 40"/>
          <p:cNvSpPr/>
          <p:nvPr/>
        </p:nvSpPr>
        <p:spPr>
          <a:xfrm>
            <a:off x="570965" y="4532502"/>
            <a:ext cx="1057045" cy="477520"/>
          </a:xfrm>
          <a:prstGeom prst="homePlat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3" name="Rectangle 42"/>
          <p:cNvSpPr/>
          <p:nvPr/>
        </p:nvSpPr>
        <p:spPr>
          <a:xfrm>
            <a:off x="708567" y="4586596"/>
            <a:ext cx="6527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prstClr val="white"/>
                </a:solidFill>
              </a:rPr>
              <a:t>2026</a:t>
            </a:r>
          </a:p>
        </p:txBody>
      </p:sp>
      <p:sp>
        <p:nvSpPr>
          <p:cNvPr id="45" name="Striped Right Arrow 44"/>
          <p:cNvSpPr/>
          <p:nvPr/>
        </p:nvSpPr>
        <p:spPr>
          <a:xfrm>
            <a:off x="1628010" y="4532502"/>
            <a:ext cx="659659" cy="457100"/>
          </a:xfrm>
          <a:prstGeom prst="stripedRightArrow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80000"/>
                </a:schemeClr>
              </a:gs>
            </a:gsLst>
            <a:lin ang="0" scaled="0"/>
          </a:gradFill>
          <a:ln w="3175">
            <a:solidFill>
              <a:schemeClr val="bg1">
                <a:lumMod val="75000"/>
                <a:alpha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sp>
        <p:nvSpPr>
          <p:cNvPr id="46" name="Pentagon 45"/>
          <p:cNvSpPr/>
          <p:nvPr/>
        </p:nvSpPr>
        <p:spPr>
          <a:xfrm>
            <a:off x="4110461" y="4544263"/>
            <a:ext cx="1057045" cy="477520"/>
          </a:xfrm>
          <a:prstGeom prst="homePlat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4248063" y="4598357"/>
            <a:ext cx="6527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prstClr val="white"/>
                </a:solidFill>
              </a:rPr>
              <a:t>2028</a:t>
            </a:r>
          </a:p>
        </p:txBody>
      </p:sp>
      <p:sp>
        <p:nvSpPr>
          <p:cNvPr id="48" name="Striped Right Arrow 47"/>
          <p:cNvSpPr/>
          <p:nvPr/>
        </p:nvSpPr>
        <p:spPr>
          <a:xfrm>
            <a:off x="5319808" y="4564683"/>
            <a:ext cx="659659" cy="457100"/>
          </a:xfrm>
          <a:prstGeom prst="stripedRightArrow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80000"/>
                </a:schemeClr>
              </a:gs>
            </a:gsLst>
            <a:lin ang="0" scaled="0"/>
          </a:gradFill>
          <a:ln w="3175">
            <a:solidFill>
              <a:schemeClr val="bg1">
                <a:lumMod val="75000"/>
                <a:alpha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sp>
        <p:nvSpPr>
          <p:cNvPr id="49" name="Pentagon 48"/>
          <p:cNvSpPr/>
          <p:nvPr/>
        </p:nvSpPr>
        <p:spPr>
          <a:xfrm>
            <a:off x="8544413" y="4516099"/>
            <a:ext cx="1057045" cy="477520"/>
          </a:xfrm>
          <a:prstGeom prst="homePlat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8682015" y="4570193"/>
            <a:ext cx="659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prstClr val="white"/>
                </a:solidFill>
              </a:rPr>
              <a:t>20XX</a:t>
            </a:r>
          </a:p>
        </p:txBody>
      </p:sp>
      <p:sp>
        <p:nvSpPr>
          <p:cNvPr id="51" name="Striped Right Arrow 50"/>
          <p:cNvSpPr/>
          <p:nvPr/>
        </p:nvSpPr>
        <p:spPr>
          <a:xfrm>
            <a:off x="7752603" y="4516343"/>
            <a:ext cx="659659" cy="457100"/>
          </a:xfrm>
          <a:prstGeom prst="stripedRightArrow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80000"/>
                </a:schemeClr>
              </a:gs>
            </a:gsLst>
            <a:lin ang="0" scaled="0"/>
          </a:gradFill>
          <a:ln w="3175">
            <a:solidFill>
              <a:schemeClr val="bg1">
                <a:lumMod val="75000"/>
                <a:alpha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67781" y="5253107"/>
            <a:ext cx="17725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prstClr val="black"/>
                </a:solidFill>
              </a:rPr>
              <a:t>First </a:t>
            </a:r>
            <a:r>
              <a:rPr lang="en-US" b="1" dirty="0">
                <a:solidFill>
                  <a:prstClr val="black"/>
                </a:solidFill>
              </a:rPr>
              <a:t>working perovskite based LED</a:t>
            </a: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2" name="Rectangle 51"/>
          <p:cNvSpPr/>
          <p:nvPr/>
        </p:nvSpPr>
        <p:spPr>
          <a:xfrm>
            <a:off x="2459863" y="4586596"/>
            <a:ext cx="17725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prstClr val="black"/>
                </a:solidFill>
              </a:rPr>
              <a:t>Upscaling</a:t>
            </a:r>
          </a:p>
        </p:txBody>
      </p:sp>
      <p:sp>
        <p:nvSpPr>
          <p:cNvPr id="53" name="Rectangle 52"/>
          <p:cNvSpPr/>
          <p:nvPr/>
        </p:nvSpPr>
        <p:spPr>
          <a:xfrm>
            <a:off x="7753412" y="5185329"/>
            <a:ext cx="17725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prstClr val="black"/>
                </a:solidFill>
              </a:rPr>
              <a:t>Market entry</a:t>
            </a:r>
          </a:p>
        </p:txBody>
      </p:sp>
      <p:pic>
        <p:nvPicPr>
          <p:cNvPr id="5" name="Picture 2" descr="C:\Users\user\Downloads\IMG-c5eaff4a96fffdc616585c60ee385aa8-V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4350" y="5186432"/>
            <a:ext cx="1408905" cy="1056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user\Desktop\1-s2.0-S2633540923000932-d0ma00128g-ga_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2048" y="5081146"/>
            <a:ext cx="1434206" cy="1200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Perovskite: Scientists make groundbreaking solar development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8098" y="4893790"/>
            <a:ext cx="2451717" cy="1379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3831" y="5021783"/>
            <a:ext cx="1746312" cy="1260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7" name="Pentagon 56"/>
          <p:cNvSpPr/>
          <p:nvPr/>
        </p:nvSpPr>
        <p:spPr>
          <a:xfrm>
            <a:off x="6354210" y="4527323"/>
            <a:ext cx="1057045" cy="477520"/>
          </a:xfrm>
          <a:prstGeom prst="homePlat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6491812" y="4581417"/>
            <a:ext cx="6527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prstClr val="white"/>
                </a:solidFill>
              </a:rPr>
              <a:t>2029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xmlns="" id="{65610559-6321-4866-9A86-3AF72BDABD84}"/>
              </a:ext>
            </a:extLst>
          </p:cNvPr>
          <p:cNvSpPr/>
          <p:nvPr/>
        </p:nvSpPr>
        <p:spPr>
          <a:xfrm>
            <a:off x="5032141" y="5550273"/>
            <a:ext cx="143420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prstClr val="black"/>
                </a:solidFill>
              </a:rPr>
              <a:t>Tandems</a:t>
            </a:r>
          </a:p>
        </p:txBody>
      </p:sp>
      <p:sp>
        <p:nvSpPr>
          <p:cNvPr id="77" name="Rectangle 4"/>
          <p:cNvSpPr>
            <a:spLocks noChangeArrowheads="1"/>
          </p:cNvSpPr>
          <p:nvPr/>
        </p:nvSpPr>
        <p:spPr bwMode="auto">
          <a:xfrm>
            <a:off x="9440334" y="6436708"/>
            <a:ext cx="259398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US" altLang="ru-RU" sz="2000" dirty="0">
                <a:solidFill>
                  <a:schemeClr val="bg1"/>
                </a:solidFill>
              </a:rPr>
              <a:t>202</a:t>
            </a:r>
            <a:r>
              <a:rPr lang="hy-AM" altLang="ru-RU" sz="2000" dirty="0">
                <a:solidFill>
                  <a:schemeClr val="bg1"/>
                </a:solidFill>
              </a:rPr>
              <a:t>6</a:t>
            </a:r>
            <a:r>
              <a:rPr lang="en-US" altLang="ru-RU" sz="2000" dirty="0">
                <a:solidFill>
                  <a:schemeClr val="bg1"/>
                </a:solidFill>
              </a:rPr>
              <a:t>-0</a:t>
            </a:r>
            <a:r>
              <a:rPr lang="hy-AM" altLang="ru-RU" sz="2000" dirty="0">
                <a:solidFill>
                  <a:schemeClr val="bg1"/>
                </a:solidFill>
              </a:rPr>
              <a:t>5</a:t>
            </a:r>
            <a:r>
              <a:rPr lang="en-US" altLang="ru-RU" sz="2000" dirty="0" smtClean="0">
                <a:solidFill>
                  <a:schemeClr val="bg1"/>
                </a:solidFill>
              </a:rPr>
              <a:t>-16, D</a:t>
            </a:r>
            <a:r>
              <a:rPr lang="en-US" altLang="ru-RU" sz="1400" dirty="0" smtClean="0">
                <a:solidFill>
                  <a:schemeClr val="bg1"/>
                </a:solidFill>
              </a:rPr>
              <a:t>ILIJAN</a:t>
            </a:r>
            <a:endParaRPr lang="en-US" altLang="ru-RU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778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bg1">
                <a:lumMod val="85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343724"/>
            <a:ext cx="12192000" cy="524107"/>
          </a:xfrm>
          <a:custGeom>
            <a:avLst/>
            <a:gdLst>
              <a:gd name="connsiteX0" fmla="*/ 0 w 12192000"/>
              <a:gd name="connsiteY0" fmla="*/ 0 h 520936"/>
              <a:gd name="connsiteX1" fmla="*/ 12192000 w 12192000"/>
              <a:gd name="connsiteY1" fmla="*/ 0 h 520936"/>
              <a:gd name="connsiteX2" fmla="*/ 12192000 w 12192000"/>
              <a:gd name="connsiteY2" fmla="*/ 520936 h 520936"/>
              <a:gd name="connsiteX3" fmla="*/ 0 w 12192000"/>
              <a:gd name="connsiteY3" fmla="*/ 520936 h 520936"/>
              <a:gd name="connsiteX4" fmla="*/ 0 w 12192000"/>
              <a:gd name="connsiteY4" fmla="*/ 0 h 520936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2192000 w 12192000"/>
              <a:gd name="connsiteY2" fmla="*/ 3171 h 524107"/>
              <a:gd name="connsiteX3" fmla="*/ 12192000 w 12192000"/>
              <a:gd name="connsiteY3" fmla="*/ 524107 h 524107"/>
              <a:gd name="connsiteX4" fmla="*/ 0 w 12192000"/>
              <a:gd name="connsiteY4" fmla="*/ 524107 h 524107"/>
              <a:gd name="connsiteX5" fmla="*/ 0 w 12192000"/>
              <a:gd name="connsiteY5" fmla="*/ 3171 h 524107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2192000 w 12192000"/>
              <a:gd name="connsiteY3" fmla="*/ 6887 h 527823"/>
              <a:gd name="connsiteX4" fmla="*/ 12192000 w 12192000"/>
              <a:gd name="connsiteY4" fmla="*/ 527823 h 527823"/>
              <a:gd name="connsiteX5" fmla="*/ 0 w 12192000"/>
              <a:gd name="connsiteY5" fmla="*/ 527823 h 527823"/>
              <a:gd name="connsiteX6" fmla="*/ 0 w 12192000"/>
              <a:gd name="connsiteY6" fmla="*/ 6887 h 527823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1508059 w 12192000"/>
              <a:gd name="connsiteY3" fmla="*/ 7434 h 527823"/>
              <a:gd name="connsiteX4" fmla="*/ 12192000 w 12192000"/>
              <a:gd name="connsiteY4" fmla="*/ 6887 h 527823"/>
              <a:gd name="connsiteX5" fmla="*/ 12192000 w 12192000"/>
              <a:gd name="connsiteY5" fmla="*/ 527823 h 527823"/>
              <a:gd name="connsiteX6" fmla="*/ 0 w 12192000"/>
              <a:gd name="connsiteY6" fmla="*/ 527823 h 527823"/>
              <a:gd name="connsiteX7" fmla="*/ 0 w 12192000"/>
              <a:gd name="connsiteY7" fmla="*/ 6887 h 527823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1296185 w 12192000"/>
              <a:gd name="connsiteY2" fmla="*/ 159836 h 524107"/>
              <a:gd name="connsiteX3" fmla="*/ 11508059 w 12192000"/>
              <a:gd name="connsiteY3" fmla="*/ 3718 h 524107"/>
              <a:gd name="connsiteX4" fmla="*/ 12192000 w 12192000"/>
              <a:gd name="connsiteY4" fmla="*/ 3171 h 524107"/>
              <a:gd name="connsiteX5" fmla="*/ 12192000 w 12192000"/>
              <a:gd name="connsiteY5" fmla="*/ 524107 h 524107"/>
              <a:gd name="connsiteX6" fmla="*/ 0 w 12192000"/>
              <a:gd name="connsiteY6" fmla="*/ 524107 h 524107"/>
              <a:gd name="connsiteX7" fmla="*/ 0 w 12192000"/>
              <a:gd name="connsiteY7" fmla="*/ 3171 h 52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24107">
                <a:moveTo>
                  <a:pt x="0" y="3171"/>
                </a:moveTo>
                <a:lnTo>
                  <a:pt x="11054576" y="0"/>
                </a:lnTo>
                <a:lnTo>
                  <a:pt x="11296185" y="159836"/>
                </a:lnTo>
                <a:lnTo>
                  <a:pt x="11508059" y="3718"/>
                </a:lnTo>
                <a:lnTo>
                  <a:pt x="12192000" y="3171"/>
                </a:lnTo>
                <a:lnTo>
                  <a:pt x="12192000" y="524107"/>
                </a:lnTo>
                <a:lnTo>
                  <a:pt x="0" y="524107"/>
                </a:lnTo>
                <a:lnTo>
                  <a:pt x="0" y="317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17" name="Straight Connector 16"/>
          <p:cNvCxnSpPr/>
          <p:nvPr/>
        </p:nvCxnSpPr>
        <p:spPr>
          <a:xfrm>
            <a:off x="65672" y="1015999"/>
            <a:ext cx="9809848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4" name="Title 1"/>
          <p:cNvSpPr txBox="1">
            <a:spLocks/>
          </p:cNvSpPr>
          <p:nvPr/>
        </p:nvSpPr>
        <p:spPr>
          <a:xfrm>
            <a:off x="95830" y="78103"/>
            <a:ext cx="7361610" cy="72453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prstClr val="black"/>
                </a:solidFill>
              </a:rPr>
              <a:t>Proton irradiation at </a:t>
            </a:r>
            <a:r>
              <a:rPr lang="en-US" dirty="0" err="1">
                <a:solidFill>
                  <a:prstClr val="black"/>
                </a:solidFill>
              </a:rPr>
              <a:t>cyclotrone</a:t>
            </a:r>
            <a:r>
              <a:rPr lang="en-US" dirty="0">
                <a:solidFill>
                  <a:prstClr val="black"/>
                </a:solidFill>
              </a:rPr>
              <a:t> C18</a:t>
            </a:r>
            <a:endParaRPr lang="en-US" dirty="0">
              <a:solidFill>
                <a:prstClr val="black"/>
              </a:solidFill>
              <a:latin typeface="Century Gothic" panose="020B0502020202020204" pitchFamily="34" charset="0"/>
            </a:endParaRPr>
          </a:p>
        </p:txBody>
      </p:sp>
      <p:pic>
        <p:nvPicPr>
          <p:cNvPr id="9" name="Picture 2" descr="C:\Users\user\Downloads\logo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664202" y="72491"/>
            <a:ext cx="2370112" cy="912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03"/>
          <a:stretch/>
        </p:blipFill>
        <p:spPr bwMode="auto">
          <a:xfrm>
            <a:off x="161932" y="1974850"/>
            <a:ext cx="3538002" cy="224155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2" name="Subtitle 2"/>
          <p:cNvSpPr txBox="1">
            <a:spLocks/>
          </p:cNvSpPr>
          <p:nvPr/>
        </p:nvSpPr>
        <p:spPr>
          <a:xfrm>
            <a:off x="84420" y="1105569"/>
            <a:ext cx="10964580" cy="86928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>
                <a:solidFill>
                  <a:prstClr val="black"/>
                </a:solidFill>
              </a:rPr>
              <a:t>Proton energy – up to 18 MeV (1.4 MeV, 6.0 MeV, 9.0 MeV, 12.5 MeV, 15.5 MeV)</a:t>
            </a:r>
          </a:p>
          <a:p>
            <a:r>
              <a:rPr lang="en-US" sz="2000" dirty="0">
                <a:solidFill>
                  <a:prstClr val="black"/>
                </a:solidFill>
              </a:rPr>
              <a:t>Doses – 10</a:t>
            </a:r>
            <a:r>
              <a:rPr lang="en-US" sz="2000" baseline="30000" dirty="0">
                <a:solidFill>
                  <a:prstClr val="black"/>
                </a:solidFill>
              </a:rPr>
              <a:t>14</a:t>
            </a:r>
            <a:r>
              <a:rPr lang="en-US" sz="2000" dirty="0">
                <a:solidFill>
                  <a:prstClr val="black"/>
                </a:solidFill>
              </a:rPr>
              <a:t> p/cm</a:t>
            </a:r>
            <a:r>
              <a:rPr lang="en-US" sz="2000" baseline="30000" dirty="0">
                <a:solidFill>
                  <a:prstClr val="black"/>
                </a:solidFill>
              </a:rPr>
              <a:t>2</a:t>
            </a:r>
            <a:r>
              <a:rPr lang="en-US" sz="2000" dirty="0">
                <a:solidFill>
                  <a:prstClr val="black"/>
                </a:solidFill>
              </a:rPr>
              <a:t>, 2 x 10</a:t>
            </a:r>
            <a:r>
              <a:rPr lang="en-US" sz="2000" baseline="30000" dirty="0">
                <a:solidFill>
                  <a:prstClr val="black"/>
                </a:solidFill>
              </a:rPr>
              <a:t>14</a:t>
            </a:r>
            <a:r>
              <a:rPr lang="en-US" sz="2000" dirty="0">
                <a:solidFill>
                  <a:prstClr val="black"/>
                </a:solidFill>
              </a:rPr>
              <a:t> p/cm</a:t>
            </a:r>
            <a:r>
              <a:rPr lang="en-US" sz="2000" baseline="30000" dirty="0">
                <a:solidFill>
                  <a:prstClr val="black"/>
                </a:solidFill>
              </a:rPr>
              <a:t>2</a:t>
            </a:r>
            <a:r>
              <a:rPr lang="en-US" sz="2000" dirty="0">
                <a:solidFill>
                  <a:prstClr val="black"/>
                </a:solidFill>
              </a:rPr>
              <a:t>, 5 x 10</a:t>
            </a:r>
            <a:r>
              <a:rPr lang="en-US" sz="2000" baseline="30000" dirty="0">
                <a:solidFill>
                  <a:prstClr val="black"/>
                </a:solidFill>
              </a:rPr>
              <a:t>14</a:t>
            </a:r>
            <a:r>
              <a:rPr lang="en-US" sz="2000" dirty="0">
                <a:solidFill>
                  <a:prstClr val="black"/>
                </a:solidFill>
              </a:rPr>
              <a:t> p/cm</a:t>
            </a:r>
            <a:r>
              <a:rPr lang="en-US" sz="2000" baseline="30000" dirty="0">
                <a:solidFill>
                  <a:prstClr val="black"/>
                </a:solidFill>
              </a:rPr>
              <a:t>2</a:t>
            </a:r>
            <a:r>
              <a:rPr lang="en-US" sz="2000" dirty="0">
                <a:solidFill>
                  <a:prstClr val="black"/>
                </a:solidFill>
              </a:rPr>
              <a:t>, 10</a:t>
            </a:r>
            <a:r>
              <a:rPr lang="en-US" sz="2000" baseline="30000" dirty="0">
                <a:solidFill>
                  <a:prstClr val="black"/>
                </a:solidFill>
              </a:rPr>
              <a:t>15</a:t>
            </a:r>
            <a:r>
              <a:rPr lang="en-US" sz="2000" dirty="0">
                <a:solidFill>
                  <a:prstClr val="black"/>
                </a:solidFill>
              </a:rPr>
              <a:t> p/cm</a:t>
            </a:r>
            <a:r>
              <a:rPr lang="en-US" sz="2000" baseline="30000" dirty="0">
                <a:solidFill>
                  <a:prstClr val="black"/>
                </a:solidFill>
              </a:rPr>
              <a:t>2</a:t>
            </a:r>
            <a:r>
              <a:rPr lang="en-US" sz="2000" dirty="0">
                <a:solidFill>
                  <a:prstClr val="black"/>
                </a:solidFill>
              </a:rPr>
              <a:t>, 5 x 10</a:t>
            </a:r>
            <a:r>
              <a:rPr lang="en-US" sz="2000" baseline="30000" dirty="0">
                <a:solidFill>
                  <a:prstClr val="black"/>
                </a:solidFill>
              </a:rPr>
              <a:t>15</a:t>
            </a:r>
            <a:r>
              <a:rPr lang="en-US" sz="2000" dirty="0">
                <a:solidFill>
                  <a:prstClr val="black"/>
                </a:solidFill>
              </a:rPr>
              <a:t> p/cm</a:t>
            </a:r>
            <a:r>
              <a:rPr lang="en-US" sz="2000" baseline="30000" dirty="0">
                <a:solidFill>
                  <a:prstClr val="black"/>
                </a:solidFill>
              </a:rPr>
              <a:t>2</a:t>
            </a:r>
            <a:r>
              <a:rPr lang="en-US" sz="2000" dirty="0">
                <a:solidFill>
                  <a:prstClr val="black"/>
                </a:solidFill>
              </a:rPr>
              <a:t> (Current – 1-5 </a:t>
            </a:r>
            <a:r>
              <a:rPr lang="el-GR" sz="2000" dirty="0">
                <a:solidFill>
                  <a:prstClr val="black"/>
                </a:solidFill>
              </a:rPr>
              <a:t>μ</a:t>
            </a:r>
            <a:r>
              <a:rPr lang="en-US" sz="2000" dirty="0">
                <a:solidFill>
                  <a:prstClr val="black"/>
                </a:solidFill>
              </a:rPr>
              <a:t>A)</a:t>
            </a:r>
          </a:p>
          <a:p>
            <a:pPr marL="0" indent="0">
              <a:buFont typeface="Arial" pitchFamily="34" charset="0"/>
              <a:buNone/>
            </a:pPr>
            <a:r>
              <a:rPr lang="en-US" sz="2000" dirty="0">
                <a:solidFill>
                  <a:prstClr val="black"/>
                </a:solidFill>
              </a:rPr>
              <a:t> </a:t>
            </a:r>
          </a:p>
        </p:txBody>
      </p:sp>
      <p:pic>
        <p:nvPicPr>
          <p:cNvPr id="13" name="Picture 12" descr="C:\Users\user\Desktop\166367504105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44929" y="4397854"/>
            <a:ext cx="1952874" cy="1938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D9AB53DF-849F-4753-9A57-E1FFE4D14820}"/>
              </a:ext>
            </a:extLst>
          </p:cNvPr>
          <p:cNvSpPr/>
          <p:nvPr/>
        </p:nvSpPr>
        <p:spPr>
          <a:xfrm>
            <a:off x="0" y="6343724"/>
            <a:ext cx="5466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>
                <a:solidFill>
                  <a:prstClr val="white"/>
                </a:solidFill>
              </a:rPr>
              <a:t>e.aleksanyan@ysu.am		</a:t>
            </a:r>
          </a:p>
        </p:txBody>
      </p:sp>
      <p:sp>
        <p:nvSpPr>
          <p:cNvPr id="15" name="Rectangle 4">
            <a:extLst>
              <a:ext uri="{FF2B5EF4-FFF2-40B4-BE49-F238E27FC236}">
                <a16:creationId xmlns:a16="http://schemas.microsoft.com/office/drawing/2014/main" xmlns="" id="{5AEC794F-93A1-4605-93D0-E2994F565E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15208" y="6436708"/>
            <a:ext cx="221910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defRPr/>
            </a:pPr>
            <a:r>
              <a:rPr lang="en-US" altLang="ru-RU" sz="2000" dirty="0">
                <a:solidFill>
                  <a:prstClr val="white"/>
                </a:solidFill>
              </a:rPr>
              <a:t>202</a:t>
            </a:r>
            <a:r>
              <a:rPr lang="hy-AM" altLang="ru-RU" sz="2000" dirty="0">
                <a:solidFill>
                  <a:prstClr val="white"/>
                </a:solidFill>
              </a:rPr>
              <a:t>6</a:t>
            </a:r>
            <a:r>
              <a:rPr lang="en-US" altLang="ru-RU" sz="2000" dirty="0">
                <a:solidFill>
                  <a:prstClr val="white"/>
                </a:solidFill>
              </a:rPr>
              <a:t>-0</a:t>
            </a:r>
            <a:r>
              <a:rPr lang="hy-AM" altLang="ru-RU" sz="2000" dirty="0">
                <a:solidFill>
                  <a:prstClr val="white"/>
                </a:solidFill>
              </a:rPr>
              <a:t>5</a:t>
            </a:r>
            <a:r>
              <a:rPr lang="en-US" altLang="ru-RU" sz="2000" dirty="0">
                <a:solidFill>
                  <a:prstClr val="white"/>
                </a:solidFill>
              </a:rPr>
              <a:t>-14, YSU</a:t>
            </a:r>
            <a:endParaRPr lang="en-US" altLang="ru-RU" sz="3200" dirty="0">
              <a:solidFill>
                <a:prstClr val="white"/>
              </a:solidFill>
            </a:endParaRPr>
          </a:p>
        </p:txBody>
      </p:sp>
      <p:pic>
        <p:nvPicPr>
          <p:cNvPr id="28" name="Picture 2" descr="C:\Users\user\Desktop\CsPbBr3-1_004_1um.t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2817" y="2317754"/>
            <a:ext cx="3200400" cy="2759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user\Desktop\CsPbBr3-10_004_1um.tif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2267" y="2317754"/>
            <a:ext cx="3200400" cy="2765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H:\Shared drives\KM-EA\2023\2023-05-July-07-TEM analysis\Notre Dame TEMs_2\TEM Data CsPbBr3-Sample 1\141 croped1200.tif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876" y="2338664"/>
            <a:ext cx="1520070" cy="1038464"/>
          </a:xfrm>
          <a:prstGeom prst="rect">
            <a:avLst/>
          </a:prstGeom>
          <a:noFill/>
          <a:ln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5" descr="H:\Shared drives\KM-EA\2023\2023-05-July-07-TEM analysis\Notre Dame TEMs_2\TEM Data CsPbBr3-Sample 10\1410_cropped1200.jpg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harpenSoften amount="-25000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3315" y="2327279"/>
            <a:ext cx="1410302" cy="1099206"/>
          </a:xfrm>
          <a:prstGeom prst="rect">
            <a:avLst/>
          </a:prstGeom>
          <a:noFill/>
          <a:ln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02768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bg1">
                <a:lumMod val="85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343724"/>
            <a:ext cx="12192000" cy="524107"/>
          </a:xfrm>
          <a:custGeom>
            <a:avLst/>
            <a:gdLst>
              <a:gd name="connsiteX0" fmla="*/ 0 w 12192000"/>
              <a:gd name="connsiteY0" fmla="*/ 0 h 520936"/>
              <a:gd name="connsiteX1" fmla="*/ 12192000 w 12192000"/>
              <a:gd name="connsiteY1" fmla="*/ 0 h 520936"/>
              <a:gd name="connsiteX2" fmla="*/ 12192000 w 12192000"/>
              <a:gd name="connsiteY2" fmla="*/ 520936 h 520936"/>
              <a:gd name="connsiteX3" fmla="*/ 0 w 12192000"/>
              <a:gd name="connsiteY3" fmla="*/ 520936 h 520936"/>
              <a:gd name="connsiteX4" fmla="*/ 0 w 12192000"/>
              <a:gd name="connsiteY4" fmla="*/ 0 h 520936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2192000 w 12192000"/>
              <a:gd name="connsiteY2" fmla="*/ 3171 h 524107"/>
              <a:gd name="connsiteX3" fmla="*/ 12192000 w 12192000"/>
              <a:gd name="connsiteY3" fmla="*/ 524107 h 524107"/>
              <a:gd name="connsiteX4" fmla="*/ 0 w 12192000"/>
              <a:gd name="connsiteY4" fmla="*/ 524107 h 524107"/>
              <a:gd name="connsiteX5" fmla="*/ 0 w 12192000"/>
              <a:gd name="connsiteY5" fmla="*/ 3171 h 524107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2192000 w 12192000"/>
              <a:gd name="connsiteY3" fmla="*/ 6887 h 527823"/>
              <a:gd name="connsiteX4" fmla="*/ 12192000 w 12192000"/>
              <a:gd name="connsiteY4" fmla="*/ 527823 h 527823"/>
              <a:gd name="connsiteX5" fmla="*/ 0 w 12192000"/>
              <a:gd name="connsiteY5" fmla="*/ 527823 h 527823"/>
              <a:gd name="connsiteX6" fmla="*/ 0 w 12192000"/>
              <a:gd name="connsiteY6" fmla="*/ 6887 h 527823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1508059 w 12192000"/>
              <a:gd name="connsiteY3" fmla="*/ 7434 h 527823"/>
              <a:gd name="connsiteX4" fmla="*/ 12192000 w 12192000"/>
              <a:gd name="connsiteY4" fmla="*/ 6887 h 527823"/>
              <a:gd name="connsiteX5" fmla="*/ 12192000 w 12192000"/>
              <a:gd name="connsiteY5" fmla="*/ 527823 h 527823"/>
              <a:gd name="connsiteX6" fmla="*/ 0 w 12192000"/>
              <a:gd name="connsiteY6" fmla="*/ 527823 h 527823"/>
              <a:gd name="connsiteX7" fmla="*/ 0 w 12192000"/>
              <a:gd name="connsiteY7" fmla="*/ 6887 h 527823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1296185 w 12192000"/>
              <a:gd name="connsiteY2" fmla="*/ 159836 h 524107"/>
              <a:gd name="connsiteX3" fmla="*/ 11508059 w 12192000"/>
              <a:gd name="connsiteY3" fmla="*/ 3718 h 524107"/>
              <a:gd name="connsiteX4" fmla="*/ 12192000 w 12192000"/>
              <a:gd name="connsiteY4" fmla="*/ 3171 h 524107"/>
              <a:gd name="connsiteX5" fmla="*/ 12192000 w 12192000"/>
              <a:gd name="connsiteY5" fmla="*/ 524107 h 524107"/>
              <a:gd name="connsiteX6" fmla="*/ 0 w 12192000"/>
              <a:gd name="connsiteY6" fmla="*/ 524107 h 524107"/>
              <a:gd name="connsiteX7" fmla="*/ 0 w 12192000"/>
              <a:gd name="connsiteY7" fmla="*/ 3171 h 52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24107">
                <a:moveTo>
                  <a:pt x="0" y="3171"/>
                </a:moveTo>
                <a:lnTo>
                  <a:pt x="11054576" y="0"/>
                </a:lnTo>
                <a:lnTo>
                  <a:pt x="11296185" y="159836"/>
                </a:lnTo>
                <a:lnTo>
                  <a:pt x="11508059" y="3718"/>
                </a:lnTo>
                <a:lnTo>
                  <a:pt x="12192000" y="3171"/>
                </a:lnTo>
                <a:lnTo>
                  <a:pt x="12192000" y="524107"/>
                </a:lnTo>
                <a:lnTo>
                  <a:pt x="0" y="524107"/>
                </a:lnTo>
                <a:lnTo>
                  <a:pt x="0" y="317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xmlns="" id="{75C502E9-323D-6147-AE85-54814FCF265C}"/>
              </a:ext>
            </a:extLst>
          </p:cNvPr>
          <p:cNvCxnSpPr>
            <a:cxnSpLocks/>
          </p:cNvCxnSpPr>
          <p:nvPr/>
        </p:nvCxnSpPr>
        <p:spPr>
          <a:xfrm>
            <a:off x="172452" y="750290"/>
            <a:ext cx="110709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D25B69A5-3B0C-C540-8CC8-9794435EA004}"/>
              </a:ext>
            </a:extLst>
          </p:cNvPr>
          <p:cNvSpPr txBox="1"/>
          <p:nvPr/>
        </p:nvSpPr>
        <p:spPr>
          <a:xfrm>
            <a:off x="76199" y="48224"/>
            <a:ext cx="1037912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prstClr val="black"/>
                </a:solidFill>
              </a:rPr>
              <a:t>Heating effect on CsPbBr</a:t>
            </a:r>
            <a:r>
              <a:rPr lang="en-US" sz="4400" baseline="-25000" dirty="0">
                <a:solidFill>
                  <a:prstClr val="black"/>
                </a:solidFill>
              </a:rPr>
              <a:t>3</a:t>
            </a:r>
            <a:endParaRPr lang="en-US" sz="4400" dirty="0">
              <a:solidFill>
                <a:prstClr val="black"/>
              </a:solidFill>
              <a:latin typeface="Century Gothic" panose="020B0502020202020204" pitchFamily="34" charset="0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1062348" y="779533"/>
            <a:ext cx="72808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000" dirty="0">
                <a:solidFill>
                  <a:prstClr val="black"/>
                </a:solidFill>
              </a:rPr>
              <a:t>55 </a:t>
            </a:r>
            <a:r>
              <a:rPr lang="en-US" sz="2000" baseline="30000" dirty="0" err="1">
                <a:solidFill>
                  <a:prstClr val="black"/>
                </a:solidFill>
              </a:rPr>
              <a:t>o</a:t>
            </a:r>
            <a:r>
              <a:rPr lang="en-US" sz="2000" dirty="0" err="1">
                <a:solidFill>
                  <a:prstClr val="black"/>
                </a:solidFill>
              </a:rPr>
              <a:t>C</a:t>
            </a:r>
            <a:endParaRPr lang="en-US" sz="2000" dirty="0">
              <a:solidFill>
                <a:prstClr val="black"/>
              </a:solidFill>
            </a:endParaRPr>
          </a:p>
        </p:txBody>
      </p:sp>
      <p:pic>
        <p:nvPicPr>
          <p:cNvPr id="7183" name="Picture 15" descr="H:\Shared drives\KM-EA\2023\2023-08-29_SEM with heating\selected copies\irf14_1 (Channel 1) 007 - 00661_450C.tif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0419" y="1151754"/>
            <a:ext cx="2926080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Rectangle 25"/>
          <p:cNvSpPr/>
          <p:nvPr/>
        </p:nvSpPr>
        <p:spPr>
          <a:xfrm>
            <a:off x="7210966" y="766667"/>
            <a:ext cx="85792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000" dirty="0">
                <a:solidFill>
                  <a:prstClr val="black"/>
                </a:solidFill>
              </a:rPr>
              <a:t>450 </a:t>
            </a:r>
            <a:r>
              <a:rPr lang="en-US" sz="2000" baseline="30000" dirty="0" err="1">
                <a:solidFill>
                  <a:prstClr val="black"/>
                </a:solidFill>
              </a:rPr>
              <a:t>o</a:t>
            </a:r>
            <a:r>
              <a:rPr lang="en-US" sz="2000" dirty="0" err="1">
                <a:solidFill>
                  <a:prstClr val="black"/>
                </a:solidFill>
              </a:rPr>
              <a:t>C</a:t>
            </a:r>
            <a:endParaRPr lang="en-US" sz="2000" dirty="0">
              <a:solidFill>
                <a:prstClr val="black"/>
              </a:solidFill>
            </a:endParaRPr>
          </a:p>
        </p:txBody>
      </p:sp>
      <p:pic>
        <p:nvPicPr>
          <p:cNvPr id="7184" name="Picture 16" descr="H:\Shared drives\KM-EA\2023\2023-08-29_SEM with heating\selected copies\irf14_1 (Channel 1) 007 - 00735_500C.tif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3678" y="1150400"/>
            <a:ext cx="2926080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Rectangle 27"/>
          <p:cNvSpPr/>
          <p:nvPr/>
        </p:nvSpPr>
        <p:spPr>
          <a:xfrm>
            <a:off x="10086083" y="750290"/>
            <a:ext cx="85792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000" dirty="0">
                <a:solidFill>
                  <a:prstClr val="black"/>
                </a:solidFill>
              </a:rPr>
              <a:t>500 </a:t>
            </a:r>
            <a:r>
              <a:rPr lang="en-US" sz="2000" baseline="30000" dirty="0" err="1">
                <a:solidFill>
                  <a:prstClr val="black"/>
                </a:solidFill>
              </a:rPr>
              <a:t>o</a:t>
            </a:r>
            <a:r>
              <a:rPr lang="en-US" sz="2000" dirty="0" err="1">
                <a:solidFill>
                  <a:prstClr val="black"/>
                </a:solidFill>
              </a:rPr>
              <a:t>C</a:t>
            </a:r>
            <a:endParaRPr lang="en-US" sz="2000" dirty="0">
              <a:solidFill>
                <a:prstClr val="black"/>
              </a:solidFill>
            </a:endParaRPr>
          </a:p>
        </p:txBody>
      </p:sp>
      <p:pic>
        <p:nvPicPr>
          <p:cNvPr id="7185" name="Picture 17" descr="H:\Shared drives\KM-EA\2023\2023-08-29_SEM with heating\selected copies\irf14_1 (Channel 1) 007 - 00515_350C.tif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5385" y="1159014"/>
            <a:ext cx="2926080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Rectangle 29"/>
          <p:cNvSpPr/>
          <p:nvPr/>
        </p:nvSpPr>
        <p:spPr>
          <a:xfrm>
            <a:off x="4131436" y="771447"/>
            <a:ext cx="85792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000" dirty="0">
                <a:solidFill>
                  <a:prstClr val="black"/>
                </a:solidFill>
              </a:rPr>
              <a:t>350 </a:t>
            </a:r>
            <a:r>
              <a:rPr lang="en-US" sz="2000" baseline="30000" dirty="0" err="1">
                <a:solidFill>
                  <a:prstClr val="black"/>
                </a:solidFill>
              </a:rPr>
              <a:t>o</a:t>
            </a:r>
            <a:r>
              <a:rPr lang="en-US" sz="2000" dirty="0" err="1">
                <a:solidFill>
                  <a:prstClr val="black"/>
                </a:solidFill>
              </a:rPr>
              <a:t>C</a:t>
            </a:r>
            <a:endParaRPr lang="en-US" sz="2000" dirty="0">
              <a:solidFill>
                <a:prstClr val="black"/>
              </a:solidFill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1392245" y="3445082"/>
            <a:ext cx="85792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000" dirty="0">
                <a:solidFill>
                  <a:prstClr val="black"/>
                </a:solidFill>
              </a:rPr>
              <a:t>527 </a:t>
            </a:r>
            <a:r>
              <a:rPr lang="en-US" sz="2000" baseline="30000" dirty="0" err="1">
                <a:solidFill>
                  <a:prstClr val="black"/>
                </a:solidFill>
              </a:rPr>
              <a:t>o</a:t>
            </a:r>
            <a:r>
              <a:rPr lang="en-US" sz="2000" dirty="0" err="1">
                <a:solidFill>
                  <a:prstClr val="black"/>
                </a:solidFill>
              </a:rPr>
              <a:t>C</a:t>
            </a:r>
            <a:endParaRPr lang="en-US" sz="2000" dirty="0">
              <a:solidFill>
                <a:prstClr val="black"/>
              </a:solidFill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7209263" y="3431192"/>
            <a:ext cx="85792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000" dirty="0">
                <a:solidFill>
                  <a:prstClr val="black"/>
                </a:solidFill>
              </a:rPr>
              <a:t>600 </a:t>
            </a:r>
            <a:r>
              <a:rPr lang="en-US" sz="2000" baseline="30000" dirty="0" err="1">
                <a:solidFill>
                  <a:prstClr val="black"/>
                </a:solidFill>
              </a:rPr>
              <a:t>o</a:t>
            </a:r>
            <a:r>
              <a:rPr lang="en-US" sz="2000" dirty="0" err="1">
                <a:solidFill>
                  <a:prstClr val="black"/>
                </a:solidFill>
              </a:rPr>
              <a:t>C</a:t>
            </a:r>
            <a:endParaRPr lang="en-US" sz="2000" dirty="0">
              <a:solidFill>
                <a:prstClr val="black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4129734" y="3435972"/>
            <a:ext cx="85792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000" dirty="0">
                <a:solidFill>
                  <a:prstClr val="black"/>
                </a:solidFill>
              </a:rPr>
              <a:t>550 </a:t>
            </a:r>
            <a:r>
              <a:rPr lang="en-US" sz="2000" baseline="30000" dirty="0" err="1">
                <a:solidFill>
                  <a:prstClr val="black"/>
                </a:solidFill>
              </a:rPr>
              <a:t>o</a:t>
            </a:r>
            <a:r>
              <a:rPr lang="en-US" sz="2000" dirty="0" err="1">
                <a:solidFill>
                  <a:prstClr val="black"/>
                </a:solidFill>
              </a:rPr>
              <a:t>C</a:t>
            </a:r>
            <a:endParaRPr lang="en-US" sz="2000" dirty="0">
              <a:solidFill>
                <a:prstClr val="black"/>
              </a:solidFill>
            </a:endParaRPr>
          </a:p>
        </p:txBody>
      </p:sp>
      <p:pic>
        <p:nvPicPr>
          <p:cNvPr id="7186" name="Picture 18" descr="H:\Shared drives\KM-EA\2023\2023-08-29_SEM with heating\selected copies\irf14_1 (Channel 1) 007 - 00773_527C.tif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45" y="3812032"/>
            <a:ext cx="2926080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7" name="Picture 19" descr="H:\Shared drives\KM-EA\2023\2023-08-29_SEM with heating\selected copies\irf14_1 (Channel 1) 007 - 00805_550C.tiff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5657" y="3812032"/>
            <a:ext cx="2926080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8" name="Picture 20" descr="H:\Shared drives\KM-EA\2023\2023-08-29_SEM with heating\selected copies\irf14_1 (Channel 1) 007 - 00880_600C.tiff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2647" y="3812032"/>
            <a:ext cx="2926080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90" name="Picture 22" descr="H:\Shared drives\KM-EA\2023\2023-08-29_SEM with heating\selected copies\irf14_1 (Channel 1) 007 - 00007_55C_scale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42" y="1151754"/>
            <a:ext cx="2928518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SEM video">
            <a:hlinkClick r:id="" action="ppaction://media"/>
            <a:extLst>
              <a:ext uri="{FF2B5EF4-FFF2-40B4-BE49-F238E27FC236}">
                <a16:creationId xmlns:a16="http://schemas.microsoft.com/office/drawing/2014/main" xmlns="" id="{A4ED76A7-29A6-4C80-B020-1C4BF806AE4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9089637" y="4017523"/>
            <a:ext cx="3070294" cy="1727040"/>
          </a:xfrm>
          <a:prstGeom prst="rect">
            <a:avLst/>
          </a:prstGeom>
        </p:spPr>
      </p:pic>
      <p:sp>
        <p:nvSpPr>
          <p:cNvPr id="21" name="Rectangle 20"/>
          <p:cNvSpPr/>
          <p:nvPr/>
        </p:nvSpPr>
        <p:spPr>
          <a:xfrm>
            <a:off x="0" y="6343724"/>
            <a:ext cx="5466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 smtClean="0">
                <a:solidFill>
                  <a:prstClr val="white"/>
                </a:solidFill>
              </a:rPr>
              <a:t>aeduard@yerphi.am</a:t>
            </a:r>
            <a:r>
              <a:rPr lang="en-US" i="1" dirty="0">
                <a:solidFill>
                  <a:prstClr val="white"/>
                </a:solidFill>
              </a:rPr>
              <a:t>		</a:t>
            </a:r>
          </a:p>
        </p:txBody>
      </p:sp>
      <p:sp>
        <p:nvSpPr>
          <p:cNvPr id="25" name="Rectangle 4"/>
          <p:cNvSpPr>
            <a:spLocks noChangeArrowheads="1"/>
          </p:cNvSpPr>
          <p:nvPr/>
        </p:nvSpPr>
        <p:spPr bwMode="auto">
          <a:xfrm>
            <a:off x="9440334" y="6436708"/>
            <a:ext cx="259398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US" altLang="ru-RU" sz="2000" dirty="0">
                <a:solidFill>
                  <a:schemeClr val="bg1"/>
                </a:solidFill>
              </a:rPr>
              <a:t>202</a:t>
            </a:r>
            <a:r>
              <a:rPr lang="hy-AM" altLang="ru-RU" sz="2000" dirty="0">
                <a:solidFill>
                  <a:schemeClr val="bg1"/>
                </a:solidFill>
              </a:rPr>
              <a:t>6</a:t>
            </a:r>
            <a:r>
              <a:rPr lang="en-US" altLang="ru-RU" sz="2000" dirty="0">
                <a:solidFill>
                  <a:schemeClr val="bg1"/>
                </a:solidFill>
              </a:rPr>
              <a:t>-0</a:t>
            </a:r>
            <a:r>
              <a:rPr lang="hy-AM" altLang="ru-RU" sz="2000" dirty="0">
                <a:solidFill>
                  <a:schemeClr val="bg1"/>
                </a:solidFill>
              </a:rPr>
              <a:t>5</a:t>
            </a:r>
            <a:r>
              <a:rPr lang="en-US" altLang="ru-RU" sz="2000" dirty="0" smtClean="0">
                <a:solidFill>
                  <a:schemeClr val="bg1"/>
                </a:solidFill>
              </a:rPr>
              <a:t>-16, D</a:t>
            </a:r>
            <a:r>
              <a:rPr lang="en-US" altLang="ru-RU" sz="1400" dirty="0" smtClean="0">
                <a:solidFill>
                  <a:schemeClr val="bg1"/>
                </a:solidFill>
              </a:rPr>
              <a:t>ILIJAN</a:t>
            </a:r>
            <a:endParaRPr lang="en-US" altLang="ru-RU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5378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77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bg1">
                <a:lumMod val="85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343724"/>
            <a:ext cx="12192000" cy="524107"/>
          </a:xfrm>
          <a:custGeom>
            <a:avLst/>
            <a:gdLst>
              <a:gd name="connsiteX0" fmla="*/ 0 w 12192000"/>
              <a:gd name="connsiteY0" fmla="*/ 0 h 520936"/>
              <a:gd name="connsiteX1" fmla="*/ 12192000 w 12192000"/>
              <a:gd name="connsiteY1" fmla="*/ 0 h 520936"/>
              <a:gd name="connsiteX2" fmla="*/ 12192000 w 12192000"/>
              <a:gd name="connsiteY2" fmla="*/ 520936 h 520936"/>
              <a:gd name="connsiteX3" fmla="*/ 0 w 12192000"/>
              <a:gd name="connsiteY3" fmla="*/ 520936 h 520936"/>
              <a:gd name="connsiteX4" fmla="*/ 0 w 12192000"/>
              <a:gd name="connsiteY4" fmla="*/ 0 h 520936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2192000 w 12192000"/>
              <a:gd name="connsiteY2" fmla="*/ 3171 h 524107"/>
              <a:gd name="connsiteX3" fmla="*/ 12192000 w 12192000"/>
              <a:gd name="connsiteY3" fmla="*/ 524107 h 524107"/>
              <a:gd name="connsiteX4" fmla="*/ 0 w 12192000"/>
              <a:gd name="connsiteY4" fmla="*/ 524107 h 524107"/>
              <a:gd name="connsiteX5" fmla="*/ 0 w 12192000"/>
              <a:gd name="connsiteY5" fmla="*/ 3171 h 524107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2192000 w 12192000"/>
              <a:gd name="connsiteY3" fmla="*/ 6887 h 527823"/>
              <a:gd name="connsiteX4" fmla="*/ 12192000 w 12192000"/>
              <a:gd name="connsiteY4" fmla="*/ 527823 h 527823"/>
              <a:gd name="connsiteX5" fmla="*/ 0 w 12192000"/>
              <a:gd name="connsiteY5" fmla="*/ 527823 h 527823"/>
              <a:gd name="connsiteX6" fmla="*/ 0 w 12192000"/>
              <a:gd name="connsiteY6" fmla="*/ 6887 h 527823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1508059 w 12192000"/>
              <a:gd name="connsiteY3" fmla="*/ 7434 h 527823"/>
              <a:gd name="connsiteX4" fmla="*/ 12192000 w 12192000"/>
              <a:gd name="connsiteY4" fmla="*/ 6887 h 527823"/>
              <a:gd name="connsiteX5" fmla="*/ 12192000 w 12192000"/>
              <a:gd name="connsiteY5" fmla="*/ 527823 h 527823"/>
              <a:gd name="connsiteX6" fmla="*/ 0 w 12192000"/>
              <a:gd name="connsiteY6" fmla="*/ 527823 h 527823"/>
              <a:gd name="connsiteX7" fmla="*/ 0 w 12192000"/>
              <a:gd name="connsiteY7" fmla="*/ 6887 h 527823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1296185 w 12192000"/>
              <a:gd name="connsiteY2" fmla="*/ 159836 h 524107"/>
              <a:gd name="connsiteX3" fmla="*/ 11508059 w 12192000"/>
              <a:gd name="connsiteY3" fmla="*/ 3718 h 524107"/>
              <a:gd name="connsiteX4" fmla="*/ 12192000 w 12192000"/>
              <a:gd name="connsiteY4" fmla="*/ 3171 h 524107"/>
              <a:gd name="connsiteX5" fmla="*/ 12192000 w 12192000"/>
              <a:gd name="connsiteY5" fmla="*/ 524107 h 524107"/>
              <a:gd name="connsiteX6" fmla="*/ 0 w 12192000"/>
              <a:gd name="connsiteY6" fmla="*/ 524107 h 524107"/>
              <a:gd name="connsiteX7" fmla="*/ 0 w 12192000"/>
              <a:gd name="connsiteY7" fmla="*/ 3171 h 52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24107">
                <a:moveTo>
                  <a:pt x="0" y="3171"/>
                </a:moveTo>
                <a:lnTo>
                  <a:pt x="11054576" y="0"/>
                </a:lnTo>
                <a:lnTo>
                  <a:pt x="11296185" y="159836"/>
                </a:lnTo>
                <a:lnTo>
                  <a:pt x="11508059" y="3718"/>
                </a:lnTo>
                <a:lnTo>
                  <a:pt x="12192000" y="3171"/>
                </a:lnTo>
                <a:lnTo>
                  <a:pt x="12192000" y="524107"/>
                </a:lnTo>
                <a:lnTo>
                  <a:pt x="0" y="524107"/>
                </a:lnTo>
                <a:lnTo>
                  <a:pt x="0" y="317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xmlns="" id="{75C502E9-323D-6147-AE85-54814FCF265C}"/>
              </a:ext>
            </a:extLst>
          </p:cNvPr>
          <p:cNvCxnSpPr>
            <a:cxnSpLocks/>
          </p:cNvCxnSpPr>
          <p:nvPr/>
        </p:nvCxnSpPr>
        <p:spPr>
          <a:xfrm>
            <a:off x="172452" y="750290"/>
            <a:ext cx="110709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D25B69A5-3B0C-C540-8CC8-9794435EA004}"/>
              </a:ext>
            </a:extLst>
          </p:cNvPr>
          <p:cNvSpPr txBox="1"/>
          <p:nvPr/>
        </p:nvSpPr>
        <p:spPr>
          <a:xfrm>
            <a:off x="76199" y="48224"/>
            <a:ext cx="1037912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prstClr val="black"/>
                </a:solidFill>
              </a:rPr>
              <a:t>EDS mapping of CsPbBr</a:t>
            </a:r>
            <a:r>
              <a:rPr lang="en-US" sz="4400" baseline="-25000" dirty="0">
                <a:solidFill>
                  <a:prstClr val="black"/>
                </a:solidFill>
              </a:rPr>
              <a:t>3</a:t>
            </a:r>
            <a:endParaRPr lang="en-US" sz="4400" dirty="0">
              <a:solidFill>
                <a:prstClr val="black"/>
              </a:solidFill>
              <a:latin typeface="Century Gothic" panose="020B0502020202020204" pitchFamily="34" charset="0"/>
            </a:endParaRPr>
          </a:p>
        </p:txBody>
      </p:sp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9884" y="3184692"/>
            <a:ext cx="2792413" cy="186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2" descr="D:\khachatur\20230829_with cover _test_ETD_41.4µm_5.00kV_12pA_873.1K_06.t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98" y="968035"/>
            <a:ext cx="6195227" cy="4412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0558" y="1296811"/>
            <a:ext cx="2792413" cy="186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1901" y="1296810"/>
            <a:ext cx="2792413" cy="186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0557" y="3184691"/>
            <a:ext cx="2792413" cy="186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Rectangle 16"/>
          <p:cNvSpPr/>
          <p:nvPr/>
        </p:nvSpPr>
        <p:spPr>
          <a:xfrm>
            <a:off x="0" y="6343724"/>
            <a:ext cx="5466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 smtClean="0">
                <a:solidFill>
                  <a:prstClr val="white"/>
                </a:solidFill>
              </a:rPr>
              <a:t>aeduard@yerphi.am</a:t>
            </a:r>
            <a:r>
              <a:rPr lang="en-US" i="1" dirty="0">
                <a:solidFill>
                  <a:prstClr val="white"/>
                </a:solidFill>
              </a:rPr>
              <a:t>		</a:t>
            </a:r>
          </a:p>
        </p:txBody>
      </p:sp>
      <p:sp>
        <p:nvSpPr>
          <p:cNvPr id="18" name="Rectangle 4"/>
          <p:cNvSpPr>
            <a:spLocks noChangeArrowheads="1"/>
          </p:cNvSpPr>
          <p:nvPr/>
        </p:nvSpPr>
        <p:spPr bwMode="auto">
          <a:xfrm>
            <a:off x="9440334" y="6436708"/>
            <a:ext cx="259398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US" altLang="ru-RU" sz="2000" dirty="0">
                <a:solidFill>
                  <a:schemeClr val="bg1"/>
                </a:solidFill>
              </a:rPr>
              <a:t>202</a:t>
            </a:r>
            <a:r>
              <a:rPr lang="hy-AM" altLang="ru-RU" sz="2000" dirty="0">
                <a:solidFill>
                  <a:schemeClr val="bg1"/>
                </a:solidFill>
              </a:rPr>
              <a:t>6</a:t>
            </a:r>
            <a:r>
              <a:rPr lang="en-US" altLang="ru-RU" sz="2000" dirty="0">
                <a:solidFill>
                  <a:schemeClr val="bg1"/>
                </a:solidFill>
              </a:rPr>
              <a:t>-0</a:t>
            </a:r>
            <a:r>
              <a:rPr lang="hy-AM" altLang="ru-RU" sz="2000" dirty="0">
                <a:solidFill>
                  <a:schemeClr val="bg1"/>
                </a:solidFill>
              </a:rPr>
              <a:t>5</a:t>
            </a:r>
            <a:r>
              <a:rPr lang="en-US" altLang="ru-RU" sz="2000" dirty="0" smtClean="0">
                <a:solidFill>
                  <a:schemeClr val="bg1"/>
                </a:solidFill>
              </a:rPr>
              <a:t>-16, D</a:t>
            </a:r>
            <a:r>
              <a:rPr lang="en-US" altLang="ru-RU" sz="1400" dirty="0" smtClean="0">
                <a:solidFill>
                  <a:schemeClr val="bg1"/>
                </a:solidFill>
              </a:rPr>
              <a:t>ILIJAN</a:t>
            </a:r>
            <a:endParaRPr lang="en-US" altLang="ru-RU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72877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bg1">
                <a:lumMod val="85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343724"/>
            <a:ext cx="12192000" cy="524107"/>
          </a:xfrm>
          <a:custGeom>
            <a:avLst/>
            <a:gdLst>
              <a:gd name="connsiteX0" fmla="*/ 0 w 12192000"/>
              <a:gd name="connsiteY0" fmla="*/ 0 h 520936"/>
              <a:gd name="connsiteX1" fmla="*/ 12192000 w 12192000"/>
              <a:gd name="connsiteY1" fmla="*/ 0 h 520936"/>
              <a:gd name="connsiteX2" fmla="*/ 12192000 w 12192000"/>
              <a:gd name="connsiteY2" fmla="*/ 520936 h 520936"/>
              <a:gd name="connsiteX3" fmla="*/ 0 w 12192000"/>
              <a:gd name="connsiteY3" fmla="*/ 520936 h 520936"/>
              <a:gd name="connsiteX4" fmla="*/ 0 w 12192000"/>
              <a:gd name="connsiteY4" fmla="*/ 0 h 520936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2192000 w 12192000"/>
              <a:gd name="connsiteY2" fmla="*/ 3171 h 524107"/>
              <a:gd name="connsiteX3" fmla="*/ 12192000 w 12192000"/>
              <a:gd name="connsiteY3" fmla="*/ 524107 h 524107"/>
              <a:gd name="connsiteX4" fmla="*/ 0 w 12192000"/>
              <a:gd name="connsiteY4" fmla="*/ 524107 h 524107"/>
              <a:gd name="connsiteX5" fmla="*/ 0 w 12192000"/>
              <a:gd name="connsiteY5" fmla="*/ 3171 h 524107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2192000 w 12192000"/>
              <a:gd name="connsiteY3" fmla="*/ 6887 h 527823"/>
              <a:gd name="connsiteX4" fmla="*/ 12192000 w 12192000"/>
              <a:gd name="connsiteY4" fmla="*/ 527823 h 527823"/>
              <a:gd name="connsiteX5" fmla="*/ 0 w 12192000"/>
              <a:gd name="connsiteY5" fmla="*/ 527823 h 527823"/>
              <a:gd name="connsiteX6" fmla="*/ 0 w 12192000"/>
              <a:gd name="connsiteY6" fmla="*/ 6887 h 527823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1508059 w 12192000"/>
              <a:gd name="connsiteY3" fmla="*/ 7434 h 527823"/>
              <a:gd name="connsiteX4" fmla="*/ 12192000 w 12192000"/>
              <a:gd name="connsiteY4" fmla="*/ 6887 h 527823"/>
              <a:gd name="connsiteX5" fmla="*/ 12192000 w 12192000"/>
              <a:gd name="connsiteY5" fmla="*/ 527823 h 527823"/>
              <a:gd name="connsiteX6" fmla="*/ 0 w 12192000"/>
              <a:gd name="connsiteY6" fmla="*/ 527823 h 527823"/>
              <a:gd name="connsiteX7" fmla="*/ 0 w 12192000"/>
              <a:gd name="connsiteY7" fmla="*/ 6887 h 527823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1296185 w 12192000"/>
              <a:gd name="connsiteY2" fmla="*/ 159836 h 524107"/>
              <a:gd name="connsiteX3" fmla="*/ 11508059 w 12192000"/>
              <a:gd name="connsiteY3" fmla="*/ 3718 h 524107"/>
              <a:gd name="connsiteX4" fmla="*/ 12192000 w 12192000"/>
              <a:gd name="connsiteY4" fmla="*/ 3171 h 524107"/>
              <a:gd name="connsiteX5" fmla="*/ 12192000 w 12192000"/>
              <a:gd name="connsiteY5" fmla="*/ 524107 h 524107"/>
              <a:gd name="connsiteX6" fmla="*/ 0 w 12192000"/>
              <a:gd name="connsiteY6" fmla="*/ 524107 h 524107"/>
              <a:gd name="connsiteX7" fmla="*/ 0 w 12192000"/>
              <a:gd name="connsiteY7" fmla="*/ 3171 h 52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24107">
                <a:moveTo>
                  <a:pt x="0" y="3171"/>
                </a:moveTo>
                <a:lnTo>
                  <a:pt x="11054576" y="0"/>
                </a:lnTo>
                <a:lnTo>
                  <a:pt x="11296185" y="159836"/>
                </a:lnTo>
                <a:lnTo>
                  <a:pt x="11508059" y="3718"/>
                </a:lnTo>
                <a:lnTo>
                  <a:pt x="12192000" y="3171"/>
                </a:lnTo>
                <a:lnTo>
                  <a:pt x="12192000" y="524107"/>
                </a:lnTo>
                <a:lnTo>
                  <a:pt x="0" y="524107"/>
                </a:lnTo>
                <a:lnTo>
                  <a:pt x="0" y="317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17" name="Straight Connector 16"/>
          <p:cNvCxnSpPr/>
          <p:nvPr/>
        </p:nvCxnSpPr>
        <p:spPr>
          <a:xfrm>
            <a:off x="65672" y="829725"/>
            <a:ext cx="9809848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4" name="Title 1"/>
          <p:cNvSpPr txBox="1">
            <a:spLocks/>
          </p:cNvSpPr>
          <p:nvPr/>
        </p:nvSpPr>
        <p:spPr>
          <a:xfrm>
            <a:off x="95830" y="78103"/>
            <a:ext cx="7421003" cy="73469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US" b="1" dirty="0">
                <a:solidFill>
                  <a:prstClr val="black"/>
                </a:solidFill>
              </a:rPr>
              <a:t>Spin Coating</a:t>
            </a:r>
          </a:p>
        </p:txBody>
      </p:sp>
      <p:sp>
        <p:nvSpPr>
          <p:cNvPr id="56" name="Title 1"/>
          <p:cNvSpPr txBox="1">
            <a:spLocks/>
          </p:cNvSpPr>
          <p:nvPr/>
        </p:nvSpPr>
        <p:spPr>
          <a:xfrm>
            <a:off x="28573" y="839383"/>
            <a:ext cx="6643160" cy="35640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rgbClr val="00B0F0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indent="-742950">
              <a:buFontTx/>
              <a:buAutoNum type="arabicParenR"/>
            </a:pPr>
            <a:r>
              <a:rPr lang="en-US" dirty="0">
                <a:solidFill>
                  <a:prstClr val="black"/>
                </a:solidFill>
              </a:rPr>
              <a:t>Cutting and cleaning of Glass/FTO or PET-ITO substrates</a:t>
            </a:r>
          </a:p>
          <a:p>
            <a:pPr marL="742950" indent="-742950">
              <a:buFontTx/>
              <a:buAutoNum type="arabicParenR"/>
            </a:pPr>
            <a:r>
              <a:rPr lang="en-US" dirty="0">
                <a:solidFill>
                  <a:prstClr val="black"/>
                </a:solidFill>
              </a:rPr>
              <a:t>Spin Coating of c-TiO</a:t>
            </a:r>
            <a:r>
              <a:rPr lang="en-US" baseline="-25000" dirty="0">
                <a:solidFill>
                  <a:prstClr val="black"/>
                </a:solidFill>
              </a:rPr>
              <a:t>2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smtClean="0">
                <a:solidFill>
                  <a:prstClr val="black"/>
                </a:solidFill>
              </a:rPr>
              <a:t>and mp-TiO</a:t>
            </a:r>
            <a:r>
              <a:rPr lang="en-US" baseline="-25000" dirty="0" smtClean="0">
                <a:solidFill>
                  <a:prstClr val="black"/>
                </a:solidFill>
              </a:rPr>
              <a:t>2</a:t>
            </a:r>
            <a:r>
              <a:rPr lang="en-US" dirty="0" smtClean="0">
                <a:solidFill>
                  <a:prstClr val="black"/>
                </a:solidFill>
              </a:rPr>
              <a:t> </a:t>
            </a:r>
            <a:endParaRPr lang="en-US" dirty="0">
              <a:solidFill>
                <a:prstClr val="black"/>
              </a:solidFill>
            </a:endParaRPr>
          </a:p>
          <a:p>
            <a:pPr marL="742950" indent="-742950">
              <a:buFontTx/>
              <a:buAutoNum type="arabicParenR"/>
            </a:pPr>
            <a:r>
              <a:rPr lang="en-US" dirty="0">
                <a:solidFill>
                  <a:prstClr val="black"/>
                </a:solidFill>
              </a:rPr>
              <a:t>Spin </a:t>
            </a:r>
            <a:r>
              <a:rPr lang="en-US" dirty="0" smtClean="0">
                <a:solidFill>
                  <a:prstClr val="black"/>
                </a:solidFill>
              </a:rPr>
              <a:t>Coating of hybrid perovskite</a:t>
            </a:r>
          </a:p>
          <a:p>
            <a:pPr marL="742950" indent="-742950">
              <a:buFontTx/>
              <a:buAutoNum type="arabicParenR"/>
            </a:pPr>
            <a:r>
              <a:rPr lang="en-US" dirty="0" smtClean="0">
                <a:solidFill>
                  <a:prstClr val="black"/>
                </a:solidFill>
              </a:rPr>
              <a:t>Spin coating of </a:t>
            </a:r>
            <a:r>
              <a:rPr lang="en-US" dirty="0" smtClean="0">
                <a:solidFill>
                  <a:prstClr val="black"/>
                </a:solidFill>
              </a:rPr>
              <a:t>HTL</a:t>
            </a:r>
            <a:endParaRPr lang="en-US" dirty="0">
              <a:solidFill>
                <a:prstClr val="black"/>
              </a:solidFill>
            </a:endParaRPr>
          </a:p>
          <a:p>
            <a:pPr marL="742950" indent="-742950">
              <a:buFontTx/>
              <a:buAutoNum type="arabicParenR"/>
            </a:pPr>
            <a:r>
              <a:rPr lang="en-US" dirty="0">
                <a:solidFill>
                  <a:prstClr val="black"/>
                </a:solidFill>
              </a:rPr>
              <a:t>Au deposition through magnetron sputtering </a:t>
            </a:r>
            <a:r>
              <a:rPr lang="en-US" dirty="0" smtClean="0">
                <a:solidFill>
                  <a:prstClr val="black"/>
                </a:solidFill>
              </a:rPr>
              <a:t>/ </a:t>
            </a:r>
            <a:r>
              <a:rPr lang="en-US" dirty="0">
                <a:solidFill>
                  <a:prstClr val="black"/>
                </a:solidFill>
              </a:rPr>
              <a:t>thermal </a:t>
            </a:r>
            <a:r>
              <a:rPr lang="en-US" dirty="0" smtClean="0">
                <a:solidFill>
                  <a:prstClr val="black"/>
                </a:solidFill>
              </a:rPr>
              <a:t>evaporation</a:t>
            </a:r>
          </a:p>
          <a:p>
            <a:pPr marL="742950" indent="-742950">
              <a:buFontTx/>
              <a:buAutoNum type="arabicParenR"/>
            </a:pPr>
            <a:r>
              <a:rPr lang="en-US" dirty="0" smtClean="0">
                <a:solidFill>
                  <a:prstClr val="black"/>
                </a:solidFill>
              </a:rPr>
              <a:t>Measurements and evaluation</a:t>
            </a:r>
            <a:endParaRPr lang="en-US" dirty="0">
              <a:solidFill>
                <a:prstClr val="black"/>
              </a:solidFill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7344506" y="4303807"/>
            <a:ext cx="4429462" cy="1758822"/>
            <a:chOff x="238125" y="4972131"/>
            <a:chExt cx="3557396" cy="1255089"/>
          </a:xfrm>
        </p:grpSpPr>
        <p:pic>
          <p:nvPicPr>
            <p:cNvPr id="10" name="Picture 2" descr="C:\Users\user\Desktop\2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125" y="5043197"/>
              <a:ext cx="2495550" cy="11481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2733675" y="5888666"/>
              <a:ext cx="619080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dirty="0">
                  <a:solidFill>
                    <a:srgbClr val="808080">
                      <a:lumMod val="75000"/>
                    </a:srgbClr>
                  </a:solidFill>
                </a:rPr>
                <a:t>Glass</a:t>
              </a:r>
              <a:endParaRPr lang="en-US" sz="1600" dirty="0">
                <a:solidFill>
                  <a:prstClr val="black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2748631" y="5719803"/>
              <a:ext cx="509050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dirty="0">
                  <a:solidFill>
                    <a:srgbClr val="808080">
                      <a:lumMod val="75000"/>
                    </a:srgbClr>
                  </a:solidFill>
                </a:rPr>
                <a:t>FTO</a:t>
              </a:r>
              <a:endParaRPr lang="en-US" sz="1600" dirty="0">
                <a:solidFill>
                  <a:prstClr val="black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2748631" y="5548353"/>
              <a:ext cx="535724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dirty="0">
                  <a:solidFill>
                    <a:srgbClr val="808080">
                      <a:lumMod val="75000"/>
                    </a:srgbClr>
                  </a:solidFill>
                </a:rPr>
                <a:t>TiO</a:t>
              </a:r>
              <a:r>
                <a:rPr lang="en-US" sz="1600" baseline="-25000" dirty="0">
                  <a:solidFill>
                    <a:srgbClr val="808080">
                      <a:lumMod val="75000"/>
                    </a:srgbClr>
                  </a:solidFill>
                </a:rPr>
                <a:t>2</a:t>
              </a:r>
              <a:endParaRPr lang="en-US" sz="1600" baseline="-25000" dirty="0">
                <a:solidFill>
                  <a:prstClr val="black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2748631" y="5367378"/>
              <a:ext cx="1046890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dirty="0">
                  <a:solidFill>
                    <a:srgbClr val="808080">
                      <a:lumMod val="75000"/>
                    </a:srgbClr>
                  </a:solidFill>
                </a:rPr>
                <a:t>Perovskite</a:t>
              </a:r>
              <a:endParaRPr lang="en-US" sz="1600" dirty="0">
                <a:solidFill>
                  <a:prstClr val="black"/>
                </a:solidFill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2739106" y="5176878"/>
              <a:ext cx="400641" cy="24159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dirty="0">
                  <a:solidFill>
                    <a:srgbClr val="808080">
                      <a:lumMod val="75000"/>
                    </a:srgbClr>
                  </a:solidFill>
                </a:rPr>
                <a:t>HTL</a:t>
              </a:r>
              <a:endParaRPr lang="en-US" sz="1600" dirty="0">
                <a:solidFill>
                  <a:prstClr val="black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2744188" y="4972131"/>
              <a:ext cx="696922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dirty="0">
                  <a:solidFill>
                    <a:srgbClr val="808080">
                      <a:lumMod val="75000"/>
                    </a:srgbClr>
                  </a:solidFill>
                </a:rPr>
                <a:t>Au/Ag</a:t>
              </a:r>
              <a:endParaRPr lang="en-US" sz="1600" dirty="0">
                <a:solidFill>
                  <a:prstClr val="black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C646A2C1-A73B-469F-9CE7-9809F308EC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8550" y="4378568"/>
            <a:ext cx="2595465" cy="1907103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9C2C5080-1B7A-4210-9C98-4E4C5C3B88DA}"/>
              </a:ext>
            </a:extLst>
          </p:cNvPr>
          <p:cNvSpPr txBox="1"/>
          <p:nvPr/>
        </p:nvSpPr>
        <p:spPr>
          <a:xfrm>
            <a:off x="249035" y="4861864"/>
            <a:ext cx="373902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rgbClr val="D5782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Cs</a:t>
            </a:r>
            <a:r>
              <a:rPr lang="en-US" sz="2000" baseline="-25000" dirty="0">
                <a:solidFill>
                  <a:srgbClr val="D5782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0.04</a:t>
            </a:r>
            <a:r>
              <a:rPr lang="en-US" sz="2000" dirty="0">
                <a:solidFill>
                  <a:srgbClr val="D5782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(FA</a:t>
            </a:r>
            <a:r>
              <a:rPr lang="en-US" sz="2000" baseline="-25000" dirty="0">
                <a:solidFill>
                  <a:srgbClr val="D5782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0.87</a:t>
            </a:r>
            <a:r>
              <a:rPr lang="en-US" sz="2000" dirty="0">
                <a:solidFill>
                  <a:srgbClr val="D5782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MA</a:t>
            </a:r>
            <a:r>
              <a:rPr lang="en-US" sz="2000" baseline="-25000" dirty="0">
                <a:solidFill>
                  <a:srgbClr val="D5782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0.13</a:t>
            </a:r>
            <a:r>
              <a:rPr lang="en-US" sz="2000" dirty="0">
                <a:solidFill>
                  <a:srgbClr val="D5782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US" sz="2000" baseline="-25000" dirty="0">
                <a:solidFill>
                  <a:srgbClr val="D5782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0.96</a:t>
            </a:r>
            <a:r>
              <a:rPr lang="en-US" sz="2000" dirty="0">
                <a:solidFill>
                  <a:srgbClr val="D5782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Pb(I</a:t>
            </a:r>
            <a:r>
              <a:rPr lang="en-US" sz="2000" baseline="-25000" dirty="0">
                <a:solidFill>
                  <a:srgbClr val="D5782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0.7</a:t>
            </a:r>
            <a:r>
              <a:rPr lang="en-US" sz="2000" dirty="0">
                <a:solidFill>
                  <a:srgbClr val="D5782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Br</a:t>
            </a:r>
            <a:r>
              <a:rPr lang="en-US" sz="2000" baseline="-25000" dirty="0">
                <a:solidFill>
                  <a:srgbClr val="D5782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0.3</a:t>
            </a:r>
            <a:r>
              <a:rPr lang="en-US" sz="2000" dirty="0">
                <a:solidFill>
                  <a:srgbClr val="D5782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US" sz="2000" baseline="-25000" dirty="0">
                <a:solidFill>
                  <a:srgbClr val="D5782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endParaRPr lang="en-US" sz="2000" dirty="0">
              <a:solidFill>
                <a:srgbClr val="D5782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itle 1">
                <a:extLst>
                  <a:ext uri="{FF2B5EF4-FFF2-40B4-BE49-F238E27FC236}">
                    <a16:creationId xmlns:a16="http://schemas.microsoft.com/office/drawing/2014/main" xmlns="" id="{096DDBBB-2F60-4D90-81E6-92E7FA8F65B0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5672" y="5262550"/>
                <a:ext cx="3903346" cy="1294984"/>
              </a:xfrm>
              <a:prstGeom prst="rect">
                <a:avLst/>
              </a:prstGeom>
            </p:spPr>
            <p:txBody>
              <a:bodyPr vert="horz" lIns="91440" tIns="45720" rIns="91440" bIns="45720" rtlCol="0" anchor="ctr">
                <a:normAutofit fontScale="97500"/>
              </a:bodyPr>
              <a:lstStyle>
                <a:lvl1pPr algn="l" defTabSz="914400" rtl="0" eaLnBrk="1" latinLnBrk="0" hangingPunct="1">
                  <a:spcBef>
                    <a:spcPct val="0"/>
                  </a:spcBef>
                  <a:buNone/>
                  <a:defRPr sz="3600" kern="1200">
                    <a:solidFill>
                      <a:srgbClr val="00B0F0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i="1" dirty="0" smtClean="0">
                          <a:solidFill>
                            <a:srgbClr val="808080">
                              <a:lumMod val="75000"/>
                            </a:srgbClr>
                          </a:solidFill>
                          <a:latin typeface="Cambria Math"/>
                        </a:rPr>
                        <m:t>𝑃𝐶𝐸</m:t>
                      </m:r>
                      <m:d>
                        <m:dPr>
                          <m:ctrlPr>
                            <a:rPr lang="en-US" sz="1400" i="1" dirty="0" smtClean="0">
                              <a:solidFill>
                                <a:srgbClr val="808080">
                                  <a:lumMod val="75000"/>
                                </a:srgb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US" sz="1400" i="1" dirty="0" smtClean="0">
                              <a:solidFill>
                                <a:srgbClr val="808080">
                                  <a:lumMod val="75000"/>
                                </a:srgbClr>
                              </a:solidFill>
                              <a:latin typeface="Cambria Math"/>
                            </a:rPr>
                            <m:t>%</m:t>
                          </m:r>
                        </m:e>
                      </m:d>
                      <m:r>
                        <a:rPr lang="en-US" sz="1400" i="1" dirty="0" smtClean="0">
                          <a:solidFill>
                            <a:srgbClr val="808080">
                              <a:lumMod val="75000"/>
                            </a:srgbClr>
                          </a:solidFill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en-US" sz="1400" i="1" dirty="0" smtClean="0">
                              <a:solidFill>
                                <a:srgbClr val="808080">
                                  <a:lumMod val="75000"/>
                                </a:srgb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US" sz="1400" i="1" dirty="0" smtClean="0">
                              <a:solidFill>
                                <a:srgbClr val="808080">
                                  <a:lumMod val="75000"/>
                                </a:srgbClr>
                              </a:solidFill>
                              <a:latin typeface="Cambria Math"/>
                            </a:rPr>
                            <m:t>𝑃</m:t>
                          </m:r>
                          <m:r>
                            <a:rPr lang="en-US" sz="1400" i="1" baseline="-25000" dirty="0" smtClean="0">
                              <a:solidFill>
                                <a:srgbClr val="808080">
                                  <a:lumMod val="75000"/>
                                </a:srgbClr>
                              </a:solidFill>
                              <a:latin typeface="Cambria Math"/>
                            </a:rPr>
                            <m:t>𝑜𝑢𝑡</m:t>
                          </m:r>
                        </m:num>
                        <m:den>
                          <m:r>
                            <a:rPr lang="en-US" sz="1400" i="1" dirty="0" smtClean="0">
                              <a:solidFill>
                                <a:srgbClr val="808080">
                                  <a:lumMod val="75000"/>
                                </a:srgbClr>
                              </a:solidFill>
                              <a:latin typeface="Cambria Math"/>
                            </a:rPr>
                            <m:t>𝑃</m:t>
                          </m:r>
                          <m:r>
                            <a:rPr lang="en-US" sz="1400" i="1" baseline="-25000" dirty="0" smtClean="0">
                              <a:solidFill>
                                <a:srgbClr val="808080">
                                  <a:lumMod val="75000"/>
                                </a:srgbClr>
                              </a:solidFill>
                              <a:latin typeface="Cambria Math"/>
                            </a:rPr>
                            <m:t>𝑖𝑛</m:t>
                          </m:r>
                        </m:den>
                      </m:f>
                      <m:r>
                        <a:rPr lang="en-US" sz="1400" i="1" dirty="0" smtClean="0">
                          <a:solidFill>
                            <a:srgbClr val="808080">
                              <a:lumMod val="75000"/>
                            </a:srgbClr>
                          </a:solidFill>
                          <a:latin typeface="Cambria Math"/>
                        </a:rPr>
                        <m:t>∗100= </m:t>
                      </m:r>
                      <m:f>
                        <m:fPr>
                          <m:ctrlPr>
                            <a:rPr lang="en-US" sz="1400" i="1" dirty="0" smtClean="0">
                              <a:solidFill>
                                <a:srgbClr val="808080">
                                  <a:lumMod val="75000"/>
                                </a:srgb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US" sz="1400" i="1" dirty="0" smtClean="0">
                              <a:solidFill>
                                <a:srgbClr val="808080">
                                  <a:lumMod val="75000"/>
                                </a:srgbClr>
                              </a:solidFill>
                              <a:latin typeface="Cambria Math"/>
                            </a:rPr>
                            <m:t>𝐽</m:t>
                          </m:r>
                          <m:r>
                            <a:rPr lang="en-US" sz="1400" i="1" baseline="-25000" dirty="0" smtClean="0">
                              <a:solidFill>
                                <a:srgbClr val="808080">
                                  <a:lumMod val="75000"/>
                                </a:srgbClr>
                              </a:solidFill>
                              <a:latin typeface="Cambria Math"/>
                            </a:rPr>
                            <m:t>𝑆𝐶</m:t>
                          </m:r>
                          <m:r>
                            <a:rPr lang="en-US" sz="1400" i="1" dirty="0" smtClean="0">
                              <a:solidFill>
                                <a:srgbClr val="808080">
                                  <a:lumMod val="75000"/>
                                </a:srgbClr>
                              </a:solidFill>
                              <a:latin typeface="Cambria Math"/>
                            </a:rPr>
                            <m:t>∗</m:t>
                          </m:r>
                          <m:r>
                            <a:rPr lang="en-US" sz="1400" i="1" dirty="0" smtClean="0">
                              <a:solidFill>
                                <a:srgbClr val="808080">
                                  <a:lumMod val="75000"/>
                                </a:srgbClr>
                              </a:solidFill>
                              <a:latin typeface="Cambria Math"/>
                            </a:rPr>
                            <m:t>𝑉𝑂𝐶</m:t>
                          </m:r>
                          <m:r>
                            <a:rPr lang="en-US" sz="1400" i="1" dirty="0" smtClean="0">
                              <a:solidFill>
                                <a:srgbClr val="808080">
                                  <a:lumMod val="75000"/>
                                </a:srgbClr>
                              </a:solidFill>
                              <a:latin typeface="Cambria Math"/>
                            </a:rPr>
                            <m:t>∗</m:t>
                          </m:r>
                          <m:r>
                            <a:rPr lang="en-US" sz="1400" i="1" dirty="0" smtClean="0">
                              <a:solidFill>
                                <a:srgbClr val="808080">
                                  <a:lumMod val="75000"/>
                                </a:srgbClr>
                              </a:solidFill>
                              <a:latin typeface="Cambria Math"/>
                            </a:rPr>
                            <m:t>𝐹𝐹</m:t>
                          </m:r>
                        </m:num>
                        <m:den>
                          <m:r>
                            <a:rPr lang="en-US" sz="1400" i="1" dirty="0" smtClean="0">
                              <a:solidFill>
                                <a:srgbClr val="808080">
                                  <a:lumMod val="75000"/>
                                </a:srgbClr>
                              </a:solidFill>
                              <a:latin typeface="Cambria Math"/>
                            </a:rPr>
                            <m:t>𝑃</m:t>
                          </m:r>
                          <m:r>
                            <a:rPr lang="en-US" sz="1400" i="1" baseline="-25000" dirty="0" smtClean="0">
                              <a:solidFill>
                                <a:srgbClr val="808080">
                                  <a:lumMod val="75000"/>
                                </a:srgbClr>
                              </a:solidFill>
                              <a:latin typeface="Cambria Math"/>
                            </a:rPr>
                            <m:t>𝑖𝑛</m:t>
                          </m:r>
                        </m:den>
                      </m:f>
                      <m:r>
                        <a:rPr lang="en-US" sz="1400" i="1" dirty="0" smtClean="0">
                          <a:solidFill>
                            <a:srgbClr val="808080">
                              <a:lumMod val="75000"/>
                            </a:srgbClr>
                          </a:solidFill>
                          <a:latin typeface="Cambria Math"/>
                        </a:rPr>
                        <m:t>∗100</m:t>
                      </m:r>
                    </m:oMath>
                  </m:oMathPara>
                </a14:m>
                <a:endParaRPr lang="en-US" sz="1400" dirty="0">
                  <a:solidFill>
                    <a:srgbClr val="808080">
                      <a:lumMod val="75000"/>
                    </a:srgbClr>
                  </a:solidFill>
                </a:endParaRPr>
              </a:p>
            </p:txBody>
          </p:sp>
        </mc:Choice>
        <mc:Fallback xmlns="">
          <p:sp>
            <p:nvSpPr>
              <p:cNvPr id="26" name="Title 1">
                <a:extLst>
                  <a:ext uri="{FF2B5EF4-FFF2-40B4-BE49-F238E27FC236}">
                    <a16:creationId xmlns:a16="http://schemas.microsoft.com/office/drawing/2014/main" id="{096DDBBB-2F60-4D90-81E6-92E7FA8F65B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72" y="5262550"/>
                <a:ext cx="3903346" cy="1294984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user\Desktop\spin coating_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8846" y="1127655"/>
            <a:ext cx="5030249" cy="246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Rectangle 20"/>
          <p:cNvSpPr/>
          <p:nvPr/>
        </p:nvSpPr>
        <p:spPr>
          <a:xfrm>
            <a:off x="0" y="6343724"/>
            <a:ext cx="5466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 smtClean="0">
                <a:solidFill>
                  <a:prstClr val="white"/>
                </a:solidFill>
              </a:rPr>
              <a:t>aeduard@yerphi.am</a:t>
            </a:r>
            <a:r>
              <a:rPr lang="en-US" i="1" dirty="0">
                <a:solidFill>
                  <a:prstClr val="white"/>
                </a:solidFill>
              </a:rPr>
              <a:t>		</a:t>
            </a:r>
          </a:p>
        </p:txBody>
      </p:sp>
      <p:sp>
        <p:nvSpPr>
          <p:cNvPr id="22" name="Rectangle 4"/>
          <p:cNvSpPr>
            <a:spLocks noChangeArrowheads="1"/>
          </p:cNvSpPr>
          <p:nvPr/>
        </p:nvSpPr>
        <p:spPr bwMode="auto">
          <a:xfrm>
            <a:off x="9440334" y="6436708"/>
            <a:ext cx="259398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US" altLang="ru-RU" sz="2000" dirty="0">
                <a:solidFill>
                  <a:schemeClr val="bg1"/>
                </a:solidFill>
              </a:rPr>
              <a:t>202</a:t>
            </a:r>
            <a:r>
              <a:rPr lang="hy-AM" altLang="ru-RU" sz="2000" dirty="0">
                <a:solidFill>
                  <a:schemeClr val="bg1"/>
                </a:solidFill>
              </a:rPr>
              <a:t>6</a:t>
            </a:r>
            <a:r>
              <a:rPr lang="en-US" altLang="ru-RU" sz="2000" dirty="0">
                <a:solidFill>
                  <a:schemeClr val="bg1"/>
                </a:solidFill>
              </a:rPr>
              <a:t>-0</a:t>
            </a:r>
            <a:r>
              <a:rPr lang="hy-AM" altLang="ru-RU" sz="2000" dirty="0">
                <a:solidFill>
                  <a:schemeClr val="bg1"/>
                </a:solidFill>
              </a:rPr>
              <a:t>5</a:t>
            </a:r>
            <a:r>
              <a:rPr lang="en-US" altLang="ru-RU" sz="2000" dirty="0" smtClean="0">
                <a:solidFill>
                  <a:schemeClr val="bg1"/>
                </a:solidFill>
              </a:rPr>
              <a:t>-16, D</a:t>
            </a:r>
            <a:r>
              <a:rPr lang="en-US" altLang="ru-RU" sz="1400" dirty="0" smtClean="0">
                <a:solidFill>
                  <a:schemeClr val="bg1"/>
                </a:solidFill>
              </a:rPr>
              <a:t>ILIJAN</a:t>
            </a:r>
            <a:endParaRPr lang="en-US" altLang="ru-RU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2034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bg1">
                <a:lumMod val="85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343724"/>
            <a:ext cx="12192000" cy="524107"/>
          </a:xfrm>
          <a:custGeom>
            <a:avLst/>
            <a:gdLst>
              <a:gd name="connsiteX0" fmla="*/ 0 w 12192000"/>
              <a:gd name="connsiteY0" fmla="*/ 0 h 520936"/>
              <a:gd name="connsiteX1" fmla="*/ 12192000 w 12192000"/>
              <a:gd name="connsiteY1" fmla="*/ 0 h 520936"/>
              <a:gd name="connsiteX2" fmla="*/ 12192000 w 12192000"/>
              <a:gd name="connsiteY2" fmla="*/ 520936 h 520936"/>
              <a:gd name="connsiteX3" fmla="*/ 0 w 12192000"/>
              <a:gd name="connsiteY3" fmla="*/ 520936 h 520936"/>
              <a:gd name="connsiteX4" fmla="*/ 0 w 12192000"/>
              <a:gd name="connsiteY4" fmla="*/ 0 h 520936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2192000 w 12192000"/>
              <a:gd name="connsiteY2" fmla="*/ 3171 h 524107"/>
              <a:gd name="connsiteX3" fmla="*/ 12192000 w 12192000"/>
              <a:gd name="connsiteY3" fmla="*/ 524107 h 524107"/>
              <a:gd name="connsiteX4" fmla="*/ 0 w 12192000"/>
              <a:gd name="connsiteY4" fmla="*/ 524107 h 524107"/>
              <a:gd name="connsiteX5" fmla="*/ 0 w 12192000"/>
              <a:gd name="connsiteY5" fmla="*/ 3171 h 524107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2192000 w 12192000"/>
              <a:gd name="connsiteY3" fmla="*/ 6887 h 527823"/>
              <a:gd name="connsiteX4" fmla="*/ 12192000 w 12192000"/>
              <a:gd name="connsiteY4" fmla="*/ 527823 h 527823"/>
              <a:gd name="connsiteX5" fmla="*/ 0 w 12192000"/>
              <a:gd name="connsiteY5" fmla="*/ 527823 h 527823"/>
              <a:gd name="connsiteX6" fmla="*/ 0 w 12192000"/>
              <a:gd name="connsiteY6" fmla="*/ 6887 h 527823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1508059 w 12192000"/>
              <a:gd name="connsiteY3" fmla="*/ 7434 h 527823"/>
              <a:gd name="connsiteX4" fmla="*/ 12192000 w 12192000"/>
              <a:gd name="connsiteY4" fmla="*/ 6887 h 527823"/>
              <a:gd name="connsiteX5" fmla="*/ 12192000 w 12192000"/>
              <a:gd name="connsiteY5" fmla="*/ 527823 h 527823"/>
              <a:gd name="connsiteX6" fmla="*/ 0 w 12192000"/>
              <a:gd name="connsiteY6" fmla="*/ 527823 h 527823"/>
              <a:gd name="connsiteX7" fmla="*/ 0 w 12192000"/>
              <a:gd name="connsiteY7" fmla="*/ 6887 h 527823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1296185 w 12192000"/>
              <a:gd name="connsiteY2" fmla="*/ 159836 h 524107"/>
              <a:gd name="connsiteX3" fmla="*/ 11508059 w 12192000"/>
              <a:gd name="connsiteY3" fmla="*/ 3718 h 524107"/>
              <a:gd name="connsiteX4" fmla="*/ 12192000 w 12192000"/>
              <a:gd name="connsiteY4" fmla="*/ 3171 h 524107"/>
              <a:gd name="connsiteX5" fmla="*/ 12192000 w 12192000"/>
              <a:gd name="connsiteY5" fmla="*/ 524107 h 524107"/>
              <a:gd name="connsiteX6" fmla="*/ 0 w 12192000"/>
              <a:gd name="connsiteY6" fmla="*/ 524107 h 524107"/>
              <a:gd name="connsiteX7" fmla="*/ 0 w 12192000"/>
              <a:gd name="connsiteY7" fmla="*/ 3171 h 52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24107">
                <a:moveTo>
                  <a:pt x="0" y="3171"/>
                </a:moveTo>
                <a:lnTo>
                  <a:pt x="11054576" y="0"/>
                </a:lnTo>
                <a:lnTo>
                  <a:pt x="11296185" y="159836"/>
                </a:lnTo>
                <a:lnTo>
                  <a:pt x="11508059" y="3718"/>
                </a:lnTo>
                <a:lnTo>
                  <a:pt x="12192000" y="3171"/>
                </a:lnTo>
                <a:lnTo>
                  <a:pt x="12192000" y="524107"/>
                </a:lnTo>
                <a:lnTo>
                  <a:pt x="0" y="524107"/>
                </a:lnTo>
                <a:lnTo>
                  <a:pt x="0" y="317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17" name="Straight Connector 16"/>
          <p:cNvCxnSpPr/>
          <p:nvPr/>
        </p:nvCxnSpPr>
        <p:spPr>
          <a:xfrm>
            <a:off x="65672" y="1015999"/>
            <a:ext cx="9809848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4" name="Title 1"/>
          <p:cNvSpPr txBox="1">
            <a:spLocks/>
          </p:cNvSpPr>
          <p:nvPr/>
        </p:nvSpPr>
        <p:spPr>
          <a:xfrm>
            <a:off x="95830" y="78103"/>
            <a:ext cx="7421003" cy="73469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US" dirty="0">
                <a:solidFill>
                  <a:prstClr val="black"/>
                </a:solidFill>
              </a:rPr>
              <a:t>Perovskite solar cell production</a:t>
            </a:r>
            <a:endParaRPr lang="en-US" b="1" dirty="0">
              <a:solidFill>
                <a:prstClr val="black"/>
              </a:solidFill>
            </a:endParaRP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40F175C8-983D-4F46-A59C-748E9401CF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046" y="3022625"/>
            <a:ext cx="2817425" cy="1188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6419F739-617C-4FB7-9200-CF39F12775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3865" y="1065141"/>
            <a:ext cx="1215812" cy="118872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168B827F-A8D5-4564-81BD-2AB6A8CF2C9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73114" y="1065142"/>
            <a:ext cx="1475071" cy="118872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20251CE3-91E6-4290-8D41-D2D0C15018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36545" y="3038319"/>
            <a:ext cx="1369966" cy="118872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05B2DF81-0F8F-4D31-84D8-1451484400C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7342" y="3025865"/>
            <a:ext cx="1310023" cy="118872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977A0E3F-C2ED-4723-B7F2-555BEEF4BA6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367743" y="3051416"/>
            <a:ext cx="884403" cy="1188720"/>
          </a:xfrm>
          <a:prstGeom prst="rect">
            <a:avLst/>
          </a:prstGeom>
        </p:spPr>
      </p:pic>
      <p:pic>
        <p:nvPicPr>
          <p:cNvPr id="16" name="Picture 3" descr="G:\My Drive\2025\My Downloads\10x10 fto.jpg">
            <a:extLst>
              <a:ext uri="{FF2B5EF4-FFF2-40B4-BE49-F238E27FC236}">
                <a16:creationId xmlns:a16="http://schemas.microsoft.com/office/drawing/2014/main" xmlns="" id="{7000E79C-6030-4AC2-8F82-2DC424DEB6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" y="1065142"/>
            <a:ext cx="1188720" cy="118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G:\My Drive\2025\My Downloads\25x25 fto.jpg">
            <a:extLst>
              <a:ext uri="{FF2B5EF4-FFF2-40B4-BE49-F238E27FC236}">
                <a16:creationId xmlns:a16="http://schemas.microsoft.com/office/drawing/2014/main" xmlns="" id="{8FA56A4A-3B18-4542-987C-B26F024778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592" y="1065141"/>
            <a:ext cx="1188720" cy="118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xmlns="" id="{8C9C5A48-827D-4300-8208-DE8592B7F2E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25895" y="1065142"/>
            <a:ext cx="880269" cy="118872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999604E3-7878-4052-B6E6-C6253C4EB04F}"/>
              </a:ext>
            </a:extLst>
          </p:cNvPr>
          <p:cNvSpPr/>
          <p:nvPr/>
        </p:nvSpPr>
        <p:spPr>
          <a:xfrm>
            <a:off x="335117" y="2436741"/>
            <a:ext cx="1462766" cy="523220"/>
          </a:xfrm>
          <a:prstGeom prst="rect">
            <a:avLst/>
          </a:prstGeom>
        </p:spPr>
        <p:txBody>
          <a:bodyPr wrap="square" anchor="b">
            <a:spAutoFit/>
          </a:bodyPr>
          <a:lstStyle/>
          <a:p>
            <a:r>
              <a:rPr lang="en-US" sz="1400" dirty="0">
                <a:solidFill>
                  <a:prstClr val="black"/>
                </a:solidFill>
              </a:rPr>
              <a:t>10x10 cm Glass/FTO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0B3EE883-1A59-4711-ACEC-C60E0B744A32}"/>
              </a:ext>
            </a:extLst>
          </p:cNvPr>
          <p:cNvSpPr/>
          <p:nvPr/>
        </p:nvSpPr>
        <p:spPr>
          <a:xfrm>
            <a:off x="1603799" y="2516667"/>
            <a:ext cx="1506512" cy="307777"/>
          </a:xfrm>
          <a:prstGeom prst="rect">
            <a:avLst/>
          </a:prstGeom>
        </p:spPr>
        <p:txBody>
          <a:bodyPr wrap="square" anchor="b">
            <a:spAutoFit/>
          </a:bodyPr>
          <a:lstStyle/>
          <a:p>
            <a:r>
              <a:rPr lang="en-US" sz="1400" dirty="0">
                <a:solidFill>
                  <a:prstClr val="black"/>
                </a:solidFill>
              </a:rPr>
              <a:t>Cut to 2.5 x 2.5cm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xmlns="" id="{F6564B63-3783-41C4-90C0-634F44ACA730}"/>
              </a:ext>
            </a:extLst>
          </p:cNvPr>
          <p:cNvSpPr/>
          <p:nvPr/>
        </p:nvSpPr>
        <p:spPr>
          <a:xfrm>
            <a:off x="3504649" y="2491186"/>
            <a:ext cx="1108405" cy="307777"/>
          </a:xfrm>
          <a:prstGeom prst="rect">
            <a:avLst/>
          </a:prstGeom>
        </p:spPr>
        <p:txBody>
          <a:bodyPr wrap="square" anchor="b">
            <a:spAutoFit/>
          </a:bodyPr>
          <a:lstStyle/>
          <a:p>
            <a:r>
              <a:rPr lang="en-US" sz="1400" dirty="0">
                <a:solidFill>
                  <a:prstClr val="black"/>
                </a:solidFill>
              </a:rPr>
              <a:t>Washing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xmlns="" id="{0016A48B-B9F2-4B96-8F7B-C32842954878}"/>
              </a:ext>
            </a:extLst>
          </p:cNvPr>
          <p:cNvSpPr/>
          <p:nvPr/>
        </p:nvSpPr>
        <p:spPr>
          <a:xfrm>
            <a:off x="5217243" y="2427770"/>
            <a:ext cx="1372416" cy="523220"/>
          </a:xfrm>
          <a:prstGeom prst="rect">
            <a:avLst/>
          </a:prstGeom>
        </p:spPr>
        <p:txBody>
          <a:bodyPr wrap="square" anchor="b">
            <a:spAutoFit/>
          </a:bodyPr>
          <a:lstStyle/>
          <a:p>
            <a:r>
              <a:rPr lang="en-US" sz="1400" dirty="0">
                <a:solidFill>
                  <a:prstClr val="black"/>
                </a:solidFill>
              </a:rPr>
              <a:t>Spin coating of c-TiO</a:t>
            </a:r>
            <a:r>
              <a:rPr lang="en-US" sz="1400" baseline="-25000" dirty="0">
                <a:solidFill>
                  <a:prstClr val="black"/>
                </a:solidFill>
              </a:rPr>
              <a:t>2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xmlns="" id="{8E7EDC23-44DC-44C9-930C-09D8CD70A30E}"/>
              </a:ext>
            </a:extLst>
          </p:cNvPr>
          <p:cNvSpPr/>
          <p:nvPr/>
        </p:nvSpPr>
        <p:spPr>
          <a:xfrm>
            <a:off x="7111138" y="2434961"/>
            <a:ext cx="1372416" cy="523220"/>
          </a:xfrm>
          <a:prstGeom prst="rect">
            <a:avLst/>
          </a:prstGeom>
        </p:spPr>
        <p:txBody>
          <a:bodyPr wrap="square" anchor="b">
            <a:spAutoFit/>
          </a:bodyPr>
          <a:lstStyle/>
          <a:p>
            <a:r>
              <a:rPr lang="en-US" sz="1400" dirty="0">
                <a:solidFill>
                  <a:prstClr val="black"/>
                </a:solidFill>
              </a:rPr>
              <a:t>Spin coating of mp-TiO</a:t>
            </a:r>
            <a:r>
              <a:rPr lang="en-US" sz="1400" baseline="-25000" dirty="0">
                <a:solidFill>
                  <a:prstClr val="black"/>
                </a:solidFill>
              </a:rPr>
              <a:t>2</a:t>
            </a:r>
          </a:p>
        </p:txBody>
      </p:sp>
      <p:pic>
        <p:nvPicPr>
          <p:cNvPr id="26" name="Picture 5">
            <a:extLst>
              <a:ext uri="{FF2B5EF4-FFF2-40B4-BE49-F238E27FC236}">
                <a16:creationId xmlns:a16="http://schemas.microsoft.com/office/drawing/2014/main" xmlns="" id="{8DF40F6A-613E-4872-80D4-72AFBC64FB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5624" y="1065142"/>
            <a:ext cx="1488461" cy="1188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xmlns="" id="{2EA09D79-B385-4B0C-A124-04F2FDEF1C5A}"/>
              </a:ext>
            </a:extLst>
          </p:cNvPr>
          <p:cNvSpPr/>
          <p:nvPr/>
        </p:nvSpPr>
        <p:spPr>
          <a:xfrm>
            <a:off x="9026457" y="2436741"/>
            <a:ext cx="1372416" cy="523220"/>
          </a:xfrm>
          <a:prstGeom prst="rect">
            <a:avLst/>
          </a:prstGeom>
        </p:spPr>
        <p:txBody>
          <a:bodyPr wrap="square" anchor="b">
            <a:spAutoFit/>
          </a:bodyPr>
          <a:lstStyle/>
          <a:p>
            <a:r>
              <a:rPr lang="en-US" sz="1400" dirty="0">
                <a:solidFill>
                  <a:prstClr val="black"/>
                </a:solidFill>
              </a:rPr>
              <a:t>CBD of blocking layer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3B86BC5D-6EBD-4585-9B90-E36F977B7786}"/>
              </a:ext>
            </a:extLst>
          </p:cNvPr>
          <p:cNvSpPr/>
          <p:nvPr/>
        </p:nvSpPr>
        <p:spPr>
          <a:xfrm>
            <a:off x="9120885" y="4290245"/>
            <a:ext cx="160661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prstClr val="black"/>
                </a:solidFill>
              </a:rPr>
              <a:t>Preparation </a:t>
            </a:r>
            <a:r>
              <a:rPr lang="en-US" sz="1400" dirty="0" err="1">
                <a:solidFill>
                  <a:prstClr val="black"/>
                </a:solidFill>
              </a:rPr>
              <a:t>fo</a:t>
            </a:r>
            <a:r>
              <a:rPr lang="en-US" sz="1400" dirty="0">
                <a:solidFill>
                  <a:prstClr val="black"/>
                </a:solidFill>
              </a:rPr>
              <a:t> </a:t>
            </a:r>
            <a:r>
              <a:rPr lang="en-US" sz="1400" dirty="0" err="1">
                <a:solidFill>
                  <a:prstClr val="black"/>
                </a:solidFill>
              </a:rPr>
              <a:t>Perovskite</a:t>
            </a:r>
            <a:r>
              <a:rPr lang="en-US" sz="1400" dirty="0">
                <a:solidFill>
                  <a:prstClr val="black"/>
                </a:solidFill>
              </a:rPr>
              <a:t> solution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xmlns="" id="{6BA1862B-4DD4-4238-990A-D555BAC7C88B}"/>
              </a:ext>
            </a:extLst>
          </p:cNvPr>
          <p:cNvSpPr/>
          <p:nvPr/>
        </p:nvSpPr>
        <p:spPr>
          <a:xfrm>
            <a:off x="6997255" y="4289246"/>
            <a:ext cx="160661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prstClr val="black"/>
                </a:solidFill>
              </a:rPr>
              <a:t>Deposition of </a:t>
            </a:r>
            <a:r>
              <a:rPr lang="en-US" sz="1400" dirty="0" err="1">
                <a:solidFill>
                  <a:prstClr val="black"/>
                </a:solidFill>
              </a:rPr>
              <a:t>Pe</a:t>
            </a:r>
            <a:r>
              <a:rPr lang="en-US" sz="1400" dirty="0">
                <a:solidFill>
                  <a:prstClr val="black"/>
                </a:solidFill>
              </a:rPr>
              <a:t> and HTL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xmlns="" id="{BD8702EB-BF9C-43D1-BFBB-FCBACA03B270}"/>
              </a:ext>
            </a:extLst>
          </p:cNvPr>
          <p:cNvSpPr/>
          <p:nvPr/>
        </p:nvSpPr>
        <p:spPr>
          <a:xfrm>
            <a:off x="4761625" y="4322636"/>
            <a:ext cx="160661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prstClr val="black"/>
                </a:solidFill>
              </a:rPr>
              <a:t>PVD of top Au contact</a:t>
            </a:r>
          </a:p>
        </p:txBody>
      </p:sp>
      <p:pic>
        <p:nvPicPr>
          <p:cNvPr id="31" name="Picture 5">
            <a:extLst>
              <a:ext uri="{FF2B5EF4-FFF2-40B4-BE49-F238E27FC236}">
                <a16:creationId xmlns:a16="http://schemas.microsoft.com/office/drawing/2014/main" xmlns="" id="{75F259F1-487F-41DB-882C-6789FD0B1B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5578" y="4886162"/>
            <a:ext cx="1584453" cy="1188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xmlns="" id="{3B418892-D010-4DA0-9C06-ECAB698BF247}"/>
              </a:ext>
            </a:extLst>
          </p:cNvPr>
          <p:cNvSpPr/>
          <p:nvPr/>
        </p:nvSpPr>
        <p:spPr>
          <a:xfrm>
            <a:off x="1066500" y="4281118"/>
            <a:ext cx="214555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prstClr val="black"/>
                </a:solidFill>
              </a:rPr>
              <a:t>Final structure of PSC</a:t>
            </a:r>
          </a:p>
        </p:txBody>
      </p:sp>
      <p:pic>
        <p:nvPicPr>
          <p:cNvPr id="33" name="Picture 3" descr="C:\Users\user\Desktop\IMG-05844313c85b645f01e656f2fb932cc7-V.jpg">
            <a:extLst>
              <a:ext uri="{FF2B5EF4-FFF2-40B4-BE49-F238E27FC236}">
                <a16:creationId xmlns:a16="http://schemas.microsoft.com/office/drawing/2014/main" xmlns="" id="{A8495394-22FA-432B-8A5B-177D920015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072186" y="4519561"/>
            <a:ext cx="1175757" cy="1861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" descr="C:\Users\Dell\Desktop\001.jpg">
            <a:extLst>
              <a:ext uri="{FF2B5EF4-FFF2-40B4-BE49-F238E27FC236}">
                <a16:creationId xmlns:a16="http://schemas.microsoft.com/office/drawing/2014/main" xmlns="" id="{F04613CD-135E-4FAD-930B-436618CCC4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7020" y="4892691"/>
            <a:ext cx="1553513" cy="118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Right Arrow 28">
            <a:extLst>
              <a:ext uri="{FF2B5EF4-FFF2-40B4-BE49-F238E27FC236}">
                <a16:creationId xmlns:a16="http://schemas.microsoft.com/office/drawing/2014/main" xmlns="" id="{84D4953E-B0F5-46D9-B407-A66A5A5B58CA}"/>
              </a:ext>
            </a:extLst>
          </p:cNvPr>
          <p:cNvSpPr/>
          <p:nvPr/>
        </p:nvSpPr>
        <p:spPr>
          <a:xfrm>
            <a:off x="1219200" y="1452054"/>
            <a:ext cx="383284" cy="414896"/>
          </a:xfrm>
          <a:prstGeom prst="rightArrow">
            <a:avLst/>
          </a:prstGeom>
          <a:solidFill>
            <a:srgbClr val="F0A62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6" name="Right Arrow 29">
            <a:extLst>
              <a:ext uri="{FF2B5EF4-FFF2-40B4-BE49-F238E27FC236}">
                <a16:creationId xmlns:a16="http://schemas.microsoft.com/office/drawing/2014/main" xmlns="" id="{6FEFC2D5-158A-4471-AE56-0192D612FE90}"/>
              </a:ext>
            </a:extLst>
          </p:cNvPr>
          <p:cNvSpPr/>
          <p:nvPr/>
        </p:nvSpPr>
        <p:spPr>
          <a:xfrm>
            <a:off x="2926408" y="1452054"/>
            <a:ext cx="383284" cy="414896"/>
          </a:xfrm>
          <a:prstGeom prst="rightArrow">
            <a:avLst/>
          </a:prstGeom>
          <a:solidFill>
            <a:srgbClr val="F0A62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7" name="Right Arrow 30">
            <a:extLst>
              <a:ext uri="{FF2B5EF4-FFF2-40B4-BE49-F238E27FC236}">
                <a16:creationId xmlns:a16="http://schemas.microsoft.com/office/drawing/2014/main" xmlns="" id="{6A61D936-F764-4241-8869-56BB1319F79E}"/>
              </a:ext>
            </a:extLst>
          </p:cNvPr>
          <p:cNvSpPr/>
          <p:nvPr/>
        </p:nvSpPr>
        <p:spPr>
          <a:xfrm>
            <a:off x="4769800" y="1452054"/>
            <a:ext cx="383284" cy="414896"/>
          </a:xfrm>
          <a:prstGeom prst="rightArrow">
            <a:avLst/>
          </a:prstGeom>
          <a:solidFill>
            <a:srgbClr val="F0A62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8" name="Right Arrow 31">
            <a:extLst>
              <a:ext uri="{FF2B5EF4-FFF2-40B4-BE49-F238E27FC236}">
                <a16:creationId xmlns:a16="http://schemas.microsoft.com/office/drawing/2014/main" xmlns="" id="{6ACA7A79-4FF1-4276-A34C-68DC57DC7F04}"/>
              </a:ext>
            </a:extLst>
          </p:cNvPr>
          <p:cNvSpPr/>
          <p:nvPr/>
        </p:nvSpPr>
        <p:spPr>
          <a:xfrm>
            <a:off x="6397559" y="1452053"/>
            <a:ext cx="383284" cy="414896"/>
          </a:xfrm>
          <a:prstGeom prst="rightArrow">
            <a:avLst/>
          </a:prstGeom>
          <a:solidFill>
            <a:srgbClr val="F0A62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9" name="Right Arrow 32">
            <a:extLst>
              <a:ext uri="{FF2B5EF4-FFF2-40B4-BE49-F238E27FC236}">
                <a16:creationId xmlns:a16="http://schemas.microsoft.com/office/drawing/2014/main" xmlns="" id="{9A557F18-4D31-4D3E-82DC-4F8092B99750}"/>
              </a:ext>
            </a:extLst>
          </p:cNvPr>
          <p:cNvSpPr/>
          <p:nvPr/>
        </p:nvSpPr>
        <p:spPr>
          <a:xfrm>
            <a:off x="8615468" y="1452054"/>
            <a:ext cx="383284" cy="414896"/>
          </a:xfrm>
          <a:prstGeom prst="rightArrow">
            <a:avLst/>
          </a:prstGeom>
          <a:solidFill>
            <a:srgbClr val="F0A62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0" name="Curved Left Arrow 33">
            <a:extLst>
              <a:ext uri="{FF2B5EF4-FFF2-40B4-BE49-F238E27FC236}">
                <a16:creationId xmlns:a16="http://schemas.microsoft.com/office/drawing/2014/main" xmlns="" id="{95D9A097-15E4-4615-BFDD-1AC51CB17527}"/>
              </a:ext>
            </a:extLst>
          </p:cNvPr>
          <p:cNvSpPr/>
          <p:nvPr/>
        </p:nvSpPr>
        <p:spPr>
          <a:xfrm>
            <a:off x="10727502" y="1763728"/>
            <a:ext cx="488496" cy="2177021"/>
          </a:xfrm>
          <a:prstGeom prst="curvedLeftArrow">
            <a:avLst/>
          </a:prstGeom>
          <a:solidFill>
            <a:srgbClr val="F0A62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41" name="Right Arrow 34">
            <a:extLst>
              <a:ext uri="{FF2B5EF4-FFF2-40B4-BE49-F238E27FC236}">
                <a16:creationId xmlns:a16="http://schemas.microsoft.com/office/drawing/2014/main" xmlns="" id="{50436E77-CAA4-45DF-BB96-615C7691DDB4}"/>
              </a:ext>
            </a:extLst>
          </p:cNvPr>
          <p:cNvSpPr/>
          <p:nvPr/>
        </p:nvSpPr>
        <p:spPr>
          <a:xfrm rot="10800000">
            <a:off x="8603872" y="3438330"/>
            <a:ext cx="383284" cy="414896"/>
          </a:xfrm>
          <a:prstGeom prst="rightArrow">
            <a:avLst/>
          </a:prstGeom>
          <a:solidFill>
            <a:srgbClr val="F0A62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2" name="Right Arrow 35">
            <a:extLst>
              <a:ext uri="{FF2B5EF4-FFF2-40B4-BE49-F238E27FC236}">
                <a16:creationId xmlns:a16="http://schemas.microsoft.com/office/drawing/2014/main" xmlns="" id="{6921880B-50EC-4555-AFF9-240B0AC6D158}"/>
              </a:ext>
            </a:extLst>
          </p:cNvPr>
          <p:cNvSpPr/>
          <p:nvPr/>
        </p:nvSpPr>
        <p:spPr>
          <a:xfrm rot="10800000">
            <a:off x="6345570" y="3427690"/>
            <a:ext cx="383284" cy="414896"/>
          </a:xfrm>
          <a:prstGeom prst="rightArrow">
            <a:avLst/>
          </a:prstGeom>
          <a:solidFill>
            <a:srgbClr val="F0A62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3" name="Right Arrow 36">
            <a:extLst>
              <a:ext uri="{FF2B5EF4-FFF2-40B4-BE49-F238E27FC236}">
                <a16:creationId xmlns:a16="http://schemas.microsoft.com/office/drawing/2014/main" xmlns="" id="{32E090A0-9E3C-465F-8C36-E6682C0C183A}"/>
              </a:ext>
            </a:extLst>
          </p:cNvPr>
          <p:cNvSpPr/>
          <p:nvPr/>
        </p:nvSpPr>
        <p:spPr>
          <a:xfrm rot="10800000">
            <a:off x="4038666" y="3438328"/>
            <a:ext cx="383284" cy="414896"/>
          </a:xfrm>
          <a:prstGeom prst="rightArrow">
            <a:avLst/>
          </a:prstGeom>
          <a:solidFill>
            <a:srgbClr val="F0A62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4" name="Curved Left Arrow 37">
            <a:extLst>
              <a:ext uri="{FF2B5EF4-FFF2-40B4-BE49-F238E27FC236}">
                <a16:creationId xmlns:a16="http://schemas.microsoft.com/office/drawing/2014/main" xmlns="" id="{7EDB2812-B2A8-4C47-9FBF-A2DEF6CA6AF5}"/>
              </a:ext>
            </a:extLst>
          </p:cNvPr>
          <p:cNvSpPr/>
          <p:nvPr/>
        </p:nvSpPr>
        <p:spPr>
          <a:xfrm flipH="1">
            <a:off x="71371" y="3318356"/>
            <a:ext cx="522787" cy="2177021"/>
          </a:xfrm>
          <a:prstGeom prst="curvedLeftArrow">
            <a:avLst/>
          </a:prstGeom>
          <a:solidFill>
            <a:srgbClr val="F0A62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45" name="Right Arrow 38">
            <a:extLst>
              <a:ext uri="{FF2B5EF4-FFF2-40B4-BE49-F238E27FC236}">
                <a16:creationId xmlns:a16="http://schemas.microsoft.com/office/drawing/2014/main" xmlns="" id="{4647E3B5-CBFC-4AFF-BA89-9479865B9342}"/>
              </a:ext>
            </a:extLst>
          </p:cNvPr>
          <p:cNvSpPr/>
          <p:nvPr/>
        </p:nvSpPr>
        <p:spPr>
          <a:xfrm>
            <a:off x="2658232" y="5279555"/>
            <a:ext cx="383284" cy="414896"/>
          </a:xfrm>
          <a:prstGeom prst="rightArrow">
            <a:avLst/>
          </a:prstGeom>
          <a:solidFill>
            <a:srgbClr val="F0A62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6" name="Right Arrow 39">
            <a:extLst>
              <a:ext uri="{FF2B5EF4-FFF2-40B4-BE49-F238E27FC236}">
                <a16:creationId xmlns:a16="http://schemas.microsoft.com/office/drawing/2014/main" xmlns="" id="{7F0D5E56-B8AD-4D0F-913C-949A302A1E06}"/>
              </a:ext>
            </a:extLst>
          </p:cNvPr>
          <p:cNvSpPr/>
          <p:nvPr/>
        </p:nvSpPr>
        <p:spPr>
          <a:xfrm>
            <a:off x="4942611" y="5273074"/>
            <a:ext cx="383284" cy="414896"/>
          </a:xfrm>
          <a:prstGeom prst="rightArrow">
            <a:avLst/>
          </a:prstGeom>
          <a:solidFill>
            <a:srgbClr val="F0A62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xmlns="" id="{50EE9FDC-265B-4D5F-81F4-8C682DF93401}"/>
              </a:ext>
            </a:extLst>
          </p:cNvPr>
          <p:cNvSpPr/>
          <p:nvPr/>
        </p:nvSpPr>
        <p:spPr>
          <a:xfrm>
            <a:off x="624840" y="6042428"/>
            <a:ext cx="214555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prstClr val="black"/>
                </a:solidFill>
              </a:rPr>
              <a:t>Semitransparent solar cell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xmlns="" id="{7C60C939-8E2E-43B5-A9C2-E5B932967EE1}"/>
              </a:ext>
            </a:extLst>
          </p:cNvPr>
          <p:cNvSpPr/>
          <p:nvPr/>
        </p:nvSpPr>
        <p:spPr>
          <a:xfrm>
            <a:off x="3161760" y="6038337"/>
            <a:ext cx="169417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prstClr val="black"/>
                </a:solidFill>
              </a:rPr>
              <a:t>Solar simulator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xmlns="" id="{2AE341C6-0786-416C-A2AC-F8C91BD08695}"/>
              </a:ext>
            </a:extLst>
          </p:cNvPr>
          <p:cNvSpPr/>
          <p:nvPr/>
        </p:nvSpPr>
        <p:spPr>
          <a:xfrm>
            <a:off x="5614725" y="6001977"/>
            <a:ext cx="150703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prstClr val="black"/>
                </a:solidFill>
              </a:rPr>
              <a:t>I-V and PCE</a:t>
            </a:r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xmlns="" id="{1628D14A-1A51-4EEA-BDB7-B85046B3DEE1}"/>
              </a:ext>
            </a:extLst>
          </p:cNvPr>
          <p:cNvPicPr/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221" y="4845856"/>
            <a:ext cx="2085402" cy="1306180"/>
          </a:xfrm>
          <a:prstGeom prst="rect">
            <a:avLst/>
          </a:prstGeom>
          <a:noFill/>
          <a:ln>
            <a:noFill/>
          </a:ln>
        </p:spPr>
      </p:pic>
      <p:sp>
        <p:nvSpPr>
          <p:cNvPr id="53" name="Right Arrow 39">
            <a:extLst>
              <a:ext uri="{FF2B5EF4-FFF2-40B4-BE49-F238E27FC236}">
                <a16:creationId xmlns:a16="http://schemas.microsoft.com/office/drawing/2014/main" xmlns="" id="{207F221D-0DE7-4354-9E2D-5DC5F997DB5E}"/>
              </a:ext>
            </a:extLst>
          </p:cNvPr>
          <p:cNvSpPr/>
          <p:nvPr/>
        </p:nvSpPr>
        <p:spPr>
          <a:xfrm>
            <a:off x="7295711" y="5273074"/>
            <a:ext cx="383284" cy="414896"/>
          </a:xfrm>
          <a:prstGeom prst="rightArrow">
            <a:avLst/>
          </a:prstGeom>
          <a:solidFill>
            <a:srgbClr val="F0A62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xmlns="" id="{76A1235D-F5B5-4453-8DB5-1B9615B38397}"/>
              </a:ext>
            </a:extLst>
          </p:cNvPr>
          <p:cNvSpPr/>
          <p:nvPr/>
        </p:nvSpPr>
        <p:spPr>
          <a:xfrm>
            <a:off x="7943292" y="6052183"/>
            <a:ext cx="233104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prstClr val="black"/>
                </a:solidFill>
              </a:rPr>
              <a:t>Optical transmission</a:t>
            </a:r>
          </a:p>
        </p:txBody>
      </p:sp>
      <p:sp>
        <p:nvSpPr>
          <p:cNvPr id="48" name="Rectangle 47"/>
          <p:cNvSpPr/>
          <p:nvPr/>
        </p:nvSpPr>
        <p:spPr>
          <a:xfrm>
            <a:off x="0" y="6343724"/>
            <a:ext cx="5466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 smtClean="0">
                <a:solidFill>
                  <a:prstClr val="white"/>
                </a:solidFill>
              </a:rPr>
              <a:t>aeduard@yerphi.am</a:t>
            </a:r>
            <a:r>
              <a:rPr lang="en-US" i="1" dirty="0">
                <a:solidFill>
                  <a:prstClr val="white"/>
                </a:solidFill>
              </a:rPr>
              <a:t>		</a:t>
            </a:r>
          </a:p>
        </p:txBody>
      </p:sp>
      <p:sp>
        <p:nvSpPr>
          <p:cNvPr id="55" name="Rectangle 4"/>
          <p:cNvSpPr>
            <a:spLocks noChangeArrowheads="1"/>
          </p:cNvSpPr>
          <p:nvPr/>
        </p:nvSpPr>
        <p:spPr bwMode="auto">
          <a:xfrm>
            <a:off x="9440334" y="6436708"/>
            <a:ext cx="259398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US" altLang="ru-RU" sz="2000" dirty="0">
                <a:solidFill>
                  <a:schemeClr val="bg1"/>
                </a:solidFill>
              </a:rPr>
              <a:t>202</a:t>
            </a:r>
            <a:r>
              <a:rPr lang="hy-AM" altLang="ru-RU" sz="2000" dirty="0">
                <a:solidFill>
                  <a:schemeClr val="bg1"/>
                </a:solidFill>
              </a:rPr>
              <a:t>6</a:t>
            </a:r>
            <a:r>
              <a:rPr lang="en-US" altLang="ru-RU" sz="2000" dirty="0">
                <a:solidFill>
                  <a:schemeClr val="bg1"/>
                </a:solidFill>
              </a:rPr>
              <a:t>-0</a:t>
            </a:r>
            <a:r>
              <a:rPr lang="hy-AM" altLang="ru-RU" sz="2000" dirty="0">
                <a:solidFill>
                  <a:schemeClr val="bg1"/>
                </a:solidFill>
              </a:rPr>
              <a:t>5</a:t>
            </a:r>
            <a:r>
              <a:rPr lang="en-US" altLang="ru-RU" sz="2000" dirty="0" smtClean="0">
                <a:solidFill>
                  <a:schemeClr val="bg1"/>
                </a:solidFill>
              </a:rPr>
              <a:t>-16, D</a:t>
            </a:r>
            <a:r>
              <a:rPr lang="en-US" altLang="ru-RU" sz="1400" dirty="0" smtClean="0">
                <a:solidFill>
                  <a:schemeClr val="bg1"/>
                </a:solidFill>
              </a:rPr>
              <a:t>ILIJAN</a:t>
            </a:r>
            <a:endParaRPr lang="en-US" altLang="ru-RU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35338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bg1">
                <a:lumMod val="85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343724"/>
            <a:ext cx="12192000" cy="524107"/>
          </a:xfrm>
          <a:custGeom>
            <a:avLst/>
            <a:gdLst>
              <a:gd name="connsiteX0" fmla="*/ 0 w 12192000"/>
              <a:gd name="connsiteY0" fmla="*/ 0 h 520936"/>
              <a:gd name="connsiteX1" fmla="*/ 12192000 w 12192000"/>
              <a:gd name="connsiteY1" fmla="*/ 0 h 520936"/>
              <a:gd name="connsiteX2" fmla="*/ 12192000 w 12192000"/>
              <a:gd name="connsiteY2" fmla="*/ 520936 h 520936"/>
              <a:gd name="connsiteX3" fmla="*/ 0 w 12192000"/>
              <a:gd name="connsiteY3" fmla="*/ 520936 h 520936"/>
              <a:gd name="connsiteX4" fmla="*/ 0 w 12192000"/>
              <a:gd name="connsiteY4" fmla="*/ 0 h 520936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2192000 w 12192000"/>
              <a:gd name="connsiteY2" fmla="*/ 3171 h 524107"/>
              <a:gd name="connsiteX3" fmla="*/ 12192000 w 12192000"/>
              <a:gd name="connsiteY3" fmla="*/ 524107 h 524107"/>
              <a:gd name="connsiteX4" fmla="*/ 0 w 12192000"/>
              <a:gd name="connsiteY4" fmla="*/ 524107 h 524107"/>
              <a:gd name="connsiteX5" fmla="*/ 0 w 12192000"/>
              <a:gd name="connsiteY5" fmla="*/ 3171 h 524107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2192000 w 12192000"/>
              <a:gd name="connsiteY3" fmla="*/ 6887 h 527823"/>
              <a:gd name="connsiteX4" fmla="*/ 12192000 w 12192000"/>
              <a:gd name="connsiteY4" fmla="*/ 527823 h 527823"/>
              <a:gd name="connsiteX5" fmla="*/ 0 w 12192000"/>
              <a:gd name="connsiteY5" fmla="*/ 527823 h 527823"/>
              <a:gd name="connsiteX6" fmla="*/ 0 w 12192000"/>
              <a:gd name="connsiteY6" fmla="*/ 6887 h 527823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1508059 w 12192000"/>
              <a:gd name="connsiteY3" fmla="*/ 7434 h 527823"/>
              <a:gd name="connsiteX4" fmla="*/ 12192000 w 12192000"/>
              <a:gd name="connsiteY4" fmla="*/ 6887 h 527823"/>
              <a:gd name="connsiteX5" fmla="*/ 12192000 w 12192000"/>
              <a:gd name="connsiteY5" fmla="*/ 527823 h 527823"/>
              <a:gd name="connsiteX6" fmla="*/ 0 w 12192000"/>
              <a:gd name="connsiteY6" fmla="*/ 527823 h 527823"/>
              <a:gd name="connsiteX7" fmla="*/ 0 w 12192000"/>
              <a:gd name="connsiteY7" fmla="*/ 6887 h 527823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1296185 w 12192000"/>
              <a:gd name="connsiteY2" fmla="*/ 159836 h 524107"/>
              <a:gd name="connsiteX3" fmla="*/ 11508059 w 12192000"/>
              <a:gd name="connsiteY3" fmla="*/ 3718 h 524107"/>
              <a:gd name="connsiteX4" fmla="*/ 12192000 w 12192000"/>
              <a:gd name="connsiteY4" fmla="*/ 3171 h 524107"/>
              <a:gd name="connsiteX5" fmla="*/ 12192000 w 12192000"/>
              <a:gd name="connsiteY5" fmla="*/ 524107 h 524107"/>
              <a:gd name="connsiteX6" fmla="*/ 0 w 12192000"/>
              <a:gd name="connsiteY6" fmla="*/ 524107 h 524107"/>
              <a:gd name="connsiteX7" fmla="*/ 0 w 12192000"/>
              <a:gd name="connsiteY7" fmla="*/ 3171 h 52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24107">
                <a:moveTo>
                  <a:pt x="0" y="3171"/>
                </a:moveTo>
                <a:lnTo>
                  <a:pt x="11054576" y="0"/>
                </a:lnTo>
                <a:lnTo>
                  <a:pt x="11296185" y="159836"/>
                </a:lnTo>
                <a:lnTo>
                  <a:pt x="11508059" y="3718"/>
                </a:lnTo>
                <a:lnTo>
                  <a:pt x="12192000" y="3171"/>
                </a:lnTo>
                <a:lnTo>
                  <a:pt x="12192000" y="524107"/>
                </a:lnTo>
                <a:lnTo>
                  <a:pt x="0" y="524107"/>
                </a:lnTo>
                <a:lnTo>
                  <a:pt x="0" y="317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17" name="Straight Connector 16"/>
          <p:cNvCxnSpPr/>
          <p:nvPr/>
        </p:nvCxnSpPr>
        <p:spPr>
          <a:xfrm>
            <a:off x="65672" y="1015999"/>
            <a:ext cx="9809848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4" name="Title 1"/>
          <p:cNvSpPr txBox="1">
            <a:spLocks/>
          </p:cNvSpPr>
          <p:nvPr/>
        </p:nvSpPr>
        <p:spPr>
          <a:xfrm>
            <a:off x="95830" y="78103"/>
            <a:ext cx="9101333" cy="73469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US" sz="4000" b="1" dirty="0">
                <a:solidFill>
                  <a:prstClr val="black"/>
                </a:solidFill>
              </a:rPr>
              <a:t>Hot injection</a:t>
            </a:r>
          </a:p>
        </p:txBody>
      </p:sp>
      <p:sp>
        <p:nvSpPr>
          <p:cNvPr id="10" name="Rectangle 9"/>
          <p:cNvSpPr/>
          <p:nvPr/>
        </p:nvSpPr>
        <p:spPr>
          <a:xfrm>
            <a:off x="59797" y="1187649"/>
            <a:ext cx="1194932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</a:rPr>
              <a:t>Synthesis of CsPbI</a:t>
            </a:r>
            <a:r>
              <a:rPr lang="en-US" sz="2000" baseline="-25000" dirty="0">
                <a:solidFill>
                  <a:prstClr val="black"/>
                </a:solidFill>
              </a:rPr>
              <a:t>3</a:t>
            </a:r>
            <a:r>
              <a:rPr lang="en-US" sz="2000" dirty="0">
                <a:solidFill>
                  <a:prstClr val="black"/>
                </a:solidFill>
              </a:rPr>
              <a:t> and CsPbBr</a:t>
            </a:r>
            <a:r>
              <a:rPr lang="en-US" sz="2000" baseline="-25000" dirty="0">
                <a:solidFill>
                  <a:prstClr val="black"/>
                </a:solidFill>
              </a:rPr>
              <a:t>3</a:t>
            </a:r>
            <a:r>
              <a:rPr lang="en-US" sz="2000" dirty="0">
                <a:solidFill>
                  <a:prstClr val="black"/>
                </a:solidFill>
              </a:rPr>
              <a:t> nanoparticles</a:t>
            </a:r>
          </a:p>
        </p:txBody>
      </p:sp>
      <p:pic>
        <p:nvPicPr>
          <p:cNvPr id="12" name="Picture 2" descr="C:\Users\user\Desktop\SK4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400" y="1709837"/>
            <a:ext cx="6775598" cy="3776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user\Desktop\SK5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9880" y="1855678"/>
            <a:ext cx="3484880" cy="3484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7924568" y="5635255"/>
            <a:ext cx="28020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prstClr val="black"/>
                </a:solidFill>
              </a:rPr>
              <a:t>TEM image of nanoparticles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0" y="6343724"/>
            <a:ext cx="5466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 smtClean="0">
                <a:solidFill>
                  <a:prstClr val="white"/>
                </a:solidFill>
              </a:rPr>
              <a:t>aeduard@yerphi.am</a:t>
            </a:r>
            <a:r>
              <a:rPr lang="en-US" i="1" dirty="0">
                <a:solidFill>
                  <a:prstClr val="white"/>
                </a:solidFill>
              </a:rPr>
              <a:t>		</a:t>
            </a:r>
          </a:p>
        </p:txBody>
      </p:sp>
      <p:sp>
        <p:nvSpPr>
          <p:cNvPr id="15" name="Rectangle 4"/>
          <p:cNvSpPr>
            <a:spLocks noChangeArrowheads="1"/>
          </p:cNvSpPr>
          <p:nvPr/>
        </p:nvSpPr>
        <p:spPr bwMode="auto">
          <a:xfrm>
            <a:off x="9440334" y="6436708"/>
            <a:ext cx="259398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US" altLang="ru-RU" sz="2000" dirty="0">
                <a:solidFill>
                  <a:schemeClr val="bg1"/>
                </a:solidFill>
              </a:rPr>
              <a:t>202</a:t>
            </a:r>
            <a:r>
              <a:rPr lang="hy-AM" altLang="ru-RU" sz="2000" dirty="0">
                <a:solidFill>
                  <a:schemeClr val="bg1"/>
                </a:solidFill>
              </a:rPr>
              <a:t>6</a:t>
            </a:r>
            <a:r>
              <a:rPr lang="en-US" altLang="ru-RU" sz="2000" dirty="0">
                <a:solidFill>
                  <a:schemeClr val="bg1"/>
                </a:solidFill>
              </a:rPr>
              <a:t>-0</a:t>
            </a:r>
            <a:r>
              <a:rPr lang="hy-AM" altLang="ru-RU" sz="2000" dirty="0">
                <a:solidFill>
                  <a:schemeClr val="bg1"/>
                </a:solidFill>
              </a:rPr>
              <a:t>5</a:t>
            </a:r>
            <a:r>
              <a:rPr lang="en-US" altLang="ru-RU" sz="2000" dirty="0" smtClean="0">
                <a:solidFill>
                  <a:schemeClr val="bg1"/>
                </a:solidFill>
              </a:rPr>
              <a:t>-16, D</a:t>
            </a:r>
            <a:r>
              <a:rPr lang="en-US" altLang="ru-RU" sz="1400" dirty="0" smtClean="0">
                <a:solidFill>
                  <a:schemeClr val="bg1"/>
                </a:solidFill>
              </a:rPr>
              <a:t>ILIJAN</a:t>
            </a:r>
            <a:endParaRPr lang="en-US" altLang="ru-RU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60826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bg1">
                <a:lumMod val="85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343724"/>
            <a:ext cx="12192000" cy="524107"/>
          </a:xfrm>
          <a:custGeom>
            <a:avLst/>
            <a:gdLst>
              <a:gd name="connsiteX0" fmla="*/ 0 w 12192000"/>
              <a:gd name="connsiteY0" fmla="*/ 0 h 520936"/>
              <a:gd name="connsiteX1" fmla="*/ 12192000 w 12192000"/>
              <a:gd name="connsiteY1" fmla="*/ 0 h 520936"/>
              <a:gd name="connsiteX2" fmla="*/ 12192000 w 12192000"/>
              <a:gd name="connsiteY2" fmla="*/ 520936 h 520936"/>
              <a:gd name="connsiteX3" fmla="*/ 0 w 12192000"/>
              <a:gd name="connsiteY3" fmla="*/ 520936 h 520936"/>
              <a:gd name="connsiteX4" fmla="*/ 0 w 12192000"/>
              <a:gd name="connsiteY4" fmla="*/ 0 h 520936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2192000 w 12192000"/>
              <a:gd name="connsiteY2" fmla="*/ 3171 h 524107"/>
              <a:gd name="connsiteX3" fmla="*/ 12192000 w 12192000"/>
              <a:gd name="connsiteY3" fmla="*/ 524107 h 524107"/>
              <a:gd name="connsiteX4" fmla="*/ 0 w 12192000"/>
              <a:gd name="connsiteY4" fmla="*/ 524107 h 524107"/>
              <a:gd name="connsiteX5" fmla="*/ 0 w 12192000"/>
              <a:gd name="connsiteY5" fmla="*/ 3171 h 524107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2192000 w 12192000"/>
              <a:gd name="connsiteY3" fmla="*/ 6887 h 527823"/>
              <a:gd name="connsiteX4" fmla="*/ 12192000 w 12192000"/>
              <a:gd name="connsiteY4" fmla="*/ 527823 h 527823"/>
              <a:gd name="connsiteX5" fmla="*/ 0 w 12192000"/>
              <a:gd name="connsiteY5" fmla="*/ 527823 h 527823"/>
              <a:gd name="connsiteX6" fmla="*/ 0 w 12192000"/>
              <a:gd name="connsiteY6" fmla="*/ 6887 h 527823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1508059 w 12192000"/>
              <a:gd name="connsiteY3" fmla="*/ 7434 h 527823"/>
              <a:gd name="connsiteX4" fmla="*/ 12192000 w 12192000"/>
              <a:gd name="connsiteY4" fmla="*/ 6887 h 527823"/>
              <a:gd name="connsiteX5" fmla="*/ 12192000 w 12192000"/>
              <a:gd name="connsiteY5" fmla="*/ 527823 h 527823"/>
              <a:gd name="connsiteX6" fmla="*/ 0 w 12192000"/>
              <a:gd name="connsiteY6" fmla="*/ 527823 h 527823"/>
              <a:gd name="connsiteX7" fmla="*/ 0 w 12192000"/>
              <a:gd name="connsiteY7" fmla="*/ 6887 h 527823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1296185 w 12192000"/>
              <a:gd name="connsiteY2" fmla="*/ 159836 h 524107"/>
              <a:gd name="connsiteX3" fmla="*/ 11508059 w 12192000"/>
              <a:gd name="connsiteY3" fmla="*/ 3718 h 524107"/>
              <a:gd name="connsiteX4" fmla="*/ 12192000 w 12192000"/>
              <a:gd name="connsiteY4" fmla="*/ 3171 h 524107"/>
              <a:gd name="connsiteX5" fmla="*/ 12192000 w 12192000"/>
              <a:gd name="connsiteY5" fmla="*/ 524107 h 524107"/>
              <a:gd name="connsiteX6" fmla="*/ 0 w 12192000"/>
              <a:gd name="connsiteY6" fmla="*/ 524107 h 524107"/>
              <a:gd name="connsiteX7" fmla="*/ 0 w 12192000"/>
              <a:gd name="connsiteY7" fmla="*/ 3171 h 52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24107">
                <a:moveTo>
                  <a:pt x="0" y="3171"/>
                </a:moveTo>
                <a:lnTo>
                  <a:pt x="11054576" y="0"/>
                </a:lnTo>
                <a:lnTo>
                  <a:pt x="11296185" y="159836"/>
                </a:lnTo>
                <a:lnTo>
                  <a:pt x="11508059" y="3718"/>
                </a:lnTo>
                <a:lnTo>
                  <a:pt x="12192000" y="3171"/>
                </a:lnTo>
                <a:lnTo>
                  <a:pt x="12192000" y="524107"/>
                </a:lnTo>
                <a:lnTo>
                  <a:pt x="0" y="524107"/>
                </a:lnTo>
                <a:lnTo>
                  <a:pt x="0" y="317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="" xmlns:a16="http://schemas.microsoft.com/office/drawing/2014/main" id="{75C502E9-323D-6147-AE85-54814FCF265C}"/>
              </a:ext>
            </a:extLst>
          </p:cNvPr>
          <p:cNvCxnSpPr>
            <a:cxnSpLocks/>
          </p:cNvCxnSpPr>
          <p:nvPr/>
        </p:nvCxnSpPr>
        <p:spPr>
          <a:xfrm>
            <a:off x="552992" y="1116879"/>
            <a:ext cx="110709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="" xmlns:a16="http://schemas.microsoft.com/office/drawing/2014/main" id="{D25B69A5-3B0C-C540-8CC8-9794435EA004}"/>
              </a:ext>
            </a:extLst>
          </p:cNvPr>
          <p:cNvSpPr txBox="1"/>
          <p:nvPr/>
        </p:nvSpPr>
        <p:spPr>
          <a:xfrm>
            <a:off x="552992" y="284283"/>
            <a:ext cx="101437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prstClr val="black"/>
                </a:solidFill>
              </a:rPr>
              <a:t>Photoluminescence in perovskites, </a:t>
            </a:r>
            <a:r>
              <a:rPr lang="en-US" sz="4400" dirty="0" err="1">
                <a:solidFill>
                  <a:prstClr val="black"/>
                </a:solidFill>
              </a:rPr>
              <a:t>PeLEDs</a:t>
            </a:r>
            <a:endParaRPr lang="en-US" sz="4400" dirty="0">
              <a:solidFill>
                <a:prstClr val="black"/>
              </a:solidFill>
              <a:latin typeface="Century Gothic" panose="020B0502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53981" y="1322920"/>
            <a:ext cx="5934497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</a:rPr>
              <a:t>The emission from CsPbX</a:t>
            </a:r>
            <a:r>
              <a:rPr lang="en-US" sz="2000" baseline="-25000" dirty="0">
                <a:solidFill>
                  <a:prstClr val="black"/>
                </a:solidFill>
              </a:rPr>
              <a:t>3</a:t>
            </a:r>
            <a:r>
              <a:rPr lang="en-US" sz="2000" dirty="0">
                <a:solidFill>
                  <a:prstClr val="black"/>
                </a:solidFill>
              </a:rPr>
              <a:t> (X=I, Br, Cl) covers the whole visible range from 400-730</a:t>
            </a:r>
          </a:p>
          <a:p>
            <a:r>
              <a:rPr lang="en-US" sz="2000" dirty="0">
                <a:solidFill>
                  <a:prstClr val="black"/>
                </a:solidFill>
              </a:rPr>
              <a:t>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</a:rPr>
              <a:t>Traditional organic light-emitting diodes (OLEDs, FWHM~ 40 nm)</a:t>
            </a:r>
          </a:p>
          <a:p>
            <a:r>
              <a:rPr lang="en-US" sz="2000" dirty="0">
                <a:solidFill>
                  <a:prstClr val="black"/>
                </a:solidFill>
              </a:rPr>
              <a:t>	For perovskites this value is ~15nm</a:t>
            </a:r>
          </a:p>
          <a:p>
            <a:endParaRPr lang="en-US" sz="2000" dirty="0">
              <a:solidFill>
                <a:prstClr val="black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</a:rPr>
              <a:t>It can solve the red deficiency problem for warm white lighting source.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9" name="Picture 2" descr="C:\Users\BEST7\Google Drive\2019\Physics\FAST project\Seminar photos\Dutta 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7920" y="1448849"/>
            <a:ext cx="5974080" cy="16918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5367" y="3325091"/>
            <a:ext cx="6036633" cy="26806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0" y="6343724"/>
            <a:ext cx="5466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 smtClean="0">
                <a:solidFill>
                  <a:prstClr val="white"/>
                </a:solidFill>
              </a:rPr>
              <a:t>aeduard@yerphi.am</a:t>
            </a:r>
            <a:r>
              <a:rPr lang="en-US" i="1" dirty="0">
                <a:solidFill>
                  <a:prstClr val="white"/>
                </a:solidFill>
              </a:rPr>
              <a:t>		</a:t>
            </a: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auto">
          <a:xfrm>
            <a:off x="9440334" y="6436708"/>
            <a:ext cx="259398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US" altLang="ru-RU" sz="2000" dirty="0">
                <a:solidFill>
                  <a:schemeClr val="bg1"/>
                </a:solidFill>
              </a:rPr>
              <a:t>202</a:t>
            </a:r>
            <a:r>
              <a:rPr lang="hy-AM" altLang="ru-RU" sz="2000" dirty="0">
                <a:solidFill>
                  <a:schemeClr val="bg1"/>
                </a:solidFill>
              </a:rPr>
              <a:t>6</a:t>
            </a:r>
            <a:r>
              <a:rPr lang="en-US" altLang="ru-RU" sz="2000" dirty="0">
                <a:solidFill>
                  <a:schemeClr val="bg1"/>
                </a:solidFill>
              </a:rPr>
              <a:t>-0</a:t>
            </a:r>
            <a:r>
              <a:rPr lang="hy-AM" altLang="ru-RU" sz="2000" dirty="0">
                <a:solidFill>
                  <a:schemeClr val="bg1"/>
                </a:solidFill>
              </a:rPr>
              <a:t>5</a:t>
            </a:r>
            <a:r>
              <a:rPr lang="en-US" altLang="ru-RU" sz="2000" dirty="0" smtClean="0">
                <a:solidFill>
                  <a:schemeClr val="bg1"/>
                </a:solidFill>
              </a:rPr>
              <a:t>-16, D</a:t>
            </a:r>
            <a:r>
              <a:rPr lang="en-US" altLang="ru-RU" sz="1400" dirty="0" smtClean="0">
                <a:solidFill>
                  <a:schemeClr val="bg1"/>
                </a:solidFill>
              </a:rPr>
              <a:t>ILIJAN</a:t>
            </a:r>
            <a:endParaRPr lang="en-US" altLang="ru-RU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70921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bg1">
                <a:lumMod val="85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343724"/>
            <a:ext cx="12192000" cy="524107"/>
          </a:xfrm>
          <a:custGeom>
            <a:avLst/>
            <a:gdLst>
              <a:gd name="connsiteX0" fmla="*/ 0 w 12192000"/>
              <a:gd name="connsiteY0" fmla="*/ 0 h 520936"/>
              <a:gd name="connsiteX1" fmla="*/ 12192000 w 12192000"/>
              <a:gd name="connsiteY1" fmla="*/ 0 h 520936"/>
              <a:gd name="connsiteX2" fmla="*/ 12192000 w 12192000"/>
              <a:gd name="connsiteY2" fmla="*/ 520936 h 520936"/>
              <a:gd name="connsiteX3" fmla="*/ 0 w 12192000"/>
              <a:gd name="connsiteY3" fmla="*/ 520936 h 520936"/>
              <a:gd name="connsiteX4" fmla="*/ 0 w 12192000"/>
              <a:gd name="connsiteY4" fmla="*/ 0 h 520936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2192000 w 12192000"/>
              <a:gd name="connsiteY2" fmla="*/ 3171 h 524107"/>
              <a:gd name="connsiteX3" fmla="*/ 12192000 w 12192000"/>
              <a:gd name="connsiteY3" fmla="*/ 524107 h 524107"/>
              <a:gd name="connsiteX4" fmla="*/ 0 w 12192000"/>
              <a:gd name="connsiteY4" fmla="*/ 524107 h 524107"/>
              <a:gd name="connsiteX5" fmla="*/ 0 w 12192000"/>
              <a:gd name="connsiteY5" fmla="*/ 3171 h 524107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2192000 w 12192000"/>
              <a:gd name="connsiteY3" fmla="*/ 6887 h 527823"/>
              <a:gd name="connsiteX4" fmla="*/ 12192000 w 12192000"/>
              <a:gd name="connsiteY4" fmla="*/ 527823 h 527823"/>
              <a:gd name="connsiteX5" fmla="*/ 0 w 12192000"/>
              <a:gd name="connsiteY5" fmla="*/ 527823 h 527823"/>
              <a:gd name="connsiteX6" fmla="*/ 0 w 12192000"/>
              <a:gd name="connsiteY6" fmla="*/ 6887 h 527823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1508059 w 12192000"/>
              <a:gd name="connsiteY3" fmla="*/ 7434 h 527823"/>
              <a:gd name="connsiteX4" fmla="*/ 12192000 w 12192000"/>
              <a:gd name="connsiteY4" fmla="*/ 6887 h 527823"/>
              <a:gd name="connsiteX5" fmla="*/ 12192000 w 12192000"/>
              <a:gd name="connsiteY5" fmla="*/ 527823 h 527823"/>
              <a:gd name="connsiteX6" fmla="*/ 0 w 12192000"/>
              <a:gd name="connsiteY6" fmla="*/ 527823 h 527823"/>
              <a:gd name="connsiteX7" fmla="*/ 0 w 12192000"/>
              <a:gd name="connsiteY7" fmla="*/ 6887 h 527823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1296185 w 12192000"/>
              <a:gd name="connsiteY2" fmla="*/ 159836 h 524107"/>
              <a:gd name="connsiteX3" fmla="*/ 11508059 w 12192000"/>
              <a:gd name="connsiteY3" fmla="*/ 3718 h 524107"/>
              <a:gd name="connsiteX4" fmla="*/ 12192000 w 12192000"/>
              <a:gd name="connsiteY4" fmla="*/ 3171 h 524107"/>
              <a:gd name="connsiteX5" fmla="*/ 12192000 w 12192000"/>
              <a:gd name="connsiteY5" fmla="*/ 524107 h 524107"/>
              <a:gd name="connsiteX6" fmla="*/ 0 w 12192000"/>
              <a:gd name="connsiteY6" fmla="*/ 524107 h 524107"/>
              <a:gd name="connsiteX7" fmla="*/ 0 w 12192000"/>
              <a:gd name="connsiteY7" fmla="*/ 3171 h 52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24107">
                <a:moveTo>
                  <a:pt x="0" y="3171"/>
                </a:moveTo>
                <a:lnTo>
                  <a:pt x="11054576" y="0"/>
                </a:lnTo>
                <a:lnTo>
                  <a:pt x="11296185" y="159836"/>
                </a:lnTo>
                <a:lnTo>
                  <a:pt x="11508059" y="3718"/>
                </a:lnTo>
                <a:lnTo>
                  <a:pt x="12192000" y="3171"/>
                </a:lnTo>
                <a:lnTo>
                  <a:pt x="12192000" y="524107"/>
                </a:lnTo>
                <a:lnTo>
                  <a:pt x="0" y="524107"/>
                </a:lnTo>
                <a:lnTo>
                  <a:pt x="0" y="317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17" name="Straight Connector 16"/>
          <p:cNvCxnSpPr/>
          <p:nvPr/>
        </p:nvCxnSpPr>
        <p:spPr>
          <a:xfrm>
            <a:off x="65672" y="1015999"/>
            <a:ext cx="9809848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4" name="Title 1"/>
          <p:cNvSpPr txBox="1">
            <a:spLocks/>
          </p:cNvSpPr>
          <p:nvPr/>
        </p:nvSpPr>
        <p:spPr>
          <a:xfrm>
            <a:off x="95830" y="78103"/>
            <a:ext cx="9101333" cy="73469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US" sz="4000" b="1" dirty="0">
                <a:solidFill>
                  <a:prstClr val="black"/>
                </a:solidFill>
              </a:rPr>
              <a:t>Temperature dependence of CsPbBr</a:t>
            </a:r>
            <a:r>
              <a:rPr lang="en-US" sz="4000" b="1" baseline="-25000" dirty="0">
                <a:solidFill>
                  <a:prstClr val="black"/>
                </a:solidFill>
              </a:rPr>
              <a:t>3</a:t>
            </a:r>
            <a:r>
              <a:rPr lang="en-US" sz="4000" b="1" dirty="0">
                <a:solidFill>
                  <a:prstClr val="black"/>
                </a:solidFill>
              </a:rPr>
              <a:t> PL </a:t>
            </a:r>
          </a:p>
        </p:txBody>
      </p:sp>
      <p:pic>
        <p:nvPicPr>
          <p:cNvPr id="7" name="Picture 6" descr="C:\Users\EDO\Desktop\PL 008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875" y="2202510"/>
            <a:ext cx="5114529" cy="304852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53C16131-98F1-4B7F-86F4-6E736D110B18}"/>
              </a:ext>
            </a:extLst>
          </p:cNvPr>
          <p:cNvSpPr txBox="1"/>
          <p:nvPr/>
        </p:nvSpPr>
        <p:spPr>
          <a:xfrm>
            <a:off x="5863071" y="5012334"/>
            <a:ext cx="477898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i="1" dirty="0">
                <a:solidFill>
                  <a:prstClr val="black"/>
                </a:solidFill>
              </a:rPr>
              <a:t>Unlike conventional semiconductors, lead halide perovskites often exhibit anomalous PL red shift upon cooling due to strong electron–phonon coupling</a:t>
            </a:r>
          </a:p>
        </p:txBody>
      </p:sp>
      <p:pic>
        <p:nvPicPr>
          <p:cNvPr id="12" name="Picture 2" descr="C:\Users\Edo\Desktop\20241011_141110_.jpg">
            <a:extLst>
              <a:ext uri="{FF2B5EF4-FFF2-40B4-BE49-F238E27FC236}">
                <a16:creationId xmlns="" xmlns:a16="http://schemas.microsoft.com/office/drawing/2014/main" id="{E80A65E3-CC9E-4B13-BD55-72C0D3DC11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6767" y="1045378"/>
            <a:ext cx="5114529" cy="3835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/>
          <p:cNvSpPr/>
          <p:nvPr/>
        </p:nvSpPr>
        <p:spPr>
          <a:xfrm>
            <a:off x="0" y="6343724"/>
            <a:ext cx="5466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 smtClean="0">
                <a:solidFill>
                  <a:prstClr val="white"/>
                </a:solidFill>
              </a:rPr>
              <a:t>aeduard@yerphi.am</a:t>
            </a:r>
            <a:r>
              <a:rPr lang="en-US" i="1" dirty="0">
                <a:solidFill>
                  <a:prstClr val="white"/>
                </a:solidFill>
              </a:rPr>
              <a:t>		</a:t>
            </a:r>
          </a:p>
        </p:txBody>
      </p:sp>
      <p:sp>
        <p:nvSpPr>
          <p:cNvPr id="14" name="Rectangle 4"/>
          <p:cNvSpPr>
            <a:spLocks noChangeArrowheads="1"/>
          </p:cNvSpPr>
          <p:nvPr/>
        </p:nvSpPr>
        <p:spPr bwMode="auto">
          <a:xfrm>
            <a:off x="9440334" y="6436708"/>
            <a:ext cx="259398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US" altLang="ru-RU" sz="2000" dirty="0">
                <a:solidFill>
                  <a:schemeClr val="bg1"/>
                </a:solidFill>
              </a:rPr>
              <a:t>202</a:t>
            </a:r>
            <a:r>
              <a:rPr lang="hy-AM" altLang="ru-RU" sz="2000" dirty="0">
                <a:solidFill>
                  <a:schemeClr val="bg1"/>
                </a:solidFill>
              </a:rPr>
              <a:t>6</a:t>
            </a:r>
            <a:r>
              <a:rPr lang="en-US" altLang="ru-RU" sz="2000" dirty="0">
                <a:solidFill>
                  <a:schemeClr val="bg1"/>
                </a:solidFill>
              </a:rPr>
              <a:t>-0</a:t>
            </a:r>
            <a:r>
              <a:rPr lang="hy-AM" altLang="ru-RU" sz="2000" dirty="0">
                <a:solidFill>
                  <a:schemeClr val="bg1"/>
                </a:solidFill>
              </a:rPr>
              <a:t>5</a:t>
            </a:r>
            <a:r>
              <a:rPr lang="en-US" altLang="ru-RU" sz="2000" dirty="0" smtClean="0">
                <a:solidFill>
                  <a:schemeClr val="bg1"/>
                </a:solidFill>
              </a:rPr>
              <a:t>-16, D</a:t>
            </a:r>
            <a:r>
              <a:rPr lang="en-US" altLang="ru-RU" sz="1400" dirty="0" smtClean="0">
                <a:solidFill>
                  <a:schemeClr val="bg1"/>
                </a:solidFill>
              </a:rPr>
              <a:t>ILIJAN</a:t>
            </a:r>
            <a:endParaRPr lang="en-US" altLang="ru-RU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93323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bg1">
                <a:lumMod val="85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343724"/>
            <a:ext cx="12192000" cy="524107"/>
          </a:xfrm>
          <a:custGeom>
            <a:avLst/>
            <a:gdLst>
              <a:gd name="connsiteX0" fmla="*/ 0 w 12192000"/>
              <a:gd name="connsiteY0" fmla="*/ 0 h 520936"/>
              <a:gd name="connsiteX1" fmla="*/ 12192000 w 12192000"/>
              <a:gd name="connsiteY1" fmla="*/ 0 h 520936"/>
              <a:gd name="connsiteX2" fmla="*/ 12192000 w 12192000"/>
              <a:gd name="connsiteY2" fmla="*/ 520936 h 520936"/>
              <a:gd name="connsiteX3" fmla="*/ 0 w 12192000"/>
              <a:gd name="connsiteY3" fmla="*/ 520936 h 520936"/>
              <a:gd name="connsiteX4" fmla="*/ 0 w 12192000"/>
              <a:gd name="connsiteY4" fmla="*/ 0 h 520936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2192000 w 12192000"/>
              <a:gd name="connsiteY2" fmla="*/ 3171 h 524107"/>
              <a:gd name="connsiteX3" fmla="*/ 12192000 w 12192000"/>
              <a:gd name="connsiteY3" fmla="*/ 524107 h 524107"/>
              <a:gd name="connsiteX4" fmla="*/ 0 w 12192000"/>
              <a:gd name="connsiteY4" fmla="*/ 524107 h 524107"/>
              <a:gd name="connsiteX5" fmla="*/ 0 w 12192000"/>
              <a:gd name="connsiteY5" fmla="*/ 3171 h 524107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2192000 w 12192000"/>
              <a:gd name="connsiteY3" fmla="*/ 6887 h 527823"/>
              <a:gd name="connsiteX4" fmla="*/ 12192000 w 12192000"/>
              <a:gd name="connsiteY4" fmla="*/ 527823 h 527823"/>
              <a:gd name="connsiteX5" fmla="*/ 0 w 12192000"/>
              <a:gd name="connsiteY5" fmla="*/ 527823 h 527823"/>
              <a:gd name="connsiteX6" fmla="*/ 0 w 12192000"/>
              <a:gd name="connsiteY6" fmla="*/ 6887 h 527823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1508059 w 12192000"/>
              <a:gd name="connsiteY3" fmla="*/ 7434 h 527823"/>
              <a:gd name="connsiteX4" fmla="*/ 12192000 w 12192000"/>
              <a:gd name="connsiteY4" fmla="*/ 6887 h 527823"/>
              <a:gd name="connsiteX5" fmla="*/ 12192000 w 12192000"/>
              <a:gd name="connsiteY5" fmla="*/ 527823 h 527823"/>
              <a:gd name="connsiteX6" fmla="*/ 0 w 12192000"/>
              <a:gd name="connsiteY6" fmla="*/ 527823 h 527823"/>
              <a:gd name="connsiteX7" fmla="*/ 0 w 12192000"/>
              <a:gd name="connsiteY7" fmla="*/ 6887 h 527823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1296185 w 12192000"/>
              <a:gd name="connsiteY2" fmla="*/ 159836 h 524107"/>
              <a:gd name="connsiteX3" fmla="*/ 11508059 w 12192000"/>
              <a:gd name="connsiteY3" fmla="*/ 3718 h 524107"/>
              <a:gd name="connsiteX4" fmla="*/ 12192000 w 12192000"/>
              <a:gd name="connsiteY4" fmla="*/ 3171 h 524107"/>
              <a:gd name="connsiteX5" fmla="*/ 12192000 w 12192000"/>
              <a:gd name="connsiteY5" fmla="*/ 524107 h 524107"/>
              <a:gd name="connsiteX6" fmla="*/ 0 w 12192000"/>
              <a:gd name="connsiteY6" fmla="*/ 524107 h 524107"/>
              <a:gd name="connsiteX7" fmla="*/ 0 w 12192000"/>
              <a:gd name="connsiteY7" fmla="*/ 3171 h 52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24107">
                <a:moveTo>
                  <a:pt x="0" y="3171"/>
                </a:moveTo>
                <a:lnTo>
                  <a:pt x="11054576" y="0"/>
                </a:lnTo>
                <a:lnTo>
                  <a:pt x="11296185" y="159836"/>
                </a:lnTo>
                <a:lnTo>
                  <a:pt x="11508059" y="3718"/>
                </a:lnTo>
                <a:lnTo>
                  <a:pt x="12192000" y="3171"/>
                </a:lnTo>
                <a:lnTo>
                  <a:pt x="12192000" y="524107"/>
                </a:lnTo>
                <a:lnTo>
                  <a:pt x="0" y="524107"/>
                </a:lnTo>
                <a:lnTo>
                  <a:pt x="0" y="317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17" name="Straight Connector 16"/>
          <p:cNvCxnSpPr/>
          <p:nvPr/>
        </p:nvCxnSpPr>
        <p:spPr>
          <a:xfrm>
            <a:off x="65672" y="1015999"/>
            <a:ext cx="9809848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4" name="Title 1"/>
          <p:cNvSpPr txBox="1">
            <a:spLocks/>
          </p:cNvSpPr>
          <p:nvPr/>
        </p:nvSpPr>
        <p:spPr>
          <a:xfrm>
            <a:off x="95830" y="78103"/>
            <a:ext cx="9101333" cy="73469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US" sz="4000" b="1" dirty="0" smtClean="0">
                <a:solidFill>
                  <a:prstClr val="black"/>
                </a:solidFill>
              </a:rPr>
              <a:t>Perovskite based LEDs</a:t>
            </a:r>
            <a:endParaRPr lang="en-US" sz="4000" b="1" dirty="0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678920" y="1187649"/>
            <a:ext cx="263907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prstClr val="black"/>
                </a:solidFill>
              </a:rPr>
              <a:t>Solar Cell</a:t>
            </a:r>
            <a:endParaRPr lang="en-US" sz="3200" dirty="0">
              <a:solidFill>
                <a:prstClr val="black"/>
              </a:solidFill>
            </a:endParaRPr>
          </a:p>
        </p:txBody>
      </p:sp>
      <p:sp>
        <p:nvSpPr>
          <p:cNvPr id="19" name="Freeform 2"/>
          <p:cNvSpPr/>
          <p:nvPr/>
        </p:nvSpPr>
        <p:spPr>
          <a:xfrm>
            <a:off x="892800" y="1438421"/>
            <a:ext cx="3680479" cy="4381500"/>
          </a:xfrm>
          <a:custGeom>
            <a:avLst/>
            <a:gdLst/>
            <a:ahLst/>
            <a:cxnLst/>
            <a:rect l="l" t="t" r="r" b="b"/>
            <a:pathLst>
              <a:path w="6336711" h="8020792">
                <a:moveTo>
                  <a:pt x="0" y="0"/>
                </a:moveTo>
                <a:lnTo>
                  <a:pt x="6336711" y="0"/>
                </a:lnTo>
                <a:lnTo>
                  <a:pt x="6336711" y="8020792"/>
                </a:lnTo>
                <a:lnTo>
                  <a:pt x="0" y="802079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20" name="Freeform 3"/>
          <p:cNvSpPr/>
          <p:nvPr/>
        </p:nvSpPr>
        <p:spPr>
          <a:xfrm>
            <a:off x="5359400" y="1482927"/>
            <a:ext cx="3106617" cy="4421192"/>
          </a:xfrm>
          <a:custGeom>
            <a:avLst/>
            <a:gdLst/>
            <a:ahLst/>
            <a:cxnLst/>
            <a:rect l="l" t="t" r="r" b="b"/>
            <a:pathLst>
              <a:path w="6459603" h="8176344">
                <a:moveTo>
                  <a:pt x="0" y="0"/>
                </a:moveTo>
                <a:lnTo>
                  <a:pt x="6459603" y="0"/>
                </a:lnTo>
                <a:lnTo>
                  <a:pt x="6459603" y="8176344"/>
                </a:lnTo>
                <a:lnTo>
                  <a:pt x="0" y="817634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21" name="Rectangle 20"/>
          <p:cNvSpPr/>
          <p:nvPr/>
        </p:nvSpPr>
        <p:spPr>
          <a:xfrm>
            <a:off x="6163733" y="1146033"/>
            <a:ext cx="172984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prstClr val="black"/>
                </a:solidFill>
              </a:rPr>
              <a:t>LED</a:t>
            </a:r>
            <a:endParaRPr lang="en-US" sz="3200" dirty="0">
              <a:solidFill>
                <a:prstClr val="black"/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1280987" y="5437916"/>
            <a:ext cx="263907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prstClr val="black"/>
                </a:solidFill>
              </a:rPr>
              <a:t>n-</a:t>
            </a:r>
            <a:r>
              <a:rPr lang="en-US" sz="3200" dirty="0" err="1" smtClean="0">
                <a:solidFill>
                  <a:prstClr val="black"/>
                </a:solidFill>
              </a:rPr>
              <a:t>i</a:t>
            </a:r>
            <a:r>
              <a:rPr lang="en-US" sz="3200" dirty="0" smtClean="0">
                <a:solidFill>
                  <a:prstClr val="black"/>
                </a:solidFill>
              </a:rPr>
              <a:t>-p structure</a:t>
            </a:r>
            <a:endParaRPr lang="en-US" sz="3200" dirty="0">
              <a:solidFill>
                <a:prstClr val="black"/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5466080" y="5574491"/>
            <a:ext cx="263907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prstClr val="black"/>
                </a:solidFill>
              </a:rPr>
              <a:t>p-</a:t>
            </a:r>
            <a:r>
              <a:rPr lang="en-US" sz="3200" dirty="0" err="1" smtClean="0">
                <a:solidFill>
                  <a:prstClr val="black"/>
                </a:solidFill>
              </a:rPr>
              <a:t>i</a:t>
            </a:r>
            <a:r>
              <a:rPr lang="en-US" sz="3200" dirty="0" smtClean="0">
                <a:solidFill>
                  <a:prstClr val="black"/>
                </a:solidFill>
              </a:rPr>
              <a:t>-n structure</a:t>
            </a:r>
            <a:endParaRPr lang="en-US" sz="3200" dirty="0">
              <a:solidFill>
                <a:prstClr val="black"/>
              </a:solidFill>
            </a:endParaRPr>
          </a:p>
        </p:txBody>
      </p:sp>
      <p:sp>
        <p:nvSpPr>
          <p:cNvPr id="25" name="Freeform 2"/>
          <p:cNvSpPr/>
          <p:nvPr/>
        </p:nvSpPr>
        <p:spPr>
          <a:xfrm>
            <a:off x="9316720" y="1350816"/>
            <a:ext cx="2201333" cy="2205184"/>
          </a:xfrm>
          <a:custGeom>
            <a:avLst/>
            <a:gdLst/>
            <a:ahLst/>
            <a:cxnLst/>
            <a:rect l="l" t="t" r="r" b="b"/>
            <a:pathLst>
              <a:path w="4740770" h="4749307">
                <a:moveTo>
                  <a:pt x="0" y="0"/>
                </a:moveTo>
                <a:lnTo>
                  <a:pt x="4740770" y="0"/>
                </a:lnTo>
                <a:lnTo>
                  <a:pt x="4740770" y="4749307"/>
                </a:lnTo>
                <a:lnTo>
                  <a:pt x="0" y="474930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16546" b="-16546"/>
            </a:stretch>
          </a:blipFill>
        </p:spPr>
      </p:sp>
      <p:sp>
        <p:nvSpPr>
          <p:cNvPr id="26" name="Freeform 4"/>
          <p:cNvSpPr/>
          <p:nvPr/>
        </p:nvSpPr>
        <p:spPr>
          <a:xfrm>
            <a:off x="9313333" y="3876007"/>
            <a:ext cx="2480734" cy="2146684"/>
          </a:xfrm>
          <a:custGeom>
            <a:avLst/>
            <a:gdLst/>
            <a:ahLst/>
            <a:cxnLst/>
            <a:rect l="l" t="t" r="r" b="b"/>
            <a:pathLst>
              <a:path w="8124514" h="8625440">
                <a:moveTo>
                  <a:pt x="0" y="0"/>
                </a:moveTo>
                <a:lnTo>
                  <a:pt x="8124514" y="0"/>
                </a:lnTo>
                <a:lnTo>
                  <a:pt x="8124514" y="8625440"/>
                </a:lnTo>
                <a:lnTo>
                  <a:pt x="0" y="862544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1637" t="-29704" r="-1637"/>
            </a:stretch>
          </a:blipFill>
        </p:spPr>
      </p:sp>
      <p:sp>
        <p:nvSpPr>
          <p:cNvPr id="29" name="Rectangle 28"/>
          <p:cNvSpPr/>
          <p:nvPr/>
        </p:nvSpPr>
        <p:spPr>
          <a:xfrm>
            <a:off x="0" y="6343724"/>
            <a:ext cx="5466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 smtClean="0">
                <a:solidFill>
                  <a:prstClr val="white"/>
                </a:solidFill>
              </a:rPr>
              <a:t>aeduard@yerphi.am</a:t>
            </a:r>
            <a:r>
              <a:rPr lang="en-US" i="1" dirty="0">
                <a:solidFill>
                  <a:prstClr val="white"/>
                </a:solidFill>
              </a:rPr>
              <a:t>		</a:t>
            </a:r>
          </a:p>
        </p:txBody>
      </p:sp>
      <p:sp>
        <p:nvSpPr>
          <p:cNvPr id="30" name="Rectangle 4"/>
          <p:cNvSpPr>
            <a:spLocks noChangeArrowheads="1"/>
          </p:cNvSpPr>
          <p:nvPr/>
        </p:nvSpPr>
        <p:spPr bwMode="auto">
          <a:xfrm>
            <a:off x="9440334" y="6436708"/>
            <a:ext cx="259398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US" altLang="ru-RU" sz="2000" dirty="0">
                <a:solidFill>
                  <a:schemeClr val="bg1"/>
                </a:solidFill>
              </a:rPr>
              <a:t>202</a:t>
            </a:r>
            <a:r>
              <a:rPr lang="hy-AM" altLang="ru-RU" sz="2000" dirty="0">
                <a:solidFill>
                  <a:schemeClr val="bg1"/>
                </a:solidFill>
              </a:rPr>
              <a:t>6</a:t>
            </a:r>
            <a:r>
              <a:rPr lang="en-US" altLang="ru-RU" sz="2000" dirty="0">
                <a:solidFill>
                  <a:schemeClr val="bg1"/>
                </a:solidFill>
              </a:rPr>
              <a:t>-0</a:t>
            </a:r>
            <a:r>
              <a:rPr lang="hy-AM" altLang="ru-RU" sz="2000" dirty="0">
                <a:solidFill>
                  <a:schemeClr val="bg1"/>
                </a:solidFill>
              </a:rPr>
              <a:t>5</a:t>
            </a:r>
            <a:r>
              <a:rPr lang="en-US" altLang="ru-RU" sz="2000" dirty="0" smtClean="0">
                <a:solidFill>
                  <a:schemeClr val="bg1"/>
                </a:solidFill>
              </a:rPr>
              <a:t>-16, D</a:t>
            </a:r>
            <a:r>
              <a:rPr lang="en-US" altLang="ru-RU" sz="1400" dirty="0" smtClean="0">
                <a:solidFill>
                  <a:schemeClr val="bg1"/>
                </a:solidFill>
              </a:rPr>
              <a:t>ILIJAN</a:t>
            </a:r>
            <a:endParaRPr lang="en-US" altLang="ru-RU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0122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bg1">
                <a:lumMod val="85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343724"/>
            <a:ext cx="12192000" cy="524107"/>
          </a:xfrm>
          <a:custGeom>
            <a:avLst/>
            <a:gdLst>
              <a:gd name="connsiteX0" fmla="*/ 0 w 12192000"/>
              <a:gd name="connsiteY0" fmla="*/ 0 h 520936"/>
              <a:gd name="connsiteX1" fmla="*/ 12192000 w 12192000"/>
              <a:gd name="connsiteY1" fmla="*/ 0 h 520936"/>
              <a:gd name="connsiteX2" fmla="*/ 12192000 w 12192000"/>
              <a:gd name="connsiteY2" fmla="*/ 520936 h 520936"/>
              <a:gd name="connsiteX3" fmla="*/ 0 w 12192000"/>
              <a:gd name="connsiteY3" fmla="*/ 520936 h 520936"/>
              <a:gd name="connsiteX4" fmla="*/ 0 w 12192000"/>
              <a:gd name="connsiteY4" fmla="*/ 0 h 520936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2192000 w 12192000"/>
              <a:gd name="connsiteY2" fmla="*/ 3171 h 524107"/>
              <a:gd name="connsiteX3" fmla="*/ 12192000 w 12192000"/>
              <a:gd name="connsiteY3" fmla="*/ 524107 h 524107"/>
              <a:gd name="connsiteX4" fmla="*/ 0 w 12192000"/>
              <a:gd name="connsiteY4" fmla="*/ 524107 h 524107"/>
              <a:gd name="connsiteX5" fmla="*/ 0 w 12192000"/>
              <a:gd name="connsiteY5" fmla="*/ 3171 h 524107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2192000 w 12192000"/>
              <a:gd name="connsiteY3" fmla="*/ 6887 h 527823"/>
              <a:gd name="connsiteX4" fmla="*/ 12192000 w 12192000"/>
              <a:gd name="connsiteY4" fmla="*/ 527823 h 527823"/>
              <a:gd name="connsiteX5" fmla="*/ 0 w 12192000"/>
              <a:gd name="connsiteY5" fmla="*/ 527823 h 527823"/>
              <a:gd name="connsiteX6" fmla="*/ 0 w 12192000"/>
              <a:gd name="connsiteY6" fmla="*/ 6887 h 527823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1508059 w 12192000"/>
              <a:gd name="connsiteY3" fmla="*/ 7434 h 527823"/>
              <a:gd name="connsiteX4" fmla="*/ 12192000 w 12192000"/>
              <a:gd name="connsiteY4" fmla="*/ 6887 h 527823"/>
              <a:gd name="connsiteX5" fmla="*/ 12192000 w 12192000"/>
              <a:gd name="connsiteY5" fmla="*/ 527823 h 527823"/>
              <a:gd name="connsiteX6" fmla="*/ 0 w 12192000"/>
              <a:gd name="connsiteY6" fmla="*/ 527823 h 527823"/>
              <a:gd name="connsiteX7" fmla="*/ 0 w 12192000"/>
              <a:gd name="connsiteY7" fmla="*/ 6887 h 527823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1296185 w 12192000"/>
              <a:gd name="connsiteY2" fmla="*/ 159836 h 524107"/>
              <a:gd name="connsiteX3" fmla="*/ 11508059 w 12192000"/>
              <a:gd name="connsiteY3" fmla="*/ 3718 h 524107"/>
              <a:gd name="connsiteX4" fmla="*/ 12192000 w 12192000"/>
              <a:gd name="connsiteY4" fmla="*/ 3171 h 524107"/>
              <a:gd name="connsiteX5" fmla="*/ 12192000 w 12192000"/>
              <a:gd name="connsiteY5" fmla="*/ 524107 h 524107"/>
              <a:gd name="connsiteX6" fmla="*/ 0 w 12192000"/>
              <a:gd name="connsiteY6" fmla="*/ 524107 h 524107"/>
              <a:gd name="connsiteX7" fmla="*/ 0 w 12192000"/>
              <a:gd name="connsiteY7" fmla="*/ 3171 h 52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24107">
                <a:moveTo>
                  <a:pt x="0" y="3171"/>
                </a:moveTo>
                <a:lnTo>
                  <a:pt x="11054576" y="0"/>
                </a:lnTo>
                <a:lnTo>
                  <a:pt x="11296185" y="159836"/>
                </a:lnTo>
                <a:lnTo>
                  <a:pt x="11508059" y="3718"/>
                </a:lnTo>
                <a:lnTo>
                  <a:pt x="12192000" y="3171"/>
                </a:lnTo>
                <a:lnTo>
                  <a:pt x="12192000" y="524107"/>
                </a:lnTo>
                <a:lnTo>
                  <a:pt x="0" y="524107"/>
                </a:lnTo>
                <a:lnTo>
                  <a:pt x="0" y="317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17" name="Straight Connector 16"/>
          <p:cNvCxnSpPr/>
          <p:nvPr/>
        </p:nvCxnSpPr>
        <p:spPr>
          <a:xfrm>
            <a:off x="65672" y="1015999"/>
            <a:ext cx="9809848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D25B69A5-3B0C-C540-8CC8-9794435EA004}"/>
              </a:ext>
            </a:extLst>
          </p:cNvPr>
          <p:cNvSpPr txBox="1"/>
          <p:nvPr/>
        </p:nvSpPr>
        <p:spPr>
          <a:xfrm>
            <a:off x="65672" y="90953"/>
            <a:ext cx="11917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prstClr val="black"/>
                </a:solidFill>
              </a:rPr>
              <a:t>Upgrade of our lab</a:t>
            </a:r>
          </a:p>
        </p:txBody>
      </p:sp>
      <p:pic>
        <p:nvPicPr>
          <p:cNvPr id="2050" name="Picture 2" descr="C:\Users\user\Desktop\20260429_164745_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859040" y="1892271"/>
            <a:ext cx="3279039" cy="2459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ser\Desktop\20260418_135304_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34" y="1160658"/>
            <a:ext cx="6827520" cy="512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7167808" y="4974407"/>
            <a:ext cx="4933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i="1" dirty="0">
                <a:solidFill>
                  <a:prstClr val="black"/>
                </a:solidFill>
              </a:rPr>
              <a:t>All fabrication steps of the perovskite solar cell are carried out in an inert atmosphere.</a:t>
            </a:r>
          </a:p>
        </p:txBody>
      </p:sp>
      <p:pic>
        <p:nvPicPr>
          <p:cNvPr id="13" name="Picture 2" descr="G:\My Drive\2025\My Physics\ATFDCL\logo\ATFDC logo final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5208" y="90953"/>
            <a:ext cx="2286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Rectangle 14"/>
          <p:cNvSpPr/>
          <p:nvPr/>
        </p:nvSpPr>
        <p:spPr>
          <a:xfrm>
            <a:off x="0" y="6343724"/>
            <a:ext cx="5466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 smtClean="0">
                <a:solidFill>
                  <a:prstClr val="white"/>
                </a:solidFill>
              </a:rPr>
              <a:t>aeduard@yerphi.am</a:t>
            </a:r>
            <a:r>
              <a:rPr lang="en-US" i="1" dirty="0">
                <a:solidFill>
                  <a:prstClr val="white"/>
                </a:solidFill>
              </a:rPr>
              <a:t>		</a:t>
            </a:r>
          </a:p>
        </p:txBody>
      </p:sp>
      <p:sp>
        <p:nvSpPr>
          <p:cNvPr id="16" name="Rectangle 4"/>
          <p:cNvSpPr>
            <a:spLocks noChangeArrowheads="1"/>
          </p:cNvSpPr>
          <p:nvPr/>
        </p:nvSpPr>
        <p:spPr bwMode="auto">
          <a:xfrm>
            <a:off x="9440334" y="6436708"/>
            <a:ext cx="259398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US" altLang="ru-RU" sz="2000" dirty="0">
                <a:solidFill>
                  <a:schemeClr val="bg1"/>
                </a:solidFill>
              </a:rPr>
              <a:t>202</a:t>
            </a:r>
            <a:r>
              <a:rPr lang="hy-AM" altLang="ru-RU" sz="2000" dirty="0">
                <a:solidFill>
                  <a:schemeClr val="bg1"/>
                </a:solidFill>
              </a:rPr>
              <a:t>6</a:t>
            </a:r>
            <a:r>
              <a:rPr lang="en-US" altLang="ru-RU" sz="2000" dirty="0">
                <a:solidFill>
                  <a:schemeClr val="bg1"/>
                </a:solidFill>
              </a:rPr>
              <a:t>-0</a:t>
            </a:r>
            <a:r>
              <a:rPr lang="hy-AM" altLang="ru-RU" sz="2000" dirty="0">
                <a:solidFill>
                  <a:schemeClr val="bg1"/>
                </a:solidFill>
              </a:rPr>
              <a:t>5</a:t>
            </a:r>
            <a:r>
              <a:rPr lang="en-US" altLang="ru-RU" sz="2000" dirty="0" smtClean="0">
                <a:solidFill>
                  <a:schemeClr val="bg1"/>
                </a:solidFill>
              </a:rPr>
              <a:t>-16, D</a:t>
            </a:r>
            <a:r>
              <a:rPr lang="en-US" altLang="ru-RU" sz="1400" dirty="0" smtClean="0">
                <a:solidFill>
                  <a:schemeClr val="bg1"/>
                </a:solidFill>
              </a:rPr>
              <a:t>ILIJAN</a:t>
            </a:r>
            <a:endParaRPr lang="en-US" altLang="ru-RU" sz="3200" dirty="0">
              <a:solidFill>
                <a:schemeClr val="bg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9504283" y="5843601"/>
            <a:ext cx="22589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i="1" dirty="0" smtClean="0">
                <a:solidFill>
                  <a:prstClr val="black"/>
                </a:solidFill>
              </a:rPr>
              <a:t>H</a:t>
            </a:r>
            <a:r>
              <a:rPr lang="en-US" i="1" baseline="-25000" dirty="0" smtClean="0">
                <a:solidFill>
                  <a:prstClr val="black"/>
                </a:solidFill>
              </a:rPr>
              <a:t>2</a:t>
            </a:r>
            <a:r>
              <a:rPr lang="en-US" i="1" dirty="0" smtClean="0">
                <a:solidFill>
                  <a:prstClr val="black"/>
                </a:solidFill>
              </a:rPr>
              <a:t>O and O</a:t>
            </a:r>
            <a:r>
              <a:rPr lang="en-US" i="1" baseline="-25000" dirty="0" smtClean="0">
                <a:solidFill>
                  <a:prstClr val="black"/>
                </a:solidFill>
              </a:rPr>
              <a:t>2</a:t>
            </a:r>
            <a:r>
              <a:rPr lang="en-US" i="1" dirty="0" smtClean="0">
                <a:solidFill>
                  <a:prstClr val="black"/>
                </a:solidFill>
              </a:rPr>
              <a:t> &lt; 0.1ppm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07753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bg1">
                <a:lumMod val="85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343724"/>
            <a:ext cx="12192000" cy="524107"/>
          </a:xfrm>
          <a:custGeom>
            <a:avLst/>
            <a:gdLst>
              <a:gd name="connsiteX0" fmla="*/ 0 w 12192000"/>
              <a:gd name="connsiteY0" fmla="*/ 0 h 520936"/>
              <a:gd name="connsiteX1" fmla="*/ 12192000 w 12192000"/>
              <a:gd name="connsiteY1" fmla="*/ 0 h 520936"/>
              <a:gd name="connsiteX2" fmla="*/ 12192000 w 12192000"/>
              <a:gd name="connsiteY2" fmla="*/ 520936 h 520936"/>
              <a:gd name="connsiteX3" fmla="*/ 0 w 12192000"/>
              <a:gd name="connsiteY3" fmla="*/ 520936 h 520936"/>
              <a:gd name="connsiteX4" fmla="*/ 0 w 12192000"/>
              <a:gd name="connsiteY4" fmla="*/ 0 h 520936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2192000 w 12192000"/>
              <a:gd name="connsiteY2" fmla="*/ 3171 h 524107"/>
              <a:gd name="connsiteX3" fmla="*/ 12192000 w 12192000"/>
              <a:gd name="connsiteY3" fmla="*/ 524107 h 524107"/>
              <a:gd name="connsiteX4" fmla="*/ 0 w 12192000"/>
              <a:gd name="connsiteY4" fmla="*/ 524107 h 524107"/>
              <a:gd name="connsiteX5" fmla="*/ 0 w 12192000"/>
              <a:gd name="connsiteY5" fmla="*/ 3171 h 524107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2192000 w 12192000"/>
              <a:gd name="connsiteY3" fmla="*/ 6887 h 527823"/>
              <a:gd name="connsiteX4" fmla="*/ 12192000 w 12192000"/>
              <a:gd name="connsiteY4" fmla="*/ 527823 h 527823"/>
              <a:gd name="connsiteX5" fmla="*/ 0 w 12192000"/>
              <a:gd name="connsiteY5" fmla="*/ 527823 h 527823"/>
              <a:gd name="connsiteX6" fmla="*/ 0 w 12192000"/>
              <a:gd name="connsiteY6" fmla="*/ 6887 h 527823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1508059 w 12192000"/>
              <a:gd name="connsiteY3" fmla="*/ 7434 h 527823"/>
              <a:gd name="connsiteX4" fmla="*/ 12192000 w 12192000"/>
              <a:gd name="connsiteY4" fmla="*/ 6887 h 527823"/>
              <a:gd name="connsiteX5" fmla="*/ 12192000 w 12192000"/>
              <a:gd name="connsiteY5" fmla="*/ 527823 h 527823"/>
              <a:gd name="connsiteX6" fmla="*/ 0 w 12192000"/>
              <a:gd name="connsiteY6" fmla="*/ 527823 h 527823"/>
              <a:gd name="connsiteX7" fmla="*/ 0 w 12192000"/>
              <a:gd name="connsiteY7" fmla="*/ 6887 h 527823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1296185 w 12192000"/>
              <a:gd name="connsiteY2" fmla="*/ 159836 h 524107"/>
              <a:gd name="connsiteX3" fmla="*/ 11508059 w 12192000"/>
              <a:gd name="connsiteY3" fmla="*/ 3718 h 524107"/>
              <a:gd name="connsiteX4" fmla="*/ 12192000 w 12192000"/>
              <a:gd name="connsiteY4" fmla="*/ 3171 h 524107"/>
              <a:gd name="connsiteX5" fmla="*/ 12192000 w 12192000"/>
              <a:gd name="connsiteY5" fmla="*/ 524107 h 524107"/>
              <a:gd name="connsiteX6" fmla="*/ 0 w 12192000"/>
              <a:gd name="connsiteY6" fmla="*/ 524107 h 524107"/>
              <a:gd name="connsiteX7" fmla="*/ 0 w 12192000"/>
              <a:gd name="connsiteY7" fmla="*/ 3171 h 52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24107">
                <a:moveTo>
                  <a:pt x="0" y="3171"/>
                </a:moveTo>
                <a:lnTo>
                  <a:pt x="11054576" y="0"/>
                </a:lnTo>
                <a:lnTo>
                  <a:pt x="11296185" y="159836"/>
                </a:lnTo>
                <a:lnTo>
                  <a:pt x="11508059" y="3718"/>
                </a:lnTo>
                <a:lnTo>
                  <a:pt x="12192000" y="3171"/>
                </a:lnTo>
                <a:lnTo>
                  <a:pt x="12192000" y="524107"/>
                </a:lnTo>
                <a:lnTo>
                  <a:pt x="0" y="524107"/>
                </a:lnTo>
                <a:lnTo>
                  <a:pt x="0" y="317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17" name="Straight Connector 16"/>
          <p:cNvCxnSpPr/>
          <p:nvPr/>
        </p:nvCxnSpPr>
        <p:spPr>
          <a:xfrm>
            <a:off x="65672" y="1015999"/>
            <a:ext cx="9809848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D25B69A5-3B0C-C540-8CC8-9794435EA004}"/>
              </a:ext>
            </a:extLst>
          </p:cNvPr>
          <p:cNvSpPr txBox="1"/>
          <p:nvPr/>
        </p:nvSpPr>
        <p:spPr>
          <a:xfrm>
            <a:off x="65672" y="90953"/>
            <a:ext cx="11917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prstClr val="black"/>
                </a:solidFill>
              </a:rPr>
              <a:t>Upscaling</a:t>
            </a:r>
            <a:endParaRPr lang="en-US" sz="4000" dirty="0">
              <a:solidFill>
                <a:prstClr val="black"/>
              </a:solidFill>
            </a:endParaRPr>
          </a:p>
        </p:txBody>
      </p:sp>
      <p:pic>
        <p:nvPicPr>
          <p:cNvPr id="4100" name="Picture 4" descr="D:\S21 20250401\Whatsupp\IMG-20250212-WA000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8314" y="1572124"/>
            <a:ext cx="2581642" cy="1934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G:\My Drive\2025\My Physics\ATFDCL\logo\ATFDC logo final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5208" y="90953"/>
            <a:ext cx="2286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Edo\Desktop\Blade coatd sample.jpg">
            <a:extLst>
              <a:ext uri="{FF2B5EF4-FFF2-40B4-BE49-F238E27FC236}">
                <a16:creationId xmlns:a16="http://schemas.microsoft.com/office/drawing/2014/main" xmlns="" id="{4195ED6F-4E4C-4D43-BF68-7668826B87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4560" y="1397017"/>
            <a:ext cx="2450647" cy="184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Rectangle 14"/>
          <p:cNvSpPr/>
          <p:nvPr/>
        </p:nvSpPr>
        <p:spPr>
          <a:xfrm>
            <a:off x="0" y="6343724"/>
            <a:ext cx="5466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 smtClean="0">
                <a:solidFill>
                  <a:prstClr val="white"/>
                </a:solidFill>
              </a:rPr>
              <a:t>aeduard@yerphi.am</a:t>
            </a:r>
            <a:r>
              <a:rPr lang="en-US" i="1" dirty="0">
                <a:solidFill>
                  <a:prstClr val="white"/>
                </a:solidFill>
              </a:rPr>
              <a:t>		</a:t>
            </a:r>
          </a:p>
        </p:txBody>
      </p:sp>
      <p:sp>
        <p:nvSpPr>
          <p:cNvPr id="16" name="Rectangle 4"/>
          <p:cNvSpPr>
            <a:spLocks noChangeArrowheads="1"/>
          </p:cNvSpPr>
          <p:nvPr/>
        </p:nvSpPr>
        <p:spPr bwMode="auto">
          <a:xfrm>
            <a:off x="9440334" y="6436708"/>
            <a:ext cx="259398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US" altLang="ru-RU" sz="2000" dirty="0">
                <a:solidFill>
                  <a:schemeClr val="bg1"/>
                </a:solidFill>
              </a:rPr>
              <a:t>202</a:t>
            </a:r>
            <a:r>
              <a:rPr lang="hy-AM" altLang="ru-RU" sz="2000" dirty="0">
                <a:solidFill>
                  <a:schemeClr val="bg1"/>
                </a:solidFill>
              </a:rPr>
              <a:t>6</a:t>
            </a:r>
            <a:r>
              <a:rPr lang="en-US" altLang="ru-RU" sz="2000" dirty="0">
                <a:solidFill>
                  <a:schemeClr val="bg1"/>
                </a:solidFill>
              </a:rPr>
              <a:t>-0</a:t>
            </a:r>
            <a:r>
              <a:rPr lang="hy-AM" altLang="ru-RU" sz="2000" dirty="0">
                <a:solidFill>
                  <a:schemeClr val="bg1"/>
                </a:solidFill>
              </a:rPr>
              <a:t>5</a:t>
            </a:r>
            <a:r>
              <a:rPr lang="en-US" altLang="ru-RU" sz="2000" dirty="0" smtClean="0">
                <a:solidFill>
                  <a:schemeClr val="bg1"/>
                </a:solidFill>
              </a:rPr>
              <a:t>-16, D</a:t>
            </a:r>
            <a:r>
              <a:rPr lang="en-US" altLang="ru-RU" sz="1400" dirty="0" smtClean="0">
                <a:solidFill>
                  <a:schemeClr val="bg1"/>
                </a:solidFill>
              </a:rPr>
              <a:t>ILIJAN</a:t>
            </a:r>
            <a:endParaRPr lang="en-US" altLang="ru-RU" sz="3200" dirty="0">
              <a:solidFill>
                <a:schemeClr val="bg1"/>
              </a:solidFill>
            </a:endParaRPr>
          </a:p>
        </p:txBody>
      </p:sp>
      <p:pic>
        <p:nvPicPr>
          <p:cNvPr id="19" name="Picture 4" descr="C:\Users\Edo\Desktop\TiO2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3040" y="4160400"/>
            <a:ext cx="2100371" cy="2143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C:\Users\Edo\Desktop\gold grid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1142" y="3758222"/>
            <a:ext cx="3265562" cy="1737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1271101" y="1287459"/>
            <a:ext cx="14619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i="1" dirty="0" smtClean="0">
                <a:solidFill>
                  <a:prstClr val="black"/>
                </a:solidFill>
              </a:rPr>
              <a:t>Blade coating</a:t>
            </a:r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65672" y="4389385"/>
            <a:ext cx="22485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i="1" dirty="0" smtClean="0">
                <a:solidFill>
                  <a:prstClr val="black"/>
                </a:solidFill>
              </a:rPr>
              <a:t>Magnetron sputtering</a:t>
            </a:r>
            <a:endParaRPr lang="en-US" dirty="0"/>
          </a:p>
        </p:txBody>
      </p:sp>
      <p:sp>
        <p:nvSpPr>
          <p:cNvPr id="22" name="Rectangle 21"/>
          <p:cNvSpPr/>
          <p:nvPr/>
        </p:nvSpPr>
        <p:spPr>
          <a:xfrm>
            <a:off x="6556848" y="5782640"/>
            <a:ext cx="51991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i="1" dirty="0" smtClean="0">
                <a:solidFill>
                  <a:prstClr val="black"/>
                </a:solidFill>
              </a:rPr>
              <a:t>Interdigitated contacts for transparency improvement</a:t>
            </a:r>
            <a:endParaRPr lang="en-US" dirty="0"/>
          </a:p>
        </p:txBody>
      </p:sp>
      <p:pic>
        <p:nvPicPr>
          <p:cNvPr id="4" name="Picture 2" descr="C:\Users\user\Desktop\blade coating_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891" y="1733415"/>
            <a:ext cx="4278563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01633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bg1">
                <a:lumMod val="85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343724"/>
            <a:ext cx="12192000" cy="524107"/>
          </a:xfrm>
          <a:custGeom>
            <a:avLst/>
            <a:gdLst>
              <a:gd name="connsiteX0" fmla="*/ 0 w 12192000"/>
              <a:gd name="connsiteY0" fmla="*/ 0 h 520936"/>
              <a:gd name="connsiteX1" fmla="*/ 12192000 w 12192000"/>
              <a:gd name="connsiteY1" fmla="*/ 0 h 520936"/>
              <a:gd name="connsiteX2" fmla="*/ 12192000 w 12192000"/>
              <a:gd name="connsiteY2" fmla="*/ 520936 h 520936"/>
              <a:gd name="connsiteX3" fmla="*/ 0 w 12192000"/>
              <a:gd name="connsiteY3" fmla="*/ 520936 h 520936"/>
              <a:gd name="connsiteX4" fmla="*/ 0 w 12192000"/>
              <a:gd name="connsiteY4" fmla="*/ 0 h 520936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2192000 w 12192000"/>
              <a:gd name="connsiteY2" fmla="*/ 3171 h 524107"/>
              <a:gd name="connsiteX3" fmla="*/ 12192000 w 12192000"/>
              <a:gd name="connsiteY3" fmla="*/ 524107 h 524107"/>
              <a:gd name="connsiteX4" fmla="*/ 0 w 12192000"/>
              <a:gd name="connsiteY4" fmla="*/ 524107 h 524107"/>
              <a:gd name="connsiteX5" fmla="*/ 0 w 12192000"/>
              <a:gd name="connsiteY5" fmla="*/ 3171 h 524107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2192000 w 12192000"/>
              <a:gd name="connsiteY3" fmla="*/ 6887 h 527823"/>
              <a:gd name="connsiteX4" fmla="*/ 12192000 w 12192000"/>
              <a:gd name="connsiteY4" fmla="*/ 527823 h 527823"/>
              <a:gd name="connsiteX5" fmla="*/ 0 w 12192000"/>
              <a:gd name="connsiteY5" fmla="*/ 527823 h 527823"/>
              <a:gd name="connsiteX6" fmla="*/ 0 w 12192000"/>
              <a:gd name="connsiteY6" fmla="*/ 6887 h 527823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1508059 w 12192000"/>
              <a:gd name="connsiteY3" fmla="*/ 7434 h 527823"/>
              <a:gd name="connsiteX4" fmla="*/ 12192000 w 12192000"/>
              <a:gd name="connsiteY4" fmla="*/ 6887 h 527823"/>
              <a:gd name="connsiteX5" fmla="*/ 12192000 w 12192000"/>
              <a:gd name="connsiteY5" fmla="*/ 527823 h 527823"/>
              <a:gd name="connsiteX6" fmla="*/ 0 w 12192000"/>
              <a:gd name="connsiteY6" fmla="*/ 527823 h 527823"/>
              <a:gd name="connsiteX7" fmla="*/ 0 w 12192000"/>
              <a:gd name="connsiteY7" fmla="*/ 6887 h 527823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1296185 w 12192000"/>
              <a:gd name="connsiteY2" fmla="*/ 159836 h 524107"/>
              <a:gd name="connsiteX3" fmla="*/ 11508059 w 12192000"/>
              <a:gd name="connsiteY3" fmla="*/ 3718 h 524107"/>
              <a:gd name="connsiteX4" fmla="*/ 12192000 w 12192000"/>
              <a:gd name="connsiteY4" fmla="*/ 3171 h 524107"/>
              <a:gd name="connsiteX5" fmla="*/ 12192000 w 12192000"/>
              <a:gd name="connsiteY5" fmla="*/ 524107 h 524107"/>
              <a:gd name="connsiteX6" fmla="*/ 0 w 12192000"/>
              <a:gd name="connsiteY6" fmla="*/ 524107 h 524107"/>
              <a:gd name="connsiteX7" fmla="*/ 0 w 12192000"/>
              <a:gd name="connsiteY7" fmla="*/ 3171 h 52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24107">
                <a:moveTo>
                  <a:pt x="0" y="3171"/>
                </a:moveTo>
                <a:lnTo>
                  <a:pt x="11054576" y="0"/>
                </a:lnTo>
                <a:lnTo>
                  <a:pt x="11296185" y="159836"/>
                </a:lnTo>
                <a:lnTo>
                  <a:pt x="11508059" y="3718"/>
                </a:lnTo>
                <a:lnTo>
                  <a:pt x="12192000" y="3171"/>
                </a:lnTo>
                <a:lnTo>
                  <a:pt x="12192000" y="524107"/>
                </a:lnTo>
                <a:lnTo>
                  <a:pt x="0" y="524107"/>
                </a:lnTo>
                <a:lnTo>
                  <a:pt x="0" y="317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sp>
        <p:nvSpPr>
          <p:cNvPr id="14" name="Title 1"/>
          <p:cNvSpPr txBox="1">
            <a:spLocks/>
          </p:cNvSpPr>
          <p:nvPr/>
        </p:nvSpPr>
        <p:spPr>
          <a:xfrm>
            <a:off x="65672" y="42332"/>
            <a:ext cx="4201516" cy="6858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>
                <a:solidFill>
                  <a:prstClr val="black"/>
                </a:solidFill>
              </a:rPr>
              <a:t>NanoEnergy</a:t>
            </a:r>
            <a:r>
              <a:rPr lang="en-US" dirty="0">
                <a:solidFill>
                  <a:prstClr val="black"/>
                </a:solidFill>
              </a:rPr>
              <a:t> </a:t>
            </a: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1666240" y="4777544"/>
            <a:ext cx="2133600" cy="104724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err="1">
                <a:solidFill>
                  <a:prstClr val="black"/>
                </a:solidFill>
              </a:rPr>
              <a:t>Elbak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Elbakyan</a:t>
            </a:r>
            <a:endParaRPr lang="en-US" dirty="0">
              <a:solidFill>
                <a:prstClr val="black"/>
              </a:solidFill>
            </a:endParaRPr>
          </a:p>
          <a:p>
            <a:r>
              <a:rPr lang="en-US" sz="1600" i="1" dirty="0">
                <a:solidFill>
                  <a:prstClr val="white">
                    <a:lumMod val="50000"/>
                  </a:prstClr>
                </a:solidFill>
              </a:rPr>
              <a:t>Founder of </a:t>
            </a:r>
            <a:r>
              <a:rPr lang="en-US" sz="1600" i="1" dirty="0" err="1">
                <a:solidFill>
                  <a:prstClr val="white">
                    <a:lumMod val="50000"/>
                  </a:prstClr>
                </a:solidFill>
              </a:rPr>
              <a:t>NanoEnergy</a:t>
            </a:r>
            <a:endParaRPr lang="en-US" sz="1600" i="1" dirty="0">
              <a:solidFill>
                <a:prstClr val="white">
                  <a:lumMod val="50000"/>
                </a:prstClr>
              </a:solidFill>
            </a:endParaRPr>
          </a:p>
        </p:txBody>
      </p:sp>
      <p:pic>
        <p:nvPicPr>
          <p:cNvPr id="16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1805" y="37545"/>
            <a:ext cx="2060195" cy="937815"/>
          </a:xfrm>
          <a:prstGeom prst="roundRect">
            <a:avLst>
              <a:gd name="adj" fmla="val 20821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7" name="Straight Connector 16"/>
          <p:cNvCxnSpPr/>
          <p:nvPr/>
        </p:nvCxnSpPr>
        <p:spPr>
          <a:xfrm>
            <a:off x="65672" y="685796"/>
            <a:ext cx="9809848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pic>
        <p:nvPicPr>
          <p:cNvPr id="18" name="Picture 2" descr="C:\Users\Dell\Desktop\E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098" y="4481722"/>
            <a:ext cx="13722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18"/>
          <p:cNvSpPr/>
          <p:nvPr/>
        </p:nvSpPr>
        <p:spPr>
          <a:xfrm>
            <a:off x="5756539" y="4973062"/>
            <a:ext cx="254313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>
                <a:solidFill>
                  <a:prstClr val="black"/>
                </a:solidFill>
              </a:rPr>
              <a:t>Eduard </a:t>
            </a:r>
            <a:r>
              <a:rPr lang="en-US" sz="2400" dirty="0" err="1">
                <a:solidFill>
                  <a:prstClr val="black"/>
                </a:solidFill>
              </a:rPr>
              <a:t>Aleksanyan</a:t>
            </a:r>
            <a:endParaRPr lang="en-US" sz="2400" dirty="0">
              <a:solidFill>
                <a:prstClr val="black"/>
              </a:solidFill>
            </a:endParaRPr>
          </a:p>
          <a:p>
            <a:r>
              <a:rPr lang="en-US" sz="1600" i="1" dirty="0">
                <a:solidFill>
                  <a:prstClr val="white">
                    <a:lumMod val="50000"/>
                  </a:prstClr>
                </a:solidFill>
              </a:rPr>
              <a:t>Head of R&amp;D</a:t>
            </a:r>
          </a:p>
        </p:txBody>
      </p:sp>
      <p:sp>
        <p:nvSpPr>
          <p:cNvPr id="20" name="Rectangle 19"/>
          <p:cNvSpPr/>
          <p:nvPr/>
        </p:nvSpPr>
        <p:spPr>
          <a:xfrm>
            <a:off x="9933930" y="5286871"/>
            <a:ext cx="210038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>
                <a:solidFill>
                  <a:prstClr val="black"/>
                </a:solidFill>
              </a:rPr>
              <a:t>Karen </a:t>
            </a:r>
            <a:r>
              <a:rPr lang="en-US" sz="2400" dirty="0" err="1">
                <a:solidFill>
                  <a:prstClr val="black"/>
                </a:solidFill>
              </a:rPr>
              <a:t>Zakaryan</a:t>
            </a:r>
            <a:endParaRPr lang="en-US" sz="2400" dirty="0">
              <a:solidFill>
                <a:prstClr val="black"/>
              </a:solidFill>
            </a:endParaRPr>
          </a:p>
          <a:p>
            <a:r>
              <a:rPr lang="en-US" sz="1600" i="1" dirty="0">
                <a:solidFill>
                  <a:prstClr val="white">
                    <a:lumMod val="50000"/>
                  </a:prstClr>
                </a:solidFill>
              </a:rPr>
              <a:t>Head of Production</a:t>
            </a:r>
          </a:p>
        </p:txBody>
      </p:sp>
      <p:pic>
        <p:nvPicPr>
          <p:cNvPr id="21" name="Picture 3" descr="C:\Users\Dell\Desktop\E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7779" y="4459533"/>
            <a:ext cx="138834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C:\Users\Dell\Desktop\K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9662" y="4487199"/>
            <a:ext cx="137166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Rectangle 23"/>
          <p:cNvSpPr/>
          <p:nvPr/>
        </p:nvSpPr>
        <p:spPr>
          <a:xfrm>
            <a:off x="0" y="6343724"/>
            <a:ext cx="54660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i="1" dirty="0" err="1">
                <a:solidFill>
                  <a:prstClr val="white"/>
                </a:solidFill>
              </a:rPr>
              <a:t>NanoEnegy</a:t>
            </a:r>
            <a:r>
              <a:rPr lang="en-US" sz="1400" i="1" dirty="0">
                <a:solidFill>
                  <a:prstClr val="white"/>
                </a:solidFill>
              </a:rPr>
              <a:t> Solar Panels		https://nanoenergy.io</a:t>
            </a:r>
          </a:p>
          <a:p>
            <a:r>
              <a:rPr lang="en-US" sz="1400" i="1" dirty="0">
                <a:solidFill>
                  <a:prstClr val="white"/>
                </a:solidFill>
              </a:rPr>
              <a:t>			info@nanoenergy.io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71" y="726418"/>
            <a:ext cx="9835249" cy="3715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" name="Rectangle 4"/>
          <p:cNvSpPr>
            <a:spLocks noChangeArrowheads="1"/>
          </p:cNvSpPr>
          <p:nvPr/>
        </p:nvSpPr>
        <p:spPr bwMode="auto">
          <a:xfrm>
            <a:off x="9440334" y="6436708"/>
            <a:ext cx="259398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US" altLang="ru-RU" sz="2000" dirty="0">
                <a:solidFill>
                  <a:schemeClr val="bg1"/>
                </a:solidFill>
              </a:rPr>
              <a:t>202</a:t>
            </a:r>
            <a:r>
              <a:rPr lang="hy-AM" altLang="ru-RU" sz="2000" dirty="0">
                <a:solidFill>
                  <a:schemeClr val="bg1"/>
                </a:solidFill>
              </a:rPr>
              <a:t>6</a:t>
            </a:r>
            <a:r>
              <a:rPr lang="en-US" altLang="ru-RU" sz="2000" dirty="0">
                <a:solidFill>
                  <a:schemeClr val="bg1"/>
                </a:solidFill>
              </a:rPr>
              <a:t>-0</a:t>
            </a:r>
            <a:r>
              <a:rPr lang="hy-AM" altLang="ru-RU" sz="2000" dirty="0">
                <a:solidFill>
                  <a:schemeClr val="bg1"/>
                </a:solidFill>
              </a:rPr>
              <a:t>5</a:t>
            </a:r>
            <a:r>
              <a:rPr lang="en-US" altLang="ru-RU" sz="2000" dirty="0" smtClean="0">
                <a:solidFill>
                  <a:schemeClr val="bg1"/>
                </a:solidFill>
              </a:rPr>
              <a:t>-16, D</a:t>
            </a:r>
            <a:r>
              <a:rPr lang="en-US" altLang="ru-RU" sz="1400" dirty="0" smtClean="0">
                <a:solidFill>
                  <a:schemeClr val="bg1"/>
                </a:solidFill>
              </a:rPr>
              <a:t>ILIJAN</a:t>
            </a:r>
            <a:endParaRPr lang="en-US" altLang="ru-RU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419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bg1">
                <a:lumMod val="85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343724"/>
            <a:ext cx="12192000" cy="524107"/>
          </a:xfrm>
          <a:custGeom>
            <a:avLst/>
            <a:gdLst>
              <a:gd name="connsiteX0" fmla="*/ 0 w 12192000"/>
              <a:gd name="connsiteY0" fmla="*/ 0 h 520936"/>
              <a:gd name="connsiteX1" fmla="*/ 12192000 w 12192000"/>
              <a:gd name="connsiteY1" fmla="*/ 0 h 520936"/>
              <a:gd name="connsiteX2" fmla="*/ 12192000 w 12192000"/>
              <a:gd name="connsiteY2" fmla="*/ 520936 h 520936"/>
              <a:gd name="connsiteX3" fmla="*/ 0 w 12192000"/>
              <a:gd name="connsiteY3" fmla="*/ 520936 h 520936"/>
              <a:gd name="connsiteX4" fmla="*/ 0 w 12192000"/>
              <a:gd name="connsiteY4" fmla="*/ 0 h 520936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2192000 w 12192000"/>
              <a:gd name="connsiteY2" fmla="*/ 3171 h 524107"/>
              <a:gd name="connsiteX3" fmla="*/ 12192000 w 12192000"/>
              <a:gd name="connsiteY3" fmla="*/ 524107 h 524107"/>
              <a:gd name="connsiteX4" fmla="*/ 0 w 12192000"/>
              <a:gd name="connsiteY4" fmla="*/ 524107 h 524107"/>
              <a:gd name="connsiteX5" fmla="*/ 0 w 12192000"/>
              <a:gd name="connsiteY5" fmla="*/ 3171 h 524107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2192000 w 12192000"/>
              <a:gd name="connsiteY3" fmla="*/ 6887 h 527823"/>
              <a:gd name="connsiteX4" fmla="*/ 12192000 w 12192000"/>
              <a:gd name="connsiteY4" fmla="*/ 527823 h 527823"/>
              <a:gd name="connsiteX5" fmla="*/ 0 w 12192000"/>
              <a:gd name="connsiteY5" fmla="*/ 527823 h 527823"/>
              <a:gd name="connsiteX6" fmla="*/ 0 w 12192000"/>
              <a:gd name="connsiteY6" fmla="*/ 6887 h 527823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1508059 w 12192000"/>
              <a:gd name="connsiteY3" fmla="*/ 7434 h 527823"/>
              <a:gd name="connsiteX4" fmla="*/ 12192000 w 12192000"/>
              <a:gd name="connsiteY4" fmla="*/ 6887 h 527823"/>
              <a:gd name="connsiteX5" fmla="*/ 12192000 w 12192000"/>
              <a:gd name="connsiteY5" fmla="*/ 527823 h 527823"/>
              <a:gd name="connsiteX6" fmla="*/ 0 w 12192000"/>
              <a:gd name="connsiteY6" fmla="*/ 527823 h 527823"/>
              <a:gd name="connsiteX7" fmla="*/ 0 w 12192000"/>
              <a:gd name="connsiteY7" fmla="*/ 6887 h 527823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1296185 w 12192000"/>
              <a:gd name="connsiteY2" fmla="*/ 159836 h 524107"/>
              <a:gd name="connsiteX3" fmla="*/ 11508059 w 12192000"/>
              <a:gd name="connsiteY3" fmla="*/ 3718 h 524107"/>
              <a:gd name="connsiteX4" fmla="*/ 12192000 w 12192000"/>
              <a:gd name="connsiteY4" fmla="*/ 3171 h 524107"/>
              <a:gd name="connsiteX5" fmla="*/ 12192000 w 12192000"/>
              <a:gd name="connsiteY5" fmla="*/ 524107 h 524107"/>
              <a:gd name="connsiteX6" fmla="*/ 0 w 12192000"/>
              <a:gd name="connsiteY6" fmla="*/ 524107 h 524107"/>
              <a:gd name="connsiteX7" fmla="*/ 0 w 12192000"/>
              <a:gd name="connsiteY7" fmla="*/ 3171 h 52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24107">
                <a:moveTo>
                  <a:pt x="0" y="3171"/>
                </a:moveTo>
                <a:lnTo>
                  <a:pt x="11054576" y="0"/>
                </a:lnTo>
                <a:lnTo>
                  <a:pt x="11296185" y="159836"/>
                </a:lnTo>
                <a:lnTo>
                  <a:pt x="11508059" y="3718"/>
                </a:lnTo>
                <a:lnTo>
                  <a:pt x="12192000" y="3171"/>
                </a:lnTo>
                <a:lnTo>
                  <a:pt x="12192000" y="524107"/>
                </a:lnTo>
                <a:lnTo>
                  <a:pt x="0" y="524107"/>
                </a:lnTo>
                <a:lnTo>
                  <a:pt x="0" y="317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17" name="Straight Connector 16"/>
          <p:cNvCxnSpPr/>
          <p:nvPr/>
        </p:nvCxnSpPr>
        <p:spPr>
          <a:xfrm>
            <a:off x="65672" y="1015999"/>
            <a:ext cx="9809848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4" name="Title 1"/>
          <p:cNvSpPr txBox="1">
            <a:spLocks/>
          </p:cNvSpPr>
          <p:nvPr/>
        </p:nvSpPr>
        <p:spPr>
          <a:xfrm>
            <a:off x="95830" y="78103"/>
            <a:ext cx="4780969" cy="914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prstClr val="black"/>
                </a:solidFill>
              </a:rPr>
              <a:t>Research team</a:t>
            </a:r>
          </a:p>
        </p:txBody>
      </p:sp>
      <p:pic>
        <p:nvPicPr>
          <p:cNvPr id="33" name="Picture 2" descr="C:\Users\user\Downloads\logo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541261" y="57012"/>
            <a:ext cx="2370112" cy="912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xmlns="" id="{0167283F-0A74-4328-8D76-6979F8719432}"/>
              </a:ext>
            </a:extLst>
          </p:cNvPr>
          <p:cNvSpPr txBox="1"/>
          <p:nvPr/>
        </p:nvSpPr>
        <p:spPr>
          <a:xfrm>
            <a:off x="128677" y="1101605"/>
            <a:ext cx="1193464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i="1" dirty="0">
                <a:solidFill>
                  <a:prstClr val="black"/>
                </a:solidFill>
              </a:rPr>
              <a:t>Eduard </a:t>
            </a:r>
            <a:r>
              <a:rPr lang="en-US" sz="2200" b="1" i="1" dirty="0" err="1">
                <a:solidFill>
                  <a:prstClr val="black"/>
                </a:solidFill>
              </a:rPr>
              <a:t>Aleksanyan</a:t>
            </a:r>
            <a:r>
              <a:rPr lang="en-US" sz="2200" b="1" i="1" dirty="0">
                <a:solidFill>
                  <a:prstClr val="black"/>
                </a:solidFill>
              </a:rPr>
              <a:t> </a:t>
            </a:r>
            <a:r>
              <a:rPr lang="en-US" sz="2200" i="1" dirty="0">
                <a:solidFill>
                  <a:prstClr val="black"/>
                </a:solidFill>
              </a:rPr>
              <a:t>- </a:t>
            </a:r>
            <a:r>
              <a:rPr lang="en-US" altLang="en-US" sz="2200" i="1" dirty="0">
                <a:solidFill>
                  <a:prstClr val="black"/>
                </a:solidFill>
              </a:rPr>
              <a:t>Dr., A. </a:t>
            </a:r>
            <a:r>
              <a:rPr lang="en-US" altLang="en-US" sz="2200" i="1" dirty="0" err="1">
                <a:solidFill>
                  <a:prstClr val="black"/>
                </a:solidFill>
              </a:rPr>
              <a:t>Alikhanyan</a:t>
            </a:r>
            <a:r>
              <a:rPr lang="en-US" altLang="en-US" sz="2200" i="1" dirty="0">
                <a:solidFill>
                  <a:prstClr val="black"/>
                </a:solidFill>
              </a:rPr>
              <a:t> National Laboratory (Yerevan Physics Institute) foundation</a:t>
            </a:r>
            <a:endParaRPr lang="en-US" sz="2200" dirty="0">
              <a:solidFill>
                <a:prstClr val="black"/>
              </a:solidFill>
              <a:latin typeface="Century Gothic" panose="020B0502020202020204" pitchFamily="34" charset="0"/>
            </a:endParaRPr>
          </a:p>
          <a:p>
            <a:r>
              <a:rPr lang="en-US" sz="2200" b="1" i="1" dirty="0">
                <a:solidFill>
                  <a:prstClr val="black"/>
                </a:solidFill>
              </a:rPr>
              <a:t>Artur </a:t>
            </a:r>
            <a:r>
              <a:rPr lang="en-US" sz="2200" b="1" i="1" dirty="0" err="1">
                <a:solidFill>
                  <a:prstClr val="black"/>
                </a:solidFill>
              </a:rPr>
              <a:t>Papikyan</a:t>
            </a:r>
            <a:r>
              <a:rPr lang="en-US" sz="2200" b="1" i="1" dirty="0">
                <a:solidFill>
                  <a:prstClr val="black"/>
                </a:solidFill>
              </a:rPr>
              <a:t>	</a:t>
            </a:r>
            <a:r>
              <a:rPr lang="en-US" sz="2200" i="1" dirty="0">
                <a:solidFill>
                  <a:prstClr val="black"/>
                </a:solidFill>
              </a:rPr>
              <a:t>- </a:t>
            </a:r>
            <a:r>
              <a:rPr lang="en-US" altLang="en-US" sz="2200" i="1" dirty="0">
                <a:solidFill>
                  <a:prstClr val="black"/>
                </a:solidFill>
              </a:rPr>
              <a:t>PhD., A. </a:t>
            </a:r>
            <a:r>
              <a:rPr lang="en-US" altLang="en-US" sz="2200" i="1" dirty="0" err="1">
                <a:solidFill>
                  <a:prstClr val="black"/>
                </a:solidFill>
              </a:rPr>
              <a:t>Alikhanyan</a:t>
            </a:r>
            <a:r>
              <a:rPr lang="en-US" altLang="en-US" sz="2200" i="1" dirty="0">
                <a:solidFill>
                  <a:prstClr val="black"/>
                </a:solidFill>
              </a:rPr>
              <a:t> National Laboratory (Yerevan Physics Institute) foundation</a:t>
            </a:r>
            <a:endParaRPr lang="en-US" sz="2200" dirty="0">
              <a:solidFill>
                <a:prstClr val="black"/>
              </a:solidFill>
              <a:latin typeface="Century Gothic" panose="020B0502020202020204" pitchFamily="34" charset="0"/>
            </a:endParaRPr>
          </a:p>
          <a:p>
            <a:r>
              <a:rPr lang="en-US" sz="2200" b="1" i="1" dirty="0" err="1">
                <a:solidFill>
                  <a:prstClr val="black"/>
                </a:solidFill>
              </a:rPr>
              <a:t>Anush</a:t>
            </a:r>
            <a:r>
              <a:rPr lang="en-US" sz="2200" b="1" i="1" dirty="0">
                <a:solidFill>
                  <a:prstClr val="black"/>
                </a:solidFill>
              </a:rPr>
              <a:t> </a:t>
            </a:r>
            <a:r>
              <a:rPr lang="en-US" sz="2200" b="1" i="1" dirty="0" err="1">
                <a:solidFill>
                  <a:prstClr val="black"/>
                </a:solidFill>
              </a:rPr>
              <a:t>Badalyan</a:t>
            </a:r>
            <a:r>
              <a:rPr lang="en-US" sz="2200" b="1" i="1" dirty="0">
                <a:solidFill>
                  <a:prstClr val="black"/>
                </a:solidFill>
              </a:rPr>
              <a:t> </a:t>
            </a:r>
            <a:r>
              <a:rPr lang="en-US" sz="2200" i="1" dirty="0">
                <a:solidFill>
                  <a:prstClr val="black"/>
                </a:solidFill>
              </a:rPr>
              <a:t>– </a:t>
            </a:r>
            <a:r>
              <a:rPr lang="en-US" altLang="en-US" sz="2200" i="1" dirty="0">
                <a:solidFill>
                  <a:prstClr val="black"/>
                </a:solidFill>
              </a:rPr>
              <a:t>Dr., A. </a:t>
            </a:r>
            <a:r>
              <a:rPr lang="en-US" altLang="en-US" sz="2200" i="1" dirty="0" err="1">
                <a:solidFill>
                  <a:prstClr val="black"/>
                </a:solidFill>
              </a:rPr>
              <a:t>Alikhanyan</a:t>
            </a:r>
            <a:r>
              <a:rPr lang="en-US" altLang="en-US" sz="2200" i="1" dirty="0">
                <a:solidFill>
                  <a:prstClr val="black"/>
                </a:solidFill>
              </a:rPr>
              <a:t> National Laboratory (Yerevan Physics Institute) foundation</a:t>
            </a:r>
          </a:p>
          <a:p>
            <a:r>
              <a:rPr lang="en-US" sz="2200" b="1" i="1" dirty="0" err="1">
                <a:solidFill>
                  <a:prstClr val="black"/>
                </a:solidFill>
              </a:rPr>
              <a:t>Arevik</a:t>
            </a:r>
            <a:r>
              <a:rPr lang="en-US" sz="2200" b="1" i="1" dirty="0">
                <a:solidFill>
                  <a:prstClr val="black"/>
                </a:solidFill>
              </a:rPr>
              <a:t> </a:t>
            </a:r>
            <a:r>
              <a:rPr lang="en-US" sz="2200" b="1" i="1" dirty="0" err="1">
                <a:solidFill>
                  <a:prstClr val="black"/>
                </a:solidFill>
              </a:rPr>
              <a:t>Arestakyan</a:t>
            </a:r>
            <a:r>
              <a:rPr lang="en-US" sz="2200" b="1" i="1" dirty="0">
                <a:solidFill>
                  <a:prstClr val="black"/>
                </a:solidFill>
              </a:rPr>
              <a:t> </a:t>
            </a:r>
            <a:r>
              <a:rPr lang="en-US" sz="2200" i="1" dirty="0">
                <a:solidFill>
                  <a:prstClr val="black"/>
                </a:solidFill>
                <a:latin typeface="Century Gothic" panose="020B0502020202020204" pitchFamily="34" charset="0"/>
              </a:rPr>
              <a:t>– </a:t>
            </a:r>
            <a:r>
              <a:rPr lang="en-US" sz="2200" i="1" dirty="0">
                <a:solidFill>
                  <a:prstClr val="black"/>
                </a:solidFill>
              </a:rPr>
              <a:t>Master, </a:t>
            </a:r>
            <a:r>
              <a:rPr lang="en-US" altLang="en-US" sz="2200" i="1" dirty="0">
                <a:solidFill>
                  <a:prstClr val="black"/>
                </a:solidFill>
              </a:rPr>
              <a:t>A. </a:t>
            </a:r>
            <a:r>
              <a:rPr lang="en-US" altLang="en-US" sz="2200" i="1" dirty="0" err="1">
                <a:solidFill>
                  <a:prstClr val="black"/>
                </a:solidFill>
              </a:rPr>
              <a:t>Alikhanyan</a:t>
            </a:r>
            <a:r>
              <a:rPr lang="en-US" altLang="en-US" sz="2200" i="1" dirty="0">
                <a:solidFill>
                  <a:prstClr val="black"/>
                </a:solidFill>
              </a:rPr>
              <a:t> National Laboratory (Yerevan Physics Institute) foundation</a:t>
            </a:r>
            <a:endParaRPr lang="en-US" sz="2200" i="1" dirty="0">
              <a:solidFill>
                <a:prstClr val="black"/>
              </a:solidFill>
            </a:endParaRPr>
          </a:p>
          <a:p>
            <a:r>
              <a:rPr lang="en-US" sz="2200" b="1" i="1" dirty="0" err="1">
                <a:solidFill>
                  <a:prstClr val="black"/>
                </a:solidFill>
              </a:rPr>
              <a:t>Hrant</a:t>
            </a:r>
            <a:r>
              <a:rPr lang="en-US" sz="2200" b="1" i="1" dirty="0">
                <a:solidFill>
                  <a:prstClr val="black"/>
                </a:solidFill>
              </a:rPr>
              <a:t> </a:t>
            </a:r>
            <a:r>
              <a:rPr lang="en-US" sz="2200" b="1" i="1" dirty="0" err="1">
                <a:solidFill>
                  <a:prstClr val="black"/>
                </a:solidFill>
              </a:rPr>
              <a:t>Yeritsyan</a:t>
            </a:r>
            <a:r>
              <a:rPr lang="en-US" sz="2200" b="1" i="1" dirty="0">
                <a:solidFill>
                  <a:prstClr val="black"/>
                </a:solidFill>
              </a:rPr>
              <a:t> </a:t>
            </a:r>
            <a:r>
              <a:rPr lang="en-US" sz="2200" i="1" dirty="0">
                <a:solidFill>
                  <a:prstClr val="black"/>
                </a:solidFill>
              </a:rPr>
              <a:t>– Student at YSU</a:t>
            </a:r>
          </a:p>
          <a:p>
            <a:r>
              <a:rPr lang="en-US" sz="2200" b="1" i="1" dirty="0">
                <a:solidFill>
                  <a:prstClr val="black"/>
                </a:solidFill>
              </a:rPr>
              <a:t>Arman Hovhannisyan</a:t>
            </a:r>
            <a:r>
              <a:rPr lang="en-US" sz="2200" i="1" dirty="0">
                <a:solidFill>
                  <a:prstClr val="black"/>
                </a:solidFill>
              </a:rPr>
              <a:t> – Student at YSU</a:t>
            </a:r>
            <a:endParaRPr lang="en-US" sz="2200" b="1" i="1" dirty="0">
              <a:solidFill>
                <a:prstClr val="black"/>
              </a:solidFill>
            </a:endParaRPr>
          </a:p>
          <a:p>
            <a:r>
              <a:rPr lang="en-US" sz="2200" b="1" i="1" dirty="0" err="1">
                <a:solidFill>
                  <a:prstClr val="black"/>
                </a:solidFill>
              </a:rPr>
              <a:t>Norik</a:t>
            </a:r>
            <a:r>
              <a:rPr lang="en-US" sz="2200" b="1" i="1" dirty="0">
                <a:solidFill>
                  <a:prstClr val="black"/>
                </a:solidFill>
              </a:rPr>
              <a:t> </a:t>
            </a:r>
            <a:r>
              <a:rPr lang="en-US" sz="2200" b="1" i="1" dirty="0" err="1">
                <a:solidFill>
                  <a:prstClr val="black"/>
                </a:solidFill>
              </a:rPr>
              <a:t>Grigoryan</a:t>
            </a:r>
            <a:r>
              <a:rPr lang="en-US" sz="2200" b="1" i="1" dirty="0">
                <a:solidFill>
                  <a:prstClr val="black"/>
                </a:solidFill>
              </a:rPr>
              <a:t> </a:t>
            </a:r>
            <a:r>
              <a:rPr lang="en-US" sz="2200" i="1" dirty="0">
                <a:solidFill>
                  <a:prstClr val="black"/>
                </a:solidFill>
              </a:rPr>
              <a:t>– </a:t>
            </a:r>
            <a:r>
              <a:rPr lang="en-US" altLang="en-US" sz="2200" i="1" dirty="0">
                <a:solidFill>
                  <a:prstClr val="black"/>
                </a:solidFill>
              </a:rPr>
              <a:t>Dr., A. </a:t>
            </a:r>
            <a:r>
              <a:rPr lang="en-US" altLang="en-US" sz="2200" i="1" dirty="0" err="1">
                <a:solidFill>
                  <a:prstClr val="black"/>
                </a:solidFill>
              </a:rPr>
              <a:t>Alikhanyan</a:t>
            </a:r>
            <a:r>
              <a:rPr lang="en-US" altLang="en-US" sz="2200" i="1" dirty="0">
                <a:solidFill>
                  <a:prstClr val="black"/>
                </a:solidFill>
              </a:rPr>
              <a:t> National Laboratory (Yerevan Physics Institute) foundation</a:t>
            </a:r>
          </a:p>
          <a:p>
            <a:r>
              <a:rPr lang="en-US" sz="2200" b="1" i="1" dirty="0" err="1" smtClean="0">
                <a:solidFill>
                  <a:prstClr val="black"/>
                </a:solidFill>
              </a:rPr>
              <a:t>Artavazd</a:t>
            </a:r>
            <a:r>
              <a:rPr lang="en-US" sz="2200" b="1" i="1" dirty="0" smtClean="0">
                <a:solidFill>
                  <a:prstClr val="black"/>
                </a:solidFill>
              </a:rPr>
              <a:t> </a:t>
            </a:r>
            <a:r>
              <a:rPr lang="en-US" sz="2200" b="1" i="1" dirty="0" err="1">
                <a:solidFill>
                  <a:prstClr val="black"/>
                </a:solidFill>
              </a:rPr>
              <a:t>Kirakosyan</a:t>
            </a:r>
            <a:r>
              <a:rPr lang="en-US" sz="2200" b="1" i="1" dirty="0">
                <a:solidFill>
                  <a:prstClr val="black"/>
                </a:solidFill>
              </a:rPr>
              <a:t> </a:t>
            </a:r>
            <a:r>
              <a:rPr lang="en-US" sz="2200" i="1" dirty="0">
                <a:solidFill>
                  <a:prstClr val="black"/>
                </a:solidFill>
              </a:rPr>
              <a:t>- </a:t>
            </a:r>
            <a:r>
              <a:rPr lang="en-US" altLang="en-US" sz="2200" i="1" dirty="0">
                <a:solidFill>
                  <a:prstClr val="black"/>
                </a:solidFill>
              </a:rPr>
              <a:t>Dr.,</a:t>
            </a:r>
            <a:r>
              <a:rPr lang="en-US" sz="2200" i="1" dirty="0">
                <a:solidFill>
                  <a:prstClr val="black"/>
                </a:solidFill>
              </a:rPr>
              <a:t> </a:t>
            </a:r>
            <a:r>
              <a:rPr lang="en-US" sz="2200" i="1" dirty="0" err="1">
                <a:solidFill>
                  <a:prstClr val="black"/>
                </a:solidFill>
              </a:rPr>
              <a:t>Chungnam</a:t>
            </a:r>
            <a:r>
              <a:rPr lang="en-US" sz="2200" i="1" dirty="0">
                <a:solidFill>
                  <a:prstClr val="black"/>
                </a:solidFill>
              </a:rPr>
              <a:t> National University, Korea</a:t>
            </a:r>
          </a:p>
          <a:p>
            <a:endParaRPr lang="en-US" sz="2200" dirty="0">
              <a:solidFill>
                <a:prstClr val="black"/>
              </a:solidFill>
              <a:latin typeface="Century Gothic" panose="020B0502020202020204" pitchFamily="34" charset="0"/>
            </a:endParaRPr>
          </a:p>
        </p:txBody>
      </p:sp>
      <p:pic>
        <p:nvPicPr>
          <p:cNvPr id="35" name="Picture 6" descr="C:\Users\EDO\Google Drive\2021\My Physics\2021 EIF grant\Anush.png">
            <a:extLst>
              <a:ext uri="{FF2B5EF4-FFF2-40B4-BE49-F238E27FC236}">
                <a16:creationId xmlns:a16="http://schemas.microsoft.com/office/drawing/2014/main" xmlns="" id="{52DC58FD-90F7-4276-BB46-F10382186C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3921" y="4455278"/>
            <a:ext cx="1211136" cy="1737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" name="Picture 9" descr="C:\Users\EDO\Desktop\Img19666_.jpg">
            <a:extLst>
              <a:ext uri="{FF2B5EF4-FFF2-40B4-BE49-F238E27FC236}">
                <a16:creationId xmlns:a16="http://schemas.microsoft.com/office/drawing/2014/main" xmlns="" id="{E260F3A8-F62D-4073-93D6-196527BE70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2" y="4455280"/>
            <a:ext cx="1652164" cy="1737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" name="Picture 3" descr="C:\Users\user\Google Drive\2021\My Physics\2021 SCS\2021 xmberi meknark ev laberi amrapndum\Interview\Norik.JPG">
            <a:extLst>
              <a:ext uri="{FF2B5EF4-FFF2-40B4-BE49-F238E27FC236}">
                <a16:creationId xmlns:a16="http://schemas.microsoft.com/office/drawing/2014/main" xmlns="" id="{296C1E3E-2C4D-452A-BB97-9673DBF012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7095" y="4455280"/>
            <a:ext cx="1594442" cy="1737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4" descr="C:\Users\user\Google Drive\2021\My Physics\2021 SCS\2021 xmberi meknark ev laberi amrapndum\Interview\Artavazd-Kirakosyan-2.jpg">
            <a:extLst>
              <a:ext uri="{FF2B5EF4-FFF2-40B4-BE49-F238E27FC236}">
                <a16:creationId xmlns:a16="http://schemas.microsoft.com/office/drawing/2014/main" xmlns="" id="{052CA0CA-6914-4255-A428-40F2068804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8541" y="4455279"/>
            <a:ext cx="1737360" cy="1737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 descr="E:\EA\Single\Photos\YERPHI\IMG_20190220_131056 (2).jpg">
            <a:extLst>
              <a:ext uri="{FF2B5EF4-FFF2-40B4-BE49-F238E27FC236}">
                <a16:creationId xmlns:a16="http://schemas.microsoft.com/office/drawing/2014/main" xmlns="" id="{13E799E2-15DC-4294-BE3A-0B49719EC9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3592" y="4455282"/>
            <a:ext cx="1156359" cy="1737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" descr="C:\Users\user\Desktop\IMG_20230831_202559.jpg">
            <a:extLst>
              <a:ext uri="{FF2B5EF4-FFF2-40B4-BE49-F238E27FC236}">
                <a16:creationId xmlns:a16="http://schemas.microsoft.com/office/drawing/2014/main" xmlns="" id="{2F284B8E-B514-4BEC-A86F-5C880CC5AB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8486" y="4455282"/>
            <a:ext cx="1359298" cy="1737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">
            <a:extLst>
              <a:ext uri="{FF2B5EF4-FFF2-40B4-BE49-F238E27FC236}">
                <a16:creationId xmlns:a16="http://schemas.microsoft.com/office/drawing/2014/main" xmlns="" id="{3670FB3E-2958-4448-865F-5194A51398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0788" y="4455278"/>
            <a:ext cx="1346131" cy="1737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3" name="Picture 3">
            <a:extLst>
              <a:ext uri="{FF2B5EF4-FFF2-40B4-BE49-F238E27FC236}">
                <a16:creationId xmlns:a16="http://schemas.microsoft.com/office/drawing/2014/main" xmlns="" id="{5B23FE52-B62D-4BC7-9FDF-1B6AF17F81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7852" y="4448957"/>
            <a:ext cx="1670708" cy="1737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Rectangle 19"/>
          <p:cNvSpPr/>
          <p:nvPr/>
        </p:nvSpPr>
        <p:spPr>
          <a:xfrm>
            <a:off x="0" y="6343724"/>
            <a:ext cx="5466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 smtClean="0">
                <a:solidFill>
                  <a:prstClr val="white"/>
                </a:solidFill>
              </a:rPr>
              <a:t>aeduard@yerphi.am</a:t>
            </a:r>
            <a:r>
              <a:rPr lang="en-US" i="1" dirty="0">
                <a:solidFill>
                  <a:prstClr val="white"/>
                </a:solidFill>
              </a:rPr>
              <a:t>		</a:t>
            </a:r>
          </a:p>
        </p:txBody>
      </p:sp>
      <p:sp>
        <p:nvSpPr>
          <p:cNvPr id="21" name="Rectangle 4"/>
          <p:cNvSpPr>
            <a:spLocks noChangeArrowheads="1"/>
          </p:cNvSpPr>
          <p:nvPr/>
        </p:nvSpPr>
        <p:spPr bwMode="auto">
          <a:xfrm>
            <a:off x="9440334" y="6436708"/>
            <a:ext cx="259398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US" altLang="ru-RU" sz="2000" dirty="0">
                <a:solidFill>
                  <a:schemeClr val="bg1"/>
                </a:solidFill>
              </a:rPr>
              <a:t>202</a:t>
            </a:r>
            <a:r>
              <a:rPr lang="hy-AM" altLang="ru-RU" sz="2000" dirty="0">
                <a:solidFill>
                  <a:schemeClr val="bg1"/>
                </a:solidFill>
              </a:rPr>
              <a:t>6</a:t>
            </a:r>
            <a:r>
              <a:rPr lang="en-US" altLang="ru-RU" sz="2000" dirty="0">
                <a:solidFill>
                  <a:schemeClr val="bg1"/>
                </a:solidFill>
              </a:rPr>
              <a:t>-0</a:t>
            </a:r>
            <a:r>
              <a:rPr lang="hy-AM" altLang="ru-RU" sz="2000" dirty="0">
                <a:solidFill>
                  <a:schemeClr val="bg1"/>
                </a:solidFill>
              </a:rPr>
              <a:t>5</a:t>
            </a:r>
            <a:r>
              <a:rPr lang="en-US" altLang="ru-RU" sz="2000" dirty="0" smtClean="0">
                <a:solidFill>
                  <a:schemeClr val="bg1"/>
                </a:solidFill>
              </a:rPr>
              <a:t>-16, D</a:t>
            </a:r>
            <a:r>
              <a:rPr lang="en-US" altLang="ru-RU" sz="1400" dirty="0" smtClean="0">
                <a:solidFill>
                  <a:schemeClr val="bg1"/>
                </a:solidFill>
              </a:rPr>
              <a:t>ILIJAN</a:t>
            </a:r>
            <a:endParaRPr lang="en-US" altLang="ru-RU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35795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bg1">
                <a:lumMod val="85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343724"/>
            <a:ext cx="12192000" cy="524107"/>
          </a:xfrm>
          <a:custGeom>
            <a:avLst/>
            <a:gdLst>
              <a:gd name="connsiteX0" fmla="*/ 0 w 12192000"/>
              <a:gd name="connsiteY0" fmla="*/ 0 h 520936"/>
              <a:gd name="connsiteX1" fmla="*/ 12192000 w 12192000"/>
              <a:gd name="connsiteY1" fmla="*/ 0 h 520936"/>
              <a:gd name="connsiteX2" fmla="*/ 12192000 w 12192000"/>
              <a:gd name="connsiteY2" fmla="*/ 520936 h 520936"/>
              <a:gd name="connsiteX3" fmla="*/ 0 w 12192000"/>
              <a:gd name="connsiteY3" fmla="*/ 520936 h 520936"/>
              <a:gd name="connsiteX4" fmla="*/ 0 w 12192000"/>
              <a:gd name="connsiteY4" fmla="*/ 0 h 520936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2192000 w 12192000"/>
              <a:gd name="connsiteY2" fmla="*/ 3171 h 524107"/>
              <a:gd name="connsiteX3" fmla="*/ 12192000 w 12192000"/>
              <a:gd name="connsiteY3" fmla="*/ 524107 h 524107"/>
              <a:gd name="connsiteX4" fmla="*/ 0 w 12192000"/>
              <a:gd name="connsiteY4" fmla="*/ 524107 h 524107"/>
              <a:gd name="connsiteX5" fmla="*/ 0 w 12192000"/>
              <a:gd name="connsiteY5" fmla="*/ 3171 h 524107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2192000 w 12192000"/>
              <a:gd name="connsiteY3" fmla="*/ 6887 h 527823"/>
              <a:gd name="connsiteX4" fmla="*/ 12192000 w 12192000"/>
              <a:gd name="connsiteY4" fmla="*/ 527823 h 527823"/>
              <a:gd name="connsiteX5" fmla="*/ 0 w 12192000"/>
              <a:gd name="connsiteY5" fmla="*/ 527823 h 527823"/>
              <a:gd name="connsiteX6" fmla="*/ 0 w 12192000"/>
              <a:gd name="connsiteY6" fmla="*/ 6887 h 527823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1508059 w 12192000"/>
              <a:gd name="connsiteY3" fmla="*/ 7434 h 527823"/>
              <a:gd name="connsiteX4" fmla="*/ 12192000 w 12192000"/>
              <a:gd name="connsiteY4" fmla="*/ 6887 h 527823"/>
              <a:gd name="connsiteX5" fmla="*/ 12192000 w 12192000"/>
              <a:gd name="connsiteY5" fmla="*/ 527823 h 527823"/>
              <a:gd name="connsiteX6" fmla="*/ 0 w 12192000"/>
              <a:gd name="connsiteY6" fmla="*/ 527823 h 527823"/>
              <a:gd name="connsiteX7" fmla="*/ 0 w 12192000"/>
              <a:gd name="connsiteY7" fmla="*/ 6887 h 527823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1296185 w 12192000"/>
              <a:gd name="connsiteY2" fmla="*/ 159836 h 524107"/>
              <a:gd name="connsiteX3" fmla="*/ 11508059 w 12192000"/>
              <a:gd name="connsiteY3" fmla="*/ 3718 h 524107"/>
              <a:gd name="connsiteX4" fmla="*/ 12192000 w 12192000"/>
              <a:gd name="connsiteY4" fmla="*/ 3171 h 524107"/>
              <a:gd name="connsiteX5" fmla="*/ 12192000 w 12192000"/>
              <a:gd name="connsiteY5" fmla="*/ 524107 h 524107"/>
              <a:gd name="connsiteX6" fmla="*/ 0 w 12192000"/>
              <a:gd name="connsiteY6" fmla="*/ 524107 h 524107"/>
              <a:gd name="connsiteX7" fmla="*/ 0 w 12192000"/>
              <a:gd name="connsiteY7" fmla="*/ 3171 h 52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24107">
                <a:moveTo>
                  <a:pt x="0" y="3171"/>
                </a:moveTo>
                <a:lnTo>
                  <a:pt x="11054576" y="0"/>
                </a:lnTo>
                <a:lnTo>
                  <a:pt x="11296185" y="159836"/>
                </a:lnTo>
                <a:lnTo>
                  <a:pt x="11508059" y="3718"/>
                </a:lnTo>
                <a:lnTo>
                  <a:pt x="12192000" y="3171"/>
                </a:lnTo>
                <a:lnTo>
                  <a:pt x="12192000" y="524107"/>
                </a:lnTo>
                <a:lnTo>
                  <a:pt x="0" y="524107"/>
                </a:lnTo>
                <a:lnTo>
                  <a:pt x="0" y="317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17" name="Straight Connector 16"/>
          <p:cNvCxnSpPr/>
          <p:nvPr/>
        </p:nvCxnSpPr>
        <p:spPr>
          <a:xfrm>
            <a:off x="65672" y="1015999"/>
            <a:ext cx="9809848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4" name="Title 1"/>
          <p:cNvSpPr txBox="1">
            <a:spLocks/>
          </p:cNvSpPr>
          <p:nvPr/>
        </p:nvSpPr>
        <p:spPr>
          <a:xfrm>
            <a:off x="95830" y="78103"/>
            <a:ext cx="4780969" cy="914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prstClr val="black"/>
                </a:solidFill>
              </a:rPr>
              <a:t>Collaboration</a:t>
            </a:r>
          </a:p>
        </p:txBody>
      </p:sp>
      <p:pic>
        <p:nvPicPr>
          <p:cNvPr id="9" name="Picture 8" descr="C:\Users\user\Desktop\Coat_of_arms_of_Yerevan_State_University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137" y="1253961"/>
            <a:ext cx="1511472" cy="1518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4670" y="1349739"/>
            <a:ext cx="2628031" cy="740147"/>
          </a:xfrm>
          <a:prstGeom prst="rect">
            <a:avLst/>
          </a:prstGeom>
        </p:spPr>
      </p:pic>
      <p:pic>
        <p:nvPicPr>
          <p:cNvPr id="12" name="Picture 3" descr="C:\Users\BEST7\Desktop\logov7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42" y="4631266"/>
            <a:ext cx="3970329" cy="1345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user\Google Drive\2021\My Physics\2021 CNU\logo_chungnam_national_uni_cnu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1702" y="1428511"/>
            <a:ext cx="2095500" cy="164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Users\user\Desktop\3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7519" y="4964593"/>
            <a:ext cx="1256961" cy="121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user\Desktop\2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901" y="4979367"/>
            <a:ext cx="1625802" cy="1198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user\Desktop\downloa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11" y="2950625"/>
            <a:ext cx="1474129" cy="1474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Dell\Desktop\images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850" y="4631266"/>
            <a:ext cx="1599382" cy="1592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2083" y="5069112"/>
            <a:ext cx="1218882" cy="1019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77307" y="4964593"/>
            <a:ext cx="1161355" cy="1012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 descr="C:\Users\Dell\Desktop\national-polytechnic-university-of-armenia-391250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8712" y="1083732"/>
            <a:ext cx="1464733" cy="1464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G:\My Drive\2025\My Physics\ATFDCL\logo\ATFDC logo final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2252424"/>
            <a:ext cx="2286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Post Graduate Studies, Research and Cultural Affairs Sector ...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4077" y="2950625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Rectangle 21"/>
          <p:cNvSpPr/>
          <p:nvPr/>
        </p:nvSpPr>
        <p:spPr>
          <a:xfrm>
            <a:off x="0" y="6343724"/>
            <a:ext cx="5466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 smtClean="0">
                <a:solidFill>
                  <a:prstClr val="white"/>
                </a:solidFill>
              </a:rPr>
              <a:t>aeduard@yerphi.am</a:t>
            </a:r>
            <a:r>
              <a:rPr lang="en-US" i="1" dirty="0">
                <a:solidFill>
                  <a:prstClr val="white"/>
                </a:solidFill>
              </a:rPr>
              <a:t>		</a:t>
            </a:r>
          </a:p>
        </p:txBody>
      </p:sp>
      <p:sp>
        <p:nvSpPr>
          <p:cNvPr id="23" name="Rectangle 4"/>
          <p:cNvSpPr>
            <a:spLocks noChangeArrowheads="1"/>
          </p:cNvSpPr>
          <p:nvPr/>
        </p:nvSpPr>
        <p:spPr bwMode="auto">
          <a:xfrm>
            <a:off x="9440334" y="6436708"/>
            <a:ext cx="259398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US" altLang="ru-RU" sz="2000" dirty="0">
                <a:solidFill>
                  <a:schemeClr val="bg1"/>
                </a:solidFill>
              </a:rPr>
              <a:t>202</a:t>
            </a:r>
            <a:r>
              <a:rPr lang="hy-AM" altLang="ru-RU" sz="2000" dirty="0">
                <a:solidFill>
                  <a:schemeClr val="bg1"/>
                </a:solidFill>
              </a:rPr>
              <a:t>6</a:t>
            </a:r>
            <a:r>
              <a:rPr lang="en-US" altLang="ru-RU" sz="2000" dirty="0">
                <a:solidFill>
                  <a:schemeClr val="bg1"/>
                </a:solidFill>
              </a:rPr>
              <a:t>-0</a:t>
            </a:r>
            <a:r>
              <a:rPr lang="hy-AM" altLang="ru-RU" sz="2000" dirty="0">
                <a:solidFill>
                  <a:schemeClr val="bg1"/>
                </a:solidFill>
              </a:rPr>
              <a:t>5</a:t>
            </a:r>
            <a:r>
              <a:rPr lang="en-US" altLang="ru-RU" sz="2000" dirty="0" smtClean="0">
                <a:solidFill>
                  <a:schemeClr val="bg1"/>
                </a:solidFill>
              </a:rPr>
              <a:t>-16, D</a:t>
            </a:r>
            <a:r>
              <a:rPr lang="en-US" altLang="ru-RU" sz="1400" dirty="0" smtClean="0">
                <a:solidFill>
                  <a:schemeClr val="bg1"/>
                </a:solidFill>
              </a:rPr>
              <a:t>ILIJAN</a:t>
            </a:r>
            <a:endParaRPr lang="en-US" altLang="ru-RU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67400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  <a:alpha val="40000"/>
              </a:schemeClr>
            </a:gs>
            <a:gs pos="100000">
              <a:schemeClr val="tx1">
                <a:lumMod val="65000"/>
                <a:lumOff val="35000"/>
              </a:schemeClr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333892"/>
            <a:ext cx="12192000" cy="524107"/>
          </a:xfrm>
          <a:custGeom>
            <a:avLst/>
            <a:gdLst>
              <a:gd name="connsiteX0" fmla="*/ 0 w 12192000"/>
              <a:gd name="connsiteY0" fmla="*/ 0 h 520936"/>
              <a:gd name="connsiteX1" fmla="*/ 12192000 w 12192000"/>
              <a:gd name="connsiteY1" fmla="*/ 0 h 520936"/>
              <a:gd name="connsiteX2" fmla="*/ 12192000 w 12192000"/>
              <a:gd name="connsiteY2" fmla="*/ 520936 h 520936"/>
              <a:gd name="connsiteX3" fmla="*/ 0 w 12192000"/>
              <a:gd name="connsiteY3" fmla="*/ 520936 h 520936"/>
              <a:gd name="connsiteX4" fmla="*/ 0 w 12192000"/>
              <a:gd name="connsiteY4" fmla="*/ 0 h 520936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2192000 w 12192000"/>
              <a:gd name="connsiteY2" fmla="*/ 3171 h 524107"/>
              <a:gd name="connsiteX3" fmla="*/ 12192000 w 12192000"/>
              <a:gd name="connsiteY3" fmla="*/ 524107 h 524107"/>
              <a:gd name="connsiteX4" fmla="*/ 0 w 12192000"/>
              <a:gd name="connsiteY4" fmla="*/ 524107 h 524107"/>
              <a:gd name="connsiteX5" fmla="*/ 0 w 12192000"/>
              <a:gd name="connsiteY5" fmla="*/ 3171 h 524107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2192000 w 12192000"/>
              <a:gd name="connsiteY3" fmla="*/ 6887 h 527823"/>
              <a:gd name="connsiteX4" fmla="*/ 12192000 w 12192000"/>
              <a:gd name="connsiteY4" fmla="*/ 527823 h 527823"/>
              <a:gd name="connsiteX5" fmla="*/ 0 w 12192000"/>
              <a:gd name="connsiteY5" fmla="*/ 527823 h 527823"/>
              <a:gd name="connsiteX6" fmla="*/ 0 w 12192000"/>
              <a:gd name="connsiteY6" fmla="*/ 6887 h 527823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1508059 w 12192000"/>
              <a:gd name="connsiteY3" fmla="*/ 7434 h 527823"/>
              <a:gd name="connsiteX4" fmla="*/ 12192000 w 12192000"/>
              <a:gd name="connsiteY4" fmla="*/ 6887 h 527823"/>
              <a:gd name="connsiteX5" fmla="*/ 12192000 w 12192000"/>
              <a:gd name="connsiteY5" fmla="*/ 527823 h 527823"/>
              <a:gd name="connsiteX6" fmla="*/ 0 w 12192000"/>
              <a:gd name="connsiteY6" fmla="*/ 527823 h 527823"/>
              <a:gd name="connsiteX7" fmla="*/ 0 w 12192000"/>
              <a:gd name="connsiteY7" fmla="*/ 6887 h 527823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1296185 w 12192000"/>
              <a:gd name="connsiteY2" fmla="*/ 159836 h 524107"/>
              <a:gd name="connsiteX3" fmla="*/ 11508059 w 12192000"/>
              <a:gd name="connsiteY3" fmla="*/ 3718 h 524107"/>
              <a:gd name="connsiteX4" fmla="*/ 12192000 w 12192000"/>
              <a:gd name="connsiteY4" fmla="*/ 3171 h 524107"/>
              <a:gd name="connsiteX5" fmla="*/ 12192000 w 12192000"/>
              <a:gd name="connsiteY5" fmla="*/ 524107 h 524107"/>
              <a:gd name="connsiteX6" fmla="*/ 0 w 12192000"/>
              <a:gd name="connsiteY6" fmla="*/ 524107 h 524107"/>
              <a:gd name="connsiteX7" fmla="*/ 0 w 12192000"/>
              <a:gd name="connsiteY7" fmla="*/ 3171 h 52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24107">
                <a:moveTo>
                  <a:pt x="0" y="3171"/>
                </a:moveTo>
                <a:lnTo>
                  <a:pt x="11054576" y="0"/>
                </a:lnTo>
                <a:lnTo>
                  <a:pt x="11296185" y="159836"/>
                </a:lnTo>
                <a:lnTo>
                  <a:pt x="11508059" y="3718"/>
                </a:lnTo>
                <a:lnTo>
                  <a:pt x="12192000" y="3171"/>
                </a:lnTo>
                <a:lnTo>
                  <a:pt x="12192000" y="524107"/>
                </a:lnTo>
                <a:lnTo>
                  <a:pt x="0" y="524107"/>
                </a:lnTo>
                <a:lnTo>
                  <a:pt x="0" y="317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sp>
        <p:nvSpPr>
          <p:cNvPr id="6" name="Title 1"/>
          <p:cNvSpPr txBox="1">
            <a:spLocks noChangeArrowheads="1"/>
          </p:cNvSpPr>
          <p:nvPr/>
        </p:nvSpPr>
        <p:spPr>
          <a:xfrm>
            <a:off x="1842407" y="273503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US" dirty="0">
                <a:solidFill>
                  <a:prstClr val="black"/>
                </a:solidFill>
                <a:latin typeface="Century Gothic" panose="020B0502020202020204" pitchFamily="34" charset="0"/>
              </a:rPr>
              <a:t>Thank You !!!</a:t>
            </a:r>
            <a:endParaRPr lang="ru-RU" altLang="ru-RU" dirty="0">
              <a:solidFill>
                <a:srgbClr val="B2B2B2">
                  <a:lumMod val="75000"/>
                </a:srgbClr>
              </a:solidFill>
              <a:latin typeface="Century Gothic" panose="020B0502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6343724"/>
            <a:ext cx="5466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 smtClean="0">
                <a:solidFill>
                  <a:prstClr val="white"/>
                </a:solidFill>
              </a:rPr>
              <a:t>aeduard@yerphi.am</a:t>
            </a:r>
            <a:r>
              <a:rPr lang="en-US" i="1" dirty="0">
                <a:solidFill>
                  <a:prstClr val="white"/>
                </a:solidFill>
              </a:rPr>
              <a:t>		</a:t>
            </a:r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9440334" y="6436708"/>
            <a:ext cx="259398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US" altLang="ru-RU" sz="2000" dirty="0">
                <a:solidFill>
                  <a:schemeClr val="bg1"/>
                </a:solidFill>
              </a:rPr>
              <a:t>202</a:t>
            </a:r>
            <a:r>
              <a:rPr lang="hy-AM" altLang="ru-RU" sz="2000" dirty="0">
                <a:solidFill>
                  <a:schemeClr val="bg1"/>
                </a:solidFill>
              </a:rPr>
              <a:t>6</a:t>
            </a:r>
            <a:r>
              <a:rPr lang="en-US" altLang="ru-RU" sz="2000" dirty="0">
                <a:solidFill>
                  <a:schemeClr val="bg1"/>
                </a:solidFill>
              </a:rPr>
              <a:t>-0</a:t>
            </a:r>
            <a:r>
              <a:rPr lang="hy-AM" altLang="ru-RU" sz="2000" dirty="0">
                <a:solidFill>
                  <a:schemeClr val="bg1"/>
                </a:solidFill>
              </a:rPr>
              <a:t>5</a:t>
            </a:r>
            <a:r>
              <a:rPr lang="en-US" altLang="ru-RU" sz="2000" dirty="0" smtClean="0">
                <a:solidFill>
                  <a:schemeClr val="bg1"/>
                </a:solidFill>
              </a:rPr>
              <a:t>-16, D</a:t>
            </a:r>
            <a:r>
              <a:rPr lang="en-US" altLang="ru-RU" sz="1400" dirty="0" smtClean="0">
                <a:solidFill>
                  <a:schemeClr val="bg1"/>
                </a:solidFill>
              </a:rPr>
              <a:t>ILIJAN</a:t>
            </a:r>
            <a:endParaRPr lang="en-US" altLang="ru-RU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6997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bg1">
                <a:lumMod val="85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343724"/>
            <a:ext cx="12192000" cy="524107"/>
          </a:xfrm>
          <a:custGeom>
            <a:avLst/>
            <a:gdLst>
              <a:gd name="connsiteX0" fmla="*/ 0 w 12192000"/>
              <a:gd name="connsiteY0" fmla="*/ 0 h 520936"/>
              <a:gd name="connsiteX1" fmla="*/ 12192000 w 12192000"/>
              <a:gd name="connsiteY1" fmla="*/ 0 h 520936"/>
              <a:gd name="connsiteX2" fmla="*/ 12192000 w 12192000"/>
              <a:gd name="connsiteY2" fmla="*/ 520936 h 520936"/>
              <a:gd name="connsiteX3" fmla="*/ 0 w 12192000"/>
              <a:gd name="connsiteY3" fmla="*/ 520936 h 520936"/>
              <a:gd name="connsiteX4" fmla="*/ 0 w 12192000"/>
              <a:gd name="connsiteY4" fmla="*/ 0 h 520936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2192000 w 12192000"/>
              <a:gd name="connsiteY2" fmla="*/ 3171 h 524107"/>
              <a:gd name="connsiteX3" fmla="*/ 12192000 w 12192000"/>
              <a:gd name="connsiteY3" fmla="*/ 524107 h 524107"/>
              <a:gd name="connsiteX4" fmla="*/ 0 w 12192000"/>
              <a:gd name="connsiteY4" fmla="*/ 524107 h 524107"/>
              <a:gd name="connsiteX5" fmla="*/ 0 w 12192000"/>
              <a:gd name="connsiteY5" fmla="*/ 3171 h 524107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2192000 w 12192000"/>
              <a:gd name="connsiteY3" fmla="*/ 6887 h 527823"/>
              <a:gd name="connsiteX4" fmla="*/ 12192000 w 12192000"/>
              <a:gd name="connsiteY4" fmla="*/ 527823 h 527823"/>
              <a:gd name="connsiteX5" fmla="*/ 0 w 12192000"/>
              <a:gd name="connsiteY5" fmla="*/ 527823 h 527823"/>
              <a:gd name="connsiteX6" fmla="*/ 0 w 12192000"/>
              <a:gd name="connsiteY6" fmla="*/ 6887 h 527823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1508059 w 12192000"/>
              <a:gd name="connsiteY3" fmla="*/ 7434 h 527823"/>
              <a:gd name="connsiteX4" fmla="*/ 12192000 w 12192000"/>
              <a:gd name="connsiteY4" fmla="*/ 6887 h 527823"/>
              <a:gd name="connsiteX5" fmla="*/ 12192000 w 12192000"/>
              <a:gd name="connsiteY5" fmla="*/ 527823 h 527823"/>
              <a:gd name="connsiteX6" fmla="*/ 0 w 12192000"/>
              <a:gd name="connsiteY6" fmla="*/ 527823 h 527823"/>
              <a:gd name="connsiteX7" fmla="*/ 0 w 12192000"/>
              <a:gd name="connsiteY7" fmla="*/ 6887 h 527823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1296185 w 12192000"/>
              <a:gd name="connsiteY2" fmla="*/ 159836 h 524107"/>
              <a:gd name="connsiteX3" fmla="*/ 11508059 w 12192000"/>
              <a:gd name="connsiteY3" fmla="*/ 3718 h 524107"/>
              <a:gd name="connsiteX4" fmla="*/ 12192000 w 12192000"/>
              <a:gd name="connsiteY4" fmla="*/ 3171 h 524107"/>
              <a:gd name="connsiteX5" fmla="*/ 12192000 w 12192000"/>
              <a:gd name="connsiteY5" fmla="*/ 524107 h 524107"/>
              <a:gd name="connsiteX6" fmla="*/ 0 w 12192000"/>
              <a:gd name="connsiteY6" fmla="*/ 524107 h 524107"/>
              <a:gd name="connsiteX7" fmla="*/ 0 w 12192000"/>
              <a:gd name="connsiteY7" fmla="*/ 3171 h 52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24107">
                <a:moveTo>
                  <a:pt x="0" y="3171"/>
                </a:moveTo>
                <a:lnTo>
                  <a:pt x="11054576" y="0"/>
                </a:lnTo>
                <a:lnTo>
                  <a:pt x="11296185" y="159836"/>
                </a:lnTo>
                <a:lnTo>
                  <a:pt x="11508059" y="3718"/>
                </a:lnTo>
                <a:lnTo>
                  <a:pt x="12192000" y="3171"/>
                </a:lnTo>
                <a:lnTo>
                  <a:pt x="12192000" y="524107"/>
                </a:lnTo>
                <a:lnTo>
                  <a:pt x="0" y="524107"/>
                </a:lnTo>
                <a:lnTo>
                  <a:pt x="0" y="317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17" name="Straight Connector 16"/>
          <p:cNvCxnSpPr/>
          <p:nvPr/>
        </p:nvCxnSpPr>
        <p:spPr>
          <a:xfrm>
            <a:off x="65672" y="1015999"/>
            <a:ext cx="9809848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4" name="Title 1"/>
          <p:cNvSpPr txBox="1">
            <a:spLocks/>
          </p:cNvSpPr>
          <p:nvPr/>
        </p:nvSpPr>
        <p:spPr>
          <a:xfrm>
            <a:off x="95830" y="78103"/>
            <a:ext cx="6403694" cy="9144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prstClr val="black"/>
                </a:solidFill>
              </a:rPr>
              <a:t>What are Perovskites</a:t>
            </a:r>
          </a:p>
        </p:txBody>
      </p:sp>
      <p:pic>
        <p:nvPicPr>
          <p:cNvPr id="33" name="Picture 2" descr="C:\Users\user\Downloads\logo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739704" y="39570"/>
            <a:ext cx="2370112" cy="912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4" name="Rectangle 83"/>
          <p:cNvSpPr/>
          <p:nvPr/>
        </p:nvSpPr>
        <p:spPr>
          <a:xfrm>
            <a:off x="0" y="6343724"/>
            <a:ext cx="5466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>
                <a:solidFill>
                  <a:prstClr val="white"/>
                </a:solidFill>
              </a:rPr>
              <a:t>e.aleksanyan@ysu.am		</a:t>
            </a:r>
          </a:p>
        </p:txBody>
      </p:sp>
      <p:sp>
        <p:nvSpPr>
          <p:cNvPr id="42" name="Rectangle 4">
            <a:extLst>
              <a:ext uri="{FF2B5EF4-FFF2-40B4-BE49-F238E27FC236}">
                <a16:creationId xmlns:a16="http://schemas.microsoft.com/office/drawing/2014/main" xmlns="" id="{C026AD29-F1A4-4FF5-9105-93195C4F19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15208" y="6436708"/>
            <a:ext cx="221910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defRPr/>
            </a:pPr>
            <a:r>
              <a:rPr lang="en-US" altLang="ru-RU" sz="2000" dirty="0">
                <a:solidFill>
                  <a:prstClr val="white"/>
                </a:solidFill>
              </a:rPr>
              <a:t>202</a:t>
            </a:r>
            <a:r>
              <a:rPr lang="hy-AM" altLang="ru-RU" sz="2000" dirty="0">
                <a:solidFill>
                  <a:prstClr val="white"/>
                </a:solidFill>
              </a:rPr>
              <a:t>6</a:t>
            </a:r>
            <a:r>
              <a:rPr lang="en-US" altLang="ru-RU" sz="2000" dirty="0">
                <a:solidFill>
                  <a:prstClr val="white"/>
                </a:solidFill>
              </a:rPr>
              <a:t>-0</a:t>
            </a:r>
            <a:r>
              <a:rPr lang="hy-AM" altLang="ru-RU" sz="2000" dirty="0">
                <a:solidFill>
                  <a:prstClr val="white"/>
                </a:solidFill>
              </a:rPr>
              <a:t>5</a:t>
            </a:r>
            <a:r>
              <a:rPr lang="en-US" altLang="ru-RU" sz="2000" dirty="0">
                <a:solidFill>
                  <a:prstClr val="white"/>
                </a:solidFill>
              </a:rPr>
              <a:t>-14, YSU</a:t>
            </a:r>
            <a:endParaRPr lang="en-US" altLang="ru-RU" sz="3200" dirty="0">
              <a:solidFill>
                <a:prstClr val="white"/>
              </a:solidFill>
            </a:endParaRPr>
          </a:p>
        </p:txBody>
      </p:sp>
      <p:sp>
        <p:nvSpPr>
          <p:cNvPr id="59" name="Rectangle 58"/>
          <p:cNvSpPr/>
          <p:nvPr/>
        </p:nvSpPr>
        <p:spPr>
          <a:xfrm>
            <a:off x="95830" y="1156618"/>
            <a:ext cx="834642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>
                <a:solidFill>
                  <a:srgbClr val="0070C0"/>
                </a:solidFill>
                <a:ea typeface="MS PGothic" pitchFamily="34" charset="-128"/>
              </a:rPr>
              <a:t>ABX</a:t>
            </a:r>
            <a:r>
              <a:rPr lang="en-US" sz="2400" baseline="-25000" dirty="0">
                <a:solidFill>
                  <a:srgbClr val="0070C0"/>
                </a:solidFill>
                <a:ea typeface="MS PGothic" pitchFamily="34" charset="-128"/>
              </a:rPr>
              <a:t>3 </a:t>
            </a:r>
            <a:r>
              <a:rPr lang="en-US" sz="2400" dirty="0">
                <a:solidFill>
                  <a:srgbClr val="0070C0"/>
                </a:solidFill>
                <a:ea typeface="MS PGothic" pitchFamily="34" charset="-128"/>
              </a:rPr>
              <a:t>– perovskite structure (CaTiO</a:t>
            </a:r>
            <a:r>
              <a:rPr lang="en-US" sz="2400" baseline="-25000" dirty="0">
                <a:solidFill>
                  <a:srgbClr val="0070C0"/>
                </a:solidFill>
                <a:ea typeface="MS PGothic" pitchFamily="34" charset="-128"/>
              </a:rPr>
              <a:t>3</a:t>
            </a:r>
            <a:r>
              <a:rPr lang="en-US" sz="2400" dirty="0">
                <a:solidFill>
                  <a:srgbClr val="0070C0"/>
                </a:solidFill>
                <a:ea typeface="MS PGothic" pitchFamily="34" charset="-128"/>
              </a:rPr>
              <a:t>, YAlO</a:t>
            </a:r>
            <a:r>
              <a:rPr lang="en-US" sz="2400" baseline="-25000" dirty="0">
                <a:solidFill>
                  <a:srgbClr val="0070C0"/>
                </a:solidFill>
                <a:ea typeface="MS PGothic" pitchFamily="34" charset="-128"/>
              </a:rPr>
              <a:t>3</a:t>
            </a:r>
            <a:r>
              <a:rPr lang="en-US" sz="2400" dirty="0">
                <a:solidFill>
                  <a:srgbClr val="0070C0"/>
                </a:solidFill>
                <a:ea typeface="MS PGothic" pitchFamily="34" charset="-128"/>
              </a:rPr>
              <a:t>, MgSiO</a:t>
            </a:r>
            <a:r>
              <a:rPr lang="en-US" sz="2400" baseline="-25000" dirty="0">
                <a:solidFill>
                  <a:srgbClr val="0070C0"/>
                </a:solidFill>
                <a:ea typeface="MS PGothic" pitchFamily="34" charset="-128"/>
              </a:rPr>
              <a:t>3</a:t>
            </a:r>
            <a:r>
              <a:rPr lang="en-US" sz="2400" dirty="0">
                <a:solidFill>
                  <a:srgbClr val="0070C0"/>
                </a:solidFill>
                <a:ea typeface="MS PGothic" pitchFamily="34" charset="-128"/>
              </a:rPr>
              <a:t>, BaTiO</a:t>
            </a:r>
            <a:r>
              <a:rPr lang="en-US" sz="2400" baseline="-25000" dirty="0">
                <a:solidFill>
                  <a:srgbClr val="0070C0"/>
                </a:solidFill>
                <a:ea typeface="MS PGothic" pitchFamily="34" charset="-128"/>
              </a:rPr>
              <a:t>3</a:t>
            </a:r>
            <a:r>
              <a:rPr lang="en-US" sz="2400" dirty="0">
                <a:solidFill>
                  <a:srgbClr val="0070C0"/>
                </a:solidFill>
                <a:ea typeface="MS PGothic" pitchFamily="34" charset="-128"/>
              </a:rPr>
              <a:t>, etc.)</a:t>
            </a:r>
          </a:p>
        </p:txBody>
      </p:sp>
      <p:sp>
        <p:nvSpPr>
          <p:cNvPr id="77" name="Text Placeholder 2"/>
          <p:cNvSpPr txBox="1">
            <a:spLocks/>
          </p:cNvSpPr>
          <p:nvPr/>
        </p:nvSpPr>
        <p:spPr>
          <a:xfrm>
            <a:off x="95830" y="1662432"/>
            <a:ext cx="6356427" cy="141922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GalaxiePolaris-Medium"/>
                <a:ea typeface="MS PGothic" panose="020B0600070205080204" pitchFamily="34" charset="-128"/>
                <a:cs typeface="GalaxiePolaris-Medium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GalaxiePolaris-Medium"/>
                <a:ea typeface="MS PGothic" panose="020B0600070205080204" pitchFamily="34" charset="-128"/>
                <a:cs typeface="GalaxiePolaris-Medium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GalaxiePolaris-Medium"/>
                <a:ea typeface="MS PGothic" panose="020B0600070205080204" pitchFamily="34" charset="-128"/>
                <a:cs typeface="GalaxiePolaris-Medium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kern="1200">
                <a:solidFill>
                  <a:schemeClr val="tx1"/>
                </a:solidFill>
                <a:latin typeface="GalaxiePolaris-Medium"/>
                <a:ea typeface="MS PGothic" panose="020B0600070205080204" pitchFamily="34" charset="-128"/>
                <a:cs typeface="GalaxiePolaris-Medium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400" kern="1200">
                <a:solidFill>
                  <a:schemeClr val="tx1"/>
                </a:solidFill>
                <a:latin typeface="GalaxiePolaris-Medium"/>
                <a:ea typeface="MS PGothic" panose="020B0600070205080204" pitchFamily="34" charset="-128"/>
                <a:cs typeface="GalaxiePolaris-Medium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AutoNum type="arabicPeriod"/>
              <a:defRPr/>
            </a:pPr>
            <a:r>
              <a:rPr lang="en-US" sz="2000" dirty="0">
                <a:solidFill>
                  <a:srgbClr val="002060"/>
                </a:solidFill>
              </a:rPr>
              <a:t>MAPbX</a:t>
            </a:r>
            <a:r>
              <a:rPr lang="en-US" sz="2000" baseline="-25000" dirty="0">
                <a:solidFill>
                  <a:srgbClr val="002060"/>
                </a:solidFill>
              </a:rPr>
              <a:t>3</a:t>
            </a:r>
            <a:r>
              <a:rPr lang="en-US" sz="2000" dirty="0">
                <a:solidFill>
                  <a:srgbClr val="002060"/>
                </a:solidFill>
              </a:rPr>
              <a:t>, (MA) = CH</a:t>
            </a:r>
            <a:r>
              <a:rPr lang="en-US" sz="2000" baseline="-25000" dirty="0">
                <a:solidFill>
                  <a:srgbClr val="002060"/>
                </a:solidFill>
              </a:rPr>
              <a:t>3</a:t>
            </a:r>
            <a:r>
              <a:rPr lang="en-US" sz="2000" dirty="0">
                <a:solidFill>
                  <a:srgbClr val="002060"/>
                </a:solidFill>
              </a:rPr>
              <a:t>NH</a:t>
            </a:r>
            <a:r>
              <a:rPr lang="en-US" sz="2000" baseline="-25000" dirty="0">
                <a:solidFill>
                  <a:srgbClr val="002060"/>
                </a:solidFill>
              </a:rPr>
              <a:t>3</a:t>
            </a:r>
            <a:r>
              <a:rPr lang="en-US" sz="2000" baseline="30000" dirty="0">
                <a:solidFill>
                  <a:srgbClr val="002060"/>
                </a:solidFill>
              </a:rPr>
              <a:t>+</a:t>
            </a:r>
          </a:p>
          <a:p>
            <a:pPr marL="457200" indent="-457200">
              <a:buFont typeface="Arial" panose="020B0604020202020204" pitchFamily="34" charset="0"/>
              <a:buAutoNum type="arabicPeriod"/>
              <a:defRPr/>
            </a:pPr>
            <a:r>
              <a:rPr lang="en-US" sz="2000" dirty="0">
                <a:solidFill>
                  <a:srgbClr val="002060"/>
                </a:solidFill>
              </a:rPr>
              <a:t>FAPbX</a:t>
            </a:r>
            <a:r>
              <a:rPr lang="en-US" sz="2000" baseline="-25000" dirty="0">
                <a:solidFill>
                  <a:srgbClr val="002060"/>
                </a:solidFill>
              </a:rPr>
              <a:t>3</a:t>
            </a:r>
            <a:r>
              <a:rPr lang="en-US" sz="2000" dirty="0">
                <a:solidFill>
                  <a:srgbClr val="002060"/>
                </a:solidFill>
              </a:rPr>
              <a:t>, (FA) = CH(NH</a:t>
            </a:r>
            <a:r>
              <a:rPr lang="en-US" sz="2000" baseline="-25000" dirty="0">
                <a:solidFill>
                  <a:srgbClr val="002060"/>
                </a:solidFill>
              </a:rPr>
              <a:t>2</a:t>
            </a:r>
            <a:r>
              <a:rPr lang="en-US" sz="2000" dirty="0">
                <a:solidFill>
                  <a:srgbClr val="002060"/>
                </a:solidFill>
              </a:rPr>
              <a:t>)</a:t>
            </a:r>
            <a:r>
              <a:rPr lang="en-US" sz="2000" baseline="-25000" dirty="0">
                <a:solidFill>
                  <a:srgbClr val="002060"/>
                </a:solidFill>
              </a:rPr>
              <a:t>2</a:t>
            </a:r>
            <a:r>
              <a:rPr lang="en-US" sz="2000" baseline="30000" dirty="0">
                <a:solidFill>
                  <a:srgbClr val="002060"/>
                </a:solidFill>
              </a:rPr>
              <a:t>+</a:t>
            </a:r>
          </a:p>
          <a:p>
            <a:pPr marL="457200" indent="-457200">
              <a:buFont typeface="Arial" panose="020B0604020202020204" pitchFamily="34" charset="0"/>
              <a:buAutoNum type="arabicPeriod"/>
              <a:defRPr/>
            </a:pPr>
            <a:r>
              <a:rPr lang="en-US" sz="2000" dirty="0">
                <a:solidFill>
                  <a:srgbClr val="002060"/>
                </a:solidFill>
              </a:rPr>
              <a:t>CsPbX</a:t>
            </a:r>
            <a:r>
              <a:rPr lang="en-US" sz="2000" baseline="-25000" dirty="0">
                <a:solidFill>
                  <a:srgbClr val="002060"/>
                </a:solidFill>
              </a:rPr>
              <a:t>3</a:t>
            </a:r>
            <a:endParaRPr lang="en-US" sz="2000" dirty="0">
              <a:solidFill>
                <a:srgbClr val="002060"/>
              </a:solidFill>
            </a:endParaRPr>
          </a:p>
        </p:txBody>
      </p:sp>
      <p:sp>
        <p:nvSpPr>
          <p:cNvPr id="85" name="Text Placeholder 2"/>
          <p:cNvSpPr txBox="1">
            <a:spLocks/>
          </p:cNvSpPr>
          <p:nvPr/>
        </p:nvSpPr>
        <p:spPr>
          <a:xfrm>
            <a:off x="65673" y="3257184"/>
            <a:ext cx="4318520" cy="2610100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GalaxiePolaris-Medium"/>
                <a:ea typeface="MS PGothic" panose="020B0600070205080204" pitchFamily="34" charset="-128"/>
                <a:cs typeface="GalaxiePolaris-Medium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GalaxiePolaris-Medium"/>
                <a:ea typeface="MS PGothic" panose="020B0600070205080204" pitchFamily="34" charset="-128"/>
                <a:cs typeface="GalaxiePolaris-Medium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GalaxiePolaris-Medium"/>
                <a:ea typeface="MS PGothic" panose="020B0600070205080204" pitchFamily="34" charset="-128"/>
                <a:cs typeface="GalaxiePolaris-Medium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kern="1200">
                <a:solidFill>
                  <a:schemeClr val="tx1"/>
                </a:solidFill>
                <a:latin typeface="GalaxiePolaris-Medium"/>
                <a:ea typeface="MS PGothic" panose="020B0600070205080204" pitchFamily="34" charset="-128"/>
                <a:cs typeface="GalaxiePolaris-Medium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400" kern="1200">
                <a:solidFill>
                  <a:schemeClr val="tx1"/>
                </a:solidFill>
                <a:latin typeface="GalaxiePolaris-Medium"/>
                <a:ea typeface="MS PGothic" panose="020B0600070205080204" pitchFamily="34" charset="-128"/>
                <a:cs typeface="GalaxiePolaris-Medium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2000" dirty="0">
                <a:solidFill>
                  <a:srgbClr val="D57820"/>
                </a:solidFill>
              </a:rPr>
              <a:t>Direct bandgap</a:t>
            </a:r>
          </a:p>
          <a:p>
            <a:pPr marL="400050" lvl="1" indent="0">
              <a:buFont typeface="Arial" panose="020B0604020202020204" pitchFamily="34" charset="0"/>
              <a:buNone/>
              <a:defRPr/>
            </a:pPr>
            <a:r>
              <a:rPr lang="en-US" sz="1800" dirty="0">
                <a:solidFill>
                  <a:srgbClr val="D57820"/>
                </a:solidFill>
              </a:rPr>
              <a:t>		Thin film devices</a:t>
            </a:r>
            <a:endParaRPr lang="en-US" sz="1800" baseline="30000" dirty="0">
              <a:solidFill>
                <a:srgbClr val="D57820"/>
              </a:solidFill>
            </a:endParaRPr>
          </a:p>
          <a:p>
            <a:pPr>
              <a:defRPr/>
            </a:pPr>
            <a:r>
              <a:rPr lang="en-US" sz="2000" dirty="0">
                <a:solidFill>
                  <a:srgbClr val="D57820"/>
                </a:solidFill>
              </a:rPr>
              <a:t>Tunable bandgap</a:t>
            </a:r>
          </a:p>
          <a:p>
            <a:pPr marL="400050" lvl="1" indent="0">
              <a:buFont typeface="Arial" panose="020B0604020202020204" pitchFamily="34" charset="0"/>
              <a:buNone/>
              <a:defRPr/>
            </a:pPr>
            <a:r>
              <a:rPr lang="en-US" sz="1400" dirty="0">
                <a:solidFill>
                  <a:srgbClr val="D57820"/>
                </a:solidFill>
              </a:rPr>
              <a:t>		</a:t>
            </a:r>
            <a:r>
              <a:rPr lang="en-US" sz="1800" dirty="0">
                <a:solidFill>
                  <a:srgbClr val="D57820"/>
                </a:solidFill>
              </a:rPr>
              <a:t>Lighting, LEDs</a:t>
            </a:r>
          </a:p>
          <a:p>
            <a:pPr>
              <a:defRPr/>
            </a:pPr>
            <a:r>
              <a:rPr lang="en-US" sz="2000" dirty="0">
                <a:solidFill>
                  <a:srgbClr val="D57820"/>
                </a:solidFill>
              </a:rPr>
              <a:t>Low temperature processing</a:t>
            </a:r>
          </a:p>
          <a:p>
            <a:pPr marL="914400" lvl="2" indent="0">
              <a:buFont typeface="Arial" panose="020B0604020202020204" pitchFamily="34" charset="0"/>
              <a:buNone/>
              <a:defRPr/>
            </a:pPr>
            <a:r>
              <a:rPr lang="en-US" sz="1800" dirty="0">
                <a:solidFill>
                  <a:srgbClr val="D57820"/>
                </a:solidFill>
              </a:rPr>
              <a:t>Low production cost</a:t>
            </a:r>
          </a:p>
          <a:p>
            <a:pPr marL="396875" lvl="2" indent="-396875">
              <a:defRPr/>
            </a:pPr>
            <a:r>
              <a:rPr lang="en-US" dirty="0">
                <a:solidFill>
                  <a:srgbClr val="D57820"/>
                </a:solidFill>
              </a:rPr>
              <a:t>Abundant materials (resource efficient)</a:t>
            </a:r>
          </a:p>
        </p:txBody>
      </p:sp>
      <p:pic>
        <p:nvPicPr>
          <p:cNvPr id="86" name="Picture 2" descr="G:\My Drive\2025\My Downloads\mantle-plume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3201" y="1134273"/>
            <a:ext cx="2977464" cy="1353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ser\Desktop\P publication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06867" y="2551465"/>
            <a:ext cx="2602949" cy="1991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reation and development of the organic inorganic perovskite solar cell —  The Chemical Society of Japan">
            <a:extLst>
              <a:ext uri="{FF2B5EF4-FFF2-40B4-BE49-F238E27FC236}">
                <a16:creationId xmlns:a16="http://schemas.microsoft.com/office/drawing/2014/main" xmlns="" id="{B7A3AE69-C8FA-40B6-B7F0-AF9E134F27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4192" y="1705743"/>
            <a:ext cx="1192459" cy="1375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FF676E9B-7AFB-4D8F-86C9-45C535CF89EF}"/>
              </a:ext>
            </a:extLst>
          </p:cNvPr>
          <p:cNvSpPr txBox="1"/>
          <p:nvPr/>
        </p:nvSpPr>
        <p:spPr>
          <a:xfrm>
            <a:off x="4028634" y="3135211"/>
            <a:ext cx="188392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dirty="0">
                <a:solidFill>
                  <a:srgbClr val="1F1F1F"/>
                </a:solidFill>
                <a:latin typeface="Google Sans"/>
              </a:rPr>
              <a:t>Tsutomu MIYASAKA</a:t>
            </a:r>
          </a:p>
          <a:p>
            <a:pPr algn="ctr"/>
            <a:r>
              <a:rPr lang="en-US" sz="1600" dirty="0">
                <a:solidFill>
                  <a:srgbClr val="1F1F1F"/>
                </a:solidFill>
                <a:latin typeface="Google Sans"/>
              </a:rPr>
              <a:t>2009</a:t>
            </a:r>
            <a:endParaRPr lang="en-US" sz="1600" dirty="0">
              <a:solidFill>
                <a:srgbClr val="1F1F1F"/>
              </a:solidFill>
              <a:latin typeface="Google Sans"/>
              <a:hlinkClick r:id="rId7"/>
            </a:endParaRPr>
          </a:p>
        </p:txBody>
      </p:sp>
      <p:pic>
        <p:nvPicPr>
          <p:cNvPr id="19" name="Picture 9">
            <a:extLst>
              <a:ext uri="{FF2B5EF4-FFF2-40B4-BE49-F238E27FC236}">
                <a16:creationId xmlns:a16="http://schemas.microsoft.com/office/drawing/2014/main" xmlns="" id="{8E3789F6-56FF-42D7-BA18-FAB0962A5EC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2755" y="4011379"/>
            <a:ext cx="2646489" cy="16323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2" descr="C:\Users\BEST7\Google Drive\YERPHI202\Solar cell structure.png">
            <a:extLst>
              <a:ext uri="{FF2B5EF4-FFF2-40B4-BE49-F238E27FC236}">
                <a16:creationId xmlns:a16="http://schemas.microsoft.com/office/drawing/2014/main" xmlns="" id="{9FD3CBA1-B7AD-47ED-90D8-59173B2AB1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4451" y="4636181"/>
            <a:ext cx="4344294" cy="12235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A8AD78D9-5AB1-4399-B969-7E259F0475E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16079" y="1705744"/>
            <a:ext cx="1320952" cy="135325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A01FC1B9-AB05-4DBC-900A-C343B08E9D7B}"/>
              </a:ext>
            </a:extLst>
          </p:cNvPr>
          <p:cNvSpPr txBox="1"/>
          <p:nvPr/>
        </p:nvSpPr>
        <p:spPr>
          <a:xfrm>
            <a:off x="6263284" y="3109714"/>
            <a:ext cx="155548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rgbClr val="000000"/>
                </a:solidFill>
                <a:latin typeface="Google Sans"/>
              </a:rPr>
              <a:t>Henry J Snaith</a:t>
            </a:r>
          </a:p>
          <a:p>
            <a:pPr algn="ctr"/>
            <a:r>
              <a:rPr lang="en-US" dirty="0">
                <a:solidFill>
                  <a:srgbClr val="000000"/>
                </a:solidFill>
                <a:latin typeface="Google Sans"/>
              </a:rPr>
              <a:t>2013</a:t>
            </a:r>
          </a:p>
        </p:txBody>
      </p:sp>
      <p:sp>
        <p:nvSpPr>
          <p:cNvPr id="3" name="Rectangle 2"/>
          <p:cNvSpPr/>
          <p:nvPr/>
        </p:nvSpPr>
        <p:spPr>
          <a:xfrm>
            <a:off x="2441133" y="2752418"/>
            <a:ext cx="11667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X = I, Br, Cl</a:t>
            </a:r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99845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bg1">
                <a:lumMod val="85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343724"/>
            <a:ext cx="12192000" cy="524107"/>
          </a:xfrm>
          <a:custGeom>
            <a:avLst/>
            <a:gdLst>
              <a:gd name="connsiteX0" fmla="*/ 0 w 12192000"/>
              <a:gd name="connsiteY0" fmla="*/ 0 h 520936"/>
              <a:gd name="connsiteX1" fmla="*/ 12192000 w 12192000"/>
              <a:gd name="connsiteY1" fmla="*/ 0 h 520936"/>
              <a:gd name="connsiteX2" fmla="*/ 12192000 w 12192000"/>
              <a:gd name="connsiteY2" fmla="*/ 520936 h 520936"/>
              <a:gd name="connsiteX3" fmla="*/ 0 w 12192000"/>
              <a:gd name="connsiteY3" fmla="*/ 520936 h 520936"/>
              <a:gd name="connsiteX4" fmla="*/ 0 w 12192000"/>
              <a:gd name="connsiteY4" fmla="*/ 0 h 520936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2192000 w 12192000"/>
              <a:gd name="connsiteY2" fmla="*/ 3171 h 524107"/>
              <a:gd name="connsiteX3" fmla="*/ 12192000 w 12192000"/>
              <a:gd name="connsiteY3" fmla="*/ 524107 h 524107"/>
              <a:gd name="connsiteX4" fmla="*/ 0 w 12192000"/>
              <a:gd name="connsiteY4" fmla="*/ 524107 h 524107"/>
              <a:gd name="connsiteX5" fmla="*/ 0 w 12192000"/>
              <a:gd name="connsiteY5" fmla="*/ 3171 h 524107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2192000 w 12192000"/>
              <a:gd name="connsiteY3" fmla="*/ 6887 h 527823"/>
              <a:gd name="connsiteX4" fmla="*/ 12192000 w 12192000"/>
              <a:gd name="connsiteY4" fmla="*/ 527823 h 527823"/>
              <a:gd name="connsiteX5" fmla="*/ 0 w 12192000"/>
              <a:gd name="connsiteY5" fmla="*/ 527823 h 527823"/>
              <a:gd name="connsiteX6" fmla="*/ 0 w 12192000"/>
              <a:gd name="connsiteY6" fmla="*/ 6887 h 527823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1508059 w 12192000"/>
              <a:gd name="connsiteY3" fmla="*/ 7434 h 527823"/>
              <a:gd name="connsiteX4" fmla="*/ 12192000 w 12192000"/>
              <a:gd name="connsiteY4" fmla="*/ 6887 h 527823"/>
              <a:gd name="connsiteX5" fmla="*/ 12192000 w 12192000"/>
              <a:gd name="connsiteY5" fmla="*/ 527823 h 527823"/>
              <a:gd name="connsiteX6" fmla="*/ 0 w 12192000"/>
              <a:gd name="connsiteY6" fmla="*/ 527823 h 527823"/>
              <a:gd name="connsiteX7" fmla="*/ 0 w 12192000"/>
              <a:gd name="connsiteY7" fmla="*/ 6887 h 527823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1296185 w 12192000"/>
              <a:gd name="connsiteY2" fmla="*/ 159836 h 524107"/>
              <a:gd name="connsiteX3" fmla="*/ 11508059 w 12192000"/>
              <a:gd name="connsiteY3" fmla="*/ 3718 h 524107"/>
              <a:gd name="connsiteX4" fmla="*/ 12192000 w 12192000"/>
              <a:gd name="connsiteY4" fmla="*/ 3171 h 524107"/>
              <a:gd name="connsiteX5" fmla="*/ 12192000 w 12192000"/>
              <a:gd name="connsiteY5" fmla="*/ 524107 h 524107"/>
              <a:gd name="connsiteX6" fmla="*/ 0 w 12192000"/>
              <a:gd name="connsiteY6" fmla="*/ 524107 h 524107"/>
              <a:gd name="connsiteX7" fmla="*/ 0 w 12192000"/>
              <a:gd name="connsiteY7" fmla="*/ 3171 h 52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24107">
                <a:moveTo>
                  <a:pt x="0" y="3171"/>
                </a:moveTo>
                <a:lnTo>
                  <a:pt x="11054576" y="0"/>
                </a:lnTo>
                <a:lnTo>
                  <a:pt x="11296185" y="159836"/>
                </a:lnTo>
                <a:lnTo>
                  <a:pt x="11508059" y="3718"/>
                </a:lnTo>
                <a:lnTo>
                  <a:pt x="12192000" y="3171"/>
                </a:lnTo>
                <a:lnTo>
                  <a:pt x="12192000" y="524107"/>
                </a:lnTo>
                <a:lnTo>
                  <a:pt x="0" y="524107"/>
                </a:lnTo>
                <a:lnTo>
                  <a:pt x="0" y="317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17" name="Straight Connector 16"/>
          <p:cNvCxnSpPr/>
          <p:nvPr/>
        </p:nvCxnSpPr>
        <p:spPr>
          <a:xfrm>
            <a:off x="65672" y="1015999"/>
            <a:ext cx="9809848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4" name="Title 1"/>
          <p:cNvSpPr txBox="1">
            <a:spLocks/>
          </p:cNvSpPr>
          <p:nvPr/>
        </p:nvSpPr>
        <p:spPr>
          <a:xfrm>
            <a:off x="95830" y="78103"/>
            <a:ext cx="6403694" cy="9144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5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prstClr val="black"/>
                </a:solidFill>
              </a:rPr>
              <a:t>National Renewable Energy Laboratory Results - 2026</a:t>
            </a:r>
          </a:p>
        </p:txBody>
      </p:sp>
      <p:pic>
        <p:nvPicPr>
          <p:cNvPr id="33" name="Picture 2" descr="C:\Users\user\Downloads\logo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739704" y="39570"/>
            <a:ext cx="2370112" cy="912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4" name="Rectangle 83"/>
          <p:cNvSpPr/>
          <p:nvPr/>
        </p:nvSpPr>
        <p:spPr>
          <a:xfrm>
            <a:off x="0" y="6343724"/>
            <a:ext cx="5466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>
                <a:solidFill>
                  <a:prstClr val="white"/>
                </a:solidFill>
              </a:rPr>
              <a:t>e.aleksanyan@ysu.am		</a:t>
            </a:r>
          </a:p>
        </p:txBody>
      </p:sp>
      <p:sp>
        <p:nvSpPr>
          <p:cNvPr id="42" name="Rectangle 4">
            <a:extLst>
              <a:ext uri="{FF2B5EF4-FFF2-40B4-BE49-F238E27FC236}">
                <a16:creationId xmlns:a16="http://schemas.microsoft.com/office/drawing/2014/main" xmlns="" id="{C026AD29-F1A4-4FF5-9105-93195C4F19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15208" y="6436708"/>
            <a:ext cx="221910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defRPr/>
            </a:pPr>
            <a:r>
              <a:rPr lang="en-US" altLang="ru-RU" sz="2000" dirty="0">
                <a:solidFill>
                  <a:prstClr val="white"/>
                </a:solidFill>
              </a:rPr>
              <a:t>202</a:t>
            </a:r>
            <a:r>
              <a:rPr lang="hy-AM" altLang="ru-RU" sz="2000" dirty="0">
                <a:solidFill>
                  <a:prstClr val="white"/>
                </a:solidFill>
              </a:rPr>
              <a:t>6</a:t>
            </a:r>
            <a:r>
              <a:rPr lang="en-US" altLang="ru-RU" sz="2000" dirty="0">
                <a:solidFill>
                  <a:prstClr val="white"/>
                </a:solidFill>
              </a:rPr>
              <a:t>-0</a:t>
            </a:r>
            <a:r>
              <a:rPr lang="hy-AM" altLang="ru-RU" sz="2000" dirty="0">
                <a:solidFill>
                  <a:prstClr val="white"/>
                </a:solidFill>
              </a:rPr>
              <a:t>5</a:t>
            </a:r>
            <a:r>
              <a:rPr lang="en-US" altLang="ru-RU" sz="2000" dirty="0">
                <a:solidFill>
                  <a:prstClr val="white"/>
                </a:solidFill>
              </a:rPr>
              <a:t>-14, YSU</a:t>
            </a:r>
            <a:endParaRPr lang="en-US" altLang="ru-RU" sz="3200" dirty="0">
              <a:solidFill>
                <a:prstClr val="white"/>
              </a:solidFill>
            </a:endParaRPr>
          </a:p>
        </p:txBody>
      </p:sp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79934"/>
            <a:ext cx="12192000" cy="5240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03122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bg1">
                <a:lumMod val="85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343724"/>
            <a:ext cx="12192000" cy="524107"/>
          </a:xfrm>
          <a:custGeom>
            <a:avLst/>
            <a:gdLst>
              <a:gd name="connsiteX0" fmla="*/ 0 w 12192000"/>
              <a:gd name="connsiteY0" fmla="*/ 0 h 520936"/>
              <a:gd name="connsiteX1" fmla="*/ 12192000 w 12192000"/>
              <a:gd name="connsiteY1" fmla="*/ 0 h 520936"/>
              <a:gd name="connsiteX2" fmla="*/ 12192000 w 12192000"/>
              <a:gd name="connsiteY2" fmla="*/ 520936 h 520936"/>
              <a:gd name="connsiteX3" fmla="*/ 0 w 12192000"/>
              <a:gd name="connsiteY3" fmla="*/ 520936 h 520936"/>
              <a:gd name="connsiteX4" fmla="*/ 0 w 12192000"/>
              <a:gd name="connsiteY4" fmla="*/ 0 h 520936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2192000 w 12192000"/>
              <a:gd name="connsiteY2" fmla="*/ 3171 h 524107"/>
              <a:gd name="connsiteX3" fmla="*/ 12192000 w 12192000"/>
              <a:gd name="connsiteY3" fmla="*/ 524107 h 524107"/>
              <a:gd name="connsiteX4" fmla="*/ 0 w 12192000"/>
              <a:gd name="connsiteY4" fmla="*/ 524107 h 524107"/>
              <a:gd name="connsiteX5" fmla="*/ 0 w 12192000"/>
              <a:gd name="connsiteY5" fmla="*/ 3171 h 524107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2192000 w 12192000"/>
              <a:gd name="connsiteY3" fmla="*/ 6887 h 527823"/>
              <a:gd name="connsiteX4" fmla="*/ 12192000 w 12192000"/>
              <a:gd name="connsiteY4" fmla="*/ 527823 h 527823"/>
              <a:gd name="connsiteX5" fmla="*/ 0 w 12192000"/>
              <a:gd name="connsiteY5" fmla="*/ 527823 h 527823"/>
              <a:gd name="connsiteX6" fmla="*/ 0 w 12192000"/>
              <a:gd name="connsiteY6" fmla="*/ 6887 h 527823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1508059 w 12192000"/>
              <a:gd name="connsiteY3" fmla="*/ 7434 h 527823"/>
              <a:gd name="connsiteX4" fmla="*/ 12192000 w 12192000"/>
              <a:gd name="connsiteY4" fmla="*/ 6887 h 527823"/>
              <a:gd name="connsiteX5" fmla="*/ 12192000 w 12192000"/>
              <a:gd name="connsiteY5" fmla="*/ 527823 h 527823"/>
              <a:gd name="connsiteX6" fmla="*/ 0 w 12192000"/>
              <a:gd name="connsiteY6" fmla="*/ 527823 h 527823"/>
              <a:gd name="connsiteX7" fmla="*/ 0 w 12192000"/>
              <a:gd name="connsiteY7" fmla="*/ 6887 h 527823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1296185 w 12192000"/>
              <a:gd name="connsiteY2" fmla="*/ 159836 h 524107"/>
              <a:gd name="connsiteX3" fmla="*/ 11508059 w 12192000"/>
              <a:gd name="connsiteY3" fmla="*/ 3718 h 524107"/>
              <a:gd name="connsiteX4" fmla="*/ 12192000 w 12192000"/>
              <a:gd name="connsiteY4" fmla="*/ 3171 h 524107"/>
              <a:gd name="connsiteX5" fmla="*/ 12192000 w 12192000"/>
              <a:gd name="connsiteY5" fmla="*/ 524107 h 524107"/>
              <a:gd name="connsiteX6" fmla="*/ 0 w 12192000"/>
              <a:gd name="connsiteY6" fmla="*/ 524107 h 524107"/>
              <a:gd name="connsiteX7" fmla="*/ 0 w 12192000"/>
              <a:gd name="connsiteY7" fmla="*/ 3171 h 52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24107">
                <a:moveTo>
                  <a:pt x="0" y="3171"/>
                </a:moveTo>
                <a:lnTo>
                  <a:pt x="11054576" y="0"/>
                </a:lnTo>
                <a:lnTo>
                  <a:pt x="11296185" y="159836"/>
                </a:lnTo>
                <a:lnTo>
                  <a:pt x="11508059" y="3718"/>
                </a:lnTo>
                <a:lnTo>
                  <a:pt x="12192000" y="3171"/>
                </a:lnTo>
                <a:lnTo>
                  <a:pt x="12192000" y="524107"/>
                </a:lnTo>
                <a:lnTo>
                  <a:pt x="0" y="524107"/>
                </a:lnTo>
                <a:lnTo>
                  <a:pt x="0" y="317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xmlns="" id="{75C502E9-323D-6147-AE85-54814FCF265C}"/>
              </a:ext>
            </a:extLst>
          </p:cNvPr>
          <p:cNvCxnSpPr>
            <a:cxnSpLocks/>
          </p:cNvCxnSpPr>
          <p:nvPr/>
        </p:nvCxnSpPr>
        <p:spPr>
          <a:xfrm>
            <a:off x="552992" y="1133504"/>
            <a:ext cx="110709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Rectangle 1"/>
          <p:cNvSpPr/>
          <p:nvPr/>
        </p:nvSpPr>
        <p:spPr>
          <a:xfrm>
            <a:off x="1171830" y="5329789"/>
            <a:ext cx="32671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00050" indent="-400050">
              <a:buFontTx/>
              <a:buAutoNum type="romanLcParenBoth"/>
            </a:pPr>
            <a:r>
              <a:rPr lang="en-US" dirty="0">
                <a:solidFill>
                  <a:prstClr val="black"/>
                </a:solidFill>
              </a:rPr>
              <a:t>forming nanocrystals</a:t>
            </a:r>
          </a:p>
          <a:p>
            <a:pPr marL="400050" indent="-400050">
              <a:buFontTx/>
              <a:buAutoNum type="romanLcParenBoth"/>
            </a:pPr>
            <a:r>
              <a:rPr lang="en-US" dirty="0">
                <a:solidFill>
                  <a:prstClr val="black"/>
                </a:solidFill>
              </a:rPr>
              <a:t>surface functionalization</a:t>
            </a:r>
          </a:p>
          <a:p>
            <a:pPr marL="400050" indent="-400050">
              <a:buFontTx/>
              <a:buAutoNum type="romanLcParenBoth"/>
            </a:pPr>
            <a:r>
              <a:rPr lang="en-US" dirty="0">
                <a:solidFill>
                  <a:srgbClr val="0070C0"/>
                </a:solidFill>
              </a:rPr>
              <a:t>compositional tuning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D25B69A5-3B0C-C540-8CC8-9794435EA004}"/>
              </a:ext>
            </a:extLst>
          </p:cNvPr>
          <p:cNvSpPr txBox="1"/>
          <p:nvPr/>
        </p:nvSpPr>
        <p:spPr>
          <a:xfrm>
            <a:off x="552992" y="234408"/>
            <a:ext cx="101437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prstClr val="black"/>
                </a:solidFill>
              </a:rPr>
              <a:t>Lead Halide Perovskite – Pros and Cons</a:t>
            </a:r>
            <a:endParaRPr lang="en-US" sz="4800" dirty="0">
              <a:solidFill>
                <a:prstClr val="black"/>
              </a:solidFill>
              <a:latin typeface="Century Gothic" panose="020B0502020202020204" pitchFamily="34" charset="0"/>
            </a:endParaRPr>
          </a:p>
        </p:txBody>
      </p:sp>
      <p:pic>
        <p:nvPicPr>
          <p:cNvPr id="7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336301" y="3269414"/>
            <a:ext cx="3714751" cy="2789237"/>
          </a:xfrm>
          <a:prstGeom prst="rect">
            <a:avLst/>
          </a:prstGeom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191407" y="1319699"/>
            <a:ext cx="6718440" cy="5321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200" dirty="0">
                <a:solidFill>
                  <a:srgbClr val="808080">
                    <a:lumMod val="75000"/>
                  </a:srgbClr>
                </a:solidFill>
              </a:rPr>
              <a:t>Suitable  characteristics of LHP material</a:t>
            </a:r>
          </a:p>
        </p:txBody>
      </p:sp>
      <p:sp>
        <p:nvSpPr>
          <p:cNvPr id="10" name="Объект 2"/>
          <p:cNvSpPr txBox="1">
            <a:spLocks/>
          </p:cNvSpPr>
          <p:nvPr/>
        </p:nvSpPr>
        <p:spPr>
          <a:xfrm>
            <a:off x="373054" y="1873519"/>
            <a:ext cx="11198367" cy="15948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en-US" sz="2800" dirty="0">
                <a:solidFill>
                  <a:prstClr val="white">
                    <a:lumMod val="50000"/>
                  </a:prstClr>
                </a:solidFill>
              </a:rPr>
              <a:t>Simple manufacturing process</a:t>
            </a:r>
          </a:p>
          <a:p>
            <a:pPr marL="342900" indent="-342900" algn="just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en-US" sz="2800" dirty="0">
                <a:solidFill>
                  <a:prstClr val="white">
                    <a:lumMod val="50000"/>
                  </a:prstClr>
                </a:solidFill>
              </a:rPr>
              <a:t>Low cost</a:t>
            </a:r>
          </a:p>
          <a:p>
            <a:pPr marL="342900" indent="-342900" algn="just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en-US" sz="2800" dirty="0">
                <a:solidFill>
                  <a:prstClr val="white">
                    <a:lumMod val="50000"/>
                  </a:prstClr>
                </a:solidFill>
              </a:rPr>
              <a:t>Defect tolerance</a:t>
            </a: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191408" y="3246390"/>
            <a:ext cx="3565946" cy="5321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rgbClr val="00B0F0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rgbClr val="808080">
                    <a:lumMod val="75000"/>
                  </a:srgbClr>
                </a:solidFill>
              </a:rPr>
              <a:t>Challenges for LHP</a:t>
            </a:r>
          </a:p>
        </p:txBody>
      </p:sp>
      <p:sp>
        <p:nvSpPr>
          <p:cNvPr id="12" name="Объект 2"/>
          <p:cNvSpPr txBox="1">
            <a:spLocks/>
          </p:cNvSpPr>
          <p:nvPr/>
        </p:nvSpPr>
        <p:spPr>
          <a:xfrm>
            <a:off x="346908" y="3822212"/>
            <a:ext cx="7474162" cy="108688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>
              <a:buFont typeface="Arial" pitchFamily="34" charset="0"/>
              <a:buChar char="•"/>
            </a:pPr>
            <a:r>
              <a:rPr lang="en-US" dirty="0">
                <a:solidFill>
                  <a:prstClr val="black"/>
                </a:solidFill>
              </a:rPr>
              <a:t>Stability in ambient environment (effective luminescence can only occur in cubic phase)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en-US" dirty="0">
                <a:solidFill>
                  <a:prstClr val="black"/>
                </a:solidFill>
              </a:rPr>
              <a:t>Intrinsic toxicity</a:t>
            </a:r>
          </a:p>
        </p:txBody>
      </p:sp>
      <p:sp>
        <p:nvSpPr>
          <p:cNvPr id="13" name="Title 1"/>
          <p:cNvSpPr txBox="1">
            <a:spLocks/>
          </p:cNvSpPr>
          <p:nvPr/>
        </p:nvSpPr>
        <p:spPr>
          <a:xfrm>
            <a:off x="191408" y="4797609"/>
            <a:ext cx="7785163" cy="5321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rgbClr val="00B0F0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rgbClr val="808080">
                    <a:lumMod val="75000"/>
                  </a:srgbClr>
                </a:solidFill>
              </a:rPr>
              <a:t>WE NEED TO STABILIZE HIGH-PERFORMANCE PHASE</a:t>
            </a:r>
          </a:p>
        </p:txBody>
      </p:sp>
      <p:sp>
        <p:nvSpPr>
          <p:cNvPr id="14" name="Rectangle 4">
            <a:extLst>
              <a:ext uri="{FF2B5EF4-FFF2-40B4-BE49-F238E27FC236}">
                <a16:creationId xmlns:a16="http://schemas.microsoft.com/office/drawing/2014/main" xmlns="" id="{4AB0D564-A0C7-4CA9-85B1-AE2F70AA59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15208" y="6436708"/>
            <a:ext cx="221910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defRPr/>
            </a:pPr>
            <a:r>
              <a:rPr lang="en-US" altLang="ru-RU" sz="2000" dirty="0">
                <a:solidFill>
                  <a:prstClr val="white"/>
                </a:solidFill>
              </a:rPr>
              <a:t>202</a:t>
            </a:r>
            <a:r>
              <a:rPr lang="hy-AM" altLang="ru-RU" sz="2000" dirty="0">
                <a:solidFill>
                  <a:prstClr val="white"/>
                </a:solidFill>
              </a:rPr>
              <a:t>6</a:t>
            </a:r>
            <a:r>
              <a:rPr lang="en-US" altLang="ru-RU" sz="2000" dirty="0">
                <a:solidFill>
                  <a:prstClr val="white"/>
                </a:solidFill>
              </a:rPr>
              <a:t>-0</a:t>
            </a:r>
            <a:r>
              <a:rPr lang="hy-AM" altLang="ru-RU" sz="2000" dirty="0">
                <a:solidFill>
                  <a:prstClr val="white"/>
                </a:solidFill>
              </a:rPr>
              <a:t>5</a:t>
            </a:r>
            <a:r>
              <a:rPr lang="en-US" altLang="ru-RU" sz="2000" dirty="0">
                <a:solidFill>
                  <a:prstClr val="white"/>
                </a:solidFill>
              </a:rPr>
              <a:t>-14, YSU</a:t>
            </a:r>
            <a:endParaRPr lang="en-US" altLang="ru-RU" sz="32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6350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bg1">
                <a:lumMod val="85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343724"/>
            <a:ext cx="12192000" cy="524107"/>
          </a:xfrm>
          <a:custGeom>
            <a:avLst/>
            <a:gdLst>
              <a:gd name="connsiteX0" fmla="*/ 0 w 12192000"/>
              <a:gd name="connsiteY0" fmla="*/ 0 h 520936"/>
              <a:gd name="connsiteX1" fmla="*/ 12192000 w 12192000"/>
              <a:gd name="connsiteY1" fmla="*/ 0 h 520936"/>
              <a:gd name="connsiteX2" fmla="*/ 12192000 w 12192000"/>
              <a:gd name="connsiteY2" fmla="*/ 520936 h 520936"/>
              <a:gd name="connsiteX3" fmla="*/ 0 w 12192000"/>
              <a:gd name="connsiteY3" fmla="*/ 520936 h 520936"/>
              <a:gd name="connsiteX4" fmla="*/ 0 w 12192000"/>
              <a:gd name="connsiteY4" fmla="*/ 0 h 520936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2192000 w 12192000"/>
              <a:gd name="connsiteY2" fmla="*/ 3171 h 524107"/>
              <a:gd name="connsiteX3" fmla="*/ 12192000 w 12192000"/>
              <a:gd name="connsiteY3" fmla="*/ 524107 h 524107"/>
              <a:gd name="connsiteX4" fmla="*/ 0 w 12192000"/>
              <a:gd name="connsiteY4" fmla="*/ 524107 h 524107"/>
              <a:gd name="connsiteX5" fmla="*/ 0 w 12192000"/>
              <a:gd name="connsiteY5" fmla="*/ 3171 h 524107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2192000 w 12192000"/>
              <a:gd name="connsiteY3" fmla="*/ 6887 h 527823"/>
              <a:gd name="connsiteX4" fmla="*/ 12192000 w 12192000"/>
              <a:gd name="connsiteY4" fmla="*/ 527823 h 527823"/>
              <a:gd name="connsiteX5" fmla="*/ 0 w 12192000"/>
              <a:gd name="connsiteY5" fmla="*/ 527823 h 527823"/>
              <a:gd name="connsiteX6" fmla="*/ 0 w 12192000"/>
              <a:gd name="connsiteY6" fmla="*/ 6887 h 527823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1508059 w 12192000"/>
              <a:gd name="connsiteY3" fmla="*/ 7434 h 527823"/>
              <a:gd name="connsiteX4" fmla="*/ 12192000 w 12192000"/>
              <a:gd name="connsiteY4" fmla="*/ 6887 h 527823"/>
              <a:gd name="connsiteX5" fmla="*/ 12192000 w 12192000"/>
              <a:gd name="connsiteY5" fmla="*/ 527823 h 527823"/>
              <a:gd name="connsiteX6" fmla="*/ 0 w 12192000"/>
              <a:gd name="connsiteY6" fmla="*/ 527823 h 527823"/>
              <a:gd name="connsiteX7" fmla="*/ 0 w 12192000"/>
              <a:gd name="connsiteY7" fmla="*/ 6887 h 527823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1296185 w 12192000"/>
              <a:gd name="connsiteY2" fmla="*/ 159836 h 524107"/>
              <a:gd name="connsiteX3" fmla="*/ 11508059 w 12192000"/>
              <a:gd name="connsiteY3" fmla="*/ 3718 h 524107"/>
              <a:gd name="connsiteX4" fmla="*/ 12192000 w 12192000"/>
              <a:gd name="connsiteY4" fmla="*/ 3171 h 524107"/>
              <a:gd name="connsiteX5" fmla="*/ 12192000 w 12192000"/>
              <a:gd name="connsiteY5" fmla="*/ 524107 h 524107"/>
              <a:gd name="connsiteX6" fmla="*/ 0 w 12192000"/>
              <a:gd name="connsiteY6" fmla="*/ 524107 h 524107"/>
              <a:gd name="connsiteX7" fmla="*/ 0 w 12192000"/>
              <a:gd name="connsiteY7" fmla="*/ 3171 h 52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24107">
                <a:moveTo>
                  <a:pt x="0" y="3171"/>
                </a:moveTo>
                <a:lnTo>
                  <a:pt x="11054576" y="0"/>
                </a:lnTo>
                <a:lnTo>
                  <a:pt x="11296185" y="159836"/>
                </a:lnTo>
                <a:lnTo>
                  <a:pt x="11508059" y="3718"/>
                </a:lnTo>
                <a:lnTo>
                  <a:pt x="12192000" y="3171"/>
                </a:lnTo>
                <a:lnTo>
                  <a:pt x="12192000" y="524107"/>
                </a:lnTo>
                <a:lnTo>
                  <a:pt x="0" y="524107"/>
                </a:lnTo>
                <a:lnTo>
                  <a:pt x="0" y="317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17" name="Straight Connector 16"/>
          <p:cNvCxnSpPr/>
          <p:nvPr/>
        </p:nvCxnSpPr>
        <p:spPr>
          <a:xfrm>
            <a:off x="65672" y="1015999"/>
            <a:ext cx="9809848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4" name="Title 1"/>
          <p:cNvSpPr txBox="1">
            <a:spLocks/>
          </p:cNvSpPr>
          <p:nvPr/>
        </p:nvSpPr>
        <p:spPr>
          <a:xfrm>
            <a:off x="95830" y="78103"/>
            <a:ext cx="9643874" cy="71776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dirty="0">
                <a:solidFill>
                  <a:srgbClr val="4D4D4D">
                    <a:lumMod val="50000"/>
                  </a:srgbClr>
                </a:solidFill>
                <a:latin typeface="GalaxiePolaris-Bold" charset="0"/>
                <a:cs typeface="GalaxiePolaris-Bold" charset="0"/>
              </a:rPr>
              <a:t>Solar absorption and perovskite phases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3" name="Picture 2" descr="C:\Users\user\Downloads\logo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739704" y="39570"/>
            <a:ext cx="2370112" cy="912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4" name="Rectangle 83"/>
          <p:cNvSpPr/>
          <p:nvPr/>
        </p:nvSpPr>
        <p:spPr>
          <a:xfrm>
            <a:off x="0" y="6343724"/>
            <a:ext cx="5466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>
                <a:solidFill>
                  <a:prstClr val="white"/>
                </a:solidFill>
              </a:rPr>
              <a:t>e.aleksanyan@ysu.am		</a:t>
            </a:r>
          </a:p>
        </p:txBody>
      </p:sp>
      <p:sp>
        <p:nvSpPr>
          <p:cNvPr id="42" name="Rectangle 4">
            <a:extLst>
              <a:ext uri="{FF2B5EF4-FFF2-40B4-BE49-F238E27FC236}">
                <a16:creationId xmlns:a16="http://schemas.microsoft.com/office/drawing/2014/main" xmlns="" id="{C026AD29-F1A4-4FF5-9105-93195C4F19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15208" y="6436708"/>
            <a:ext cx="221910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defRPr/>
            </a:pPr>
            <a:r>
              <a:rPr lang="en-US" altLang="ru-RU" sz="2000" dirty="0">
                <a:solidFill>
                  <a:prstClr val="white"/>
                </a:solidFill>
              </a:rPr>
              <a:t>202</a:t>
            </a:r>
            <a:r>
              <a:rPr lang="hy-AM" altLang="ru-RU" sz="2000" dirty="0">
                <a:solidFill>
                  <a:prstClr val="white"/>
                </a:solidFill>
              </a:rPr>
              <a:t>6</a:t>
            </a:r>
            <a:r>
              <a:rPr lang="en-US" altLang="ru-RU" sz="2000" dirty="0">
                <a:solidFill>
                  <a:prstClr val="white"/>
                </a:solidFill>
              </a:rPr>
              <a:t>-0</a:t>
            </a:r>
            <a:r>
              <a:rPr lang="hy-AM" altLang="ru-RU" sz="2000" dirty="0">
                <a:solidFill>
                  <a:prstClr val="white"/>
                </a:solidFill>
              </a:rPr>
              <a:t>5</a:t>
            </a:r>
            <a:r>
              <a:rPr lang="en-US" altLang="ru-RU" sz="2000" dirty="0">
                <a:solidFill>
                  <a:prstClr val="white"/>
                </a:solidFill>
              </a:rPr>
              <a:t>-14, YSU</a:t>
            </a:r>
            <a:endParaRPr lang="en-US" altLang="ru-RU" sz="3200" dirty="0">
              <a:solidFill>
                <a:prstClr val="white"/>
              </a:solidFill>
            </a:endParaRPr>
          </a:p>
        </p:txBody>
      </p:sp>
      <p:grpSp>
        <p:nvGrpSpPr>
          <p:cNvPr id="9" name="Group 1"/>
          <p:cNvGrpSpPr>
            <a:grpSpLocks/>
          </p:cNvGrpSpPr>
          <p:nvPr/>
        </p:nvGrpSpPr>
        <p:grpSpPr bwMode="auto">
          <a:xfrm>
            <a:off x="158751" y="1086370"/>
            <a:ext cx="5307329" cy="2919412"/>
            <a:chOff x="214952" y="1213275"/>
            <a:chExt cx="6575425" cy="4395788"/>
          </a:xfrm>
        </p:grpSpPr>
        <p:pic>
          <p:nvPicPr>
            <p:cNvPr id="10" name="Picture 3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4952" y="1213275"/>
              <a:ext cx="6575425" cy="43957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ight Arrow 10"/>
            <p:cNvSpPr/>
            <p:nvPr/>
          </p:nvSpPr>
          <p:spPr>
            <a:xfrm>
              <a:off x="3044392" y="2442641"/>
              <a:ext cx="1787141" cy="314291"/>
            </a:xfrm>
            <a:prstGeom prst="right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defTabSz="4572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2" name="Right Arrow 11"/>
            <p:cNvSpPr/>
            <p:nvPr/>
          </p:nvSpPr>
          <p:spPr>
            <a:xfrm>
              <a:off x="4093945" y="3180262"/>
              <a:ext cx="737588" cy="286496"/>
            </a:xfrm>
            <a:prstGeom prst="right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defTabSz="4572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V="1">
              <a:off x="3044392" y="2523886"/>
              <a:ext cx="0" cy="56016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flipV="1">
              <a:off x="4093945" y="3248679"/>
              <a:ext cx="0" cy="587957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14"/>
            <p:cNvSpPr/>
            <p:nvPr/>
          </p:nvSpPr>
          <p:spPr>
            <a:xfrm>
              <a:off x="3029882" y="2042830"/>
              <a:ext cx="2150497" cy="41451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defTabSz="4572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l-GR" sz="1400" dirty="0">
                  <a:solidFill>
                    <a:srgbClr val="1F497D">
                      <a:lumMod val="75000"/>
                    </a:srgbClr>
                  </a:solidFill>
                  <a:ea typeface="MS PGothic" pitchFamily="34" charset="-128"/>
                </a:rPr>
                <a:t>α</a:t>
              </a:r>
              <a:r>
                <a:rPr lang="en-US" sz="1400" dirty="0">
                  <a:solidFill>
                    <a:srgbClr val="1F497D">
                      <a:lumMod val="75000"/>
                    </a:srgbClr>
                  </a:solidFill>
                  <a:ea typeface="MS PGothic" pitchFamily="34" charset="-128"/>
                </a:rPr>
                <a:t> - CsPbI</a:t>
              </a:r>
              <a:r>
                <a:rPr lang="en-US" sz="1400" baseline="-25000" dirty="0">
                  <a:solidFill>
                    <a:srgbClr val="1F497D">
                      <a:lumMod val="75000"/>
                    </a:srgbClr>
                  </a:solidFill>
                  <a:ea typeface="MS PGothic" pitchFamily="34" charset="-128"/>
                </a:rPr>
                <a:t>3</a:t>
              </a:r>
              <a:r>
                <a:rPr lang="en-US" sz="1400" dirty="0">
                  <a:solidFill>
                    <a:srgbClr val="1F497D">
                      <a:lumMod val="75000"/>
                    </a:srgbClr>
                  </a:solidFill>
                  <a:ea typeface="MS PGothic" pitchFamily="34" charset="-128"/>
                </a:rPr>
                <a:t> - </a:t>
              </a:r>
              <a:r>
                <a:rPr lang="en-US" sz="1400" dirty="0" err="1">
                  <a:solidFill>
                    <a:srgbClr val="1F497D">
                      <a:lumMod val="75000"/>
                    </a:srgbClr>
                  </a:solidFill>
                  <a:ea typeface="MS PGothic" pitchFamily="34" charset="-128"/>
                </a:rPr>
                <a:t>E</a:t>
              </a:r>
              <a:r>
                <a:rPr lang="en-US" sz="1400" baseline="-25000" dirty="0" err="1">
                  <a:solidFill>
                    <a:srgbClr val="1F497D">
                      <a:lumMod val="75000"/>
                    </a:srgbClr>
                  </a:solidFill>
                  <a:ea typeface="MS PGothic" pitchFamily="34" charset="-128"/>
                </a:rPr>
                <a:t>g</a:t>
              </a:r>
              <a:r>
                <a:rPr lang="en-US" sz="1400" dirty="0">
                  <a:solidFill>
                    <a:srgbClr val="1F497D">
                      <a:lumMod val="75000"/>
                    </a:srgbClr>
                  </a:solidFill>
                  <a:ea typeface="MS PGothic" pitchFamily="34" charset="-128"/>
                </a:rPr>
                <a:t> = 1.73 eV</a:t>
              </a: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3973029" y="2891627"/>
              <a:ext cx="2141338" cy="41451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defTabSz="4572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l-GR" sz="1400" dirty="0">
                  <a:solidFill>
                    <a:srgbClr val="1F497D">
                      <a:lumMod val="75000"/>
                    </a:srgbClr>
                  </a:solidFill>
                  <a:ea typeface="MS PGothic" pitchFamily="34" charset="-128"/>
                </a:rPr>
                <a:t>δ</a:t>
              </a:r>
              <a:r>
                <a:rPr lang="en-US" sz="1400" dirty="0">
                  <a:solidFill>
                    <a:srgbClr val="1F497D">
                      <a:lumMod val="75000"/>
                    </a:srgbClr>
                  </a:solidFill>
                  <a:ea typeface="MS PGothic" pitchFamily="34" charset="-128"/>
                </a:rPr>
                <a:t> - CsPbI</a:t>
              </a:r>
              <a:r>
                <a:rPr lang="en-US" sz="1400" baseline="-25000" dirty="0">
                  <a:solidFill>
                    <a:srgbClr val="1F497D">
                      <a:lumMod val="75000"/>
                    </a:srgbClr>
                  </a:solidFill>
                  <a:ea typeface="MS PGothic" pitchFamily="34" charset="-128"/>
                </a:rPr>
                <a:t>3</a:t>
              </a:r>
              <a:r>
                <a:rPr lang="en-US" sz="1400" dirty="0">
                  <a:solidFill>
                    <a:srgbClr val="1F497D">
                      <a:lumMod val="75000"/>
                    </a:srgbClr>
                  </a:solidFill>
                  <a:ea typeface="MS PGothic" pitchFamily="34" charset="-128"/>
                </a:rPr>
                <a:t> - </a:t>
              </a:r>
              <a:r>
                <a:rPr lang="en-US" sz="1400" dirty="0" err="1">
                  <a:solidFill>
                    <a:srgbClr val="1F497D">
                      <a:lumMod val="75000"/>
                    </a:srgbClr>
                  </a:solidFill>
                  <a:ea typeface="MS PGothic" pitchFamily="34" charset="-128"/>
                </a:rPr>
                <a:t>E</a:t>
              </a:r>
              <a:r>
                <a:rPr lang="en-US" sz="1400" baseline="-25000" dirty="0" err="1">
                  <a:solidFill>
                    <a:srgbClr val="1F497D">
                      <a:lumMod val="75000"/>
                    </a:srgbClr>
                  </a:solidFill>
                  <a:ea typeface="MS PGothic" pitchFamily="34" charset="-128"/>
                </a:rPr>
                <a:t>g</a:t>
              </a:r>
              <a:r>
                <a:rPr lang="en-US" sz="1400" dirty="0">
                  <a:solidFill>
                    <a:srgbClr val="1F497D">
                      <a:lumMod val="75000"/>
                    </a:srgbClr>
                  </a:solidFill>
                  <a:ea typeface="MS PGothic" pitchFamily="34" charset="-128"/>
                </a:rPr>
                <a:t> = 2.75 eV</a:t>
              </a:r>
            </a:p>
          </p:txBody>
        </p:sp>
      </p:grpSp>
      <p:pic>
        <p:nvPicPr>
          <p:cNvPr id="18" name="Content Placeholder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845647" y="1077902"/>
            <a:ext cx="3509385" cy="2635037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4419806" y="4586317"/>
            <a:ext cx="2658100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000" dirty="0">
                <a:solidFill>
                  <a:srgbClr val="EEECE1">
                    <a:lumMod val="25000"/>
                  </a:srgbClr>
                </a:solidFill>
                <a:ea typeface="MS PGothic" pitchFamily="34" charset="-128"/>
              </a:rPr>
              <a:t>t &lt; 0.8 =&gt; orthorhombic</a:t>
            </a:r>
          </a:p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000" dirty="0">
                <a:solidFill>
                  <a:srgbClr val="EEECE1">
                    <a:lumMod val="25000"/>
                  </a:srgbClr>
                </a:solidFill>
                <a:ea typeface="MS PGothic" pitchFamily="34" charset="-128"/>
              </a:rPr>
              <a:t>0.8 &lt; t &lt; 1 =&gt; cubic</a:t>
            </a:r>
          </a:p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000" dirty="0">
                <a:solidFill>
                  <a:srgbClr val="EEECE1">
                    <a:lumMod val="25000"/>
                  </a:srgbClr>
                </a:solidFill>
                <a:ea typeface="MS PGothic" pitchFamily="34" charset="-128"/>
              </a:rPr>
              <a:t>t &gt; 1 =&gt; hexagonal</a:t>
            </a:r>
          </a:p>
        </p:txBody>
      </p:sp>
      <p:sp>
        <p:nvSpPr>
          <p:cNvPr id="21" name="Rectangle 20"/>
          <p:cNvSpPr/>
          <p:nvPr/>
        </p:nvSpPr>
        <p:spPr>
          <a:xfrm>
            <a:off x="4504798" y="4124652"/>
            <a:ext cx="248811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>
                <a:solidFill>
                  <a:srgbClr val="1F497D">
                    <a:lumMod val="75000"/>
                  </a:srgbClr>
                </a:solidFill>
                <a:ea typeface="MS PGothic" pitchFamily="34" charset="-128"/>
              </a:rPr>
              <a:t>for CsPbI</a:t>
            </a:r>
            <a:r>
              <a:rPr lang="en-US" sz="2400" baseline="-25000" dirty="0">
                <a:solidFill>
                  <a:srgbClr val="1F497D">
                    <a:lumMod val="75000"/>
                  </a:srgbClr>
                </a:solidFill>
                <a:ea typeface="MS PGothic" pitchFamily="34" charset="-128"/>
              </a:rPr>
              <a:t>3</a:t>
            </a:r>
            <a:r>
              <a:rPr lang="en-US" sz="2400" dirty="0">
                <a:solidFill>
                  <a:srgbClr val="1F497D">
                    <a:lumMod val="75000"/>
                  </a:srgbClr>
                </a:solidFill>
                <a:ea typeface="MS PGothic" pitchFamily="34" charset="-128"/>
              </a:rPr>
              <a:t> – t=0.82</a:t>
            </a:r>
          </a:p>
        </p:txBody>
      </p:sp>
      <p:sp>
        <p:nvSpPr>
          <p:cNvPr id="22" name="Rectangle 21"/>
          <p:cNvSpPr/>
          <p:nvPr/>
        </p:nvSpPr>
        <p:spPr>
          <a:xfrm>
            <a:off x="304801" y="4123179"/>
            <a:ext cx="23653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dirty="0">
                <a:solidFill>
                  <a:srgbClr val="F79646">
                    <a:lumMod val="50000"/>
                  </a:srgbClr>
                </a:solidFill>
                <a:ea typeface="MS PGothic" pitchFamily="34" charset="-128"/>
              </a:rPr>
              <a:t>ABX</a:t>
            </a:r>
            <a:r>
              <a:rPr lang="en-US" baseline="-25000" dirty="0">
                <a:solidFill>
                  <a:srgbClr val="F79646">
                    <a:lumMod val="50000"/>
                  </a:srgbClr>
                </a:solidFill>
                <a:ea typeface="MS PGothic" pitchFamily="34" charset="-128"/>
              </a:rPr>
              <a:t>3 </a:t>
            </a:r>
            <a:r>
              <a:rPr lang="en-US" dirty="0">
                <a:solidFill>
                  <a:srgbClr val="F79646">
                    <a:lumMod val="50000"/>
                  </a:srgbClr>
                </a:solidFill>
                <a:ea typeface="MS PGothic" pitchFamily="34" charset="-128"/>
              </a:rPr>
              <a:t>–</a:t>
            </a:r>
            <a:r>
              <a:rPr lang="en-US" baseline="-25000" dirty="0">
                <a:solidFill>
                  <a:srgbClr val="F79646">
                    <a:lumMod val="50000"/>
                  </a:srgbClr>
                </a:solidFill>
                <a:ea typeface="MS PGothic" pitchFamily="34" charset="-128"/>
              </a:rPr>
              <a:t> </a:t>
            </a:r>
            <a:r>
              <a:rPr lang="en-US" dirty="0">
                <a:solidFill>
                  <a:srgbClr val="F79646">
                    <a:lumMod val="50000"/>
                  </a:srgbClr>
                </a:solidFill>
                <a:ea typeface="MS PGothic" pitchFamily="34" charset="-128"/>
              </a:rPr>
              <a:t>tolerance factor </a:t>
            </a:r>
            <a:endParaRPr lang="en-US" dirty="0">
              <a:solidFill>
                <a:prstClr val="black"/>
              </a:solidFill>
              <a:ea typeface="MS PGothic" pitchFamily="34" charset="-128"/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91990" y="5687766"/>
            <a:ext cx="766898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DDDDDD">
                    <a:lumMod val="50000"/>
                  </a:srgbClr>
                </a:solidFill>
              </a:rPr>
              <a:t>Cubic CsPbI</a:t>
            </a:r>
            <a:r>
              <a:rPr lang="en-US" baseline="-25000" dirty="0">
                <a:solidFill>
                  <a:srgbClr val="DDDDDD">
                    <a:lumMod val="50000"/>
                  </a:srgbClr>
                </a:solidFill>
              </a:rPr>
              <a:t>3</a:t>
            </a:r>
            <a:r>
              <a:rPr lang="en-US" dirty="0">
                <a:solidFill>
                  <a:srgbClr val="DDDDDD">
                    <a:lumMod val="50000"/>
                  </a:srgbClr>
                </a:solidFill>
              </a:rPr>
              <a:t> (</a:t>
            </a:r>
            <a:r>
              <a:rPr lang="en-US" dirty="0" err="1">
                <a:solidFill>
                  <a:srgbClr val="DDDDDD">
                    <a:lumMod val="50000"/>
                  </a:srgbClr>
                </a:solidFill>
              </a:rPr>
              <a:t>E</a:t>
            </a:r>
            <a:r>
              <a:rPr lang="en-US" baseline="-25000" dirty="0" err="1">
                <a:solidFill>
                  <a:srgbClr val="DDDDDD">
                    <a:lumMod val="50000"/>
                  </a:srgbClr>
                </a:solidFill>
              </a:rPr>
              <a:t>g</a:t>
            </a:r>
            <a:r>
              <a:rPr lang="en-US" dirty="0">
                <a:solidFill>
                  <a:srgbClr val="DDDDDD">
                    <a:lumMod val="50000"/>
                  </a:srgbClr>
                </a:solidFill>
              </a:rPr>
              <a:t> = 1.73 </a:t>
            </a:r>
            <a:r>
              <a:rPr lang="en-US" dirty="0" err="1">
                <a:solidFill>
                  <a:srgbClr val="DDDDDD">
                    <a:lumMod val="50000"/>
                  </a:srgbClr>
                </a:solidFill>
              </a:rPr>
              <a:t>eV</a:t>
            </a:r>
            <a:r>
              <a:rPr lang="en-US" dirty="0">
                <a:solidFill>
                  <a:srgbClr val="DDDDDD">
                    <a:lumMod val="50000"/>
                  </a:srgbClr>
                </a:solidFill>
              </a:rPr>
              <a:t>) </a:t>
            </a:r>
            <a:r>
              <a:rPr lang="en-US" dirty="0">
                <a:solidFill>
                  <a:srgbClr val="DDDDDD">
                    <a:lumMod val="50000"/>
                  </a:srgbClr>
                </a:solidFill>
                <a:sym typeface="Wingdings" pitchFamily="2" charset="2"/>
              </a:rPr>
              <a:t> </a:t>
            </a:r>
            <a:r>
              <a:rPr lang="en-US" dirty="0">
                <a:solidFill>
                  <a:srgbClr val="DDDDDD">
                    <a:lumMod val="50000"/>
                  </a:srgbClr>
                </a:solidFill>
              </a:rPr>
              <a:t> orthorhombic </a:t>
            </a:r>
            <a:r>
              <a:rPr lang="en-US" dirty="0" err="1">
                <a:solidFill>
                  <a:srgbClr val="DDDDDD">
                    <a:lumMod val="50000"/>
                  </a:srgbClr>
                </a:solidFill>
              </a:rPr>
              <a:t>nonperovskite</a:t>
            </a:r>
            <a:r>
              <a:rPr lang="en-US" dirty="0">
                <a:solidFill>
                  <a:srgbClr val="DDDDDD">
                    <a:lumMod val="50000"/>
                  </a:srgbClr>
                </a:solidFill>
              </a:rPr>
              <a:t> phase (</a:t>
            </a:r>
            <a:r>
              <a:rPr lang="en-US" dirty="0" err="1">
                <a:solidFill>
                  <a:srgbClr val="DDDDDD">
                    <a:lumMod val="50000"/>
                  </a:srgbClr>
                </a:solidFill>
              </a:rPr>
              <a:t>E</a:t>
            </a:r>
            <a:r>
              <a:rPr lang="en-US" baseline="-25000" dirty="0" err="1">
                <a:solidFill>
                  <a:srgbClr val="DDDDDD">
                    <a:lumMod val="50000"/>
                  </a:srgbClr>
                </a:solidFill>
              </a:rPr>
              <a:t>g</a:t>
            </a:r>
            <a:r>
              <a:rPr lang="en-US" dirty="0">
                <a:solidFill>
                  <a:srgbClr val="DDDDDD">
                    <a:lumMod val="50000"/>
                  </a:srgbClr>
                </a:solidFill>
              </a:rPr>
              <a:t> = 3.01 </a:t>
            </a:r>
            <a:r>
              <a:rPr lang="en-US" dirty="0" err="1">
                <a:solidFill>
                  <a:srgbClr val="DDDDDD">
                    <a:lumMod val="50000"/>
                  </a:srgbClr>
                </a:solidFill>
              </a:rPr>
              <a:t>eV</a:t>
            </a:r>
            <a:r>
              <a:rPr lang="en-US" dirty="0">
                <a:solidFill>
                  <a:srgbClr val="DDDDDD">
                    <a:lumMod val="50000"/>
                  </a:srgbClr>
                </a:solidFill>
              </a:rPr>
              <a:t>)</a:t>
            </a:r>
          </a:p>
        </p:txBody>
      </p:sp>
      <p:pic>
        <p:nvPicPr>
          <p:cNvPr id="25" name="Picture 2" descr="C:\Users\user\Desktop\20211208-schematic-perovskite-cell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1647" y="3710283"/>
            <a:ext cx="4374499" cy="2337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/>
              <p:cNvSpPr txBox="1"/>
              <p:nvPr/>
            </p:nvSpPr>
            <p:spPr>
              <a:xfrm>
                <a:off x="853030" y="4656239"/>
                <a:ext cx="2339038" cy="87581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4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𝑡</m:t>
                      </m:r>
                      <m:r>
                        <a:rPr lang="en-US" sz="24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sz="24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sz="24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en-US" sz="24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en-US" sz="24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𝐴</m:t>
                              </m:r>
                            </m:sub>
                          </m:sSub>
                          <m:r>
                            <a:rPr lang="en-US" sz="24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sz="24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en-US" sz="24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en-US" sz="24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𝑋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US" sz="24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sz="24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2</m:t>
                              </m:r>
                            </m:e>
                          </m:rad>
                          <m:r>
                            <a:rPr lang="en-US" sz="24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(</m:t>
                          </m:r>
                          <m:sSub>
                            <m:sSubPr>
                              <m:ctrlPr>
                                <a:rPr lang="en-US" sz="24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en-US" sz="24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en-US" sz="24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𝐵</m:t>
                              </m:r>
                            </m:sub>
                          </m:sSub>
                          <m:r>
                            <a:rPr lang="en-US" sz="24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sz="24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en-US" sz="24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en-US" sz="24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𝑋</m:t>
                              </m:r>
                            </m:sub>
                          </m:sSub>
                          <m:r>
                            <a:rPr lang="en-US" sz="24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en-US" sz="2400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2" name="TextBox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3030" y="4656239"/>
                <a:ext cx="2339038" cy="87581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905803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bg1">
                <a:lumMod val="85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343724"/>
            <a:ext cx="12192000" cy="524107"/>
          </a:xfrm>
          <a:custGeom>
            <a:avLst/>
            <a:gdLst>
              <a:gd name="connsiteX0" fmla="*/ 0 w 12192000"/>
              <a:gd name="connsiteY0" fmla="*/ 0 h 520936"/>
              <a:gd name="connsiteX1" fmla="*/ 12192000 w 12192000"/>
              <a:gd name="connsiteY1" fmla="*/ 0 h 520936"/>
              <a:gd name="connsiteX2" fmla="*/ 12192000 w 12192000"/>
              <a:gd name="connsiteY2" fmla="*/ 520936 h 520936"/>
              <a:gd name="connsiteX3" fmla="*/ 0 w 12192000"/>
              <a:gd name="connsiteY3" fmla="*/ 520936 h 520936"/>
              <a:gd name="connsiteX4" fmla="*/ 0 w 12192000"/>
              <a:gd name="connsiteY4" fmla="*/ 0 h 520936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2192000 w 12192000"/>
              <a:gd name="connsiteY2" fmla="*/ 3171 h 524107"/>
              <a:gd name="connsiteX3" fmla="*/ 12192000 w 12192000"/>
              <a:gd name="connsiteY3" fmla="*/ 524107 h 524107"/>
              <a:gd name="connsiteX4" fmla="*/ 0 w 12192000"/>
              <a:gd name="connsiteY4" fmla="*/ 524107 h 524107"/>
              <a:gd name="connsiteX5" fmla="*/ 0 w 12192000"/>
              <a:gd name="connsiteY5" fmla="*/ 3171 h 524107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2192000 w 12192000"/>
              <a:gd name="connsiteY3" fmla="*/ 6887 h 527823"/>
              <a:gd name="connsiteX4" fmla="*/ 12192000 w 12192000"/>
              <a:gd name="connsiteY4" fmla="*/ 527823 h 527823"/>
              <a:gd name="connsiteX5" fmla="*/ 0 w 12192000"/>
              <a:gd name="connsiteY5" fmla="*/ 527823 h 527823"/>
              <a:gd name="connsiteX6" fmla="*/ 0 w 12192000"/>
              <a:gd name="connsiteY6" fmla="*/ 6887 h 527823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1508059 w 12192000"/>
              <a:gd name="connsiteY3" fmla="*/ 7434 h 527823"/>
              <a:gd name="connsiteX4" fmla="*/ 12192000 w 12192000"/>
              <a:gd name="connsiteY4" fmla="*/ 6887 h 527823"/>
              <a:gd name="connsiteX5" fmla="*/ 12192000 w 12192000"/>
              <a:gd name="connsiteY5" fmla="*/ 527823 h 527823"/>
              <a:gd name="connsiteX6" fmla="*/ 0 w 12192000"/>
              <a:gd name="connsiteY6" fmla="*/ 527823 h 527823"/>
              <a:gd name="connsiteX7" fmla="*/ 0 w 12192000"/>
              <a:gd name="connsiteY7" fmla="*/ 6887 h 527823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1296185 w 12192000"/>
              <a:gd name="connsiteY2" fmla="*/ 159836 h 524107"/>
              <a:gd name="connsiteX3" fmla="*/ 11508059 w 12192000"/>
              <a:gd name="connsiteY3" fmla="*/ 3718 h 524107"/>
              <a:gd name="connsiteX4" fmla="*/ 12192000 w 12192000"/>
              <a:gd name="connsiteY4" fmla="*/ 3171 h 524107"/>
              <a:gd name="connsiteX5" fmla="*/ 12192000 w 12192000"/>
              <a:gd name="connsiteY5" fmla="*/ 524107 h 524107"/>
              <a:gd name="connsiteX6" fmla="*/ 0 w 12192000"/>
              <a:gd name="connsiteY6" fmla="*/ 524107 h 524107"/>
              <a:gd name="connsiteX7" fmla="*/ 0 w 12192000"/>
              <a:gd name="connsiteY7" fmla="*/ 3171 h 52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24107">
                <a:moveTo>
                  <a:pt x="0" y="3171"/>
                </a:moveTo>
                <a:lnTo>
                  <a:pt x="11054576" y="0"/>
                </a:lnTo>
                <a:lnTo>
                  <a:pt x="11296185" y="159836"/>
                </a:lnTo>
                <a:lnTo>
                  <a:pt x="11508059" y="3718"/>
                </a:lnTo>
                <a:lnTo>
                  <a:pt x="12192000" y="3171"/>
                </a:lnTo>
                <a:lnTo>
                  <a:pt x="12192000" y="524107"/>
                </a:lnTo>
                <a:lnTo>
                  <a:pt x="0" y="524107"/>
                </a:lnTo>
                <a:lnTo>
                  <a:pt x="0" y="317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17" name="Straight Connector 16"/>
          <p:cNvCxnSpPr/>
          <p:nvPr/>
        </p:nvCxnSpPr>
        <p:spPr>
          <a:xfrm>
            <a:off x="65672" y="1015999"/>
            <a:ext cx="9809848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4" name="Title 1"/>
          <p:cNvSpPr txBox="1">
            <a:spLocks/>
          </p:cNvSpPr>
          <p:nvPr/>
        </p:nvSpPr>
        <p:spPr>
          <a:xfrm>
            <a:off x="95829" y="78103"/>
            <a:ext cx="8882993" cy="66696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prstClr val="black"/>
                </a:solidFill>
              </a:rPr>
              <a:t>Perovskites Synthesis by </a:t>
            </a:r>
            <a:r>
              <a:rPr lang="en-US" dirty="0" err="1">
                <a:solidFill>
                  <a:prstClr val="black"/>
                </a:solidFill>
              </a:rPr>
              <a:t>Mechanochemistry</a:t>
            </a: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40" name="Content Placeholder 2"/>
          <p:cNvSpPr txBox="1">
            <a:spLocks/>
          </p:cNvSpPr>
          <p:nvPr/>
        </p:nvSpPr>
        <p:spPr>
          <a:xfrm>
            <a:off x="91181" y="1202266"/>
            <a:ext cx="4385733" cy="14575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en-US" altLang="en-US" sz="1400" dirty="0">
                <a:solidFill>
                  <a:prstClr val="black"/>
                </a:solidFill>
                <a:latin typeface="GalaxiePolaris-Medium" charset="0"/>
                <a:cs typeface="GalaxiePolaris-Medium" charset="0"/>
              </a:rPr>
              <a:t>CsI+PbI</a:t>
            </a:r>
            <a:r>
              <a:rPr lang="en-US" altLang="en-US" sz="1400" baseline="-25000" dirty="0">
                <a:solidFill>
                  <a:prstClr val="black"/>
                </a:solidFill>
                <a:latin typeface="GalaxiePolaris-Medium" charset="0"/>
                <a:cs typeface="GalaxiePolaris-Medium" charset="0"/>
              </a:rPr>
              <a:t>2</a:t>
            </a:r>
            <a:r>
              <a:rPr lang="en-US" altLang="en-US" sz="1400" dirty="0">
                <a:solidFill>
                  <a:prstClr val="black"/>
                </a:solidFill>
                <a:latin typeface="GalaxiePolaris-Medium" charset="0"/>
                <a:cs typeface="GalaxiePolaris-Medium" charset="0"/>
              </a:rPr>
              <a:t>=CsPbI</a:t>
            </a:r>
            <a:r>
              <a:rPr lang="en-US" altLang="en-US" sz="1400" baseline="-25000" dirty="0">
                <a:solidFill>
                  <a:prstClr val="black"/>
                </a:solidFill>
                <a:latin typeface="GalaxiePolaris-Medium" charset="0"/>
                <a:cs typeface="GalaxiePolaris-Medium" charset="0"/>
              </a:rPr>
              <a:t>3</a:t>
            </a:r>
          </a:p>
          <a:p>
            <a:pPr algn="just"/>
            <a:r>
              <a:rPr lang="en-US" altLang="en-US" sz="1400" dirty="0">
                <a:solidFill>
                  <a:prstClr val="black"/>
                </a:solidFill>
                <a:latin typeface="GalaxiePolaris-Medium" charset="0"/>
              </a:rPr>
              <a:t>CsBr+PbI</a:t>
            </a:r>
            <a:r>
              <a:rPr lang="en-US" altLang="en-US" sz="1400" baseline="-25000" dirty="0">
                <a:solidFill>
                  <a:prstClr val="black"/>
                </a:solidFill>
                <a:latin typeface="GalaxiePolaris-Medium" charset="0"/>
              </a:rPr>
              <a:t>2</a:t>
            </a:r>
            <a:r>
              <a:rPr lang="en-US" altLang="en-US" sz="1400" dirty="0">
                <a:solidFill>
                  <a:prstClr val="black"/>
                </a:solidFill>
                <a:latin typeface="GalaxiePolaris-Medium" charset="0"/>
              </a:rPr>
              <a:t>=CsPbI</a:t>
            </a:r>
            <a:r>
              <a:rPr lang="en-US" altLang="en-US" sz="1400" baseline="-25000" dirty="0">
                <a:solidFill>
                  <a:prstClr val="black"/>
                </a:solidFill>
                <a:latin typeface="GalaxiePolaris-Medium" charset="0"/>
              </a:rPr>
              <a:t>2</a:t>
            </a:r>
            <a:r>
              <a:rPr lang="en-US" altLang="en-US" sz="1400" dirty="0">
                <a:solidFill>
                  <a:prstClr val="black"/>
                </a:solidFill>
                <a:latin typeface="GalaxiePolaris-Medium" charset="0"/>
              </a:rPr>
              <a:t>Br</a:t>
            </a:r>
          </a:p>
          <a:p>
            <a:pPr algn="just"/>
            <a:r>
              <a:rPr lang="en-US" altLang="en-US" sz="1400" dirty="0">
                <a:solidFill>
                  <a:prstClr val="black"/>
                </a:solidFill>
                <a:latin typeface="GalaxiePolaris-Medium" charset="0"/>
                <a:cs typeface="GalaxiePolaris-Medium" charset="0"/>
              </a:rPr>
              <a:t>CsBr+PbBr</a:t>
            </a:r>
            <a:r>
              <a:rPr lang="en-US" altLang="en-US" sz="1400" baseline="-25000" dirty="0">
                <a:solidFill>
                  <a:prstClr val="black"/>
                </a:solidFill>
                <a:latin typeface="GalaxiePolaris-Medium" charset="0"/>
                <a:cs typeface="GalaxiePolaris-Medium" charset="0"/>
              </a:rPr>
              <a:t>2</a:t>
            </a:r>
            <a:r>
              <a:rPr lang="en-US" altLang="en-US" sz="1400" dirty="0">
                <a:solidFill>
                  <a:prstClr val="black"/>
                </a:solidFill>
                <a:latin typeface="GalaxiePolaris-Medium" charset="0"/>
                <a:cs typeface="GalaxiePolaris-Medium" charset="0"/>
              </a:rPr>
              <a:t>=CsPbBr</a:t>
            </a:r>
            <a:r>
              <a:rPr lang="en-US" altLang="en-US" sz="1400" baseline="-25000" dirty="0">
                <a:solidFill>
                  <a:prstClr val="black"/>
                </a:solidFill>
                <a:latin typeface="GalaxiePolaris-Medium" charset="0"/>
                <a:cs typeface="GalaxiePolaris-Medium" charset="0"/>
              </a:rPr>
              <a:t>3</a:t>
            </a:r>
            <a:endParaRPr lang="en-US" altLang="en-US" sz="1400" dirty="0">
              <a:solidFill>
                <a:prstClr val="black"/>
              </a:solidFill>
              <a:latin typeface="GalaxiePolaris-Medium" charset="0"/>
            </a:endParaRPr>
          </a:p>
          <a:p>
            <a:pPr algn="just"/>
            <a:r>
              <a:rPr lang="en-US" altLang="en-US" sz="1400" dirty="0">
                <a:solidFill>
                  <a:prstClr val="black"/>
                </a:solidFill>
                <a:latin typeface="GalaxiePolaris-Medium" charset="0"/>
                <a:cs typeface="GalaxiePolaris-Medium" charset="0"/>
              </a:rPr>
              <a:t>CsI+PbI</a:t>
            </a:r>
            <a:r>
              <a:rPr lang="en-US" altLang="en-US" sz="1400" baseline="-25000" dirty="0">
                <a:solidFill>
                  <a:prstClr val="black"/>
                </a:solidFill>
                <a:latin typeface="GalaxiePolaris-Medium" charset="0"/>
                <a:cs typeface="GalaxiePolaris-Medium" charset="0"/>
              </a:rPr>
              <a:t>2</a:t>
            </a:r>
            <a:r>
              <a:rPr lang="en-US" altLang="en-US" sz="1400" dirty="0">
                <a:solidFill>
                  <a:prstClr val="black"/>
                </a:solidFill>
                <a:latin typeface="GalaxiePolaris-Medium" charset="0"/>
                <a:cs typeface="GalaxiePolaris-Medium" charset="0"/>
              </a:rPr>
              <a:t>+NdI</a:t>
            </a:r>
            <a:r>
              <a:rPr lang="en-US" altLang="en-US" sz="1400" baseline="-25000" dirty="0">
                <a:solidFill>
                  <a:prstClr val="black"/>
                </a:solidFill>
                <a:latin typeface="GalaxiePolaris-Medium" charset="0"/>
                <a:cs typeface="GalaxiePolaris-Medium" charset="0"/>
              </a:rPr>
              <a:t>3</a:t>
            </a:r>
            <a:r>
              <a:rPr lang="en-US" altLang="en-US" sz="1400" dirty="0">
                <a:solidFill>
                  <a:prstClr val="black"/>
                </a:solidFill>
                <a:latin typeface="GalaxiePolaris-Medium" charset="0"/>
                <a:cs typeface="GalaxiePolaris-Medium" charset="0"/>
              </a:rPr>
              <a:t>=CsPbI</a:t>
            </a:r>
            <a:r>
              <a:rPr lang="en-US" altLang="en-US" sz="1400" baseline="-25000" dirty="0">
                <a:solidFill>
                  <a:prstClr val="black"/>
                </a:solidFill>
                <a:latin typeface="GalaxiePolaris-Medium" charset="0"/>
                <a:cs typeface="GalaxiePolaris-Medium" charset="0"/>
              </a:rPr>
              <a:t>3</a:t>
            </a:r>
            <a:r>
              <a:rPr lang="en-US" altLang="en-US" sz="1400" dirty="0">
                <a:solidFill>
                  <a:prstClr val="black"/>
                </a:solidFill>
                <a:latin typeface="GalaxiePolaris-Medium" charset="0"/>
                <a:cs typeface="GalaxiePolaris-Medium" charset="0"/>
              </a:rPr>
              <a:t>:Nd</a:t>
            </a:r>
          </a:p>
          <a:p>
            <a:pPr algn="just"/>
            <a:r>
              <a:rPr lang="en-US" altLang="en-US" sz="1400" dirty="0">
                <a:solidFill>
                  <a:prstClr val="black"/>
                </a:solidFill>
                <a:latin typeface="GalaxiePolaris-Medium" charset="0"/>
                <a:cs typeface="GalaxiePolaris-Medium" charset="0"/>
              </a:rPr>
              <a:t>CsBr+PbBr</a:t>
            </a:r>
            <a:r>
              <a:rPr lang="en-US" altLang="en-US" sz="1400" baseline="-25000" dirty="0">
                <a:solidFill>
                  <a:prstClr val="black"/>
                </a:solidFill>
                <a:latin typeface="GalaxiePolaris-Medium" charset="0"/>
                <a:cs typeface="GalaxiePolaris-Medium" charset="0"/>
              </a:rPr>
              <a:t>2</a:t>
            </a:r>
            <a:r>
              <a:rPr lang="en-US" altLang="en-US" sz="1400" dirty="0">
                <a:solidFill>
                  <a:prstClr val="black"/>
                </a:solidFill>
                <a:latin typeface="GalaxiePolaris-Medium" charset="0"/>
                <a:cs typeface="GalaxiePolaris-Medium" charset="0"/>
              </a:rPr>
              <a:t>+KI=CsPbI</a:t>
            </a:r>
            <a:r>
              <a:rPr lang="en-US" altLang="en-US" sz="1400" baseline="-25000" dirty="0">
                <a:solidFill>
                  <a:prstClr val="black"/>
                </a:solidFill>
                <a:latin typeface="GalaxiePolaris-Medium" charset="0"/>
                <a:cs typeface="GalaxiePolaris-Medium" charset="0"/>
              </a:rPr>
              <a:t>3</a:t>
            </a:r>
            <a:r>
              <a:rPr lang="en-US" altLang="en-US" sz="1400" dirty="0">
                <a:solidFill>
                  <a:prstClr val="black"/>
                </a:solidFill>
                <a:latin typeface="GalaxiePolaris-Medium" charset="0"/>
                <a:cs typeface="GalaxiePolaris-Medium" charset="0"/>
              </a:rPr>
              <a:t>+KBr</a:t>
            </a:r>
          </a:p>
          <a:p>
            <a:pPr algn="just"/>
            <a:r>
              <a:rPr lang="en-US" altLang="en-US" sz="1400" dirty="0">
                <a:solidFill>
                  <a:prstClr val="black"/>
                </a:solidFill>
                <a:latin typeface="GalaxiePolaris-Medium" charset="0"/>
              </a:rPr>
              <a:t>…</a:t>
            </a:r>
          </a:p>
          <a:p>
            <a:pPr algn="just"/>
            <a:endParaRPr lang="en-US" altLang="en-US" sz="1400" dirty="0">
              <a:solidFill>
                <a:prstClr val="black"/>
              </a:solidFill>
              <a:latin typeface="GalaxiePolaris-Medium" charset="0"/>
              <a:cs typeface="GalaxiePolaris-Medium" charset="0"/>
            </a:endParaRPr>
          </a:p>
          <a:p>
            <a:pPr algn="just"/>
            <a:endParaRPr lang="en-US" altLang="en-US" sz="1400" dirty="0">
              <a:solidFill>
                <a:prstClr val="black"/>
              </a:solidFill>
              <a:latin typeface="GalaxiePolaris-Medium" charset="0"/>
            </a:endParaRPr>
          </a:p>
          <a:p>
            <a:pPr algn="just">
              <a:buFont typeface="Arial" pitchFamily="34" charset="0"/>
              <a:buNone/>
            </a:pPr>
            <a:endParaRPr lang="en-US" altLang="en-US" sz="1400" baseline="-25000" dirty="0">
              <a:solidFill>
                <a:prstClr val="black"/>
              </a:solidFill>
              <a:latin typeface="GalaxiePolaris-Medium" charset="0"/>
              <a:cs typeface="GalaxiePolaris-Medium" charset="0"/>
            </a:endParaRPr>
          </a:p>
        </p:txBody>
      </p:sp>
      <p:pic>
        <p:nvPicPr>
          <p:cNvPr id="41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150" y="2114028"/>
            <a:ext cx="1823300" cy="18577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2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1028" y="2098894"/>
            <a:ext cx="2514417" cy="1885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" name="Content Placeholder 2"/>
          <p:cNvSpPr txBox="1">
            <a:spLocks/>
          </p:cNvSpPr>
          <p:nvPr/>
        </p:nvSpPr>
        <p:spPr bwMode="auto">
          <a:xfrm>
            <a:off x="240581" y="4628559"/>
            <a:ext cx="6415617" cy="10118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defTabSz="457200">
              <a:spcBef>
                <a:spcPct val="20000"/>
              </a:spcBef>
              <a:buFont typeface="Arial" pitchFamily="34" charset="0"/>
              <a:buNone/>
              <a:defRPr/>
            </a:pPr>
            <a:r>
              <a:rPr lang="en-US" altLang="en-US" sz="2000" dirty="0">
                <a:solidFill>
                  <a:srgbClr val="002060"/>
                </a:solidFill>
                <a:latin typeface="GalaxiePolaris-Medium" charset="0"/>
              </a:rPr>
              <a:t>T = 77K, </a:t>
            </a:r>
            <a:r>
              <a:rPr lang="en-US" altLang="en-US" sz="2000" b="1" u="sng" dirty="0">
                <a:solidFill>
                  <a:srgbClr val="002060"/>
                </a:solidFill>
                <a:latin typeface="GalaxiePolaris-Medium" charset="0"/>
              </a:rPr>
              <a:t>300K</a:t>
            </a:r>
          </a:p>
          <a:p>
            <a:pPr defTabSz="457200">
              <a:spcBef>
                <a:spcPct val="20000"/>
              </a:spcBef>
              <a:buFont typeface="Arial" pitchFamily="34" charset="0"/>
              <a:buNone/>
              <a:defRPr/>
            </a:pPr>
            <a:r>
              <a:rPr lang="en-US" altLang="en-US" sz="2000" dirty="0">
                <a:solidFill>
                  <a:srgbClr val="002060"/>
                </a:solidFill>
                <a:latin typeface="GalaxiePolaris-Medium" charset="0"/>
              </a:rPr>
              <a:t>t = 5 min, 25 min, </a:t>
            </a:r>
            <a:r>
              <a:rPr lang="en-US" altLang="en-US" sz="2000" b="1" u="sng" dirty="0">
                <a:solidFill>
                  <a:srgbClr val="002060"/>
                </a:solidFill>
                <a:latin typeface="GalaxiePolaris-Medium" charset="0"/>
              </a:rPr>
              <a:t>1h</a:t>
            </a:r>
            <a:r>
              <a:rPr lang="en-US" altLang="en-US" sz="2000" dirty="0">
                <a:solidFill>
                  <a:srgbClr val="002060"/>
                </a:solidFill>
                <a:latin typeface="GalaxiePolaris-Medium" charset="0"/>
              </a:rPr>
              <a:t>, 2h</a:t>
            </a:r>
          </a:p>
        </p:txBody>
      </p:sp>
      <p:sp>
        <p:nvSpPr>
          <p:cNvPr id="45" name="Content Placeholder 2"/>
          <p:cNvSpPr txBox="1">
            <a:spLocks/>
          </p:cNvSpPr>
          <p:nvPr/>
        </p:nvSpPr>
        <p:spPr bwMode="auto">
          <a:xfrm>
            <a:off x="75884" y="5732663"/>
            <a:ext cx="6603279" cy="420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defTabSz="457200">
              <a:spcBef>
                <a:spcPct val="20000"/>
              </a:spcBef>
              <a:buFont typeface="Arial" pitchFamily="34" charset="0"/>
              <a:buNone/>
              <a:defRPr/>
            </a:pPr>
            <a:r>
              <a:rPr lang="en-US" altLang="en-US" sz="1600" dirty="0">
                <a:solidFill>
                  <a:srgbClr val="FF0000"/>
                </a:solidFill>
                <a:latin typeface="GalaxiePolaris-Medium" charset="0"/>
              </a:rPr>
              <a:t>No extra heat, no solvent, high quantities, control, rapid, phase pure, </a:t>
            </a:r>
          </a:p>
        </p:txBody>
      </p:sp>
      <p:pic>
        <p:nvPicPr>
          <p:cNvPr id="46" name="Picture 2" descr="C:\Users\user\Desktop\Working-principle-of-ball-milling-process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7569" y="2098893"/>
            <a:ext cx="2684959" cy="1882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3" descr="C:\Users\user\Desktop\images.jf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2780" y="4016021"/>
            <a:ext cx="3169220" cy="205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C:\Users\BEST7\Desktop\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7353" y="4026022"/>
            <a:ext cx="2861470" cy="1604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9" name="Rectangle 48"/>
          <p:cNvSpPr/>
          <p:nvPr/>
        </p:nvSpPr>
        <p:spPr>
          <a:xfrm>
            <a:off x="75883" y="3468107"/>
            <a:ext cx="502141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600" dirty="0">
                <a:solidFill>
                  <a:prstClr val="black"/>
                </a:solidFill>
              </a:rPr>
              <a:t>The elimination of non-radiative recombination pathways by passivation of traps (The passivation using KI) </a:t>
            </a:r>
          </a:p>
        </p:txBody>
      </p:sp>
      <p:sp>
        <p:nvSpPr>
          <p:cNvPr id="51" name="Rectangle 50"/>
          <p:cNvSpPr/>
          <p:nvPr/>
        </p:nvSpPr>
        <p:spPr>
          <a:xfrm>
            <a:off x="50899" y="2831157"/>
            <a:ext cx="48049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>
                <a:solidFill>
                  <a:prstClr val="black"/>
                </a:solidFill>
              </a:rPr>
              <a:t>Nd</a:t>
            </a:r>
            <a:r>
              <a:rPr lang="en-US" sz="1600" baseline="30000" dirty="0">
                <a:solidFill>
                  <a:prstClr val="black"/>
                </a:solidFill>
              </a:rPr>
              <a:t>3+</a:t>
            </a:r>
            <a:r>
              <a:rPr lang="en-US" sz="1600" dirty="0">
                <a:solidFill>
                  <a:prstClr val="black"/>
                </a:solidFill>
              </a:rPr>
              <a:t> ions have been successfully incorporated into host CsPbI</a:t>
            </a:r>
            <a:r>
              <a:rPr lang="en-US" sz="1600" baseline="-25000" dirty="0">
                <a:solidFill>
                  <a:prstClr val="black"/>
                </a:solidFill>
              </a:rPr>
              <a:t>3</a:t>
            </a:r>
            <a:r>
              <a:rPr lang="en-US" sz="1600" dirty="0">
                <a:solidFill>
                  <a:prstClr val="black"/>
                </a:solidFill>
              </a:rPr>
              <a:t> lattice</a:t>
            </a:r>
          </a:p>
        </p:txBody>
      </p:sp>
      <p:pic>
        <p:nvPicPr>
          <p:cNvPr id="52" name="Picture 2" descr="C:\Users\user\Google Drive\2021\My Physics\2021 Data\2022_03_30_Particle size (nm)-P6\Particle size (nm)-P6\Graph1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0764" y="4076346"/>
            <a:ext cx="2192756" cy="1678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5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9153" y="213325"/>
            <a:ext cx="2628031" cy="740147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DBE8A0D9-2271-4C22-838E-8A59E07645AB}"/>
              </a:ext>
            </a:extLst>
          </p:cNvPr>
          <p:cNvSpPr/>
          <p:nvPr/>
        </p:nvSpPr>
        <p:spPr>
          <a:xfrm>
            <a:off x="0" y="6343724"/>
            <a:ext cx="5466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>
                <a:solidFill>
                  <a:prstClr val="white"/>
                </a:solidFill>
              </a:rPr>
              <a:t>e.aleksanyan@ysu.am		</a:t>
            </a:r>
          </a:p>
        </p:txBody>
      </p:sp>
      <p:sp>
        <p:nvSpPr>
          <p:cNvPr id="22" name="Rectangle 4">
            <a:extLst>
              <a:ext uri="{FF2B5EF4-FFF2-40B4-BE49-F238E27FC236}">
                <a16:creationId xmlns:a16="http://schemas.microsoft.com/office/drawing/2014/main" xmlns="" id="{0A760574-3BEB-4A5B-B29E-04B6F8565D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15208" y="6436708"/>
            <a:ext cx="221910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defRPr/>
            </a:pPr>
            <a:r>
              <a:rPr lang="en-US" altLang="ru-RU" sz="2000" dirty="0">
                <a:solidFill>
                  <a:prstClr val="white"/>
                </a:solidFill>
              </a:rPr>
              <a:t>202</a:t>
            </a:r>
            <a:r>
              <a:rPr lang="hy-AM" altLang="ru-RU" sz="2000" dirty="0">
                <a:solidFill>
                  <a:prstClr val="white"/>
                </a:solidFill>
              </a:rPr>
              <a:t>6</a:t>
            </a:r>
            <a:r>
              <a:rPr lang="en-US" altLang="ru-RU" sz="2000" dirty="0">
                <a:solidFill>
                  <a:prstClr val="white"/>
                </a:solidFill>
              </a:rPr>
              <a:t>-0</a:t>
            </a:r>
            <a:r>
              <a:rPr lang="hy-AM" altLang="ru-RU" sz="2000" dirty="0">
                <a:solidFill>
                  <a:prstClr val="white"/>
                </a:solidFill>
              </a:rPr>
              <a:t>5</a:t>
            </a:r>
            <a:r>
              <a:rPr lang="en-US" altLang="ru-RU" sz="2000" dirty="0">
                <a:solidFill>
                  <a:prstClr val="white"/>
                </a:solidFill>
              </a:rPr>
              <a:t>-14, YSU</a:t>
            </a:r>
            <a:endParaRPr lang="en-US" altLang="ru-RU" sz="32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79045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bg1">
                <a:lumMod val="85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343724"/>
            <a:ext cx="12192000" cy="524107"/>
          </a:xfrm>
          <a:custGeom>
            <a:avLst/>
            <a:gdLst>
              <a:gd name="connsiteX0" fmla="*/ 0 w 12192000"/>
              <a:gd name="connsiteY0" fmla="*/ 0 h 520936"/>
              <a:gd name="connsiteX1" fmla="*/ 12192000 w 12192000"/>
              <a:gd name="connsiteY1" fmla="*/ 0 h 520936"/>
              <a:gd name="connsiteX2" fmla="*/ 12192000 w 12192000"/>
              <a:gd name="connsiteY2" fmla="*/ 520936 h 520936"/>
              <a:gd name="connsiteX3" fmla="*/ 0 w 12192000"/>
              <a:gd name="connsiteY3" fmla="*/ 520936 h 520936"/>
              <a:gd name="connsiteX4" fmla="*/ 0 w 12192000"/>
              <a:gd name="connsiteY4" fmla="*/ 0 h 520936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2192000 w 12192000"/>
              <a:gd name="connsiteY2" fmla="*/ 3171 h 524107"/>
              <a:gd name="connsiteX3" fmla="*/ 12192000 w 12192000"/>
              <a:gd name="connsiteY3" fmla="*/ 524107 h 524107"/>
              <a:gd name="connsiteX4" fmla="*/ 0 w 12192000"/>
              <a:gd name="connsiteY4" fmla="*/ 524107 h 524107"/>
              <a:gd name="connsiteX5" fmla="*/ 0 w 12192000"/>
              <a:gd name="connsiteY5" fmla="*/ 3171 h 524107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2192000 w 12192000"/>
              <a:gd name="connsiteY3" fmla="*/ 6887 h 527823"/>
              <a:gd name="connsiteX4" fmla="*/ 12192000 w 12192000"/>
              <a:gd name="connsiteY4" fmla="*/ 527823 h 527823"/>
              <a:gd name="connsiteX5" fmla="*/ 0 w 12192000"/>
              <a:gd name="connsiteY5" fmla="*/ 527823 h 527823"/>
              <a:gd name="connsiteX6" fmla="*/ 0 w 12192000"/>
              <a:gd name="connsiteY6" fmla="*/ 6887 h 527823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1508059 w 12192000"/>
              <a:gd name="connsiteY3" fmla="*/ 7434 h 527823"/>
              <a:gd name="connsiteX4" fmla="*/ 12192000 w 12192000"/>
              <a:gd name="connsiteY4" fmla="*/ 6887 h 527823"/>
              <a:gd name="connsiteX5" fmla="*/ 12192000 w 12192000"/>
              <a:gd name="connsiteY5" fmla="*/ 527823 h 527823"/>
              <a:gd name="connsiteX6" fmla="*/ 0 w 12192000"/>
              <a:gd name="connsiteY6" fmla="*/ 527823 h 527823"/>
              <a:gd name="connsiteX7" fmla="*/ 0 w 12192000"/>
              <a:gd name="connsiteY7" fmla="*/ 6887 h 527823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1296185 w 12192000"/>
              <a:gd name="connsiteY2" fmla="*/ 159836 h 524107"/>
              <a:gd name="connsiteX3" fmla="*/ 11508059 w 12192000"/>
              <a:gd name="connsiteY3" fmla="*/ 3718 h 524107"/>
              <a:gd name="connsiteX4" fmla="*/ 12192000 w 12192000"/>
              <a:gd name="connsiteY4" fmla="*/ 3171 h 524107"/>
              <a:gd name="connsiteX5" fmla="*/ 12192000 w 12192000"/>
              <a:gd name="connsiteY5" fmla="*/ 524107 h 524107"/>
              <a:gd name="connsiteX6" fmla="*/ 0 w 12192000"/>
              <a:gd name="connsiteY6" fmla="*/ 524107 h 524107"/>
              <a:gd name="connsiteX7" fmla="*/ 0 w 12192000"/>
              <a:gd name="connsiteY7" fmla="*/ 3171 h 52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24107">
                <a:moveTo>
                  <a:pt x="0" y="3171"/>
                </a:moveTo>
                <a:lnTo>
                  <a:pt x="11054576" y="0"/>
                </a:lnTo>
                <a:lnTo>
                  <a:pt x="11296185" y="159836"/>
                </a:lnTo>
                <a:lnTo>
                  <a:pt x="11508059" y="3718"/>
                </a:lnTo>
                <a:lnTo>
                  <a:pt x="12192000" y="3171"/>
                </a:lnTo>
                <a:lnTo>
                  <a:pt x="12192000" y="524107"/>
                </a:lnTo>
                <a:lnTo>
                  <a:pt x="0" y="524107"/>
                </a:lnTo>
                <a:lnTo>
                  <a:pt x="0" y="317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17" name="Straight Connector 16"/>
          <p:cNvCxnSpPr/>
          <p:nvPr/>
        </p:nvCxnSpPr>
        <p:spPr>
          <a:xfrm>
            <a:off x="65672" y="1015999"/>
            <a:ext cx="9809848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4" name="Title 1"/>
          <p:cNvSpPr txBox="1">
            <a:spLocks/>
          </p:cNvSpPr>
          <p:nvPr/>
        </p:nvSpPr>
        <p:spPr>
          <a:xfrm>
            <a:off x="95830" y="78103"/>
            <a:ext cx="4780969" cy="9144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prstClr val="black"/>
                </a:solidFill>
              </a:rPr>
              <a:t>Material Synthesis</a:t>
            </a:r>
          </a:p>
        </p:txBody>
      </p:sp>
      <p:pic>
        <p:nvPicPr>
          <p:cNvPr id="53" name="Picture 5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7874" y="165229"/>
            <a:ext cx="2628031" cy="740147"/>
          </a:xfrm>
          <a:prstGeom prst="rect">
            <a:avLst/>
          </a:prstGeom>
        </p:spPr>
      </p:pic>
      <p:sp>
        <p:nvSpPr>
          <p:cNvPr id="21" name="Title 1"/>
          <p:cNvSpPr txBox="1">
            <a:spLocks/>
          </p:cNvSpPr>
          <p:nvPr/>
        </p:nvSpPr>
        <p:spPr>
          <a:xfrm>
            <a:off x="1105038" y="1028784"/>
            <a:ext cx="8182836" cy="37321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40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i="1" dirty="0" err="1">
                <a:solidFill>
                  <a:prstClr val="black"/>
                </a:solidFill>
                <a:latin typeface="GalaxiePolaris-Bold" charset="0"/>
                <a:cs typeface="GalaxiePolaris-Bold" charset="0"/>
              </a:rPr>
              <a:t>Nd</a:t>
            </a:r>
            <a:r>
              <a:rPr lang="en-US" altLang="en-US" i="1" dirty="0">
                <a:solidFill>
                  <a:prstClr val="black"/>
                </a:solidFill>
                <a:latin typeface="GalaxiePolaris-Bold" charset="0"/>
                <a:cs typeface="GalaxiePolaris-Bold" charset="0"/>
              </a:rPr>
              <a:t> stabilization </a:t>
            </a:r>
            <a:r>
              <a:rPr lang="en-US" altLang="en-US" i="1" dirty="0" err="1">
                <a:solidFill>
                  <a:prstClr val="black"/>
                </a:solidFill>
                <a:latin typeface="GalaxiePolaris-Bold" charset="0"/>
                <a:cs typeface="GalaxiePolaris-Bold" charset="0"/>
              </a:rPr>
              <a:t>vs</a:t>
            </a:r>
            <a:r>
              <a:rPr lang="en-US" altLang="en-US" i="1" dirty="0">
                <a:solidFill>
                  <a:prstClr val="black"/>
                </a:solidFill>
                <a:latin typeface="GalaxiePolaris-Bold" charset="0"/>
                <a:cs typeface="GalaxiePolaris-Bold" charset="0"/>
              </a:rPr>
              <a:t> Br stabilization</a:t>
            </a:r>
          </a:p>
        </p:txBody>
      </p:sp>
      <p:pic>
        <p:nvPicPr>
          <p:cNvPr id="22" name="Content Placeholder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048654" y="2104922"/>
            <a:ext cx="1549930" cy="1636815"/>
          </a:xfrm>
          <a:prstGeom prst="rect">
            <a:avLst/>
          </a:prstGeom>
        </p:spPr>
      </p:pic>
      <p:pic>
        <p:nvPicPr>
          <p:cNvPr id="25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4506" y="2104922"/>
            <a:ext cx="1541694" cy="16368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8877" y="2104922"/>
            <a:ext cx="1638874" cy="16368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Picture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7440" y="2104922"/>
            <a:ext cx="1551577" cy="1636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0393" y="3804502"/>
            <a:ext cx="1591107" cy="1636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3271" y="3804501"/>
            <a:ext cx="1625696" cy="16368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Picture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2742" y="3804502"/>
            <a:ext cx="1600990" cy="1636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" name="Picture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0728" y="3804502"/>
            <a:ext cx="1563106" cy="1636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Rectangle 31"/>
          <p:cNvSpPr/>
          <p:nvPr/>
        </p:nvSpPr>
        <p:spPr>
          <a:xfrm>
            <a:off x="123907" y="1319888"/>
            <a:ext cx="288369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b="1" dirty="0">
                <a:solidFill>
                  <a:srgbClr val="1F497D">
                    <a:lumMod val="75000"/>
                  </a:srgb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CsPbI</a:t>
            </a:r>
            <a:r>
              <a:rPr lang="en-US" sz="2400" b="1" baseline="-25000" dirty="0">
                <a:solidFill>
                  <a:srgbClr val="1F497D">
                    <a:lumMod val="75000"/>
                  </a:srgb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en-US" sz="2400" b="1" dirty="0">
                <a:solidFill>
                  <a:srgbClr val="1F497D">
                    <a:lumMod val="75000"/>
                  </a:srgb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with Br </a:t>
            </a:r>
            <a:endParaRPr lang="en-US" sz="2400" dirty="0">
              <a:solidFill>
                <a:srgbClr val="1F497D">
                  <a:lumMod val="75000"/>
                </a:srgbClr>
              </a:solidFill>
              <a:ea typeface="MS PGothic" pitchFamily="34" charset="-128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317627" y="1401994"/>
            <a:ext cx="280631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b="1" dirty="0">
                <a:solidFill>
                  <a:srgbClr val="1F497D">
                    <a:lumMod val="75000"/>
                  </a:srgb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0 -&gt; 30 min</a:t>
            </a:r>
            <a:endParaRPr lang="en-US" sz="2400" dirty="0">
              <a:solidFill>
                <a:srgbClr val="1F497D">
                  <a:lumMod val="75000"/>
                </a:srgbClr>
              </a:solidFill>
              <a:ea typeface="MS PGothic" pitchFamily="34" charset="-128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346524" y="5719680"/>
            <a:ext cx="23865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b="1" dirty="0">
                <a:solidFill>
                  <a:srgbClr val="1F497D">
                    <a:lumMod val="75000"/>
                  </a:srgb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CsPbI</a:t>
            </a:r>
            <a:r>
              <a:rPr lang="en-US" sz="2400" b="1" baseline="-25000" dirty="0">
                <a:solidFill>
                  <a:srgbClr val="1F497D">
                    <a:lumMod val="75000"/>
                  </a:srgb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en-US" sz="2400" b="1" dirty="0">
                <a:solidFill>
                  <a:srgbClr val="1F497D">
                    <a:lumMod val="75000"/>
                  </a:srgb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with Nd</a:t>
            </a:r>
            <a:r>
              <a:rPr lang="en-US" sz="2400" b="1" baseline="30000" dirty="0">
                <a:solidFill>
                  <a:srgbClr val="1F497D">
                    <a:lumMod val="75000"/>
                  </a:srgb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3+</a:t>
            </a:r>
            <a:r>
              <a:rPr lang="en-US" sz="2400" b="1" dirty="0">
                <a:solidFill>
                  <a:srgbClr val="1F497D">
                    <a:lumMod val="75000"/>
                  </a:srgb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US" sz="2400" dirty="0">
              <a:solidFill>
                <a:srgbClr val="1F497D">
                  <a:lumMod val="75000"/>
                </a:srgbClr>
              </a:solidFill>
              <a:ea typeface="MS PGothic" pitchFamily="34" charset="-128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3317627" y="5636512"/>
            <a:ext cx="31584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b="1" dirty="0">
                <a:solidFill>
                  <a:srgbClr val="1F497D">
                    <a:lumMod val="75000"/>
                  </a:srgb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0 -&gt; 20 hours</a:t>
            </a:r>
            <a:endParaRPr lang="en-US" sz="2400" dirty="0">
              <a:solidFill>
                <a:srgbClr val="1F497D">
                  <a:lumMod val="75000"/>
                </a:srgbClr>
              </a:solidFill>
              <a:ea typeface="MS PGothic" pitchFamily="34" charset="-128"/>
            </a:endParaRPr>
          </a:p>
        </p:txBody>
      </p:sp>
      <p:pic>
        <p:nvPicPr>
          <p:cNvPr id="36" name="Picture 16" descr="C:\Users\BEST7\Desktop\sample2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889" y="1881970"/>
            <a:ext cx="2633726" cy="14454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" name="Picture 17" descr="C:\Users\BEST7\Desktop\sample1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717" y="4009302"/>
            <a:ext cx="2632546" cy="1588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8" name="Picture 1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889" y="3327399"/>
            <a:ext cx="2635374" cy="6819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" name="Rectangle 38"/>
          <p:cNvSpPr/>
          <p:nvPr/>
        </p:nvSpPr>
        <p:spPr>
          <a:xfrm>
            <a:off x="5791200" y="5513378"/>
            <a:ext cx="623781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prstClr val="black"/>
                </a:solidFill>
              </a:rPr>
              <a:t>Apart from decreasing the </a:t>
            </a:r>
            <a:r>
              <a:rPr lang="en-US" dirty="0" err="1">
                <a:solidFill>
                  <a:prstClr val="black"/>
                </a:solidFill>
              </a:rPr>
              <a:t>Pb</a:t>
            </a:r>
            <a:r>
              <a:rPr lang="en-US" dirty="0">
                <a:solidFill>
                  <a:prstClr val="black"/>
                </a:solidFill>
              </a:rPr>
              <a:t> concentration, doping LHP with </a:t>
            </a:r>
            <a:r>
              <a:rPr lang="en-US" dirty="0" err="1">
                <a:solidFill>
                  <a:prstClr val="black"/>
                </a:solidFill>
              </a:rPr>
              <a:t>Nd</a:t>
            </a:r>
            <a:r>
              <a:rPr lang="en-US" dirty="0">
                <a:solidFill>
                  <a:prstClr val="black"/>
                </a:solidFill>
              </a:rPr>
              <a:t> improves the stability and introduces additional PL emission lines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xmlns="" id="{020BD0B8-D2E6-4810-A4CB-33A5F00660F8}"/>
              </a:ext>
            </a:extLst>
          </p:cNvPr>
          <p:cNvSpPr/>
          <p:nvPr/>
        </p:nvSpPr>
        <p:spPr>
          <a:xfrm>
            <a:off x="0" y="6343724"/>
            <a:ext cx="5466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>
                <a:solidFill>
                  <a:prstClr val="white"/>
                </a:solidFill>
              </a:rPr>
              <a:t>e.aleksanyan@ysu.am		</a:t>
            </a:r>
          </a:p>
        </p:txBody>
      </p:sp>
      <p:sp>
        <p:nvSpPr>
          <p:cNvPr id="41" name="Rectangle 4">
            <a:extLst>
              <a:ext uri="{FF2B5EF4-FFF2-40B4-BE49-F238E27FC236}">
                <a16:creationId xmlns:a16="http://schemas.microsoft.com/office/drawing/2014/main" xmlns="" id="{2BE12E3B-AE12-47CE-91B0-EA48301EA3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15208" y="6436708"/>
            <a:ext cx="221910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defRPr/>
            </a:pPr>
            <a:r>
              <a:rPr lang="en-US" altLang="ru-RU" sz="2000" dirty="0">
                <a:solidFill>
                  <a:prstClr val="white"/>
                </a:solidFill>
              </a:rPr>
              <a:t>202</a:t>
            </a:r>
            <a:r>
              <a:rPr lang="hy-AM" altLang="ru-RU" sz="2000" dirty="0">
                <a:solidFill>
                  <a:prstClr val="white"/>
                </a:solidFill>
              </a:rPr>
              <a:t>6</a:t>
            </a:r>
            <a:r>
              <a:rPr lang="en-US" altLang="ru-RU" sz="2000" dirty="0">
                <a:solidFill>
                  <a:prstClr val="white"/>
                </a:solidFill>
              </a:rPr>
              <a:t>-0</a:t>
            </a:r>
            <a:r>
              <a:rPr lang="hy-AM" altLang="ru-RU" sz="2000" dirty="0">
                <a:solidFill>
                  <a:prstClr val="white"/>
                </a:solidFill>
              </a:rPr>
              <a:t>5</a:t>
            </a:r>
            <a:r>
              <a:rPr lang="en-US" altLang="ru-RU" sz="2000" dirty="0">
                <a:solidFill>
                  <a:prstClr val="white"/>
                </a:solidFill>
              </a:rPr>
              <a:t>-14, YSU</a:t>
            </a:r>
            <a:endParaRPr lang="en-US" altLang="ru-RU" sz="32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28654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bg1">
                <a:lumMod val="85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343724"/>
            <a:ext cx="12192000" cy="524107"/>
          </a:xfrm>
          <a:custGeom>
            <a:avLst/>
            <a:gdLst>
              <a:gd name="connsiteX0" fmla="*/ 0 w 12192000"/>
              <a:gd name="connsiteY0" fmla="*/ 0 h 520936"/>
              <a:gd name="connsiteX1" fmla="*/ 12192000 w 12192000"/>
              <a:gd name="connsiteY1" fmla="*/ 0 h 520936"/>
              <a:gd name="connsiteX2" fmla="*/ 12192000 w 12192000"/>
              <a:gd name="connsiteY2" fmla="*/ 520936 h 520936"/>
              <a:gd name="connsiteX3" fmla="*/ 0 w 12192000"/>
              <a:gd name="connsiteY3" fmla="*/ 520936 h 520936"/>
              <a:gd name="connsiteX4" fmla="*/ 0 w 12192000"/>
              <a:gd name="connsiteY4" fmla="*/ 0 h 520936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2192000 w 12192000"/>
              <a:gd name="connsiteY2" fmla="*/ 3171 h 524107"/>
              <a:gd name="connsiteX3" fmla="*/ 12192000 w 12192000"/>
              <a:gd name="connsiteY3" fmla="*/ 524107 h 524107"/>
              <a:gd name="connsiteX4" fmla="*/ 0 w 12192000"/>
              <a:gd name="connsiteY4" fmla="*/ 524107 h 524107"/>
              <a:gd name="connsiteX5" fmla="*/ 0 w 12192000"/>
              <a:gd name="connsiteY5" fmla="*/ 3171 h 524107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2192000 w 12192000"/>
              <a:gd name="connsiteY3" fmla="*/ 6887 h 527823"/>
              <a:gd name="connsiteX4" fmla="*/ 12192000 w 12192000"/>
              <a:gd name="connsiteY4" fmla="*/ 527823 h 527823"/>
              <a:gd name="connsiteX5" fmla="*/ 0 w 12192000"/>
              <a:gd name="connsiteY5" fmla="*/ 527823 h 527823"/>
              <a:gd name="connsiteX6" fmla="*/ 0 w 12192000"/>
              <a:gd name="connsiteY6" fmla="*/ 6887 h 527823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1508059 w 12192000"/>
              <a:gd name="connsiteY3" fmla="*/ 7434 h 527823"/>
              <a:gd name="connsiteX4" fmla="*/ 12192000 w 12192000"/>
              <a:gd name="connsiteY4" fmla="*/ 6887 h 527823"/>
              <a:gd name="connsiteX5" fmla="*/ 12192000 w 12192000"/>
              <a:gd name="connsiteY5" fmla="*/ 527823 h 527823"/>
              <a:gd name="connsiteX6" fmla="*/ 0 w 12192000"/>
              <a:gd name="connsiteY6" fmla="*/ 527823 h 527823"/>
              <a:gd name="connsiteX7" fmla="*/ 0 w 12192000"/>
              <a:gd name="connsiteY7" fmla="*/ 6887 h 527823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1296185 w 12192000"/>
              <a:gd name="connsiteY2" fmla="*/ 159836 h 524107"/>
              <a:gd name="connsiteX3" fmla="*/ 11508059 w 12192000"/>
              <a:gd name="connsiteY3" fmla="*/ 3718 h 524107"/>
              <a:gd name="connsiteX4" fmla="*/ 12192000 w 12192000"/>
              <a:gd name="connsiteY4" fmla="*/ 3171 h 524107"/>
              <a:gd name="connsiteX5" fmla="*/ 12192000 w 12192000"/>
              <a:gd name="connsiteY5" fmla="*/ 524107 h 524107"/>
              <a:gd name="connsiteX6" fmla="*/ 0 w 12192000"/>
              <a:gd name="connsiteY6" fmla="*/ 524107 h 524107"/>
              <a:gd name="connsiteX7" fmla="*/ 0 w 12192000"/>
              <a:gd name="connsiteY7" fmla="*/ 3171 h 52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24107">
                <a:moveTo>
                  <a:pt x="0" y="3171"/>
                </a:moveTo>
                <a:lnTo>
                  <a:pt x="11054576" y="0"/>
                </a:lnTo>
                <a:lnTo>
                  <a:pt x="11296185" y="159836"/>
                </a:lnTo>
                <a:lnTo>
                  <a:pt x="11508059" y="3718"/>
                </a:lnTo>
                <a:lnTo>
                  <a:pt x="12192000" y="3171"/>
                </a:lnTo>
                <a:lnTo>
                  <a:pt x="12192000" y="524107"/>
                </a:lnTo>
                <a:lnTo>
                  <a:pt x="0" y="524107"/>
                </a:lnTo>
                <a:lnTo>
                  <a:pt x="0" y="317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xmlns="" id="{75C502E9-323D-6147-AE85-54814FCF265C}"/>
              </a:ext>
            </a:extLst>
          </p:cNvPr>
          <p:cNvCxnSpPr>
            <a:cxnSpLocks/>
          </p:cNvCxnSpPr>
          <p:nvPr/>
        </p:nvCxnSpPr>
        <p:spPr>
          <a:xfrm>
            <a:off x="552992" y="1299754"/>
            <a:ext cx="110709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26" name="Picture 2" descr="C:\Users\user\Downloads\Photos P-6\IMG-7272b49e95c66461e57c2a92a73cfe6d-V (2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8453" y="2030716"/>
            <a:ext cx="3774198" cy="2410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160256" y="58822"/>
            <a:ext cx="11672092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5400" dirty="0">
                <a:solidFill>
                  <a:prstClr val="black"/>
                </a:solidFill>
                <a:latin typeface="GalaxiePolaris-Bold" charset="0"/>
                <a:cs typeface="GalaxiePolaris-Bold" charset="0"/>
              </a:rPr>
              <a:t>Pressure induced phase stabilization (formation ???)</a:t>
            </a:r>
          </a:p>
        </p:txBody>
      </p:sp>
      <p:pic>
        <p:nvPicPr>
          <p:cNvPr id="2" name="Picture 2" descr="C:\Users\user\Desktop\specac-atlas-15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2741" y="2089067"/>
            <a:ext cx="2613259" cy="375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932" t="51875" r="49841" b="41274"/>
          <a:stretch/>
        </p:blipFill>
        <p:spPr bwMode="auto">
          <a:xfrm>
            <a:off x="160256" y="3074416"/>
            <a:ext cx="2318658" cy="13911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Plus 4"/>
          <p:cNvSpPr/>
          <p:nvPr/>
        </p:nvSpPr>
        <p:spPr>
          <a:xfrm>
            <a:off x="2555507" y="3312811"/>
            <a:ext cx="914400" cy="914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Equal 6"/>
          <p:cNvSpPr/>
          <p:nvPr/>
        </p:nvSpPr>
        <p:spPr>
          <a:xfrm>
            <a:off x="6096000" y="3312811"/>
            <a:ext cx="914400" cy="914400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D25B69A5-3B0C-C540-8CC8-9794435EA004}"/>
              </a:ext>
            </a:extLst>
          </p:cNvPr>
          <p:cNvSpPr txBox="1"/>
          <p:nvPr/>
        </p:nvSpPr>
        <p:spPr>
          <a:xfrm>
            <a:off x="3318771" y="1384385"/>
            <a:ext cx="30242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prstClr val="black"/>
                </a:solidFill>
              </a:rPr>
              <a:t>10t, 25t</a:t>
            </a:r>
            <a:endParaRPr lang="en-US" sz="3600" dirty="0">
              <a:solidFill>
                <a:prstClr val="black"/>
              </a:solidFill>
              <a:latin typeface="Century Gothic" panose="020B0502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94507" y="2099076"/>
            <a:ext cx="256225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l-GR" sz="4000" b="1" dirty="0">
                <a:solidFill>
                  <a:srgbClr val="1F497D">
                    <a:lumMod val="75000"/>
                  </a:srgb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δ</a:t>
            </a:r>
            <a:r>
              <a:rPr lang="en-US" sz="4000" b="1" dirty="0">
                <a:solidFill>
                  <a:srgbClr val="1F497D">
                    <a:lumMod val="75000"/>
                  </a:srgb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-CsPbI</a:t>
            </a:r>
            <a:r>
              <a:rPr lang="en-US" sz="4000" b="1" baseline="-25000" dirty="0">
                <a:solidFill>
                  <a:srgbClr val="1F497D">
                    <a:lumMod val="75000"/>
                  </a:srgb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endParaRPr lang="en-US" sz="4000" dirty="0">
              <a:solidFill>
                <a:prstClr val="black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8350400" y="1353607"/>
            <a:ext cx="256225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l-GR" sz="4000" b="1" dirty="0">
                <a:solidFill>
                  <a:srgbClr val="1F497D">
                    <a:lumMod val="75000"/>
                  </a:srgb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α</a:t>
            </a:r>
            <a:r>
              <a:rPr lang="en-US" sz="4000" b="1" dirty="0">
                <a:solidFill>
                  <a:srgbClr val="1F497D">
                    <a:lumMod val="75000"/>
                  </a:srgb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-CsPbI</a:t>
            </a:r>
            <a:r>
              <a:rPr lang="en-US" sz="4000" b="1" baseline="-25000" dirty="0">
                <a:solidFill>
                  <a:srgbClr val="1F497D">
                    <a:lumMod val="75000"/>
                  </a:srgb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endParaRPr lang="en-US" sz="4000" dirty="0">
              <a:solidFill>
                <a:prstClr val="black"/>
              </a:solidFill>
            </a:endParaRPr>
          </a:p>
        </p:txBody>
      </p:sp>
      <p:pic>
        <p:nvPicPr>
          <p:cNvPr id="15" name="Picture 2" descr="C:\Users\user\Desktop\IMG_20220420_114152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1525" y="3770011"/>
            <a:ext cx="2411389" cy="2534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Rectangle 4">
            <a:extLst>
              <a:ext uri="{FF2B5EF4-FFF2-40B4-BE49-F238E27FC236}">
                <a16:creationId xmlns:a16="http://schemas.microsoft.com/office/drawing/2014/main" xmlns="" id="{2BE12E3B-AE12-47CE-91B0-EA48301EA3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15208" y="6436708"/>
            <a:ext cx="221910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defRPr/>
            </a:pPr>
            <a:r>
              <a:rPr lang="en-US" altLang="ru-RU" sz="2000" dirty="0">
                <a:solidFill>
                  <a:prstClr val="white"/>
                </a:solidFill>
              </a:rPr>
              <a:t>202</a:t>
            </a:r>
            <a:r>
              <a:rPr lang="hy-AM" altLang="ru-RU" sz="2000" dirty="0">
                <a:solidFill>
                  <a:prstClr val="white"/>
                </a:solidFill>
              </a:rPr>
              <a:t>6</a:t>
            </a:r>
            <a:r>
              <a:rPr lang="en-US" altLang="ru-RU" sz="2000" dirty="0">
                <a:solidFill>
                  <a:prstClr val="white"/>
                </a:solidFill>
              </a:rPr>
              <a:t>-0</a:t>
            </a:r>
            <a:r>
              <a:rPr lang="hy-AM" altLang="ru-RU" sz="2000" dirty="0">
                <a:solidFill>
                  <a:prstClr val="white"/>
                </a:solidFill>
              </a:rPr>
              <a:t>5</a:t>
            </a:r>
            <a:r>
              <a:rPr lang="en-US" altLang="ru-RU" sz="2000" dirty="0">
                <a:solidFill>
                  <a:prstClr val="white"/>
                </a:solidFill>
              </a:rPr>
              <a:t>-14, YSU</a:t>
            </a:r>
            <a:endParaRPr lang="en-US" altLang="ru-RU" sz="32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22029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1">
                <a:lumMod val="0"/>
                <a:lumOff val="100000"/>
              </a:schemeClr>
            </a:gs>
            <a:gs pos="77008">
              <a:schemeClr val="bg1">
                <a:lumMod val="85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343724"/>
            <a:ext cx="12192000" cy="524107"/>
          </a:xfrm>
          <a:custGeom>
            <a:avLst/>
            <a:gdLst>
              <a:gd name="connsiteX0" fmla="*/ 0 w 12192000"/>
              <a:gd name="connsiteY0" fmla="*/ 0 h 520936"/>
              <a:gd name="connsiteX1" fmla="*/ 12192000 w 12192000"/>
              <a:gd name="connsiteY1" fmla="*/ 0 h 520936"/>
              <a:gd name="connsiteX2" fmla="*/ 12192000 w 12192000"/>
              <a:gd name="connsiteY2" fmla="*/ 520936 h 520936"/>
              <a:gd name="connsiteX3" fmla="*/ 0 w 12192000"/>
              <a:gd name="connsiteY3" fmla="*/ 520936 h 520936"/>
              <a:gd name="connsiteX4" fmla="*/ 0 w 12192000"/>
              <a:gd name="connsiteY4" fmla="*/ 0 h 520936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2192000 w 12192000"/>
              <a:gd name="connsiteY2" fmla="*/ 3171 h 524107"/>
              <a:gd name="connsiteX3" fmla="*/ 12192000 w 12192000"/>
              <a:gd name="connsiteY3" fmla="*/ 524107 h 524107"/>
              <a:gd name="connsiteX4" fmla="*/ 0 w 12192000"/>
              <a:gd name="connsiteY4" fmla="*/ 524107 h 524107"/>
              <a:gd name="connsiteX5" fmla="*/ 0 w 12192000"/>
              <a:gd name="connsiteY5" fmla="*/ 3171 h 524107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2192000 w 12192000"/>
              <a:gd name="connsiteY3" fmla="*/ 6887 h 527823"/>
              <a:gd name="connsiteX4" fmla="*/ 12192000 w 12192000"/>
              <a:gd name="connsiteY4" fmla="*/ 527823 h 527823"/>
              <a:gd name="connsiteX5" fmla="*/ 0 w 12192000"/>
              <a:gd name="connsiteY5" fmla="*/ 527823 h 527823"/>
              <a:gd name="connsiteX6" fmla="*/ 0 w 12192000"/>
              <a:gd name="connsiteY6" fmla="*/ 6887 h 527823"/>
              <a:gd name="connsiteX0" fmla="*/ 0 w 12192000"/>
              <a:gd name="connsiteY0" fmla="*/ 6887 h 527823"/>
              <a:gd name="connsiteX1" fmla="*/ 11054576 w 12192000"/>
              <a:gd name="connsiteY1" fmla="*/ 3716 h 527823"/>
              <a:gd name="connsiteX2" fmla="*/ 11288751 w 12192000"/>
              <a:gd name="connsiteY2" fmla="*/ 0 h 527823"/>
              <a:gd name="connsiteX3" fmla="*/ 11508059 w 12192000"/>
              <a:gd name="connsiteY3" fmla="*/ 7434 h 527823"/>
              <a:gd name="connsiteX4" fmla="*/ 12192000 w 12192000"/>
              <a:gd name="connsiteY4" fmla="*/ 6887 h 527823"/>
              <a:gd name="connsiteX5" fmla="*/ 12192000 w 12192000"/>
              <a:gd name="connsiteY5" fmla="*/ 527823 h 527823"/>
              <a:gd name="connsiteX6" fmla="*/ 0 w 12192000"/>
              <a:gd name="connsiteY6" fmla="*/ 527823 h 527823"/>
              <a:gd name="connsiteX7" fmla="*/ 0 w 12192000"/>
              <a:gd name="connsiteY7" fmla="*/ 6887 h 527823"/>
              <a:gd name="connsiteX0" fmla="*/ 0 w 12192000"/>
              <a:gd name="connsiteY0" fmla="*/ 3171 h 524107"/>
              <a:gd name="connsiteX1" fmla="*/ 11054576 w 12192000"/>
              <a:gd name="connsiteY1" fmla="*/ 0 h 524107"/>
              <a:gd name="connsiteX2" fmla="*/ 11296185 w 12192000"/>
              <a:gd name="connsiteY2" fmla="*/ 159836 h 524107"/>
              <a:gd name="connsiteX3" fmla="*/ 11508059 w 12192000"/>
              <a:gd name="connsiteY3" fmla="*/ 3718 h 524107"/>
              <a:gd name="connsiteX4" fmla="*/ 12192000 w 12192000"/>
              <a:gd name="connsiteY4" fmla="*/ 3171 h 524107"/>
              <a:gd name="connsiteX5" fmla="*/ 12192000 w 12192000"/>
              <a:gd name="connsiteY5" fmla="*/ 524107 h 524107"/>
              <a:gd name="connsiteX6" fmla="*/ 0 w 12192000"/>
              <a:gd name="connsiteY6" fmla="*/ 524107 h 524107"/>
              <a:gd name="connsiteX7" fmla="*/ 0 w 12192000"/>
              <a:gd name="connsiteY7" fmla="*/ 3171 h 52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24107">
                <a:moveTo>
                  <a:pt x="0" y="3171"/>
                </a:moveTo>
                <a:lnTo>
                  <a:pt x="11054576" y="0"/>
                </a:lnTo>
                <a:lnTo>
                  <a:pt x="11296185" y="159836"/>
                </a:lnTo>
                <a:lnTo>
                  <a:pt x="11508059" y="3718"/>
                </a:lnTo>
                <a:lnTo>
                  <a:pt x="12192000" y="3171"/>
                </a:lnTo>
                <a:lnTo>
                  <a:pt x="12192000" y="524107"/>
                </a:lnTo>
                <a:lnTo>
                  <a:pt x="0" y="524107"/>
                </a:lnTo>
                <a:lnTo>
                  <a:pt x="0" y="317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17" name="Straight Connector 16"/>
          <p:cNvCxnSpPr/>
          <p:nvPr/>
        </p:nvCxnSpPr>
        <p:spPr>
          <a:xfrm>
            <a:off x="65672" y="1015999"/>
            <a:ext cx="9809848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4" name="Title 1"/>
          <p:cNvSpPr txBox="1">
            <a:spLocks/>
          </p:cNvSpPr>
          <p:nvPr/>
        </p:nvSpPr>
        <p:spPr>
          <a:xfrm>
            <a:off x="95830" y="78103"/>
            <a:ext cx="4780969" cy="9144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prstClr val="black"/>
                </a:solidFill>
              </a:rPr>
              <a:t>Material Synthesis</a:t>
            </a:r>
          </a:p>
        </p:txBody>
      </p:sp>
      <p:sp>
        <p:nvSpPr>
          <p:cNvPr id="9" name="Subtitle 2"/>
          <p:cNvSpPr txBox="1">
            <a:spLocks/>
          </p:cNvSpPr>
          <p:nvPr/>
        </p:nvSpPr>
        <p:spPr>
          <a:xfrm>
            <a:off x="152397" y="1757940"/>
            <a:ext cx="11791951" cy="33132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 err="1">
                <a:solidFill>
                  <a:prstClr val="black"/>
                </a:solidFill>
              </a:rPr>
              <a:t>CsBr</a:t>
            </a:r>
            <a:r>
              <a:rPr lang="en-US" sz="2400" dirty="0">
                <a:solidFill>
                  <a:prstClr val="black"/>
                </a:solidFill>
              </a:rPr>
              <a:t> (Alfa </a:t>
            </a:r>
            <a:r>
              <a:rPr lang="en-US" sz="2400" dirty="0" err="1">
                <a:solidFill>
                  <a:prstClr val="black"/>
                </a:solidFill>
              </a:rPr>
              <a:t>Aesar</a:t>
            </a:r>
            <a:r>
              <a:rPr lang="en-US" sz="2400" dirty="0">
                <a:solidFill>
                  <a:prstClr val="black"/>
                </a:solidFill>
              </a:rPr>
              <a:t> 99%) and PbBr</a:t>
            </a:r>
            <a:r>
              <a:rPr lang="en-US" sz="2400" baseline="-25000" dirty="0">
                <a:solidFill>
                  <a:prstClr val="black"/>
                </a:solidFill>
              </a:rPr>
              <a:t>2</a:t>
            </a:r>
            <a:r>
              <a:rPr lang="en-US" sz="2400" dirty="0">
                <a:solidFill>
                  <a:prstClr val="black"/>
                </a:solidFill>
              </a:rPr>
              <a:t> (Alfa </a:t>
            </a:r>
            <a:r>
              <a:rPr lang="en-US" sz="2400" dirty="0" err="1">
                <a:solidFill>
                  <a:prstClr val="black"/>
                </a:solidFill>
              </a:rPr>
              <a:t>Aesar</a:t>
            </a:r>
            <a:r>
              <a:rPr lang="en-US" sz="2400" dirty="0">
                <a:solidFill>
                  <a:prstClr val="black"/>
                </a:solidFill>
              </a:rPr>
              <a:t> 98+%) </a:t>
            </a:r>
          </a:p>
          <a:p>
            <a:r>
              <a:rPr lang="en-US" sz="2400" dirty="0">
                <a:solidFill>
                  <a:prstClr val="black"/>
                </a:solidFill>
              </a:rPr>
              <a:t>Double source vapor deposition </a:t>
            </a:r>
          </a:p>
          <a:p>
            <a:r>
              <a:rPr lang="en-US" sz="2400" dirty="0">
                <a:solidFill>
                  <a:prstClr val="black"/>
                </a:solidFill>
              </a:rPr>
              <a:t>Glass substrate (76 x 25 x 1.06 mm)</a:t>
            </a:r>
          </a:p>
          <a:p>
            <a:r>
              <a:rPr lang="en-US" sz="2400" dirty="0">
                <a:solidFill>
                  <a:prstClr val="black"/>
                </a:solidFill>
              </a:rPr>
              <a:t>Vacuum ≤ 10</a:t>
            </a:r>
            <a:r>
              <a:rPr lang="en-US" sz="2400" baseline="30000" dirty="0">
                <a:solidFill>
                  <a:prstClr val="black"/>
                </a:solidFill>
              </a:rPr>
              <a:t>-4 </a:t>
            </a:r>
            <a:r>
              <a:rPr lang="en-US" sz="2400" dirty="0" err="1">
                <a:solidFill>
                  <a:prstClr val="black"/>
                </a:solidFill>
              </a:rPr>
              <a:t>Torr</a:t>
            </a:r>
            <a:endParaRPr lang="en-US" sz="2400" dirty="0">
              <a:solidFill>
                <a:prstClr val="black"/>
              </a:solidFill>
            </a:endParaRPr>
          </a:p>
          <a:p>
            <a:r>
              <a:rPr lang="en-US" sz="2400" dirty="0">
                <a:solidFill>
                  <a:prstClr val="black"/>
                </a:solidFill>
              </a:rPr>
              <a:t>Rotating substrate </a:t>
            </a:r>
          </a:p>
          <a:p>
            <a:r>
              <a:rPr lang="en-US" sz="2400" dirty="0">
                <a:solidFill>
                  <a:prstClr val="black"/>
                </a:solidFill>
              </a:rPr>
              <a:t>No heating during deposition</a:t>
            </a:r>
          </a:p>
          <a:p>
            <a:r>
              <a:rPr lang="en-US" sz="2400" dirty="0">
                <a:solidFill>
                  <a:prstClr val="black"/>
                </a:solidFill>
              </a:rPr>
              <a:t>Annealed at 100°C, ~1 h</a:t>
            </a:r>
          </a:p>
          <a:p>
            <a:endParaRPr lang="en-US" sz="2400" dirty="0">
              <a:solidFill>
                <a:prstClr val="black"/>
              </a:solidFill>
            </a:endParaRPr>
          </a:p>
        </p:txBody>
      </p:sp>
      <p:pic>
        <p:nvPicPr>
          <p:cNvPr id="11" name="Picture 4" descr="C:\Users\EDO\Desktop\IMG_20200303_161812_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7200" y="4011756"/>
            <a:ext cx="2175340" cy="2175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3755128" y="5479212"/>
            <a:ext cx="4681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i="1" dirty="0">
                <a:solidFill>
                  <a:srgbClr val="808080"/>
                </a:solidFill>
              </a:rPr>
              <a:t>To have identical samples, a big sample was deposited and cut into 10 pieces</a:t>
            </a:r>
          </a:p>
        </p:txBody>
      </p:sp>
      <p:pic>
        <p:nvPicPr>
          <p:cNvPr id="13" name="Picture 2" descr="C:\Users\user\Desktop\11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1013" y="4358437"/>
            <a:ext cx="2751137" cy="112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itle 1"/>
          <p:cNvSpPr txBox="1">
            <a:spLocks/>
          </p:cNvSpPr>
          <p:nvPr/>
        </p:nvSpPr>
        <p:spPr>
          <a:xfrm>
            <a:off x="2346960" y="1024022"/>
            <a:ext cx="6451600" cy="7613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>
                <a:solidFill>
                  <a:prstClr val="black"/>
                </a:solidFill>
              </a:rPr>
              <a:t>PVD method</a:t>
            </a:r>
            <a:endParaRPr lang="en-US" altLang="en-US" sz="4000" dirty="0">
              <a:solidFill>
                <a:prstClr val="black"/>
              </a:solidFill>
              <a:latin typeface="GalaxiePolaris-Bold" charset="0"/>
              <a:cs typeface="GalaxiePolaris-Bold" charset="0"/>
            </a:endParaRPr>
          </a:p>
        </p:txBody>
      </p:sp>
      <p:grpSp>
        <p:nvGrpSpPr>
          <p:cNvPr id="15" name="Group 14"/>
          <p:cNvGrpSpPr/>
          <p:nvPr/>
        </p:nvGrpSpPr>
        <p:grpSpPr>
          <a:xfrm>
            <a:off x="8171747" y="1015999"/>
            <a:ext cx="4074889" cy="2954725"/>
            <a:chOff x="2021840" y="1006091"/>
            <a:chExt cx="7204169" cy="5253990"/>
          </a:xfrm>
        </p:grpSpPr>
        <p:sp>
          <p:nvSpPr>
            <p:cNvPr id="18" name="Trapezoid 17"/>
            <p:cNvSpPr/>
            <p:nvPr/>
          </p:nvSpPr>
          <p:spPr>
            <a:xfrm rot="10800000">
              <a:off x="3845633" y="2162656"/>
              <a:ext cx="2407191" cy="2762095"/>
            </a:xfrm>
            <a:prstGeom prst="trapezoid">
              <a:avLst>
                <a:gd name="adj" fmla="val 42305"/>
              </a:avLst>
            </a:prstGeom>
            <a:gradFill>
              <a:gsLst>
                <a:gs pos="0">
                  <a:srgbClr val="0070C0">
                    <a:alpha val="38000"/>
                  </a:srgbClr>
                </a:gs>
                <a:gs pos="100000">
                  <a:schemeClr val="accent1">
                    <a:shade val="67500"/>
                    <a:satMod val="115000"/>
                  </a:schemeClr>
                </a:gs>
                <a:gs pos="100000">
                  <a:schemeClr val="accent1">
                    <a:shade val="100000"/>
                    <a:satMod val="115000"/>
                  </a:schemeClr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9" name="Trapezoid 18"/>
            <p:cNvSpPr/>
            <p:nvPr/>
          </p:nvSpPr>
          <p:spPr>
            <a:xfrm rot="10800000">
              <a:off x="2755206" y="2162656"/>
              <a:ext cx="2407191" cy="2751686"/>
            </a:xfrm>
            <a:prstGeom prst="trapezoid">
              <a:avLst>
                <a:gd name="adj" fmla="val 42305"/>
              </a:avLst>
            </a:prstGeom>
            <a:gradFill>
              <a:gsLst>
                <a:gs pos="0">
                  <a:srgbClr val="FFC000">
                    <a:alpha val="68000"/>
                  </a:srgbClr>
                </a:gs>
                <a:gs pos="100000">
                  <a:schemeClr val="accent1">
                    <a:shade val="67500"/>
                    <a:satMod val="115000"/>
                  </a:schemeClr>
                </a:gs>
                <a:gs pos="100000">
                  <a:schemeClr val="accent1">
                    <a:shade val="100000"/>
                    <a:satMod val="115000"/>
                  </a:schemeClr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cxnSp>
          <p:nvCxnSpPr>
            <p:cNvPr id="20" name="Straight Connector 19"/>
            <p:cNvCxnSpPr/>
            <p:nvPr/>
          </p:nvCxnSpPr>
          <p:spPr>
            <a:xfrm>
              <a:off x="2042160" y="1467756"/>
              <a:ext cx="0" cy="4191364"/>
            </a:xfrm>
            <a:prstGeom prst="line">
              <a:avLst/>
            </a:prstGeom>
            <a:ln w="635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>
              <a:off x="2032000" y="1503680"/>
              <a:ext cx="4826000" cy="0"/>
            </a:xfrm>
            <a:prstGeom prst="line">
              <a:avLst/>
            </a:prstGeom>
            <a:ln w="635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>
              <a:off x="2021840" y="5648960"/>
              <a:ext cx="4836160" cy="0"/>
            </a:xfrm>
            <a:prstGeom prst="line">
              <a:avLst/>
            </a:prstGeom>
            <a:ln w="635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>
              <a:off x="6858000" y="1467756"/>
              <a:ext cx="0" cy="3185524"/>
            </a:xfrm>
            <a:prstGeom prst="line">
              <a:avLst/>
            </a:prstGeom>
            <a:ln w="635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>
              <a:off x="6837680" y="4643120"/>
              <a:ext cx="955040" cy="10160"/>
            </a:xfrm>
            <a:prstGeom prst="line">
              <a:avLst/>
            </a:prstGeom>
            <a:ln w="635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7" name="Rectangle 26"/>
            <p:cNvSpPr/>
            <p:nvPr/>
          </p:nvSpPr>
          <p:spPr>
            <a:xfrm>
              <a:off x="2987039" y="1869440"/>
              <a:ext cx="2939309" cy="193040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0000"/>
                </a:solidFill>
              </a:endParaRPr>
            </a:p>
          </p:txBody>
        </p:sp>
        <p:sp>
          <p:nvSpPr>
            <p:cNvPr id="28" name="Rectangle 27"/>
            <p:cNvSpPr/>
            <p:nvPr/>
          </p:nvSpPr>
          <p:spPr>
            <a:xfrm>
              <a:off x="4338320" y="1127760"/>
              <a:ext cx="182880" cy="833120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Right Arrow 28"/>
            <p:cNvSpPr/>
            <p:nvPr/>
          </p:nvSpPr>
          <p:spPr>
            <a:xfrm>
              <a:off x="7388361" y="4706312"/>
              <a:ext cx="1178560" cy="264160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Rectangle 29"/>
            <p:cNvSpPr/>
            <p:nvPr/>
          </p:nvSpPr>
          <p:spPr>
            <a:xfrm>
              <a:off x="7977640" y="4166215"/>
              <a:ext cx="1248369" cy="49255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/>
              <a:r>
                <a:rPr lang="en-US" sz="1200" dirty="0">
                  <a:solidFill>
                    <a:prstClr val="black"/>
                  </a:solidFill>
                </a:rPr>
                <a:t>Vacuum</a:t>
              </a:r>
            </a:p>
          </p:txBody>
        </p:sp>
        <p:cxnSp>
          <p:nvCxnSpPr>
            <p:cNvPr id="31" name="Straight Connector 30"/>
            <p:cNvCxnSpPr/>
            <p:nvPr/>
          </p:nvCxnSpPr>
          <p:spPr>
            <a:xfrm>
              <a:off x="6858000" y="5011112"/>
              <a:ext cx="0" cy="658168"/>
            </a:xfrm>
            <a:prstGeom prst="line">
              <a:avLst/>
            </a:prstGeom>
            <a:ln w="635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>
              <a:off x="6837680" y="5016192"/>
              <a:ext cx="955040" cy="10160"/>
            </a:xfrm>
            <a:prstGeom prst="line">
              <a:avLst/>
            </a:prstGeom>
            <a:ln w="635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3586480" y="4914342"/>
              <a:ext cx="111760" cy="261062"/>
            </a:xfrm>
            <a:prstGeom prst="line">
              <a:avLst/>
            </a:prstGeom>
            <a:ln w="635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3677920" y="5175404"/>
              <a:ext cx="528320" cy="0"/>
            </a:xfrm>
            <a:prstGeom prst="line">
              <a:avLst/>
            </a:prstGeom>
            <a:ln w="635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flipH="1">
              <a:off x="4196080" y="4914342"/>
              <a:ext cx="121920" cy="261062"/>
            </a:xfrm>
            <a:prstGeom prst="line">
              <a:avLst/>
            </a:prstGeom>
            <a:ln w="635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36" name="Rectangle 35"/>
            <p:cNvSpPr/>
            <p:nvPr/>
          </p:nvSpPr>
          <p:spPr>
            <a:xfrm>
              <a:off x="3850640" y="5165244"/>
              <a:ext cx="182880" cy="833120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cxnSp>
          <p:nvCxnSpPr>
            <p:cNvPr id="37" name="Straight Connector 36"/>
            <p:cNvCxnSpPr/>
            <p:nvPr/>
          </p:nvCxnSpPr>
          <p:spPr>
            <a:xfrm>
              <a:off x="4704080" y="4914342"/>
              <a:ext cx="111760" cy="261062"/>
            </a:xfrm>
            <a:prstGeom prst="line">
              <a:avLst/>
            </a:prstGeom>
            <a:ln w="635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>
              <a:off x="4795520" y="5175404"/>
              <a:ext cx="528320" cy="0"/>
            </a:xfrm>
            <a:prstGeom prst="line">
              <a:avLst/>
            </a:prstGeom>
            <a:ln w="635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flipH="1">
              <a:off x="5313680" y="4914342"/>
              <a:ext cx="121920" cy="261062"/>
            </a:xfrm>
            <a:prstGeom prst="line">
              <a:avLst/>
            </a:prstGeom>
            <a:ln w="635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40" name="Rectangle 39"/>
            <p:cNvSpPr/>
            <p:nvPr/>
          </p:nvSpPr>
          <p:spPr>
            <a:xfrm>
              <a:off x="4968240" y="5165244"/>
              <a:ext cx="182880" cy="833120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41" name="Rounded Rectangle 40"/>
            <p:cNvSpPr/>
            <p:nvPr/>
          </p:nvSpPr>
          <p:spPr>
            <a:xfrm>
              <a:off x="3746500" y="4895445"/>
              <a:ext cx="391160" cy="230833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42" name="Rounded Rectangle 41"/>
            <p:cNvSpPr/>
            <p:nvPr/>
          </p:nvSpPr>
          <p:spPr>
            <a:xfrm>
              <a:off x="4864100" y="4905855"/>
              <a:ext cx="391160" cy="230833"/>
            </a:xfrm>
            <a:prstGeom prst="roundRect">
              <a:avLst/>
            </a:prstGeom>
            <a:solidFill>
              <a:srgbClr val="4DACA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cxnSp>
          <p:nvCxnSpPr>
            <p:cNvPr id="43" name="Straight Arrow Connector 42"/>
            <p:cNvCxnSpPr/>
            <p:nvPr/>
          </p:nvCxnSpPr>
          <p:spPr>
            <a:xfrm flipH="1">
              <a:off x="5537200" y="1236924"/>
              <a:ext cx="587432" cy="632516"/>
            </a:xfrm>
            <a:prstGeom prst="straightConnector1">
              <a:avLst/>
            </a:prstGeom>
            <a:ln w="63500">
              <a:solidFill>
                <a:srgbClr val="D57820"/>
              </a:solidFill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44" name="Rectangle 43"/>
            <p:cNvSpPr/>
            <p:nvPr/>
          </p:nvSpPr>
          <p:spPr>
            <a:xfrm>
              <a:off x="6203337" y="1006091"/>
              <a:ext cx="1558904" cy="54727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/>
              <a:r>
                <a:rPr lang="en-US" sz="1400" dirty="0">
                  <a:solidFill>
                    <a:prstClr val="black"/>
                  </a:solidFill>
                </a:rPr>
                <a:t>Substrate</a:t>
              </a:r>
            </a:p>
          </p:txBody>
        </p:sp>
        <p:sp>
          <p:nvSpPr>
            <p:cNvPr id="45" name="Rectangle 44"/>
            <p:cNvSpPr/>
            <p:nvPr/>
          </p:nvSpPr>
          <p:spPr>
            <a:xfrm>
              <a:off x="5643626" y="5767531"/>
              <a:ext cx="1558904" cy="49255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/>
              <a:r>
                <a:rPr lang="en-US" sz="1200" dirty="0">
                  <a:solidFill>
                    <a:prstClr val="black"/>
                  </a:solidFill>
                </a:rPr>
                <a:t>Crucibles</a:t>
              </a:r>
            </a:p>
          </p:txBody>
        </p:sp>
        <p:cxnSp>
          <p:nvCxnSpPr>
            <p:cNvPr id="46" name="Straight Arrow Connector 45"/>
            <p:cNvCxnSpPr/>
            <p:nvPr/>
          </p:nvCxnSpPr>
          <p:spPr>
            <a:xfrm flipH="1" flipV="1">
              <a:off x="5255260" y="5262880"/>
              <a:ext cx="281940" cy="735483"/>
            </a:xfrm>
            <a:prstGeom prst="straightConnector1">
              <a:avLst/>
            </a:prstGeom>
            <a:ln w="38100">
              <a:solidFill>
                <a:srgbClr val="D57820"/>
              </a:solidFill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7" name="Straight Arrow Connector 46"/>
            <p:cNvCxnSpPr/>
            <p:nvPr/>
          </p:nvCxnSpPr>
          <p:spPr>
            <a:xfrm flipH="1" flipV="1">
              <a:off x="4287520" y="5262880"/>
              <a:ext cx="1249680" cy="812800"/>
            </a:xfrm>
            <a:prstGeom prst="straightConnector1">
              <a:avLst/>
            </a:prstGeom>
            <a:ln w="38100">
              <a:solidFill>
                <a:srgbClr val="D57820"/>
              </a:solidFill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48" name="Rectangle 47"/>
            <p:cNvSpPr/>
            <p:nvPr/>
          </p:nvSpPr>
          <p:spPr>
            <a:xfrm>
              <a:off x="2185056" y="3935382"/>
              <a:ext cx="1106783" cy="49255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/>
              <a:r>
                <a:rPr lang="en-US" sz="1200" dirty="0">
                  <a:solidFill>
                    <a:prstClr val="black"/>
                  </a:solidFill>
                </a:rPr>
                <a:t>Initials</a:t>
              </a:r>
            </a:p>
          </p:txBody>
        </p:sp>
        <p:cxnSp>
          <p:nvCxnSpPr>
            <p:cNvPr id="49" name="Straight Arrow Connector 48"/>
            <p:cNvCxnSpPr/>
            <p:nvPr/>
          </p:nvCxnSpPr>
          <p:spPr>
            <a:xfrm>
              <a:off x="3119120" y="4287520"/>
              <a:ext cx="558800" cy="601422"/>
            </a:xfrm>
            <a:prstGeom prst="straightConnector1">
              <a:avLst/>
            </a:prstGeom>
            <a:ln w="38100">
              <a:solidFill>
                <a:srgbClr val="D57820"/>
              </a:solidFill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50" name="Straight Arrow Connector 49"/>
            <p:cNvCxnSpPr/>
            <p:nvPr/>
          </p:nvCxnSpPr>
          <p:spPr>
            <a:xfrm>
              <a:off x="3119120" y="4166215"/>
              <a:ext cx="1744980" cy="672177"/>
            </a:xfrm>
            <a:prstGeom prst="straightConnector1">
              <a:avLst/>
            </a:prstGeom>
            <a:ln w="38100">
              <a:solidFill>
                <a:srgbClr val="D57820"/>
              </a:solidFill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51" name="Curved Up Arrow 50"/>
            <p:cNvSpPr/>
            <p:nvPr/>
          </p:nvSpPr>
          <p:spPr>
            <a:xfrm>
              <a:off x="4043680" y="1635110"/>
              <a:ext cx="772160" cy="132729"/>
            </a:xfrm>
            <a:prstGeom prst="curvedUpArrow">
              <a:avLst/>
            </a:prstGeom>
            <a:solidFill>
              <a:schemeClr val="tx1"/>
            </a:solidFill>
            <a:ln w="28575"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Rectangle 51"/>
            <p:cNvSpPr/>
            <p:nvPr/>
          </p:nvSpPr>
          <p:spPr>
            <a:xfrm>
              <a:off x="2987039" y="2062479"/>
              <a:ext cx="2939309" cy="134404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Rectangle 53"/>
            <p:cNvSpPr/>
            <p:nvPr/>
          </p:nvSpPr>
          <p:spPr>
            <a:xfrm>
              <a:off x="5697293" y="2260167"/>
              <a:ext cx="1150547" cy="49255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/>
              <a:r>
                <a:rPr lang="en-US" sz="1200" dirty="0">
                  <a:solidFill>
                    <a:prstClr val="black"/>
                  </a:solidFill>
                </a:rPr>
                <a:t>Sample</a:t>
              </a:r>
            </a:p>
          </p:txBody>
        </p:sp>
        <p:cxnSp>
          <p:nvCxnSpPr>
            <p:cNvPr id="55" name="Straight Arrow Connector 54"/>
            <p:cNvCxnSpPr/>
            <p:nvPr/>
          </p:nvCxnSpPr>
          <p:spPr>
            <a:xfrm flipH="1" flipV="1">
              <a:off x="5649362" y="2184400"/>
              <a:ext cx="553974" cy="126567"/>
            </a:xfrm>
            <a:prstGeom prst="straightConnector1">
              <a:avLst/>
            </a:prstGeom>
            <a:ln w="38100">
              <a:solidFill>
                <a:srgbClr val="D57820"/>
              </a:solidFill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pic>
        <p:nvPicPr>
          <p:cNvPr id="53" name="Picture 2" descr="C:\Users\user\Downloads\logo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523467" y="78103"/>
            <a:ext cx="2370112" cy="912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6" name="Rectangle 55">
            <a:extLst>
              <a:ext uri="{FF2B5EF4-FFF2-40B4-BE49-F238E27FC236}">
                <a16:creationId xmlns:a16="http://schemas.microsoft.com/office/drawing/2014/main" xmlns="" id="{3DAD12A1-55E0-4373-93A6-3E47EBC2D9C2}"/>
              </a:ext>
            </a:extLst>
          </p:cNvPr>
          <p:cNvSpPr/>
          <p:nvPr/>
        </p:nvSpPr>
        <p:spPr>
          <a:xfrm>
            <a:off x="0" y="6343724"/>
            <a:ext cx="5466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>
                <a:solidFill>
                  <a:prstClr val="white"/>
                </a:solidFill>
              </a:rPr>
              <a:t>e.aleksanyan@ysu.am		</a:t>
            </a:r>
          </a:p>
        </p:txBody>
      </p:sp>
      <p:sp>
        <p:nvSpPr>
          <p:cNvPr id="57" name="Rectangle 4">
            <a:extLst>
              <a:ext uri="{FF2B5EF4-FFF2-40B4-BE49-F238E27FC236}">
                <a16:creationId xmlns:a16="http://schemas.microsoft.com/office/drawing/2014/main" xmlns="" id="{A65BD325-74C6-40FD-9C1E-2516FCCE6B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15208" y="6436708"/>
            <a:ext cx="221910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defRPr/>
            </a:pPr>
            <a:r>
              <a:rPr lang="en-US" altLang="ru-RU" sz="2000" dirty="0">
                <a:solidFill>
                  <a:prstClr val="white"/>
                </a:solidFill>
              </a:rPr>
              <a:t>202</a:t>
            </a:r>
            <a:r>
              <a:rPr lang="hy-AM" altLang="ru-RU" sz="2000" dirty="0">
                <a:solidFill>
                  <a:prstClr val="white"/>
                </a:solidFill>
              </a:rPr>
              <a:t>6</a:t>
            </a:r>
            <a:r>
              <a:rPr lang="en-US" altLang="ru-RU" sz="2000" dirty="0">
                <a:solidFill>
                  <a:prstClr val="white"/>
                </a:solidFill>
              </a:rPr>
              <a:t>-0</a:t>
            </a:r>
            <a:r>
              <a:rPr lang="hy-AM" altLang="ru-RU" sz="2000" dirty="0">
                <a:solidFill>
                  <a:prstClr val="white"/>
                </a:solidFill>
              </a:rPr>
              <a:t>5</a:t>
            </a:r>
            <a:r>
              <a:rPr lang="en-US" altLang="ru-RU" sz="2000" dirty="0">
                <a:solidFill>
                  <a:prstClr val="white"/>
                </a:solidFill>
              </a:rPr>
              <a:t>-14, YSU</a:t>
            </a:r>
            <a:endParaRPr lang="en-US" altLang="ru-RU" sz="32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5122907"/>
      </p:ext>
    </p:extLst>
  </p:cSld>
  <p:clrMapOvr>
    <a:masterClrMapping/>
  </p:clrMapOvr>
</p:sld>
</file>

<file path=ppt/theme/theme1.xml><?xml version="1.0" encoding="utf-8"?>
<a:theme xmlns:a="http://schemas.openxmlformats.org/drawingml/2006/main" name="IC-Marketing-Timeline-Template-PowerPoint (1)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Презентация1" id="{9D8C5091-492D-4FD4-9194-9B4314DC97D5}" vid="{531A8DC1-A6D1-488F-B3DD-09F34C86B4AA}"/>
    </a:ext>
  </a:extLst>
</a:theme>
</file>

<file path=ppt/theme/theme2.xml><?xml version="1.0" encoding="utf-8"?>
<a:theme xmlns:a="http://schemas.openxmlformats.org/drawingml/2006/main" name="1_IC-Marketing-Timeline-Template-PowerPoint (1)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Презентация1" id="{9D8C5091-492D-4FD4-9194-9B4314DC97D5}" vid="{531A8DC1-A6D1-488F-B3DD-09F34C86B4AA}"/>
    </a:ext>
  </a:extLst>
</a:theme>
</file>

<file path=ppt/theme/theme3.xml><?xml version="1.0" encoding="utf-8"?>
<a:theme xmlns:a="http://schemas.openxmlformats.org/drawingml/2006/main" name="2_IC-Marketing-Timeline-Template-PowerPoint (1)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Презентация1" id="{9D8C5091-492D-4FD4-9194-9B4314DC97D5}" vid="{531A8DC1-A6D1-488F-B3DD-09F34C86B4AA}"/>
    </a:ext>
  </a:extLst>
</a:theme>
</file>

<file path=ppt/theme/theme4.xml><?xml version="1.0" encoding="utf-8"?>
<a:theme xmlns:a="http://schemas.openxmlformats.org/drawingml/2006/main" name="3_IC-Marketing-Timeline-Template-PowerPoint (1)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Презентация1" id="{9D8C5091-492D-4FD4-9194-9B4314DC97D5}" vid="{531A8DC1-A6D1-488F-B3DD-09F34C86B4AA}"/>
    </a:ext>
  </a:extLst>
</a:theme>
</file>

<file path=ppt/theme/theme5.xml><?xml version="1.0" encoding="utf-8"?>
<a:theme xmlns:a="http://schemas.openxmlformats.org/drawingml/2006/main" name="4_IC-Marketing-Timeline-Template-PowerPoint (1)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Презентация1" id="{9D8C5091-492D-4FD4-9194-9B4314DC97D5}" vid="{531A8DC1-A6D1-488F-B3DD-09F34C86B4AA}"/>
    </a:ext>
  </a:extLst>
</a:theme>
</file>

<file path=ppt/theme/theme6.xml><?xml version="1.0" encoding="utf-8"?>
<a:theme xmlns:a="http://schemas.openxmlformats.org/drawingml/2006/main" name="5_IC-Marketing-Timeline-Template-PowerPoint (1)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Презентация1" id="{9D8C5091-492D-4FD4-9194-9B4314DC97D5}" vid="{531A8DC1-A6D1-488F-B3DD-09F34C86B4AA}"/>
    </a:ext>
  </a:extLst>
</a:theme>
</file>

<file path=ppt/theme/theme7.xml><?xml version="1.0" encoding="utf-8"?>
<a:theme xmlns:a="http://schemas.openxmlformats.org/drawingml/2006/main" name="6_IC-Marketing-Timeline-Template-PowerPoint (1)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Презентация1" id="{9D8C5091-492D-4FD4-9194-9B4314DC97D5}" vid="{531A8DC1-A6D1-488F-B3DD-09F34C86B4AA}"/>
    </a:ext>
  </a:extLst>
</a:theme>
</file>

<file path=ppt/theme/theme8.xml><?xml version="1.0" encoding="utf-8"?>
<a:theme xmlns:a="http://schemas.openxmlformats.org/drawingml/2006/main" name="7_IC-Marketing-Timeline-Template-PowerPoint (1)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Презентация1" id="{9D8C5091-492D-4FD4-9194-9B4314DC97D5}" vid="{531A8DC1-A6D1-488F-B3DD-09F34C86B4AA}"/>
    </a:ext>
  </a:extLst>
</a:theme>
</file>

<file path=ppt/theme/theme9.xml><?xml version="1.0" encoding="utf-8"?>
<a:theme xmlns:a="http://schemas.openxmlformats.org/drawingml/2006/main" name="8_IC-Marketing-Timeline-Template-PowerPoint (1)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Презентация1" id="{9D8C5091-492D-4FD4-9194-9B4314DC97D5}" vid="{531A8DC1-A6D1-488F-B3DD-09F34C86B4AA}"/>
    </a:ext>
  </a:extLst>
</a:theme>
</file>

<file path=ppt/theme/theme10.xml><?xml version="1.0" encoding="utf-8"?>
<a:theme xmlns:a="http://schemas.openxmlformats.org/drawingml/2006/main" name="9_IC-Marketing-Timeline-Template-PowerPoint (1)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Презентация1" id="{9D8C5091-492D-4FD4-9194-9B4314DC97D5}" vid="{531A8DC1-A6D1-488F-B3DD-09F34C86B4AA}"/>
    </a:ext>
  </a:extLst>
</a:theme>
</file>

<file path=ppt/theme/theme11.xml><?xml version="1.0" encoding="utf-8"?>
<a:theme xmlns:a="http://schemas.openxmlformats.org/drawingml/2006/main" name="10_IC-Marketing-Timeline-Template-PowerPoint (1)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Презентация1" id="{9D8C5091-492D-4FD4-9194-9B4314DC97D5}" vid="{531A8DC1-A6D1-488F-B3DD-09F34C86B4AA}"/>
    </a:ext>
  </a:extLst>
</a:theme>
</file>

<file path=ppt/theme/theme1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IC-Project-Timeline-Template-10660_PowerPoint</Template>
  <TotalTime>6910</TotalTime>
  <Words>1068</Words>
  <Application>Microsoft Office PowerPoint</Application>
  <PresentationFormat>Custom</PresentationFormat>
  <Paragraphs>272</Paragraphs>
  <Slides>25</Slides>
  <Notes>24</Notes>
  <HiddenSlides>0</HiddenSlides>
  <MMClips>1</MMClips>
  <ScaleCrop>false</ScaleCrop>
  <HeadingPairs>
    <vt:vector size="4" baseType="variant">
      <vt:variant>
        <vt:lpstr>Theme</vt:lpstr>
      </vt:variant>
      <vt:variant>
        <vt:i4>11</vt:i4>
      </vt:variant>
      <vt:variant>
        <vt:lpstr>Slide Titles</vt:lpstr>
      </vt:variant>
      <vt:variant>
        <vt:i4>25</vt:i4>
      </vt:variant>
    </vt:vector>
  </HeadingPairs>
  <TitlesOfParts>
    <vt:vector size="36" baseType="lpstr">
      <vt:lpstr>IC-Marketing-Timeline-Template-PowerPoint (1)</vt:lpstr>
      <vt:lpstr>1_IC-Marketing-Timeline-Template-PowerPoint (1)</vt:lpstr>
      <vt:lpstr>2_IC-Marketing-Timeline-Template-PowerPoint (1)</vt:lpstr>
      <vt:lpstr>3_IC-Marketing-Timeline-Template-PowerPoint (1)</vt:lpstr>
      <vt:lpstr>4_IC-Marketing-Timeline-Template-PowerPoint (1)</vt:lpstr>
      <vt:lpstr>5_IC-Marketing-Timeline-Template-PowerPoint (1)</vt:lpstr>
      <vt:lpstr>6_IC-Marketing-Timeline-Template-PowerPoint (1)</vt:lpstr>
      <vt:lpstr>7_IC-Marketing-Timeline-Template-PowerPoint (1)</vt:lpstr>
      <vt:lpstr>8_IC-Marketing-Timeline-Template-PowerPoint (1)</vt:lpstr>
      <vt:lpstr>9_IC-Marketing-Timeline-Template-PowerPoint (1)</vt:lpstr>
      <vt:lpstr>10_IC-Marketing-Timeline-Template-PowerPoint (1)</vt:lpstr>
      <vt:lpstr>Dr. Eduard Aleksanyan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Alexandra Ragazhinskaya</dc:creator>
  <cp:lastModifiedBy>user</cp:lastModifiedBy>
  <cp:revision>232</cp:revision>
  <dcterms:created xsi:type="dcterms:W3CDTF">2019-07-26T18:43:22Z</dcterms:created>
  <dcterms:modified xsi:type="dcterms:W3CDTF">2026-05-16T04:07:17Z</dcterms:modified>
</cp:coreProperties>
</file>