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43"/>
  </p:notesMasterIdLst>
  <p:sldIdLst>
    <p:sldId id="319" r:id="rId3"/>
    <p:sldId id="449" r:id="rId4"/>
    <p:sldId id="429" r:id="rId5"/>
    <p:sldId id="424" r:id="rId6"/>
    <p:sldId id="450" r:id="rId7"/>
    <p:sldId id="451" r:id="rId8"/>
    <p:sldId id="289" r:id="rId9"/>
    <p:sldId id="452" r:id="rId10"/>
    <p:sldId id="458" r:id="rId11"/>
    <p:sldId id="298" r:id="rId12"/>
    <p:sldId id="443" r:id="rId13"/>
    <p:sldId id="444" r:id="rId14"/>
    <p:sldId id="445" r:id="rId15"/>
    <p:sldId id="446" r:id="rId16"/>
    <p:sldId id="448" r:id="rId17"/>
    <p:sldId id="287" r:id="rId18"/>
    <p:sldId id="280" r:id="rId19"/>
    <p:sldId id="447" r:id="rId20"/>
    <p:sldId id="267" r:id="rId21"/>
    <p:sldId id="305" r:id="rId22"/>
    <p:sldId id="293" r:id="rId23"/>
    <p:sldId id="269" r:id="rId24"/>
    <p:sldId id="286" r:id="rId25"/>
    <p:sldId id="277" r:id="rId26"/>
    <p:sldId id="275" r:id="rId27"/>
    <p:sldId id="290" r:id="rId28"/>
    <p:sldId id="426" r:id="rId29"/>
    <p:sldId id="427" r:id="rId30"/>
    <p:sldId id="428" r:id="rId31"/>
    <p:sldId id="430" r:id="rId32"/>
    <p:sldId id="431" r:id="rId33"/>
    <p:sldId id="259" r:id="rId34"/>
    <p:sldId id="422" r:id="rId35"/>
    <p:sldId id="350" r:id="rId36"/>
    <p:sldId id="453" r:id="rId37"/>
    <p:sldId id="339" r:id="rId38"/>
    <p:sldId id="412" r:id="rId39"/>
    <p:sldId id="457" r:id="rId40"/>
    <p:sldId id="456" r:id="rId41"/>
    <p:sldId id="455" r:id="rId42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ambria Math" panose="02040503050406030204" pitchFamily="18" charset="0"/>
      <p:regular r:id="rId50"/>
    </p:embeddedFont>
    <p:embeddedFont>
      <p:font typeface="Cascadia Code" panose="020B0609020000020004" pitchFamily="49" charset="0"/>
      <p:regular r:id="rId51"/>
      <p:bold r:id="rId52"/>
      <p:italic r:id="rId53"/>
      <p:boldItalic r:id="rId54"/>
    </p:embeddedFont>
    <p:embeddedFont>
      <p:font typeface="GHEA Grapalat" panose="02000506050000020003" pitchFamily="50" charset="0"/>
      <p:regular r:id="rId55"/>
      <p:bold r:id="rId56"/>
      <p:italic r:id="rId57"/>
      <p:boldItalic r:id="rId58"/>
    </p:embeddedFont>
    <p:embeddedFont>
      <p:font typeface="Montserrat" panose="00000500000000000000" pitchFamily="2" charset="-52"/>
      <p:regular r:id="rId59"/>
      <p:bold r:id="rId60"/>
      <p:italic r:id="rId61"/>
      <p:boldItalic r:id="rId62"/>
    </p:embeddedFont>
    <p:embeddedFont>
      <p:font typeface="Open Sans" panose="020B0606030504020204" pitchFamily="34" charset="0"/>
      <p:regular r:id="rId63"/>
      <p:bold r:id="rId64"/>
      <p:italic r:id="rId65"/>
      <p:boldItalic r:id="rId66"/>
    </p:embeddedFont>
    <p:embeddedFont>
      <p:font typeface="Roboto" panose="02000000000000000000" pitchFamily="2" charset="0"/>
      <p:regular r:id="rId67"/>
      <p:bold r:id="rId68"/>
      <p:italic r:id="rId69"/>
      <p:boldItalic r:id="rId70"/>
    </p:embeddedFont>
    <p:embeddedFont>
      <p:font typeface="Sylfaen" panose="010A0502050306030303" pitchFamily="18" charset="0"/>
      <p:regular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2" roundtripDataSignature="AMtx7mgkLU7S1bXwbCwOgf/gY0FRJfob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4" autoAdjust="0"/>
    <p:restoredTop sz="94660"/>
  </p:normalViewPr>
  <p:slideViewPr>
    <p:cSldViewPr snapToGrid="0">
      <p:cViewPr varScale="1">
        <p:scale>
          <a:sx n="80" d="100"/>
          <a:sy n="80" d="100"/>
        </p:scale>
        <p:origin x="6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1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72" Type="http://customschemas.google.com/relationships/presentationmetadata" Target="meta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B6DA2-618D-B2D0-DB1C-74BD617B8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35768D-CCE8-954D-4C03-913EE592C1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EFF10D-CF76-EC97-63AF-F28FCA3D2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65837-39B3-D249-5A9F-61DDEFE2F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E66F7-7D02-4D0E-B2A1-338BD907B2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983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957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AZO , remove (2)</a:t>
            </a:r>
          </a:p>
          <a:p>
            <a:r>
              <a:rPr lang="en-US" dirty="0"/>
              <a:t>New scale for TEM</a:t>
            </a:r>
          </a:p>
          <a:p>
            <a:r>
              <a:rPr lang="en-US" dirty="0"/>
              <a:t>Remove the small XRD zoom-in </a:t>
            </a:r>
          </a:p>
          <a:p>
            <a:r>
              <a:rPr lang="en-US" dirty="0"/>
              <a:t>The shift shows that the doing has occurred, Zn sp3 hybridization , the distance is 23,1 eV, which shows there is no new phase in the system.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FCE13-5739-4152-A7EB-BBAD1E6FA9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58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- The BSA Fluorescence is mainly dominated with Tryptophan (</a:t>
            </a:r>
            <a:r>
              <a:rPr lang="en-US" dirty="0" err="1"/>
              <a:t>Trp</a:t>
            </a:r>
            <a:r>
              <a:rPr lang="en-US" dirty="0"/>
              <a:t>) residue fluorescence which peaks at 340 nm.</a:t>
            </a:r>
          </a:p>
          <a:p>
            <a:r>
              <a:rPr lang="en-US" dirty="0"/>
              <a:t> - The Fluorescence of </a:t>
            </a:r>
            <a:r>
              <a:rPr lang="en-US" dirty="0" err="1"/>
              <a:t>Trp</a:t>
            </a:r>
            <a:r>
              <a:rPr lang="en-US" dirty="0"/>
              <a:t> is quenched as AZO concentration is added, because of the complex formation, the </a:t>
            </a:r>
            <a:r>
              <a:rPr lang="en-US" dirty="0" err="1"/>
              <a:t>Trp</a:t>
            </a:r>
            <a:r>
              <a:rPr lang="en-US" dirty="0"/>
              <a:t> goes to its ground state , and doesn’t emit fluorescence after that.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FCE13-5739-4152-A7EB-BBAD1E6FA9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88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6562D-4DEC-87C7-C2D4-A2F545DC7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0073EE-CCB3-3EC1-6ECA-E731E5DCC6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610023-FB0B-0778-0D17-BF1504680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FT IR spectra </a:t>
            </a:r>
          </a:p>
          <a:p>
            <a:r>
              <a:rPr lang="en-US" dirty="0"/>
              <a:t> - amide 1 peak is around  -  around 1650 cm-1</a:t>
            </a:r>
          </a:p>
          <a:p>
            <a:r>
              <a:rPr lang="en-US" dirty="0"/>
              <a:t> - amide 2 peak is around 1550 cm-1 </a:t>
            </a:r>
          </a:p>
          <a:p>
            <a:r>
              <a:rPr lang="en-US" dirty="0"/>
              <a:t>We can see from the FT IR that the BSA –AZO (with 1 mg/ml BSA) displayed stronger amide peaks than the pure BSA (1 mg/mL)</a:t>
            </a:r>
          </a:p>
          <a:p>
            <a:r>
              <a:rPr lang="en-US" dirty="0"/>
              <a:t>Here the enhancement factor was around 4.5  : absorbance (BSA 1– blue color)/absorbance (BSA 2 – red color)</a:t>
            </a:r>
          </a:p>
          <a:p>
            <a:endParaRPr lang="en-US" dirty="0"/>
          </a:p>
          <a:p>
            <a:r>
              <a:rPr lang="en-US" dirty="0"/>
              <a:t>AZO-BSA Concentrations</a:t>
            </a:r>
          </a:p>
          <a:p>
            <a:r>
              <a:rPr lang="en-US" dirty="0"/>
              <a:t> -  Here we can see that varying BSA concentrations were added to the AZO and compared to the 1 mg/mL (10-6M) BSA</a:t>
            </a:r>
          </a:p>
          <a:p>
            <a:pPr marL="171450" indent="-171450">
              <a:buFontTx/>
              <a:buChar char="-"/>
            </a:pPr>
            <a:r>
              <a:rPr lang="en-US" dirty="0"/>
              <a:t>As we can see the 0.1 mg/mL from AZO - BSA is around same intensity as the 1 mg/mL pure BSA, which means that there is 10 fold enhancement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same 10x enhancement factor was observed for 0.5 mg/mL (BSA) AZO-BSA and 1 mg/mL (BSA) AZO-BSA as compared to their pure BSA controls</a:t>
            </a:r>
          </a:p>
          <a:p>
            <a:pPr marL="171450" indent="-171450">
              <a:buFontTx/>
              <a:buChar char="-"/>
            </a:pPr>
            <a:r>
              <a:rPr lang="en-US" dirty="0"/>
              <a:t>By controlling the experiments higher enhancement factor of 10x was achieved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FT IR spectra was obtained by drop casting on CaF2 window (20 </a:t>
            </a:r>
            <a:r>
              <a:rPr lang="en-US" dirty="0" err="1"/>
              <a:t>uL</a:t>
            </a:r>
            <a:r>
              <a:rPr lang="en-US" dirty="0"/>
              <a:t> drops)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262E2-8AAE-CBC5-2E4F-4A5D0D91A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FCE13-5739-4152-A7EB-BBAD1E6FA9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4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dfbea8051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dfbea8051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dfbea8051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dfbea8051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B3ECD0-84D0-E122-4D5A-62B9E8BB2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2D20-15DF-4270-86A2-4C1C7551A7F3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5C2E8F-8FC1-50F3-CE7C-AA7AEAA23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3CC94-6CFC-EB70-6469-93088A0CC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22239-5DBB-4E31-BAB3-529283C33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A6C7-6702-4347-9310-F21184D82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C933D7-F92C-41F6-8013-362941453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69A6E-3286-4A0A-8C6C-43E9E3700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B6F4-5654-4FBA-9B6F-8F5F0DE3B9D8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42E0B-A73F-4593-84A1-1E69182E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6A333-313B-4476-969B-74EBC670C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81E0B-2E96-4C4C-A596-831D27AE9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25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FCBC1-2665-4F62-AC0A-556E498AB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EF94D-3784-4875-B796-3CA3C0BC7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4AA5A-E71B-4F56-8B28-BCBCB8338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B6F4-5654-4FBA-9B6F-8F5F0DE3B9D8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7671F-BE69-4294-8D29-B9CF2793F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55730-3CD6-4570-A705-EF4E7561A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81E0B-2E96-4C4C-A596-831D27AE9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47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B666D-14E0-419A-B938-0AA756A6A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3B927-FE24-4610-B4E7-CA4710B5B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42975-EEE4-41D0-A955-9F787EB02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B6F4-5654-4FBA-9B6F-8F5F0DE3B9D8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26968-C942-4ADD-AC7B-F6CB497A3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9FF08-8525-454B-8768-B5D92D2B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81E0B-2E96-4C4C-A596-831D27AE9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26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A637E-6882-4173-A99E-E8F8D3F8C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CA6BC-B67A-4379-A240-907BEEE11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367C5D-7048-4B1B-B4FA-D185F79A0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1A888-99D7-4C74-ADB7-945C6B73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B6F4-5654-4FBA-9B6F-8F5F0DE3B9D8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01C6D-5E3F-40AA-9B8E-207D4A37F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EACD4-8F06-4119-8CBA-EE5EE76A2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81E0B-2E96-4C4C-A596-831D27AE9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90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78713-B361-492E-A886-EAF84C5B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DFDA1-976F-404C-9C7E-37D1DF375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29DCE-9EF6-4D41-BAB1-D1DD59337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54DDE4-2C17-43C0-B917-E6AF324F8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B52F3D-1E3A-412F-BB1C-F221B3B82F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D7179F-B476-4B04-AB71-16564BA9B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B6F4-5654-4FBA-9B6F-8F5F0DE3B9D8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AC1C05-7023-4B72-A67F-7F91CF8EB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DDF6F-B86E-4ADE-8354-9E80CB1AE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81E0B-2E96-4C4C-A596-831D27AE9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29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A4ABC-CE73-4C21-B073-B738DA2FB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F6262F-0AB7-419F-9999-889062E94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B6F4-5654-4FBA-9B6F-8F5F0DE3B9D8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CFB9A7-FFDB-42CC-9C45-E5D22617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47E1A-34B2-4CE7-BB9D-7AF462E8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81E0B-2E96-4C4C-A596-831D27AE9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80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42715D-A474-4437-B85E-A94C07FD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B6F4-5654-4FBA-9B6F-8F5F0DE3B9D8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AE8B23-8305-41C5-9BCF-01DB23B51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8E64C-DA03-4518-A1E5-6F2B4A0EC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81E0B-2E96-4C4C-A596-831D27AE9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86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3AD3D-18BD-4F5A-AD46-81E745A09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34DEF-474E-4942-A6E2-A1E8A67FE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AAD37-7163-42D3-B41C-F23334622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BD368-A0CB-4EE7-BC17-C98AF00D1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B6F4-5654-4FBA-9B6F-8F5F0DE3B9D8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45527-320A-4EAD-AC60-EC7D0DE2C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21231-3F6E-4FF6-A133-D31B5FE2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81E0B-2E96-4C4C-A596-831D27AE9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2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B896E-E71A-4321-B0D5-E71D7DE0B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0CB29-6921-4AF9-82B3-E0B7769C3E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14E5B6-AD76-444C-83D3-D862613CD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137B34-FFCC-47F8-9388-6A39596CD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B6F4-5654-4FBA-9B6F-8F5F0DE3B9D8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80AA4-7DC8-4B43-A2D2-C6547C3FA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D2A60-E045-4662-BE3C-1AF7AF54B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81E0B-2E96-4C4C-A596-831D27AE9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95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7B418-A45A-4FAC-87CC-655A00885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A743CB-29EF-4384-9889-9B551D06D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2D23C-2E5B-4246-BF25-CF81799B9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B6F4-5654-4FBA-9B6F-8F5F0DE3B9D8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99AA6-CCB9-463D-ABC5-DDEA05F40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9974E-E914-44B6-887C-01FC82F1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81E0B-2E96-4C4C-A596-831D27AE9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63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9B080B-0258-454F-8931-0B2183A55B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D7527A-7F64-439B-AA20-66CE1D6F8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C74FE-E006-4707-86B9-403E6FBC8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B6F4-5654-4FBA-9B6F-8F5F0DE3B9D8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D220A-FF6F-4620-BDD4-3F0839094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69FBD-9B16-45AC-8EC0-B536AAA9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81E0B-2E96-4C4C-A596-831D27AE9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319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31894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7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A70930-DC6B-42DE-B773-1330559E7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82C08-4F45-4389-AFEA-2D2140187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B1662-FFAD-4790-B768-45961BC10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6B6F4-5654-4FBA-9B6F-8F5F0DE3B9D8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97195-0B58-4447-9215-68C6DCED0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A6631-DD65-4FA7-B1FC-97F453179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81E0B-2E96-4C4C-A596-831D27AE9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4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jp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fif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1.jpg"/><Relationship Id="rId5" Type="http://schemas.openxmlformats.org/officeDocument/2006/relationships/image" Target="../media/image110.png"/><Relationship Id="rId4" Type="http://schemas.openxmlformats.org/officeDocument/2006/relationships/image" Target="../media/image10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fif"/><Relationship Id="rId2" Type="http://schemas.openxmlformats.org/officeDocument/2006/relationships/image" Target="../media/image117.jf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jpg"/><Relationship Id="rId7" Type="http://schemas.openxmlformats.org/officeDocument/2006/relationships/image" Target="../media/image123.jp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searchgate.net/institution/FH_Aachen_University_of_Applied_Sciences?_tp=eyJjb250ZXh0Ijp7ImZpcnN0UGFnZSI6InByb2ZpbGUiLCJwYWdlIjoicHJvZmlsZSIsInByZXZpb3VzUGFnZSI6InNjaWVudGlmaWNDb250cmlidXRpb25zIn19" TargetMode="External"/><Relationship Id="rId5" Type="http://schemas.openxmlformats.org/officeDocument/2006/relationships/image" Target="../media/image122.jfif"/><Relationship Id="rId4" Type="http://schemas.openxmlformats.org/officeDocument/2006/relationships/image" Target="../media/image121.jf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microsoft.com/office/2007/relationships/hdphoto" Target="../media/hdphoto1.wdp"/><Relationship Id="rId7" Type="http://schemas.openxmlformats.org/officeDocument/2006/relationships/image" Target="../media/image129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Relationship Id="rId9" Type="http://schemas.openxmlformats.org/officeDocument/2006/relationships/image" Target="../media/image19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2024B-48C9-459F-BE1A-358F0B38B3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+mj-lt"/>
              </a:rPr>
              <a:t>1</a:t>
            </a:fld>
            <a:endParaRPr lang="en-US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84CB8F-6726-4D39-BA33-3559D824F0D5}"/>
              </a:ext>
            </a:extLst>
          </p:cNvPr>
          <p:cNvSpPr txBox="1"/>
          <p:nvPr/>
        </p:nvSpPr>
        <p:spPr>
          <a:xfrm>
            <a:off x="5076825" y="5819775"/>
            <a:ext cx="2352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1800" b="1" dirty="0">
                <a:latin typeface="+mj-lt"/>
                <a:cs typeface="Times New Roman" panose="02020603050405020304" pitchFamily="18" charset="0"/>
              </a:rPr>
              <a:t>ԴԻԼԻՋԱՆ 2026  </a:t>
            </a:r>
            <a:endParaRPr lang="en-US" sz="1800" dirty="0">
              <a:latin typeface="+mj-lt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7F23FED-D4A6-4294-BC31-1951E5739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630297"/>
              </p:ext>
            </p:extLst>
          </p:nvPr>
        </p:nvGraphicFramePr>
        <p:xfrm>
          <a:off x="1019175" y="2215887"/>
          <a:ext cx="10467974" cy="731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67974">
                  <a:extLst>
                    <a:ext uri="{9D8B030D-6E8A-4147-A177-3AD203B41FA5}">
                      <a16:colId xmlns:a16="http://schemas.microsoft.com/office/drawing/2014/main" val="4088043347"/>
                    </a:ext>
                  </a:extLst>
                </a:gridCol>
              </a:tblGrid>
              <a:tr h="693420">
                <a:tc>
                  <a:txBody>
                    <a:bodyPr/>
                    <a:lstStyle/>
                    <a:p>
                      <a:pPr algn="ctr"/>
                      <a:r>
                        <a:rPr lang="hy-AM" sz="2400" b="1" i="0" u="none" strike="noStrike" cap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Առաջադեմ նյութերի հենքով միկրո/նանո-էլեկտրամեխանիկական համակարգերի (ՄԷՄՀ/ՆէՄՀ) նախագծում</a:t>
                      </a:r>
                      <a:r>
                        <a:rPr lang="en-US" sz="2400" b="1" i="0" u="none" strike="noStrike" cap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hy-AM" sz="2400" b="1" i="0" u="none" strike="noStrike" cap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և պատրաստում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661542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39B8671-6E71-45E2-B39C-113571E4D97B}"/>
              </a:ext>
            </a:extLst>
          </p:cNvPr>
          <p:cNvSpPr txBox="1"/>
          <p:nvPr/>
        </p:nvSpPr>
        <p:spPr>
          <a:xfrm>
            <a:off x="1162050" y="4053454"/>
            <a:ext cx="896302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SzPts val="1800"/>
              <a:buFont typeface="Wingdings" panose="05000000000000000000" pitchFamily="2" charset="2"/>
              <a:buChar char="q"/>
            </a:pPr>
            <a:r>
              <a:rPr lang="hy-AM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y-AM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ՔՖԻ “Նանոգիտության և տեխնոլոգիաների նորարարական կենտրոն</a:t>
            </a:r>
            <a:r>
              <a:rPr lang="hy-AM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” գիտահետազոտական լաբորատորիայի վարիչ։</a:t>
            </a:r>
            <a:endParaRPr lang="en-US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SzPts val="1800"/>
              <a:buFont typeface="Wingdings" panose="05000000000000000000" pitchFamily="2" charset="2"/>
              <a:buChar char="q"/>
            </a:pPr>
            <a:r>
              <a:rPr lang="hy-AM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ԵՊՀ կոնդենսացված վիճակի  ֆիզիկայի գիտական կենտրոնի ավագ գիտաշխատող</a:t>
            </a:r>
            <a:endParaRPr lang="en-US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SzPts val="1800"/>
              <a:buFont typeface="Wingdings" panose="05000000000000000000" pitchFamily="2" charset="2"/>
              <a:buChar char="q"/>
            </a:pPr>
            <a:r>
              <a:rPr lang="hy-AM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ԵՊՀ կոնդենսացված վիճակի  ֆիզիկայի ամբիոնի դասախոս</a:t>
            </a:r>
            <a:endParaRPr lang="en-US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448044-19E6-4D6B-A8D3-CDD10E2CC61E}"/>
              </a:ext>
            </a:extLst>
          </p:cNvPr>
          <p:cNvSpPr txBox="1"/>
          <p:nvPr/>
        </p:nvSpPr>
        <p:spPr>
          <a:xfrm>
            <a:off x="2213669" y="1209064"/>
            <a:ext cx="8078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2400" b="1" dirty="0">
                <a:latin typeface="+mj-lt"/>
                <a:cs typeface="Times New Roman" panose="02020603050405020304" pitchFamily="18" charset="0"/>
              </a:rPr>
              <a:t>ԱՌԱՋԸՆԹԱՑ ԱՐԴՅՈՒՆԱՎԵՏ ԳԻՏՈՒԹՅԱՄԲ 2026  </a:t>
            </a:r>
            <a:endParaRPr lang="en-US" sz="24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145CC7-287C-41BF-B0DB-A107D06F4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2048" y="280583"/>
            <a:ext cx="2666035" cy="7841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0AC36C-ED35-4AFF-9E8D-5C186CC0B4C8}"/>
              </a:ext>
            </a:extLst>
          </p:cNvPr>
          <p:cNvSpPr txBox="1"/>
          <p:nvPr/>
        </p:nvSpPr>
        <p:spPr>
          <a:xfrm>
            <a:off x="3071812" y="3332893"/>
            <a:ext cx="6048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Մկր</a:t>
            </a:r>
            <a:r>
              <a:rPr lang="hy-AM" altLang="ru-RU" sz="2000" b="1" kern="1200" dirty="0">
                <a:solidFill>
                  <a:prstClr val="black"/>
                </a:solidFill>
                <a:latin typeface="+mj-lt"/>
                <a:ea typeface="+mn-ea"/>
                <a:cs typeface="Times New Roman" panose="02020603050405020304" pitchFamily="18" charset="0"/>
              </a:rPr>
              <a:t>տիչ Երանոսյան</a:t>
            </a:r>
            <a:endParaRPr kumimoji="0" lang="hy-AM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2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0391A-DE8B-48EB-898D-A8406870BE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AA0817-1AF4-4CBD-9FBA-542912F13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030" y="83035"/>
            <a:ext cx="2334970" cy="6828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DC968D-5972-41BC-91D0-A5A44C6A9534}"/>
              </a:ext>
            </a:extLst>
          </p:cNvPr>
          <p:cNvSpPr txBox="1"/>
          <p:nvPr/>
        </p:nvSpPr>
        <p:spPr>
          <a:xfrm>
            <a:off x="3739347" y="4616599"/>
            <a:ext cx="5018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lfaen" panose="010A0502050306030303" pitchFamily="18" charset="0"/>
              </a:rPr>
              <a:t>T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Sylfaen" panose="010A0502050306030303" pitchFamily="18" charset="0"/>
              </a:rPr>
              <a:t>hermal and Plasma-Enhanced CVDs </a:t>
            </a:r>
            <a:endParaRPr lang="en-US" sz="2400" b="0" i="0" dirty="0">
              <a:effectLst/>
              <a:latin typeface="Sylfaen" panose="010A05020503060303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57C082-B865-4EDB-9B6C-F6558E89C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1" b="15630"/>
          <a:stretch/>
        </p:blipFill>
        <p:spPr>
          <a:xfrm>
            <a:off x="3374799" y="1073260"/>
            <a:ext cx="5586320" cy="354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72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47845-D7FD-5642-1834-44494848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4" y="133488"/>
            <a:ext cx="10515600" cy="517394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MoS</a:t>
            </a:r>
            <a:r>
              <a:rPr lang="en-US" sz="2800" baseline="-25000" dirty="0"/>
              <a:t>2</a:t>
            </a:r>
            <a:r>
              <a:rPr lang="en-US" sz="2800" dirty="0"/>
              <a:t> </a:t>
            </a:r>
            <a:r>
              <a:rPr lang="hy-AM" sz="2800" dirty="0"/>
              <a:t>ատոմական շերտերի ստացում</a:t>
            </a:r>
            <a:r>
              <a:rPr lang="en-US" sz="2800" dirty="0"/>
              <a:t> CVD</a:t>
            </a:r>
            <a:r>
              <a:rPr lang="hy-AM" sz="2800" dirty="0"/>
              <a:t> եղանակով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BE3F3-2B63-D62A-5141-80034160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2731" y="6122065"/>
            <a:ext cx="2743200" cy="365125"/>
          </a:xfrm>
        </p:spPr>
        <p:txBody>
          <a:bodyPr/>
          <a:lstStyle/>
          <a:p>
            <a:fld id="{2A879E95-03F0-4A43-8B6E-1EA48D0DDDC5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8B5661C-5DE2-4FA8-1EA8-E8D802E3D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72" y="629507"/>
            <a:ext cx="9797853" cy="50827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903E1D-E84F-4CF9-946C-EE9553DE3CC0}"/>
              </a:ext>
            </a:extLst>
          </p:cNvPr>
          <p:cNvSpPr txBox="1"/>
          <p:nvPr/>
        </p:nvSpPr>
        <p:spPr>
          <a:xfrm>
            <a:off x="838198" y="5712222"/>
            <a:ext cx="101567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y-AM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Օպտիմալացված պայմաններում E12g (384.7 սմ-1) և A1g (404 սմ-1) A1g-E12g գագաթների միջև տարբերությունը կազմում է 19.3 սմ-1, ինչը վկայում է MoS2 մոնոշերտ բյուրեղի առաջացման մասին, իսկ եռանկյուն միաշերտ բյուրեղները հասնում են 40-50 մկմ չափերի:</a:t>
            </a:r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B4C532-B8A6-4EB1-BD3F-2822E2F15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7030" y="100949"/>
            <a:ext cx="2334970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93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a graph&#10;&#10;AI-generated content may be incorrect.">
            <a:extLst>
              <a:ext uri="{FF2B5EF4-FFF2-40B4-BE49-F238E27FC236}">
                <a16:creationId xmlns:a16="http://schemas.microsoft.com/office/drawing/2014/main" id="{4D8B8857-7844-0751-6FC9-1073D643D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70" y="760347"/>
            <a:ext cx="4391068" cy="378737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FAC61-3D88-6548-DD79-CF68FF71B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9E95-03F0-4A43-8B6E-1EA48D0DDDC5}" type="slidenum">
              <a:rPr lang="en-US" smtClean="0"/>
              <a:t>12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B61CD2-3E38-5E12-000D-6A08E49BE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2953"/>
            <a:ext cx="10515600" cy="517394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MoS</a:t>
            </a:r>
            <a:r>
              <a:rPr lang="en-US" sz="2800" baseline="-25000" dirty="0"/>
              <a:t>2</a:t>
            </a:r>
            <a:r>
              <a:rPr lang="en-US" sz="2800" dirty="0"/>
              <a:t> flake CVD synthesis  </a:t>
            </a:r>
          </a:p>
        </p:txBody>
      </p:sp>
      <p:pic>
        <p:nvPicPr>
          <p:cNvPr id="13" name="Picture 12" descr="A graph of a line graph&#10;&#10;AI-generated content may be incorrect.">
            <a:extLst>
              <a:ext uri="{FF2B5EF4-FFF2-40B4-BE49-F238E27FC236}">
                <a16:creationId xmlns:a16="http://schemas.microsoft.com/office/drawing/2014/main" id="{2FB5EE96-4DD2-C48A-E5F4-EB702C436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210" y="858211"/>
            <a:ext cx="4333876" cy="3787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AB0677-2EE8-4DCF-BCF3-AFCDDFB206A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28" y="4645587"/>
            <a:ext cx="8462964" cy="2075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A506FD-2619-476C-BD59-E6487B902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7030" y="100949"/>
            <a:ext cx="2334970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73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26465-2D06-17D1-41A8-FECEBF89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315" y="832287"/>
            <a:ext cx="10515600" cy="54927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Ա</a:t>
            </a:r>
            <a:r>
              <a:rPr lang="hy-AM" sz="2800" dirty="0"/>
              <a:t>ծխածնային նանոխողովակների ստացում</a:t>
            </a:r>
            <a:r>
              <a:rPr lang="en-US" sz="2800" dirty="0"/>
              <a:t> CVD</a:t>
            </a:r>
            <a:r>
              <a:rPr lang="hy-AM" sz="2800" dirty="0"/>
              <a:t> եղանակով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B5F91-E373-DAB7-9DC6-E7F114723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9E95-03F0-4A43-8B6E-1EA48D0DDDC5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FCB0C5-2B0B-4459-A721-0F022DE15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4" y="1422783"/>
            <a:ext cx="2752725" cy="3157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7DA460-728E-4A5D-A6A1-6B099748E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630" y="115260"/>
            <a:ext cx="2334970" cy="68281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4208D8-55CC-83A7-065A-F917519B2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5" t="2526" r="33830" b="-1"/>
          <a:stretch/>
        </p:blipFill>
        <p:spPr>
          <a:xfrm>
            <a:off x="8095174" y="1500717"/>
            <a:ext cx="3379929" cy="3001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1C4C91-2190-4998-B286-703DC260331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20" y="1500717"/>
            <a:ext cx="4350282" cy="29644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81C037-4A3E-4A5F-AB78-7E050C9BC368}"/>
              </a:ext>
            </a:extLst>
          </p:cNvPr>
          <p:cNvSpPr txBox="1"/>
          <p:nvPr/>
        </p:nvSpPr>
        <p:spPr>
          <a:xfrm>
            <a:off x="200024" y="4779229"/>
            <a:ext cx="113633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y-AM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y-AM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Արդյունքները ընդգծում են կատալիզատորի կազմի և սինթեզի տեխնոլոգիական պարամետրերի ազդեցությունը ԱՆԽ-ների արդունավետ ձևավորման և որակի օպտիմալացման գործում: </a:t>
            </a:r>
            <a:r>
              <a:rPr lang="en-US" sz="14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FeMo</a:t>
            </a:r>
            <a:r>
              <a:rPr lang="en-US" sz="1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/MgO </a:t>
            </a:r>
            <a:r>
              <a:rPr lang="hy-AM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կատալիզատորը ցուցաբերել է բարձր կայունություն՝ նպաստելով նանոխողովակների երկարատև աճին՝ արդյունաբերական կիրառությունների համար զգալի մասշտաբայնացման ներուժով: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3832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A3A54-A037-4E33-97A3-C25ABA9796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14278B-FB34-4F8C-B688-A23D1D2CB6C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73" y="707300"/>
            <a:ext cx="4327451" cy="272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20A072-6F89-4FB1-A633-F6BE457EA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369" y="940359"/>
            <a:ext cx="2091401" cy="2738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CD123-EC23-42AE-AB5A-83638F025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0915" y="991686"/>
            <a:ext cx="4963130" cy="26353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905CCC-1EE9-4233-88EA-68A659CB6E11}"/>
              </a:ext>
            </a:extLst>
          </p:cNvPr>
          <p:cNvSpPr txBox="1"/>
          <p:nvPr/>
        </p:nvSpPr>
        <p:spPr>
          <a:xfrm>
            <a:off x="688221" y="134189"/>
            <a:ext cx="9016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CVD </a:t>
            </a:r>
            <a:r>
              <a:rPr lang="hy-AM" sz="1800" dirty="0"/>
              <a:t>պրոցեսի զարգացում «</a:t>
            </a:r>
            <a:r>
              <a:rPr lang="en-US" sz="1800" i="1" dirty="0"/>
              <a:t>In</a:t>
            </a:r>
            <a:r>
              <a:rPr lang="hy-AM" sz="1800" i="1" dirty="0"/>
              <a:t>-</a:t>
            </a:r>
            <a:r>
              <a:rPr lang="en-US" sz="1800" i="1" dirty="0"/>
              <a:t>situ</a:t>
            </a:r>
            <a:r>
              <a:rPr lang="hy-AM" sz="1800" dirty="0"/>
              <a:t>» ԻԿ սպեկրաչափական եղանակով </a:t>
            </a:r>
            <a:r>
              <a:rPr lang="en-US" sz="1800" dirty="0"/>
              <a:t>Art-Photonics</a:t>
            </a:r>
            <a:endParaRPr lang="ru-RU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245142-9AD7-4659-81F5-D9156FA64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4630" y="115260"/>
            <a:ext cx="2334970" cy="6828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2C09CB-0DE5-4586-82F9-6C7BC49EB3B1}"/>
                  </a:ext>
                </a:extLst>
              </p:cNvPr>
              <p:cNvSpPr txBox="1"/>
              <p:nvPr/>
            </p:nvSpPr>
            <p:spPr>
              <a:xfrm>
                <a:off x="2585498" y="6212219"/>
                <a:ext cx="6097772" cy="3266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17145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kern="100" dirty="0">
                    <a:effectLst/>
                    <a:latin typeface="Sylfaen" panose="010A050205030603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Fig. 5 Heatmap for methane band</a:t>
                </a:r>
                <a:r>
                  <a:rPr lang="en-US" sz="1400" kern="100" dirty="0">
                    <a:effectLst/>
                    <a:latin typeface="Sylfaen" panose="010A05020503060303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taken from 1000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4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4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4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400" kern="100" dirty="0">
                    <a:effectLst/>
                    <a:latin typeface="Sylfaen" panose="010A05020503060303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to 1500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4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4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14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4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400" kern="100" dirty="0">
                    <a:effectLst/>
                    <a:latin typeface="Sylfaen" panose="010A05020503060303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ru-RU" sz="16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2C09CB-0DE5-4586-82F9-6C7BC49EB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5498" y="6212219"/>
                <a:ext cx="6097772" cy="326693"/>
              </a:xfrm>
              <a:prstGeom prst="rect">
                <a:avLst/>
              </a:prstGeom>
              <a:blipFill>
                <a:blip r:embed="rId7"/>
                <a:stretch>
                  <a:fillRect b="-185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E50298A8-908D-4C86-BC55-06D559EBA4F8}"/>
              </a:ext>
            </a:extLst>
          </p:cNvPr>
          <p:cNvPicPr/>
          <p:nvPr/>
        </p:nvPicPr>
        <p:blipFill rotWithShape="1">
          <a:blip r:embed="rId8"/>
          <a:srcRect l="7131" t="4994" r="23511" b="2284"/>
          <a:stretch/>
        </p:blipFill>
        <p:spPr>
          <a:xfrm>
            <a:off x="6721864" y="3829188"/>
            <a:ext cx="2551813" cy="22004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BE04DB-52DF-4237-B0DE-F4E6634D7ED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77" t="8350" r="24691" b="5541"/>
          <a:stretch/>
        </p:blipFill>
        <p:spPr>
          <a:xfrm>
            <a:off x="9273677" y="3902905"/>
            <a:ext cx="2643646" cy="19857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07C49A-BDAE-47A4-866B-43EE7A98599B}"/>
              </a:ext>
            </a:extLst>
          </p:cNvPr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" r="12804"/>
          <a:stretch/>
        </p:blipFill>
        <p:spPr>
          <a:xfrm>
            <a:off x="3315916" y="3611563"/>
            <a:ext cx="3405948" cy="2494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E99C30-D27E-458B-B56C-C7069E0A4461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0"/>
          <a:stretch>
            <a:fillRect/>
          </a:stretch>
        </p:blipFill>
        <p:spPr bwMode="auto">
          <a:xfrm>
            <a:off x="274677" y="3798561"/>
            <a:ext cx="3041239" cy="2261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1428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BDCD6-A5C6-4A65-98C6-56109B4D1F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6381B9-E125-4E53-AF2D-037BE7CC1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71" y="1000793"/>
            <a:ext cx="9318658" cy="51040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107975-335D-4CCE-91D0-82D5F5370D09}"/>
              </a:ext>
            </a:extLst>
          </p:cNvPr>
          <p:cNvSpPr txBox="1"/>
          <p:nvPr/>
        </p:nvSpPr>
        <p:spPr>
          <a:xfrm>
            <a:off x="1830404" y="344937"/>
            <a:ext cx="8848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Novel observation of SEIRA and SERS in aluminum-doped </a:t>
            </a:r>
            <a:r>
              <a:rPr lang="en-US" sz="1800" b="1" dirty="0" err="1"/>
              <a:t>ZnO</a:t>
            </a:r>
            <a:r>
              <a:rPr lang="en-US" sz="1800" b="1" dirty="0"/>
              <a:t>–BSA protein corona complexes 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653406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1EF6E-4AA1-A984-1982-F9A0C61F1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Synthesis, solution-based reflux method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3B587FD-339D-83B4-98E4-1F4E8347F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47" y="2417762"/>
            <a:ext cx="4227513" cy="407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1879CA69-B501-0F0E-2CD0-92466B852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154" y="2428875"/>
            <a:ext cx="427355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3468B6-B2DF-410D-D8C8-45A3B69C5DF2}"/>
              </a:ext>
            </a:extLst>
          </p:cNvPr>
          <p:cNvSpPr txBox="1"/>
          <p:nvPr/>
        </p:nvSpPr>
        <p:spPr>
          <a:xfrm>
            <a:off x="2232838" y="1869559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ZnO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B1ECA3-1699-A02F-E8B8-17BA244A98B8}"/>
              </a:ext>
            </a:extLst>
          </p:cNvPr>
          <p:cNvSpPr txBox="1"/>
          <p:nvPr/>
        </p:nvSpPr>
        <p:spPr>
          <a:xfrm>
            <a:off x="8584039" y="1926265"/>
            <a:ext cx="840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AZO</a:t>
            </a:r>
          </a:p>
        </p:txBody>
      </p:sp>
    </p:spTree>
    <p:extLst>
      <p:ext uri="{BB962C8B-B14F-4D97-AF65-F5344CB8AC3E}">
        <p14:creationId xmlns:p14="http://schemas.microsoft.com/office/powerpoint/2010/main" val="3808108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71945-357E-E41B-6C4B-E09F502B5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49" y="239559"/>
            <a:ext cx="10515600" cy="523068"/>
          </a:xfrm>
        </p:spPr>
        <p:txBody>
          <a:bodyPr>
            <a:noAutofit/>
          </a:bodyPr>
          <a:lstStyle/>
          <a:p>
            <a:pPr algn="ctr"/>
            <a:r>
              <a:rPr lang="en-US" sz="28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Synthesis and Characterization of Al-Doped </a:t>
            </a:r>
            <a:r>
              <a:rPr lang="en-US" sz="28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ZnO</a:t>
            </a:r>
            <a:r>
              <a:rPr lang="en-US" sz="28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Nanoparticles</a:t>
            </a:r>
          </a:p>
        </p:txBody>
      </p:sp>
      <p:pic>
        <p:nvPicPr>
          <p:cNvPr id="8" name="Content Placeholder 7" descr="A graph of a graph&#10;&#10;Description automatically generated">
            <a:extLst>
              <a:ext uri="{FF2B5EF4-FFF2-40B4-BE49-F238E27FC236}">
                <a16:creationId xmlns:a16="http://schemas.microsoft.com/office/drawing/2014/main" id="{36C9E75B-38EE-1F99-2DD8-0E71897CA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" t="9220" r="11815"/>
          <a:stretch/>
        </p:blipFill>
        <p:spPr>
          <a:xfrm>
            <a:off x="168198" y="1072560"/>
            <a:ext cx="3851352" cy="3237549"/>
          </a:xfrm>
        </p:spPr>
      </p:pic>
      <p:pic>
        <p:nvPicPr>
          <p:cNvPr id="11" name="Picture 10" descr="A graph of a graph of a red line&#10;&#10;Description automatically generated with medium confidence">
            <a:extLst>
              <a:ext uri="{FF2B5EF4-FFF2-40B4-BE49-F238E27FC236}">
                <a16:creationId xmlns:a16="http://schemas.microsoft.com/office/drawing/2014/main" id="{30053970-9974-1932-EE38-8C317AE6A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895" y="1161460"/>
            <a:ext cx="5004676" cy="51954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EA10EE-6EBD-042D-346E-D401D69D58C2}"/>
              </a:ext>
            </a:extLst>
          </p:cNvPr>
          <p:cNvSpPr txBox="1"/>
          <p:nvPr/>
        </p:nvSpPr>
        <p:spPr>
          <a:xfrm>
            <a:off x="891957" y="1257651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LSPR peak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3E777AB-E21B-79B1-7EEC-D14464D32462}"/>
              </a:ext>
            </a:extLst>
          </p:cNvPr>
          <p:cNvCxnSpPr>
            <a:cxnSpLocks/>
          </p:cNvCxnSpPr>
          <p:nvPr/>
        </p:nvCxnSpPr>
        <p:spPr>
          <a:xfrm>
            <a:off x="1499028" y="1644871"/>
            <a:ext cx="1061292" cy="5864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2706F13-FBA8-49D9-6628-C410E31D518D}"/>
              </a:ext>
            </a:extLst>
          </p:cNvPr>
          <p:cNvSpPr/>
          <p:nvPr/>
        </p:nvSpPr>
        <p:spPr>
          <a:xfrm>
            <a:off x="1219200" y="4157133"/>
            <a:ext cx="288295" cy="161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C263CC-EAAD-69ED-4172-9814C92E0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33" y="4199306"/>
            <a:ext cx="2694371" cy="22684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70E323-D13F-4E4D-9835-8C82858A98EB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3" t="47387" r="34534" b="5030"/>
          <a:stretch/>
        </p:blipFill>
        <p:spPr bwMode="auto">
          <a:xfrm>
            <a:off x="3400425" y="4157133"/>
            <a:ext cx="2847975" cy="22684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8978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E8C75-A115-4C50-B508-6A071AE65A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D68112-A7F7-4A3D-88AA-BF286EB36FCD}"/>
              </a:ext>
            </a:extLst>
          </p:cNvPr>
          <p:cNvGrpSpPr/>
          <p:nvPr/>
        </p:nvGrpSpPr>
        <p:grpSpPr>
          <a:xfrm>
            <a:off x="3353243" y="136525"/>
            <a:ext cx="8571614" cy="6721475"/>
            <a:chOff x="-119392" y="-60960"/>
            <a:chExt cx="5868000" cy="4775200"/>
          </a:xfrm>
        </p:grpSpPr>
        <p:sp>
          <p:nvSpPr>
            <p:cNvPr id="6" name="Text Box 29">
              <a:extLst>
                <a:ext uri="{FF2B5EF4-FFF2-40B4-BE49-F238E27FC236}">
                  <a16:creationId xmlns:a16="http://schemas.microsoft.com/office/drawing/2014/main" id="{FCC6FBE8-4AA1-4FAD-A02D-C986597F76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19392" y="3919644"/>
              <a:ext cx="5868000" cy="79459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The AFM images display the spherical self-assembled AZO nanoparticles (a) and AZO-BSA protein corona complexes (b, c), as well as cross section profile (d) of the line on the (c).</a:t>
              </a:r>
              <a:endParaRPr lang="ru-RU" sz="1200" kern="100" dirty="0">
                <a:effectLst/>
                <a:latin typeface="Aptos"/>
                <a:ea typeface="Aptos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ECDB39-543B-4E77-80DE-990E974CA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635" y="-60960"/>
              <a:ext cx="5249535" cy="40313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 descr="A close-up of a microscope&#10;&#10;Description automatically generated">
            <a:extLst>
              <a:ext uri="{FF2B5EF4-FFF2-40B4-BE49-F238E27FC236}">
                <a16:creationId xmlns:a16="http://schemas.microsoft.com/office/drawing/2014/main" id="{D6CB1E6A-2857-4E0C-9289-56EF8BBA8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1" y="503582"/>
            <a:ext cx="2177341" cy="2177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0C9DF0-F2CA-42E9-BAE3-077DA3B0C4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4" r="2523" b="52869"/>
          <a:stretch/>
        </p:blipFill>
        <p:spPr bwMode="auto">
          <a:xfrm>
            <a:off x="799492" y="3080845"/>
            <a:ext cx="2407678" cy="21773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4795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4CBB30C2-5C29-1458-27C8-B675FF2889C5}"/>
              </a:ext>
            </a:extLst>
          </p:cNvPr>
          <p:cNvSpPr txBox="1"/>
          <p:nvPr/>
        </p:nvSpPr>
        <p:spPr>
          <a:xfrm>
            <a:off x="555509" y="1185694"/>
            <a:ext cx="4920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Zeta potential and hydrodynamic diameter change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703C67-8C59-BBF2-3DF4-430BCA701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684"/>
            <a:ext cx="10515600" cy="634787"/>
          </a:xfrm>
        </p:spPr>
        <p:txBody>
          <a:bodyPr>
            <a:noAutofit/>
          </a:bodyPr>
          <a:lstStyle/>
          <a:p>
            <a:pPr algn="ctr"/>
            <a:r>
              <a:rPr lang="en-US" sz="28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Dynamics of BSA Fluorophore Quenching and Molecular Interaction Dynamics</a:t>
            </a:r>
          </a:p>
        </p:txBody>
      </p:sp>
      <p:pic>
        <p:nvPicPr>
          <p:cNvPr id="11" name="Picture 10" descr="A graph of a graph of a number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4EFC2214-B28D-9261-EDE4-066BA05DAF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8389" r="10746" b="4759"/>
          <a:stretch/>
        </p:blipFill>
        <p:spPr>
          <a:xfrm>
            <a:off x="6297007" y="2283531"/>
            <a:ext cx="5549455" cy="445666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06B15DB-5B76-887A-A481-9CEEF4A7F9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775865"/>
              </p:ext>
            </p:extLst>
          </p:nvPr>
        </p:nvGraphicFramePr>
        <p:xfrm>
          <a:off x="838200" y="2283531"/>
          <a:ext cx="4355034" cy="15240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80999">
                  <a:extLst>
                    <a:ext uri="{9D8B030D-6E8A-4147-A177-3AD203B41FA5}">
                      <a16:colId xmlns:a16="http://schemas.microsoft.com/office/drawing/2014/main" val="1228231606"/>
                    </a:ext>
                  </a:extLst>
                </a:gridCol>
                <a:gridCol w="1404209">
                  <a:extLst>
                    <a:ext uri="{9D8B030D-6E8A-4147-A177-3AD203B41FA5}">
                      <a16:colId xmlns:a16="http://schemas.microsoft.com/office/drawing/2014/main" val="1838459242"/>
                    </a:ext>
                  </a:extLst>
                </a:gridCol>
                <a:gridCol w="1569826">
                  <a:extLst>
                    <a:ext uri="{9D8B030D-6E8A-4147-A177-3AD203B41FA5}">
                      <a16:colId xmlns:a16="http://schemas.microsoft.com/office/drawing/2014/main" val="597580266"/>
                    </a:ext>
                  </a:extLst>
                </a:gridCol>
              </a:tblGrid>
              <a:tr h="453823">
                <a:tc>
                  <a:txBody>
                    <a:bodyPr/>
                    <a:lstStyle/>
                    <a:p>
                      <a:r>
                        <a:rPr lang="en-US" sz="1400" dirty="0"/>
                        <a:t>Zeta potential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Zeta potential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Hydrodynamic diameter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478805"/>
                  </a:ext>
                </a:extLst>
              </a:tr>
              <a:tr h="293650">
                <a:tc>
                  <a:txBody>
                    <a:bodyPr/>
                    <a:lstStyle/>
                    <a:p>
                      <a:r>
                        <a:rPr lang="en-US" sz="1600" dirty="0"/>
                        <a:t>AZO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28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131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784828"/>
                  </a:ext>
                </a:extLst>
              </a:tr>
              <a:tr h="293650">
                <a:tc>
                  <a:txBody>
                    <a:bodyPr/>
                    <a:lstStyle/>
                    <a:p>
                      <a:r>
                        <a:rPr lang="en-US" sz="1600" dirty="0"/>
                        <a:t>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-0.8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28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753029"/>
                  </a:ext>
                </a:extLst>
              </a:tr>
              <a:tr h="293650">
                <a:tc>
                  <a:txBody>
                    <a:bodyPr/>
                    <a:lstStyle/>
                    <a:p>
                      <a:r>
                        <a:rPr lang="en-US" sz="1600" dirty="0"/>
                        <a:t>AZO-BSA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-20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238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70007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C91228D-398A-CEDC-F45F-0560C56F06C1}"/>
              </a:ext>
            </a:extLst>
          </p:cNvPr>
          <p:cNvSpPr txBox="1"/>
          <p:nvPr/>
        </p:nvSpPr>
        <p:spPr>
          <a:xfrm>
            <a:off x="6611526" y="1555026"/>
            <a:ext cx="4920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Quenching of the BSA fluorescence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9B7A5C-9C0C-470C-AD13-8F993E245EBE}"/>
              </a:ext>
            </a:extLst>
          </p:cNvPr>
          <p:cNvGrpSpPr/>
          <p:nvPr/>
        </p:nvGrpSpPr>
        <p:grpSpPr>
          <a:xfrm>
            <a:off x="1372119" y="4074371"/>
            <a:ext cx="3287193" cy="2783629"/>
            <a:chOff x="8454318" y="2890983"/>
            <a:chExt cx="3287193" cy="296697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A64840-EBC6-4BAA-94DA-A37104745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7830" b="18514"/>
            <a:stretch/>
          </p:blipFill>
          <p:spPr>
            <a:xfrm>
              <a:off x="8454318" y="2890983"/>
              <a:ext cx="3287193" cy="209247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1EC557-C417-49FA-A039-749D088DC3C6}"/>
                </a:ext>
              </a:extLst>
            </p:cNvPr>
            <p:cNvSpPr txBox="1"/>
            <p:nvPr/>
          </p:nvSpPr>
          <p:spPr>
            <a:xfrm>
              <a:off x="9281456" y="5119296"/>
              <a:ext cx="21892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b="1" i="0" dirty="0" err="1">
                  <a:solidFill>
                    <a:srgbClr val="181202"/>
                  </a:solidFill>
                  <a:effectLst/>
                  <a:latin typeface="Sylfaen" panose="010A0502050306030303" pitchFamily="18" charset="0"/>
                </a:rPr>
                <a:t>Litesizer</a:t>
              </a:r>
              <a:r>
                <a:rPr lang="en-US" b="1" i="0" dirty="0">
                  <a:solidFill>
                    <a:srgbClr val="181202"/>
                  </a:solidFill>
                  <a:effectLst/>
                  <a:latin typeface="Sylfaen" panose="010A0502050306030303" pitchFamily="18" charset="0"/>
                </a:rPr>
                <a:t> 500</a:t>
              </a:r>
            </a:p>
            <a:p>
              <a:pPr algn="l"/>
              <a:r>
                <a:rPr lang="en-US" i="0" dirty="0">
                  <a:solidFill>
                    <a:srgbClr val="181202"/>
                  </a:solidFill>
                  <a:effectLst/>
                  <a:latin typeface="Sylfaen" panose="010A0502050306030303" pitchFamily="18" charset="0"/>
                </a:rPr>
                <a:t>Dynamic Light Scattering</a:t>
              </a:r>
            </a:p>
            <a:p>
              <a:pPr algn="l"/>
              <a:endParaRPr lang="en-US" b="1" i="0" dirty="0">
                <a:solidFill>
                  <a:srgbClr val="181202"/>
                </a:solidFill>
                <a:effectLst/>
                <a:latin typeface="Sylfaen" panose="010A05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4404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15188-6AC7-49D9-A74F-157306C591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9EA82C-239D-43EA-A02F-4445DE59C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3064" y="256892"/>
            <a:ext cx="2666035" cy="7841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67D72C-9634-4F74-BC62-068BD6102CCF}"/>
              </a:ext>
            </a:extLst>
          </p:cNvPr>
          <p:cNvSpPr txBox="1"/>
          <p:nvPr/>
        </p:nvSpPr>
        <p:spPr>
          <a:xfrm>
            <a:off x="5426563" y="260374"/>
            <a:ext cx="30506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2000" dirty="0"/>
              <a:t>Մեր լաբորատորիան</a:t>
            </a:r>
            <a:endParaRPr lang="ru-RU" sz="2000" dirty="0"/>
          </a:p>
        </p:txBody>
      </p:sp>
      <p:pic>
        <p:nvPicPr>
          <p:cNvPr id="11" name="Content Placeholder 1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CF7B4FB-8801-461D-BBBA-CB1A824EA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70"/>
          <a:stretch/>
        </p:blipFill>
        <p:spPr>
          <a:xfrm>
            <a:off x="7479203" y="2068621"/>
            <a:ext cx="4274647" cy="25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30EB9E-9AF4-4674-8F16-64425AD5E7B1}"/>
              </a:ext>
            </a:extLst>
          </p:cNvPr>
          <p:cNvSpPr txBox="1"/>
          <p:nvPr/>
        </p:nvSpPr>
        <p:spPr>
          <a:xfrm>
            <a:off x="627808" y="1558501"/>
            <a:ext cx="867164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y-AM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ՆՏՆ կենտրոնի աշխատակիցների ընդհանուր թիվը 23 է, որից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y-AM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-ը մինչև 40 տարեկան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գիտաշխատողներ</a:t>
            </a:r>
            <a:r>
              <a:rPr lang="hy-AM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են,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y-AM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8-ը մինչև 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hy-AM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տարեկան երիտասարդ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գիտաշխատողներ</a:t>
            </a:r>
            <a:r>
              <a:rPr lang="hy-AM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y-AM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2-ը մագիստրատուրայի ուսանողներ,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y-AM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4-ը բակալավրիատի ուսանողներ,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y-AM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2-ը ավագ ճարտարագետներ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y-AM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1-ը ավագ գիտաշխատող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group of people standing in front of a wall&#10;&#10;AI-generated content may be incorrect.">
            <a:extLst>
              <a:ext uri="{FF2B5EF4-FFF2-40B4-BE49-F238E27FC236}">
                <a16:creationId xmlns:a16="http://schemas.microsoft.com/office/drawing/2014/main" id="{328625EA-0CF6-41CC-AAB7-265D3696F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8"/>
          <a:stretch>
            <a:fillRect/>
          </a:stretch>
        </p:blipFill>
        <p:spPr>
          <a:xfrm>
            <a:off x="4050812" y="3912898"/>
            <a:ext cx="4210777" cy="262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00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868F6-A522-6310-9C1B-304215FD8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061E9923-6D6E-EDD3-AECD-426896A6D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" t="9123" r="10978" b="5324"/>
          <a:stretch/>
        </p:blipFill>
        <p:spPr>
          <a:xfrm>
            <a:off x="4029014" y="1766052"/>
            <a:ext cx="3863860" cy="30588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066C98-EC44-29F3-974E-C242C9736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9677"/>
            <a:ext cx="10515600" cy="498475"/>
          </a:xfrm>
        </p:spPr>
        <p:txBody>
          <a:bodyPr>
            <a:noAutofit/>
          </a:bodyPr>
          <a:lstStyle/>
          <a:p>
            <a:pPr algn="ctr"/>
            <a:r>
              <a:rPr lang="en-US" sz="28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Spectroscopic Analysis of AZO-BSA Complexes: FTIR Observations</a:t>
            </a:r>
          </a:p>
        </p:txBody>
      </p:sp>
      <p:pic>
        <p:nvPicPr>
          <p:cNvPr id="16" name="Picture 1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596EA64-A0E4-B1B2-63A4-ED1756AEF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4" t="8186" r="11667" b="2456"/>
          <a:stretch/>
        </p:blipFill>
        <p:spPr>
          <a:xfrm>
            <a:off x="66083" y="1766051"/>
            <a:ext cx="3863860" cy="32513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958CDC-3200-A01B-CA13-16CF5715EAD9}"/>
              </a:ext>
            </a:extLst>
          </p:cNvPr>
          <p:cNvSpPr txBox="1"/>
          <p:nvPr/>
        </p:nvSpPr>
        <p:spPr>
          <a:xfrm>
            <a:off x="4851546" y="2528316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Amide 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8FB074-EF75-CB6B-B910-1E3AB2EEAFDA}"/>
              </a:ext>
            </a:extLst>
          </p:cNvPr>
          <p:cNvSpPr txBox="1"/>
          <p:nvPr/>
        </p:nvSpPr>
        <p:spPr>
          <a:xfrm>
            <a:off x="6341126" y="2833788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Amide II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01FF9E-A4DB-4A24-8467-EBDB24AEABBC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" t="9318" r="26218" b="3445"/>
          <a:stretch>
            <a:fillRect/>
          </a:stretch>
        </p:blipFill>
        <p:spPr bwMode="auto">
          <a:xfrm>
            <a:off x="8173818" y="1766051"/>
            <a:ext cx="3341242" cy="30014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F8C94A-653E-40B1-97CE-92D7B16F764F}"/>
              </a:ext>
            </a:extLst>
          </p:cNvPr>
          <p:cNvSpPr txBox="1"/>
          <p:nvPr/>
        </p:nvSpPr>
        <p:spPr>
          <a:xfrm>
            <a:off x="695325" y="5263116"/>
            <a:ext cx="10819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Astghik S. Tsokolakyan, Vardan A. Hayrapetyan, Heriqnaz V. Asatryan, Avetis S. Simonyan, Alexandr Dejneka, Mkrtich A. Yeranosyan // Novel observation of SEIRA and SERS in aluminum-doped ZnO–BSA protein corona complexes / Optical Materials, 2026, 174, 118036</a:t>
            </a:r>
            <a:r>
              <a:rPr lang="en-US" sz="1600" dirty="0">
                <a:latin typeface="GHEA Grapalat" panose="02000506050000020003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>
                <a:latin typeface="GHEA Grapalat" panose="02000506050000020003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Q1, IF=4.2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862307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B9AB4-41E5-44B7-9B53-3524F3B83A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EEA1B-3F38-4960-9438-0F48E98C8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164" y="465239"/>
            <a:ext cx="9472036" cy="607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66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D48C47-F460-4123-95F0-A493DDE59245}"/>
              </a:ext>
            </a:extLst>
          </p:cNvPr>
          <p:cNvSpPr txBox="1"/>
          <p:nvPr/>
        </p:nvSpPr>
        <p:spPr>
          <a:xfrm>
            <a:off x="1283615" y="286592"/>
            <a:ext cx="9624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Plasma shapes at various pulse energies and process pressures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5D9A5D-E604-464B-A98D-2663F2A622D6}"/>
              </a:ext>
            </a:extLst>
          </p:cNvPr>
          <p:cNvSpPr txBox="1"/>
          <p:nvPr/>
        </p:nvSpPr>
        <p:spPr>
          <a:xfrm>
            <a:off x="2277955" y="984087"/>
            <a:ext cx="119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50mtorr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BA3E95-ECB1-4C60-B26F-62C1FF136518}"/>
              </a:ext>
            </a:extLst>
          </p:cNvPr>
          <p:cNvSpPr txBox="1"/>
          <p:nvPr/>
        </p:nvSpPr>
        <p:spPr>
          <a:xfrm>
            <a:off x="5411179" y="984087"/>
            <a:ext cx="119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</a:t>
            </a:r>
            <a:r>
              <a:rPr lang="en-US" dirty="0" err="1"/>
              <a:t>mTorr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58B61-DE58-4966-AD8E-88CBEE40ACB0}"/>
              </a:ext>
            </a:extLst>
          </p:cNvPr>
          <p:cNvSpPr txBox="1"/>
          <p:nvPr/>
        </p:nvSpPr>
        <p:spPr>
          <a:xfrm>
            <a:off x="8721740" y="971318"/>
            <a:ext cx="119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150 </a:t>
            </a:r>
            <a:r>
              <a:rPr lang="en-US" dirty="0" err="1"/>
              <a:t>mTorr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35C114-8D99-4348-8E84-DE4E95D3415D}"/>
              </a:ext>
            </a:extLst>
          </p:cNvPr>
          <p:cNvSpPr txBox="1"/>
          <p:nvPr/>
        </p:nvSpPr>
        <p:spPr>
          <a:xfrm>
            <a:off x="582943" y="2038145"/>
            <a:ext cx="885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mJ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A9A5DE-141E-4C56-A7BE-EC9F1D402154}"/>
              </a:ext>
            </a:extLst>
          </p:cNvPr>
          <p:cNvSpPr txBox="1"/>
          <p:nvPr/>
        </p:nvSpPr>
        <p:spPr>
          <a:xfrm>
            <a:off x="609393" y="4635189"/>
            <a:ext cx="960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400 </a:t>
            </a:r>
            <a:r>
              <a:rPr lang="en-US" dirty="0" err="1"/>
              <a:t>mJ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18EA0-8097-47A5-940B-1B3C25B6DEB7}"/>
              </a:ext>
            </a:extLst>
          </p:cNvPr>
          <p:cNvSpPr txBox="1"/>
          <p:nvPr/>
        </p:nvSpPr>
        <p:spPr>
          <a:xfrm>
            <a:off x="2277955" y="3703572"/>
            <a:ext cx="119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50mtorr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0FC4D5-ED7A-4185-B174-2708A24F5FA3}"/>
              </a:ext>
            </a:extLst>
          </p:cNvPr>
          <p:cNvSpPr txBox="1"/>
          <p:nvPr/>
        </p:nvSpPr>
        <p:spPr>
          <a:xfrm>
            <a:off x="5423063" y="3692961"/>
            <a:ext cx="119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100mtorr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051BF0-0C8B-467B-A871-06726C13DFE5}"/>
              </a:ext>
            </a:extLst>
          </p:cNvPr>
          <p:cNvSpPr txBox="1"/>
          <p:nvPr/>
        </p:nvSpPr>
        <p:spPr>
          <a:xfrm>
            <a:off x="8721740" y="3691777"/>
            <a:ext cx="119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150mtorr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E33122-94EA-72CD-2307-6C4302032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831" y="1402761"/>
            <a:ext cx="9254337" cy="42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88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1F2D6-E1F8-35FF-EC5C-5256A013F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AFM-SEM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3D874-2061-6732-595F-3596CD70D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726" y="1749067"/>
            <a:ext cx="10333074" cy="409665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AC046C2-E4B7-3713-C7D9-0E4747F7A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 r="3925"/>
          <a:stretch>
            <a:fillRect/>
          </a:stretch>
        </p:blipFill>
        <p:spPr bwMode="auto">
          <a:xfrm>
            <a:off x="3683000" y="1922848"/>
            <a:ext cx="3906122" cy="330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FD8EF611-260E-1BD0-2BF7-80270181C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1" y="2395236"/>
            <a:ext cx="2550339" cy="254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838DB54-102C-D1D1-A216-823847FDF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r="2028"/>
          <a:stretch>
            <a:fillRect/>
          </a:stretch>
        </p:blipFill>
        <p:spPr bwMode="auto">
          <a:xfrm>
            <a:off x="1643026" y="5108932"/>
            <a:ext cx="9170288" cy="163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FC87855-BF15-78AC-2F95-DE1C8F53D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002" y="2218196"/>
            <a:ext cx="3719239" cy="264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631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4F79BE-7C89-431B-BFAA-81D70C2AC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61" y="941960"/>
            <a:ext cx="2026076" cy="15537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D9E0B0-FE15-4A58-8D4C-90C929A15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61" y="3050963"/>
            <a:ext cx="2026076" cy="1553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8ADAFD-05D0-4ECE-9505-FEB09BD1C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61" y="5170012"/>
            <a:ext cx="2026076" cy="1553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412960-9C15-45C1-93B9-05C4C508D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06" y="1197989"/>
            <a:ext cx="2026076" cy="12417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FAC117-8172-4577-B338-C38D77FE3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548" y="3264404"/>
            <a:ext cx="2290475" cy="13991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14AF02-4FCD-45D0-9639-7BEF89E5B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778" y="5375530"/>
            <a:ext cx="2405246" cy="14692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C6EDBE-814D-467B-912D-3102BF6F59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3" r="2093" b="4750"/>
          <a:stretch/>
        </p:blipFill>
        <p:spPr>
          <a:xfrm>
            <a:off x="6339969" y="983621"/>
            <a:ext cx="2166167" cy="15537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3102C2-627D-4CF3-BAF0-5174D0A538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" t="4884" r="2727" b="3571"/>
          <a:stretch/>
        </p:blipFill>
        <p:spPr>
          <a:xfrm>
            <a:off x="6364336" y="3055375"/>
            <a:ext cx="2166167" cy="16083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D250289-F149-4F18-B545-5723152A9F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59" y="5158874"/>
            <a:ext cx="2026077" cy="15537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BCED81E-9A9E-4320-9F3C-4358595852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853" y="1111086"/>
            <a:ext cx="2261399" cy="13813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BA55251-9292-4CA2-86DC-0DA64B7758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853" y="3273007"/>
            <a:ext cx="2358675" cy="1440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4A80880-C36F-41A3-B99C-60DDD1E927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853" y="5364363"/>
            <a:ext cx="2358675" cy="14408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83DD1C1-27ED-4156-952C-AE53DA27B7CC}"/>
              </a:ext>
            </a:extLst>
          </p:cNvPr>
          <p:cNvSpPr txBox="1"/>
          <p:nvPr/>
        </p:nvSpPr>
        <p:spPr>
          <a:xfrm>
            <a:off x="2651941" y="645067"/>
            <a:ext cx="1696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sz="160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mTorr</a:t>
            </a:r>
            <a:r>
              <a:rPr lang="en-US" sz="16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 250 </a:t>
            </a:r>
            <a:r>
              <a:rPr lang="en-US" sz="160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mJ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24E949-3559-4BAF-A5C6-0E19D21E2775}"/>
              </a:ext>
            </a:extLst>
          </p:cNvPr>
          <p:cNvSpPr txBox="1"/>
          <p:nvPr/>
        </p:nvSpPr>
        <p:spPr>
          <a:xfrm>
            <a:off x="2644968" y="2779134"/>
            <a:ext cx="1900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sz="160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mTorr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250 </a:t>
            </a:r>
            <a:r>
              <a:rPr lang="en-US" sz="160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mJ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31DDBA4-6BE3-4CB9-B919-A800B9B786F0}"/>
              </a:ext>
            </a:extLst>
          </p:cNvPr>
          <p:cNvSpPr txBox="1"/>
          <p:nvPr/>
        </p:nvSpPr>
        <p:spPr>
          <a:xfrm>
            <a:off x="2760824" y="4890260"/>
            <a:ext cx="1765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150 </a:t>
            </a:r>
            <a:r>
              <a:rPr lang="en-US" sz="160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mTorr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250 </a:t>
            </a:r>
            <a:r>
              <a:rPr lang="en-US" sz="160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mJ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3A53A0-F177-458F-AEA3-C3A899FBFF06}"/>
              </a:ext>
            </a:extLst>
          </p:cNvPr>
          <p:cNvSpPr txBox="1"/>
          <p:nvPr/>
        </p:nvSpPr>
        <p:spPr>
          <a:xfrm>
            <a:off x="7843738" y="673742"/>
            <a:ext cx="1696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sz="160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mTorr</a:t>
            </a:r>
            <a:r>
              <a:rPr lang="en-US" sz="16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 400 </a:t>
            </a:r>
            <a:r>
              <a:rPr lang="en-US" sz="160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mJ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D4ECE7-183A-406B-9CBF-F0E16A65B4FE}"/>
              </a:ext>
            </a:extLst>
          </p:cNvPr>
          <p:cNvSpPr txBox="1"/>
          <p:nvPr/>
        </p:nvSpPr>
        <p:spPr>
          <a:xfrm>
            <a:off x="7913717" y="2811533"/>
            <a:ext cx="1696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sz="160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mTorr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400mJ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CAF820-064C-4BAC-9F23-C681257ABE60}"/>
              </a:ext>
            </a:extLst>
          </p:cNvPr>
          <p:cNvSpPr txBox="1"/>
          <p:nvPr/>
        </p:nvSpPr>
        <p:spPr>
          <a:xfrm>
            <a:off x="7981468" y="4868231"/>
            <a:ext cx="1696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150 </a:t>
            </a:r>
            <a:r>
              <a:rPr lang="en-US" sz="160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mTorr</a:t>
            </a:r>
            <a:r>
              <a:rPr lang="en-US" sz="16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400mJ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875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1E5EFA-76CA-4E49-BA22-7C3A612EA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0731" cy="5184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896009-E7B8-4E99-8315-AFFC148F3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31" y="0"/>
            <a:ext cx="6131739" cy="518464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9CD851-3B04-4974-9F28-113718490054}"/>
              </a:ext>
            </a:extLst>
          </p:cNvPr>
          <p:cNvGraphicFramePr>
            <a:graphicFrameLocks noGrp="1"/>
          </p:cNvGraphicFramePr>
          <p:nvPr/>
        </p:nvGraphicFramePr>
        <p:xfrm>
          <a:off x="0" y="5262282"/>
          <a:ext cx="2447365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2010">
                  <a:extLst>
                    <a:ext uri="{9D8B030D-6E8A-4147-A177-3AD203B41FA5}">
                      <a16:colId xmlns:a16="http://schemas.microsoft.com/office/drawing/2014/main" val="163808065"/>
                    </a:ext>
                  </a:extLst>
                </a:gridCol>
                <a:gridCol w="1545355">
                  <a:extLst>
                    <a:ext uri="{9D8B030D-6E8A-4147-A177-3AD203B41FA5}">
                      <a16:colId xmlns:a16="http://schemas.microsoft.com/office/drawing/2014/main" val="13583404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Rmax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123.165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212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1.235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819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Rq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2.591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194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Rtm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46.255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892289"/>
                  </a:ext>
                </a:extLst>
              </a:tr>
            </a:tbl>
          </a:graphicData>
        </a:graphic>
      </p:graphicFrame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0190B664-F03D-42C5-9BE2-4B50B5346B25}"/>
              </a:ext>
            </a:extLst>
          </p:cNvPr>
          <p:cNvGraphicFramePr>
            <a:graphicFrameLocks noGrp="1"/>
          </p:cNvGraphicFramePr>
          <p:nvPr/>
        </p:nvGraphicFramePr>
        <p:xfrm>
          <a:off x="2940423" y="5262282"/>
          <a:ext cx="2447365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2010">
                  <a:extLst>
                    <a:ext uri="{9D8B030D-6E8A-4147-A177-3AD203B41FA5}">
                      <a16:colId xmlns:a16="http://schemas.microsoft.com/office/drawing/2014/main" val="163808065"/>
                    </a:ext>
                  </a:extLst>
                </a:gridCol>
                <a:gridCol w="1545355">
                  <a:extLst>
                    <a:ext uri="{9D8B030D-6E8A-4147-A177-3AD203B41FA5}">
                      <a16:colId xmlns:a16="http://schemas.microsoft.com/office/drawing/2014/main" val="13583404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69.194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212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R3z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52.585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819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3.688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194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Rsk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-9.86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892289"/>
                  </a:ext>
                </a:extLst>
              </a:tr>
            </a:tbl>
          </a:graphicData>
        </a:graphic>
      </p:graphicFrame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FF11811C-707B-4EA7-BE64-9ACE4F0B3007}"/>
              </a:ext>
            </a:extLst>
          </p:cNvPr>
          <p:cNvGraphicFramePr>
            <a:graphicFrameLocks noGrp="1"/>
          </p:cNvGraphicFramePr>
          <p:nvPr/>
        </p:nvGraphicFramePr>
        <p:xfrm>
          <a:off x="6006353" y="5262282"/>
          <a:ext cx="2447365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2010">
                  <a:extLst>
                    <a:ext uri="{9D8B030D-6E8A-4147-A177-3AD203B41FA5}">
                      <a16:colId xmlns:a16="http://schemas.microsoft.com/office/drawing/2014/main" val="163808065"/>
                    </a:ext>
                  </a:extLst>
                </a:gridCol>
                <a:gridCol w="1545355">
                  <a:extLst>
                    <a:ext uri="{9D8B030D-6E8A-4147-A177-3AD203B41FA5}">
                      <a16:colId xmlns:a16="http://schemas.microsoft.com/office/drawing/2014/main" val="13583404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Rku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243.95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212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Wmax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20.744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819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Wa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0.962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194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Wq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1.281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892289"/>
                  </a:ext>
                </a:extLst>
              </a:tr>
            </a:tbl>
          </a:graphicData>
        </a:graphic>
      </p:graphicFrame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4767FDCA-39F7-4776-88AF-4EF2F607C055}"/>
              </a:ext>
            </a:extLst>
          </p:cNvPr>
          <p:cNvGraphicFramePr>
            <a:graphicFrameLocks noGrp="1"/>
          </p:cNvGraphicFramePr>
          <p:nvPr/>
        </p:nvGraphicFramePr>
        <p:xfrm>
          <a:off x="9269506" y="5262282"/>
          <a:ext cx="290296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9927">
                  <a:extLst>
                    <a:ext uri="{9D8B030D-6E8A-4147-A177-3AD203B41FA5}">
                      <a16:colId xmlns:a16="http://schemas.microsoft.com/office/drawing/2014/main" val="163808065"/>
                    </a:ext>
                  </a:extLst>
                </a:gridCol>
                <a:gridCol w="1833037">
                  <a:extLst>
                    <a:ext uri="{9D8B030D-6E8A-4147-A177-3AD203B41FA5}">
                      <a16:colId xmlns:a16="http://schemas.microsoft.com/office/drawing/2014/main" val="13583404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1059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212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4.253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819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Iq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20.354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194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469um x 352um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892289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27AB14-5D2B-01B5-BE11-7862017D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9E95-03F0-4A43-8B6E-1EA48D0DDDC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22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6840" y="2041842"/>
            <a:ext cx="10515600" cy="4351338"/>
          </a:xfrm>
        </p:spPr>
        <p:txBody>
          <a:bodyPr/>
          <a:lstStyle/>
          <a:p>
            <a:pPr marL="114300" indent="0">
              <a:buNone/>
            </a:pPr>
            <a:endParaRPr lang="en-US" dirty="0"/>
          </a:p>
          <a:p>
            <a:pPr marL="628650" indent="-51435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167" t="10000" r="42750" b="44815"/>
          <a:stretch/>
        </p:blipFill>
        <p:spPr>
          <a:xfrm>
            <a:off x="5818888" y="3489198"/>
            <a:ext cx="6373112" cy="3368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916" t="9556" r="8334" b="3926"/>
          <a:stretch/>
        </p:blipFill>
        <p:spPr>
          <a:xfrm>
            <a:off x="114300" y="839331"/>
            <a:ext cx="5818888" cy="3550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0F178F-BE0E-4EB6-8E09-B5A84B695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7030" y="139049"/>
            <a:ext cx="2334970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7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669F59-F2CF-45CB-BDA4-C158BF86BC07}"/>
              </a:ext>
            </a:extLst>
          </p:cNvPr>
          <p:cNvSpPr txBox="1"/>
          <p:nvPr/>
        </p:nvSpPr>
        <p:spPr>
          <a:xfrm>
            <a:off x="236164" y="417758"/>
            <a:ext cx="5208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dirty="0"/>
              <a:t>Օպտիկական բազմաշերտ ֆիլտր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BA688B-E7D3-4645-882F-A23489499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3" y="1057683"/>
            <a:ext cx="2436613" cy="23131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ECB1D07-E53A-49F9-A924-85E9EA461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84"/>
          <a:stretch/>
        </p:blipFill>
        <p:spPr>
          <a:xfrm>
            <a:off x="6033687" y="418696"/>
            <a:ext cx="5949046" cy="35910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4EF0B9-092D-4A0D-9D0E-0146E1D72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45" y="3947710"/>
            <a:ext cx="1488670" cy="26465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E715C8-58A2-4452-B8ED-1CA0469E5A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877" t="55322" b="3840"/>
          <a:stretch/>
        </p:blipFill>
        <p:spPr>
          <a:xfrm>
            <a:off x="8078299" y="4199482"/>
            <a:ext cx="3610020" cy="22398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4083C99-AC9B-4A53-9E4C-E760DD28D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315" y="3947710"/>
            <a:ext cx="1488670" cy="2646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4E2A19-22DA-45AE-A3BA-A03E491C26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84" t="4011" b="44380"/>
          <a:stretch/>
        </p:blipFill>
        <p:spPr>
          <a:xfrm>
            <a:off x="4103898" y="3724275"/>
            <a:ext cx="3627590" cy="28699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9883884-3B91-4FDD-BA55-D40B4DF0EB7B}"/>
              </a:ext>
            </a:extLst>
          </p:cNvPr>
          <p:cNvGrpSpPr/>
          <p:nvPr/>
        </p:nvGrpSpPr>
        <p:grpSpPr>
          <a:xfrm>
            <a:off x="2709195" y="1079636"/>
            <a:ext cx="3172359" cy="1983700"/>
            <a:chOff x="5461824" y="-14045"/>
            <a:chExt cx="3830094" cy="243451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D227397-5107-4101-BAA0-3E6F971491A7}"/>
                </a:ext>
              </a:extLst>
            </p:cNvPr>
            <p:cNvGrpSpPr/>
            <p:nvPr/>
          </p:nvGrpSpPr>
          <p:grpSpPr>
            <a:xfrm>
              <a:off x="6853518" y="-14045"/>
              <a:ext cx="2438400" cy="2434516"/>
              <a:chOff x="6853518" y="-14045"/>
              <a:chExt cx="2438400" cy="2434516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95EB8DF-2BA4-4BC2-8125-A883F52F192B}"/>
                  </a:ext>
                </a:extLst>
              </p:cNvPr>
              <p:cNvSpPr/>
              <p:nvPr/>
            </p:nvSpPr>
            <p:spPr>
              <a:xfrm>
                <a:off x="6853518" y="1855693"/>
                <a:ext cx="2438400" cy="564778"/>
              </a:xfrm>
              <a:prstGeom prst="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nBK7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A88241-3C44-42FD-A90E-D28B029CF125}"/>
                  </a:ext>
                </a:extLst>
              </p:cNvPr>
              <p:cNvSpPr/>
              <p:nvPr/>
            </p:nvSpPr>
            <p:spPr>
              <a:xfrm>
                <a:off x="6853518" y="1608043"/>
                <a:ext cx="2438400" cy="24765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E8FA9BC-DCAA-4189-9BE1-EC7556BF319B}"/>
                  </a:ext>
                </a:extLst>
              </p:cNvPr>
              <p:cNvSpPr/>
              <p:nvPr/>
            </p:nvSpPr>
            <p:spPr>
              <a:xfrm>
                <a:off x="6853518" y="1398494"/>
                <a:ext cx="2438400" cy="20955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ED894E9-6862-4D1C-AF05-3B1CC1512D79}"/>
                  </a:ext>
                </a:extLst>
              </p:cNvPr>
              <p:cNvSpPr/>
              <p:nvPr/>
            </p:nvSpPr>
            <p:spPr>
              <a:xfrm>
                <a:off x="6853518" y="1162050"/>
                <a:ext cx="2438400" cy="24765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608B131-4929-47ED-A6AD-099DFE1ABB60}"/>
                  </a:ext>
                </a:extLst>
              </p:cNvPr>
              <p:cNvSpPr/>
              <p:nvPr/>
            </p:nvSpPr>
            <p:spPr>
              <a:xfrm>
                <a:off x="6853518" y="909917"/>
                <a:ext cx="2438400" cy="259977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8CFBAEF-D22E-4055-BADE-D5CF0A0BAE3F}"/>
                  </a:ext>
                </a:extLst>
              </p:cNvPr>
              <p:cNvSpPr/>
              <p:nvPr/>
            </p:nvSpPr>
            <p:spPr>
              <a:xfrm>
                <a:off x="6853518" y="15179"/>
                <a:ext cx="2438400" cy="259977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719B2D3-8AA4-4EA9-A28A-D731ED7F8A33}"/>
                  </a:ext>
                </a:extLst>
              </p:cNvPr>
              <p:cNvSpPr/>
              <p:nvPr/>
            </p:nvSpPr>
            <p:spPr>
              <a:xfrm>
                <a:off x="6853518" y="275156"/>
                <a:ext cx="2438400" cy="24765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EB2BE4C-7D88-4009-AE8A-1E9E87A6B16D}"/>
                  </a:ext>
                </a:extLst>
              </p:cNvPr>
              <p:cNvSpPr txBox="1"/>
              <p:nvPr/>
            </p:nvSpPr>
            <p:spPr>
              <a:xfrm>
                <a:off x="7859169" y="1557005"/>
                <a:ext cx="8477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SiO</a:t>
                </a:r>
                <a:r>
                  <a:rPr lang="en-US" baseline="-25000" dirty="0"/>
                  <a:t>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B0BD957-5EED-47CE-89FE-B52D954CF404}"/>
                  </a:ext>
                </a:extLst>
              </p:cNvPr>
              <p:cNvSpPr txBox="1"/>
              <p:nvPr/>
            </p:nvSpPr>
            <p:spPr>
              <a:xfrm>
                <a:off x="7859168" y="1337017"/>
                <a:ext cx="8477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TiO</a:t>
                </a:r>
                <a:r>
                  <a:rPr lang="en-US" baseline="-25000" dirty="0"/>
                  <a:t>2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66B0B99-8324-4429-A3FC-8EB3DA527EBE}"/>
                  </a:ext>
                </a:extLst>
              </p:cNvPr>
              <p:cNvSpPr txBox="1"/>
              <p:nvPr/>
            </p:nvSpPr>
            <p:spPr>
              <a:xfrm>
                <a:off x="7859168" y="1117029"/>
                <a:ext cx="8477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SiO</a:t>
                </a:r>
                <a:r>
                  <a:rPr lang="en-US" baseline="-25000" dirty="0"/>
                  <a:t>2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4288A04-1947-4054-900D-BBC7E84D3176}"/>
                  </a:ext>
                </a:extLst>
              </p:cNvPr>
              <p:cNvSpPr txBox="1"/>
              <p:nvPr/>
            </p:nvSpPr>
            <p:spPr>
              <a:xfrm>
                <a:off x="7859167" y="897041"/>
                <a:ext cx="8477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TiO</a:t>
                </a:r>
                <a:r>
                  <a:rPr lang="en-US" baseline="-25000" dirty="0"/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D9F552B-40DE-4D45-8FB9-5663C4878103}"/>
                  </a:ext>
                </a:extLst>
              </p:cNvPr>
              <p:cNvSpPr txBox="1"/>
              <p:nvPr/>
            </p:nvSpPr>
            <p:spPr>
              <a:xfrm>
                <a:off x="7859167" y="205943"/>
                <a:ext cx="8477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SiO</a:t>
                </a:r>
                <a:r>
                  <a:rPr lang="en-US" baseline="-25000" dirty="0"/>
                  <a:t>2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ED72C14-F5A2-4113-A89F-3EAFCBA88533}"/>
                  </a:ext>
                </a:extLst>
              </p:cNvPr>
              <p:cNvSpPr txBox="1"/>
              <p:nvPr/>
            </p:nvSpPr>
            <p:spPr>
              <a:xfrm>
                <a:off x="7859166" y="-14045"/>
                <a:ext cx="8477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TiO</a:t>
                </a:r>
                <a:r>
                  <a:rPr lang="en-US" baseline="-25000" dirty="0"/>
                  <a:t>2</a:t>
                </a:r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EE4932D-0A16-4E7F-BCC9-0230F94E18F2}"/>
                </a:ext>
              </a:extLst>
            </p:cNvPr>
            <p:cNvSpPr/>
            <p:nvPr/>
          </p:nvSpPr>
          <p:spPr>
            <a:xfrm>
              <a:off x="8009812" y="575275"/>
              <a:ext cx="248363" cy="22346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4D46417E-F976-420B-9FEE-D2625FEE81BD}"/>
                </a:ext>
              </a:extLst>
            </p:cNvPr>
            <p:cNvSpPr/>
            <p:nvPr/>
          </p:nvSpPr>
          <p:spPr>
            <a:xfrm>
              <a:off x="6467475" y="15179"/>
              <a:ext cx="386043" cy="2405291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676E79-0E85-465A-AB83-2CD3C8BDCBCC}"/>
                </a:ext>
              </a:extLst>
            </p:cNvPr>
            <p:cNvSpPr txBox="1"/>
            <p:nvPr/>
          </p:nvSpPr>
          <p:spPr>
            <a:xfrm>
              <a:off x="5461824" y="1027798"/>
              <a:ext cx="1045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22 </a:t>
              </a:r>
              <a:r>
                <a:rPr lang="hy-AM" dirty="0"/>
                <a:t>շերտ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67455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5A5FCB-2ABE-45BF-A17A-1D5F2BBCFCFF}"/>
              </a:ext>
            </a:extLst>
          </p:cNvPr>
          <p:cNvSpPr txBox="1"/>
          <p:nvPr/>
        </p:nvSpPr>
        <p:spPr>
          <a:xfrm>
            <a:off x="159528" y="163626"/>
            <a:ext cx="381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cap="all" dirty="0">
                <a:solidFill>
                  <a:srgbClr val="002D62"/>
                </a:solidFill>
                <a:effectLst/>
                <a:latin typeface="DM Sans"/>
              </a:rPr>
              <a:t>C4D </a:t>
            </a:r>
            <a:r>
              <a:rPr lang="hy-AM" sz="3600" b="1" i="0" cap="all" dirty="0">
                <a:solidFill>
                  <a:srgbClr val="002D62"/>
                </a:solidFill>
                <a:effectLst/>
                <a:latin typeface="DM Sans"/>
              </a:rPr>
              <a:t>Սենսորներ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AEA672-82AB-4924-8287-51852158BF4A}"/>
              </a:ext>
            </a:extLst>
          </p:cNvPr>
          <p:cNvSpPr txBox="1"/>
          <p:nvPr/>
        </p:nvSpPr>
        <p:spPr>
          <a:xfrm>
            <a:off x="132202" y="3878337"/>
            <a:ext cx="11943257" cy="263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hy-AM" sz="1600" b="1" i="0" dirty="0">
                <a:solidFill>
                  <a:srgbClr val="B8860B"/>
                </a:solidFill>
                <a:effectLst/>
                <a:latin typeface="DM Sans"/>
              </a:rPr>
              <a:t>Անհպում Չափումներ</a:t>
            </a:r>
          </a:p>
          <a:p>
            <a:pPr algn="l">
              <a:lnSpc>
                <a:spcPct val="150000"/>
              </a:lnSpc>
            </a:pPr>
            <a:r>
              <a:rPr lang="en-US" sz="1600" b="0" i="0" dirty="0">
                <a:effectLst/>
                <a:latin typeface="DM Sans"/>
              </a:rPr>
              <a:t>Capacitively Coupled Contactless Conductivity Detection (C4D) </a:t>
            </a:r>
            <a:r>
              <a:rPr lang="hy-AM" sz="1600" b="0" i="0" dirty="0">
                <a:effectLst/>
                <a:latin typeface="DM Sans"/>
              </a:rPr>
              <a:t>տեխնոլոգիան թույլ է տալիս իրականացնել բարձր ճշգրտության էլեկտրահաղորդականության չափումներ՝ առանց էլեկտրոդների և հեղուկի անմիջական շփման: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y-AM" sz="1600" b="1" i="0" dirty="0">
                <a:effectLst/>
                <a:latin typeface="DM Sans"/>
              </a:rPr>
              <a:t>Մաքուր Միջավայր:</a:t>
            </a:r>
            <a:r>
              <a:rPr lang="hy-AM" sz="1600" b="0" i="0" dirty="0">
                <a:effectLst/>
                <a:latin typeface="DM Sans"/>
              </a:rPr>
              <a:t>Պատրաստված է </a:t>
            </a:r>
            <a:r>
              <a:rPr lang="en-US" sz="1600" b="0" i="0" dirty="0">
                <a:effectLst/>
                <a:latin typeface="DM Sans"/>
              </a:rPr>
              <a:t>CEITEC Nano RI-</a:t>
            </a:r>
            <a:r>
              <a:rPr lang="hy-AM" sz="1600" b="0" i="0" dirty="0">
                <a:effectLst/>
                <a:latin typeface="DM Sans"/>
              </a:rPr>
              <a:t>ի </a:t>
            </a:r>
            <a:r>
              <a:rPr lang="en-US" sz="1600" b="0" i="0" dirty="0">
                <a:effectLst/>
                <a:latin typeface="DM Sans"/>
              </a:rPr>
              <a:t>ISO 5 </a:t>
            </a:r>
            <a:r>
              <a:rPr lang="hy-AM" sz="1600" b="0" i="0" dirty="0">
                <a:effectLst/>
                <a:latin typeface="DM Sans"/>
              </a:rPr>
              <a:t>կարգի մաքուր սենյակներում: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y-AM" sz="1600" b="1" i="0" dirty="0">
                <a:effectLst/>
                <a:latin typeface="DM Sans"/>
              </a:rPr>
              <a:t>Նյութագիտություն:</a:t>
            </a:r>
            <a:r>
              <a:rPr lang="hy-AM" sz="1600" dirty="0">
                <a:latin typeface="DM Sans"/>
              </a:rPr>
              <a:t> Սենսորների պատրաստման ծախսատարության նվազեցում՝ հրաժարվելով ազնիվ մետաղների (</a:t>
            </a:r>
            <a:r>
              <a:rPr lang="en-US" sz="1600" dirty="0">
                <a:latin typeface="DM Sans"/>
              </a:rPr>
              <a:t>Au, Pt) </a:t>
            </a:r>
            <a:r>
              <a:rPr lang="hy-AM" sz="1600" dirty="0">
                <a:latin typeface="DM Sans"/>
              </a:rPr>
              <a:t>կիրառումից:</a:t>
            </a:r>
            <a:endParaRPr lang="hy-AM" sz="1600" b="0" i="0" dirty="0">
              <a:effectLst/>
              <a:latin typeface="DM Sans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y-AM" sz="1600" b="1" i="0" dirty="0">
                <a:effectLst/>
                <a:latin typeface="DM Sans"/>
              </a:rPr>
              <a:t>Կայունություն:</a:t>
            </a:r>
            <a:r>
              <a:rPr lang="en-US" sz="1600" b="1" i="0" dirty="0">
                <a:effectLst/>
                <a:latin typeface="DM Sans"/>
              </a:rPr>
              <a:t> </a:t>
            </a:r>
            <a:r>
              <a:rPr lang="hy-AM" sz="1600" b="0" i="0" dirty="0">
                <a:effectLst/>
                <a:latin typeface="DM Sans"/>
              </a:rPr>
              <a:t>Դիէլեկտրիկ շերտը բացառում է կոռոզիան և աղտոտումը: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604EE2-626F-4C29-A7F6-EC76AC49B227}"/>
              </a:ext>
            </a:extLst>
          </p:cNvPr>
          <p:cNvGrpSpPr/>
          <p:nvPr/>
        </p:nvGrpSpPr>
        <p:grpSpPr>
          <a:xfrm>
            <a:off x="8465507" y="124510"/>
            <a:ext cx="3450639" cy="3004889"/>
            <a:chOff x="9278471" y="0"/>
            <a:chExt cx="3253928" cy="293376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A516EC8-FFD9-4FB0-81D9-68F27C632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9" t="8888" r="17040" b="10556"/>
            <a:stretch/>
          </p:blipFill>
          <p:spPr>
            <a:xfrm>
              <a:off x="9278471" y="0"/>
              <a:ext cx="2913529" cy="293376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CF02F6-4FAF-4126-80CD-E0B945667559}"/>
                </a:ext>
              </a:extLst>
            </p:cNvPr>
            <p:cNvSpPr txBox="1"/>
            <p:nvPr/>
          </p:nvSpPr>
          <p:spPr>
            <a:xfrm>
              <a:off x="11593046" y="1990956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HfO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B8789C3-E9CD-4B96-A6FE-997312692E4A}"/>
                </a:ext>
              </a:extLst>
            </p:cNvPr>
            <p:cNvSpPr txBox="1"/>
            <p:nvPr/>
          </p:nvSpPr>
          <p:spPr>
            <a:xfrm>
              <a:off x="11694199" y="2564429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SiO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4C31DFF-90D0-4630-A04A-B208A499692B}"/>
                </a:ext>
              </a:extLst>
            </p:cNvPr>
            <p:cNvSpPr txBox="1"/>
            <p:nvPr/>
          </p:nvSpPr>
          <p:spPr>
            <a:xfrm>
              <a:off x="11442066" y="2440104"/>
              <a:ext cx="504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Ni</a:t>
              </a:r>
              <a:endParaRPr lang="en-US" baseline="-250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FFD9D0-754E-40B7-9461-E1C33C67A29A}"/>
              </a:ext>
            </a:extLst>
          </p:cNvPr>
          <p:cNvGrpSpPr/>
          <p:nvPr/>
        </p:nvGrpSpPr>
        <p:grpSpPr>
          <a:xfrm>
            <a:off x="344883" y="1212919"/>
            <a:ext cx="3221824" cy="1742306"/>
            <a:chOff x="9278471" y="4230477"/>
            <a:chExt cx="3107262" cy="16201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0E6CB9C-0503-4E47-93F9-D8197E16D274}"/>
                </a:ext>
              </a:extLst>
            </p:cNvPr>
            <p:cNvSpPr/>
            <p:nvPr/>
          </p:nvSpPr>
          <p:spPr>
            <a:xfrm>
              <a:off x="9349928" y="5048250"/>
              <a:ext cx="2842072" cy="80239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645EEA5-9D9C-43ED-A7A2-173A963B37D3}"/>
                </a:ext>
              </a:extLst>
            </p:cNvPr>
            <p:cNvSpPr/>
            <p:nvPr/>
          </p:nvSpPr>
          <p:spPr>
            <a:xfrm>
              <a:off x="9349928" y="4555384"/>
              <a:ext cx="2842072" cy="492866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CB6814-F9C9-492D-BA8B-35E88FBBC769}"/>
                </a:ext>
              </a:extLst>
            </p:cNvPr>
            <p:cNvSpPr txBox="1"/>
            <p:nvPr/>
          </p:nvSpPr>
          <p:spPr>
            <a:xfrm>
              <a:off x="9278471" y="4678918"/>
              <a:ext cx="1666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SiO</a:t>
              </a:r>
              <a:r>
                <a:rPr lang="en-US" baseline="-25000" dirty="0"/>
                <a:t>2</a:t>
              </a:r>
              <a:r>
                <a:rPr lang="en-US" dirty="0"/>
                <a:t> – 500 nm </a:t>
              </a:r>
              <a:r>
                <a:rPr lang="en-US" baseline="-25000" dirty="0"/>
                <a:t>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4B2F2D-192E-484A-A7F5-F9EAA8899CCF}"/>
                </a:ext>
              </a:extLst>
            </p:cNvPr>
            <p:cNvSpPr txBox="1"/>
            <p:nvPr/>
          </p:nvSpPr>
          <p:spPr>
            <a:xfrm>
              <a:off x="9349928" y="5204309"/>
              <a:ext cx="16668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 – 575 um</a:t>
              </a:r>
            </a:p>
            <a:p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1DB3FA6-23B3-44E7-BB16-D9186680222E}"/>
                </a:ext>
              </a:extLst>
            </p:cNvPr>
            <p:cNvSpPr/>
            <p:nvPr/>
          </p:nvSpPr>
          <p:spPr>
            <a:xfrm>
              <a:off x="9472204" y="4538042"/>
              <a:ext cx="419100" cy="12353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2E61D15-0EFE-4957-9399-D5E300E51173}"/>
                </a:ext>
              </a:extLst>
            </p:cNvPr>
            <p:cNvSpPr/>
            <p:nvPr/>
          </p:nvSpPr>
          <p:spPr>
            <a:xfrm>
              <a:off x="10085037" y="4539122"/>
              <a:ext cx="419100" cy="12353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9910F65-419B-490A-BE48-833398E0D469}"/>
                </a:ext>
              </a:extLst>
            </p:cNvPr>
            <p:cNvSpPr/>
            <p:nvPr/>
          </p:nvSpPr>
          <p:spPr>
            <a:xfrm>
              <a:off x="11596969" y="4538042"/>
              <a:ext cx="419100" cy="12353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08AA0D-58E3-42C2-90FB-E3D0C461282C}"/>
                </a:ext>
              </a:extLst>
            </p:cNvPr>
            <p:cNvSpPr/>
            <p:nvPr/>
          </p:nvSpPr>
          <p:spPr>
            <a:xfrm>
              <a:off x="11001938" y="4538042"/>
              <a:ext cx="419100" cy="12353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1E07582-6E8E-4347-B7C5-C476CF6AB19D}"/>
                </a:ext>
              </a:extLst>
            </p:cNvPr>
            <p:cNvSpPr txBox="1"/>
            <p:nvPr/>
          </p:nvSpPr>
          <p:spPr>
            <a:xfrm>
              <a:off x="11277084" y="4603660"/>
              <a:ext cx="1108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145 nm Ni </a:t>
              </a:r>
              <a:br>
                <a:rPr lang="en-US" sz="1400" dirty="0"/>
              </a:br>
              <a:r>
                <a:rPr lang="en-US" sz="1400" dirty="0"/>
                <a:t>5nm Cr 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FB5A2E6-42AA-4487-8B9A-8A2AE66FC73B}"/>
                </a:ext>
              </a:extLst>
            </p:cNvPr>
            <p:cNvSpPr/>
            <p:nvPr/>
          </p:nvSpPr>
          <p:spPr>
            <a:xfrm>
              <a:off x="9349928" y="4292600"/>
              <a:ext cx="2842072" cy="245442"/>
            </a:xfrm>
            <a:prstGeom prst="rect">
              <a:avLst/>
            </a:prstGeom>
            <a:solidFill>
              <a:srgbClr val="FF66FF"/>
            </a:solidFill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D0175AA-AA50-4B48-B536-993392B583F3}"/>
                </a:ext>
              </a:extLst>
            </p:cNvPr>
            <p:cNvSpPr txBox="1"/>
            <p:nvPr/>
          </p:nvSpPr>
          <p:spPr>
            <a:xfrm>
              <a:off x="9472204" y="4230477"/>
              <a:ext cx="15297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HfO</a:t>
              </a:r>
              <a:r>
                <a:rPr lang="en-US" baseline="-25000" dirty="0"/>
                <a:t>2</a:t>
              </a:r>
              <a:r>
                <a:rPr lang="en-US" dirty="0"/>
                <a:t>- 60nm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B746805-B93E-4B3A-8936-5B7F05E697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419"/>
          <a:stretch/>
        </p:blipFill>
        <p:spPr>
          <a:xfrm>
            <a:off x="4591155" y="-199493"/>
            <a:ext cx="3544943" cy="3244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7E7AED-7DED-4DE4-B473-07B8514EC8C6}"/>
              </a:ext>
            </a:extLst>
          </p:cNvPr>
          <p:cNvSpPr txBox="1"/>
          <p:nvPr/>
        </p:nvSpPr>
        <p:spPr>
          <a:xfrm>
            <a:off x="132202" y="3327290"/>
            <a:ext cx="364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dirty="0"/>
              <a:t>Սենսորի լայնական կտրվածքը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0650B0-AFA3-4782-A4C4-B74769A0DA79}"/>
              </a:ext>
            </a:extLst>
          </p:cNvPr>
          <p:cNvSpPr txBox="1"/>
          <p:nvPr/>
        </p:nvSpPr>
        <p:spPr>
          <a:xfrm>
            <a:off x="4280237" y="3327110"/>
            <a:ext cx="364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dirty="0"/>
              <a:t>Սենսորի երկրաչափությունը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7C5C0A-E0D3-4017-A955-4559C8E84E18}"/>
              </a:ext>
            </a:extLst>
          </p:cNvPr>
          <p:cNvSpPr txBox="1"/>
          <p:nvPr/>
        </p:nvSpPr>
        <p:spPr>
          <a:xfrm>
            <a:off x="8465507" y="3327110"/>
            <a:ext cx="323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dirty="0"/>
              <a:t>Սենսորի ֆոտոպատկերը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30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28425282-766F-4B8C-9580-AB8B9E2D3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8373" r="19217" b="1973"/>
          <a:stretch>
            <a:fillRect/>
          </a:stretch>
        </p:blipFill>
        <p:spPr>
          <a:xfrm rot="5400000">
            <a:off x="9928123" y="3960609"/>
            <a:ext cx="1828800" cy="1828800"/>
          </a:xfrm>
          <a:custGeom>
            <a:avLst/>
            <a:gdLst>
              <a:gd name="connsiteX0" fmla="*/ 0 w 1828800"/>
              <a:gd name="connsiteY0" fmla="*/ 914400 h 1828800"/>
              <a:gd name="connsiteX1" fmla="*/ 914400 w 1828800"/>
              <a:gd name="connsiteY1" fmla="*/ 0 h 1828800"/>
              <a:gd name="connsiteX2" fmla="*/ 1828800 w 1828800"/>
              <a:gd name="connsiteY2" fmla="*/ 914400 h 1828800"/>
              <a:gd name="connsiteX3" fmla="*/ 914400 w 1828800"/>
              <a:gd name="connsiteY3" fmla="*/ 1828800 h 1828800"/>
              <a:gd name="connsiteX4" fmla="*/ 0 w 1828800"/>
              <a:gd name="connsiteY4" fmla="*/ 9144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0" y="914400"/>
                </a:moveTo>
                <a:cubicBezTo>
                  <a:pt x="0" y="409391"/>
                  <a:pt x="409391" y="0"/>
                  <a:pt x="914400" y="0"/>
                </a:cubicBez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lose/>
              </a:path>
            </a:pathLst>
          </a:cu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C91C65A-EEC0-4180-B2FF-B4EA384BE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t="9615" r="25644" b="2034"/>
          <a:stretch>
            <a:fillRect/>
          </a:stretch>
        </p:blipFill>
        <p:spPr>
          <a:xfrm rot="5400000">
            <a:off x="6733608" y="3960610"/>
            <a:ext cx="1828801" cy="1828800"/>
          </a:xfrm>
          <a:custGeom>
            <a:avLst/>
            <a:gdLst>
              <a:gd name="connsiteX0" fmla="*/ 1 w 1828801"/>
              <a:gd name="connsiteY0" fmla="*/ 914400 h 1828800"/>
              <a:gd name="connsiteX1" fmla="*/ 914401 w 1828801"/>
              <a:gd name="connsiteY1" fmla="*/ 0 h 1828800"/>
              <a:gd name="connsiteX2" fmla="*/ 1828801 w 1828801"/>
              <a:gd name="connsiteY2" fmla="*/ 914400 h 1828800"/>
              <a:gd name="connsiteX3" fmla="*/ 914400 w 1828801"/>
              <a:gd name="connsiteY3" fmla="*/ 1828800 h 1828800"/>
              <a:gd name="connsiteX4" fmla="*/ 1 w 1828801"/>
              <a:gd name="connsiteY4" fmla="*/ 9144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1" h="1828800">
                <a:moveTo>
                  <a:pt x="1" y="914400"/>
                </a:moveTo>
                <a:cubicBezTo>
                  <a:pt x="1" y="409391"/>
                  <a:pt x="409392" y="0"/>
                  <a:pt x="914401" y="0"/>
                </a:cubicBezTo>
                <a:cubicBezTo>
                  <a:pt x="1419410" y="0"/>
                  <a:pt x="1828801" y="409391"/>
                  <a:pt x="1828801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1" y="914400"/>
                </a:cubicBezTo>
                <a:close/>
              </a:path>
            </a:pathLst>
          </a:cu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C493599-A657-4C0F-91AB-AFE11579B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9" t="23880" r="25441" b="9293"/>
          <a:stretch>
            <a:fillRect/>
          </a:stretch>
        </p:blipFill>
        <p:spPr>
          <a:xfrm rot="5400000">
            <a:off x="3537132" y="3960609"/>
            <a:ext cx="1828800" cy="1828800"/>
          </a:xfrm>
          <a:custGeom>
            <a:avLst/>
            <a:gdLst>
              <a:gd name="connsiteX0" fmla="*/ 0 w 1828800"/>
              <a:gd name="connsiteY0" fmla="*/ 914400 h 1828800"/>
              <a:gd name="connsiteX1" fmla="*/ 914400 w 1828800"/>
              <a:gd name="connsiteY1" fmla="*/ 0 h 1828800"/>
              <a:gd name="connsiteX2" fmla="*/ 1828800 w 1828800"/>
              <a:gd name="connsiteY2" fmla="*/ 914400 h 1828800"/>
              <a:gd name="connsiteX3" fmla="*/ 914400 w 1828800"/>
              <a:gd name="connsiteY3" fmla="*/ 1828800 h 1828800"/>
              <a:gd name="connsiteX4" fmla="*/ 0 w 1828800"/>
              <a:gd name="connsiteY4" fmla="*/ 9144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0" y="914400"/>
                </a:moveTo>
                <a:cubicBezTo>
                  <a:pt x="0" y="409391"/>
                  <a:pt x="409391" y="0"/>
                  <a:pt x="914400" y="0"/>
                </a:cubicBez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lose/>
              </a:path>
            </a:pathLst>
          </a:cu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FCDC1239-B20D-4107-BDDB-A63D39E8B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1" t="23834" r="10105" b="5055"/>
          <a:stretch>
            <a:fillRect/>
          </a:stretch>
        </p:blipFill>
        <p:spPr>
          <a:xfrm rot="5400000">
            <a:off x="340655" y="3960610"/>
            <a:ext cx="1828800" cy="1828800"/>
          </a:xfrm>
          <a:custGeom>
            <a:avLst/>
            <a:gdLst>
              <a:gd name="connsiteX0" fmla="*/ 0 w 1828800"/>
              <a:gd name="connsiteY0" fmla="*/ 914400 h 1828800"/>
              <a:gd name="connsiteX1" fmla="*/ 914400 w 1828800"/>
              <a:gd name="connsiteY1" fmla="*/ 0 h 1828800"/>
              <a:gd name="connsiteX2" fmla="*/ 1828800 w 1828800"/>
              <a:gd name="connsiteY2" fmla="*/ 914400 h 1828800"/>
              <a:gd name="connsiteX3" fmla="*/ 914400 w 1828800"/>
              <a:gd name="connsiteY3" fmla="*/ 1828800 h 1828800"/>
              <a:gd name="connsiteX4" fmla="*/ 0 w 1828800"/>
              <a:gd name="connsiteY4" fmla="*/ 9144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0" y="914400"/>
                </a:moveTo>
                <a:cubicBezTo>
                  <a:pt x="0" y="409391"/>
                  <a:pt x="409391" y="0"/>
                  <a:pt x="914400" y="0"/>
                </a:cubicBez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lose/>
              </a:path>
            </a:pathLst>
          </a:cu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C5C79A5E-3AF9-4BBC-A89E-A42765C299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004" t="4856" b="10149"/>
          <a:stretch>
            <a:fillRect/>
          </a:stretch>
        </p:blipFill>
        <p:spPr>
          <a:xfrm>
            <a:off x="9935972" y="1461246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E8AA0B3-6AA9-41C2-B1B8-F7BDD007C0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9" t="1016" r="15251" b="3652"/>
          <a:stretch>
            <a:fillRect/>
          </a:stretch>
        </p:blipFill>
        <p:spPr>
          <a:xfrm rot="5400000">
            <a:off x="6737532" y="1461246"/>
            <a:ext cx="1828800" cy="1828800"/>
          </a:xfrm>
          <a:custGeom>
            <a:avLst/>
            <a:gdLst>
              <a:gd name="connsiteX0" fmla="*/ 0 w 1828800"/>
              <a:gd name="connsiteY0" fmla="*/ 914400 h 1828800"/>
              <a:gd name="connsiteX1" fmla="*/ 914400 w 1828800"/>
              <a:gd name="connsiteY1" fmla="*/ 0 h 1828800"/>
              <a:gd name="connsiteX2" fmla="*/ 1828800 w 1828800"/>
              <a:gd name="connsiteY2" fmla="*/ 914400 h 1828800"/>
              <a:gd name="connsiteX3" fmla="*/ 914400 w 1828800"/>
              <a:gd name="connsiteY3" fmla="*/ 1828800 h 1828800"/>
              <a:gd name="connsiteX4" fmla="*/ 0 w 1828800"/>
              <a:gd name="connsiteY4" fmla="*/ 9144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0" y="914400"/>
                </a:moveTo>
                <a:cubicBezTo>
                  <a:pt x="0" y="409391"/>
                  <a:pt x="409391" y="0"/>
                  <a:pt x="914400" y="0"/>
                </a:cubicBez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lose/>
              </a:path>
            </a:pathLst>
          </a:cu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1F964EB0-EFC3-494B-8D19-966CB3D2D1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46" t="12360" r="2607" b="1589"/>
          <a:stretch>
            <a:fillRect/>
          </a:stretch>
        </p:blipFill>
        <p:spPr>
          <a:xfrm>
            <a:off x="3539094" y="1461246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DC8C799-F811-43ED-8CD1-6569532625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9" t="12431" r="15898" b="12431"/>
          <a:stretch>
            <a:fillRect/>
          </a:stretch>
        </p:blipFill>
        <p:spPr>
          <a:xfrm rot="5400000">
            <a:off x="340656" y="1461247"/>
            <a:ext cx="1828801" cy="1828799"/>
          </a:xfrm>
          <a:custGeom>
            <a:avLst/>
            <a:gdLst>
              <a:gd name="connsiteX0" fmla="*/ 0 w 1828801"/>
              <a:gd name="connsiteY0" fmla="*/ 914400 h 1828799"/>
              <a:gd name="connsiteX1" fmla="*/ 914401 w 1828801"/>
              <a:gd name="connsiteY1" fmla="*/ 0 h 1828799"/>
              <a:gd name="connsiteX2" fmla="*/ 1828801 w 1828801"/>
              <a:gd name="connsiteY2" fmla="*/ 914400 h 1828799"/>
              <a:gd name="connsiteX3" fmla="*/ 914401 w 1828801"/>
              <a:gd name="connsiteY3" fmla="*/ 1828799 h 1828799"/>
              <a:gd name="connsiteX4" fmla="*/ 0 w 1828801"/>
              <a:gd name="connsiteY4" fmla="*/ 914400 h 182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1" h="1828799">
                <a:moveTo>
                  <a:pt x="0" y="914400"/>
                </a:moveTo>
                <a:cubicBezTo>
                  <a:pt x="0" y="409391"/>
                  <a:pt x="409392" y="0"/>
                  <a:pt x="914401" y="0"/>
                </a:cubicBezTo>
                <a:cubicBezTo>
                  <a:pt x="1419410" y="0"/>
                  <a:pt x="1828801" y="409391"/>
                  <a:pt x="1828801" y="914400"/>
                </a:cubicBezTo>
                <a:cubicBezTo>
                  <a:pt x="1828801" y="1419408"/>
                  <a:pt x="1419410" y="1828799"/>
                  <a:pt x="914401" y="1828799"/>
                </a:cubicBezTo>
                <a:cubicBezTo>
                  <a:pt x="409392" y="1828799"/>
                  <a:pt x="0" y="1419408"/>
                  <a:pt x="0" y="91440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7640A9-5404-42C4-963C-158E5D9899ED}"/>
              </a:ext>
            </a:extLst>
          </p:cNvPr>
          <p:cNvSpPr txBox="1"/>
          <p:nvPr/>
        </p:nvSpPr>
        <p:spPr>
          <a:xfrm>
            <a:off x="242047" y="237567"/>
            <a:ext cx="8507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y-AM" sz="3600" b="1" i="0" dirty="0">
                <a:solidFill>
                  <a:srgbClr val="002D62"/>
                </a:solidFill>
                <a:effectLst/>
                <a:latin typeface="DM Sans"/>
              </a:rPr>
              <a:t>Պատրաստման </a:t>
            </a:r>
            <a:r>
              <a:rPr lang="hy-AM" sz="3600" b="1" dirty="0">
                <a:solidFill>
                  <a:srgbClr val="002D62"/>
                </a:solidFill>
                <a:latin typeface="DM Sans"/>
              </a:rPr>
              <a:t>գ</a:t>
            </a:r>
            <a:r>
              <a:rPr lang="hy-AM" sz="3600" b="1" i="0" dirty="0">
                <a:solidFill>
                  <a:srgbClr val="002D62"/>
                </a:solidFill>
                <a:effectLst/>
                <a:latin typeface="DM Sans"/>
              </a:rPr>
              <a:t>ործընթացը </a:t>
            </a:r>
            <a:r>
              <a:rPr lang="en-US" sz="3600" b="1" i="0" dirty="0">
                <a:solidFill>
                  <a:srgbClr val="002D62"/>
                </a:solidFill>
                <a:effectLst/>
                <a:latin typeface="DM Sans"/>
              </a:rPr>
              <a:t>CEITEC-</a:t>
            </a:r>
            <a:r>
              <a:rPr lang="hy-AM" sz="3600" b="1" i="0" dirty="0">
                <a:solidFill>
                  <a:srgbClr val="002D62"/>
                </a:solidFill>
                <a:effectLst/>
                <a:latin typeface="DM Sans"/>
              </a:rPr>
              <a:t>ում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4B69C7-41FB-4289-B2FA-85B7499B3666}"/>
              </a:ext>
            </a:extLst>
          </p:cNvPr>
          <p:cNvSpPr txBox="1"/>
          <p:nvPr/>
        </p:nvSpPr>
        <p:spPr>
          <a:xfrm>
            <a:off x="161360" y="1012282"/>
            <a:ext cx="2187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200" b="1" dirty="0">
                <a:latin typeface="DM Sans"/>
              </a:rPr>
              <a:t>Հիմքի նախապատրաստում</a:t>
            </a:r>
            <a:endParaRPr lang="en-US" sz="1200" b="1" dirty="0">
              <a:latin typeface="DM Sans"/>
            </a:endParaRPr>
          </a:p>
          <a:p>
            <a:pPr algn="ctr"/>
            <a:r>
              <a:rPr lang="en-US" sz="1200" b="1" dirty="0">
                <a:latin typeface="DM Sans"/>
              </a:rPr>
              <a:t>500</a:t>
            </a:r>
            <a:r>
              <a:rPr lang="hy-AM" sz="1200" b="1" dirty="0">
                <a:latin typeface="DM Sans"/>
              </a:rPr>
              <a:t>նմ </a:t>
            </a:r>
            <a:r>
              <a:rPr lang="en-US" sz="1200" b="1" dirty="0">
                <a:latin typeface="DM Sans"/>
              </a:rPr>
              <a:t>SiO</a:t>
            </a:r>
            <a:r>
              <a:rPr lang="en-US" sz="1200" b="1" baseline="-25000" dirty="0">
                <a:latin typeface="DM San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34A71F-C60E-4253-B53D-AE2536DB1511}"/>
              </a:ext>
            </a:extLst>
          </p:cNvPr>
          <p:cNvSpPr txBox="1"/>
          <p:nvPr/>
        </p:nvSpPr>
        <p:spPr>
          <a:xfrm>
            <a:off x="3185096" y="999580"/>
            <a:ext cx="2467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1200" b="1" dirty="0">
                <a:latin typeface="DM Sans"/>
              </a:rPr>
              <a:t>Ֆոտոլիթոգրաֆիա</a:t>
            </a:r>
            <a:br>
              <a:rPr lang="en-US" sz="1200" b="1" dirty="0">
                <a:latin typeface="DM Sans"/>
              </a:rPr>
            </a:br>
            <a:r>
              <a:rPr lang="hy-AM" sz="1200" b="1" dirty="0">
                <a:latin typeface="DM Sans"/>
              </a:rPr>
              <a:t>դրական ֆոտոռեզիստ </a:t>
            </a:r>
            <a:r>
              <a:rPr lang="en-US" sz="1200" b="1" dirty="0">
                <a:latin typeface="DM Sans"/>
              </a:rPr>
              <a:t>AZ514h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12E42C-9E0E-402A-AA74-1C2F03142882}"/>
              </a:ext>
            </a:extLst>
          </p:cNvPr>
          <p:cNvSpPr txBox="1"/>
          <p:nvPr/>
        </p:nvSpPr>
        <p:spPr>
          <a:xfrm>
            <a:off x="9547538" y="951000"/>
            <a:ext cx="2589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1200" b="1" dirty="0">
                <a:latin typeface="DM Sans"/>
              </a:rPr>
              <a:t>Պլազմային փորագրում (</a:t>
            </a:r>
            <a:r>
              <a:rPr lang="en-US" sz="1200" b="1" dirty="0">
                <a:latin typeface="DM Sans"/>
              </a:rPr>
              <a:t>RIE)</a:t>
            </a:r>
            <a:br>
              <a:rPr lang="en-US" sz="1200" b="1" dirty="0">
                <a:latin typeface="DM Sans"/>
              </a:rPr>
            </a:br>
            <a:r>
              <a:rPr lang="hy-AM" sz="1200" b="1" dirty="0">
                <a:latin typeface="DM Sans"/>
              </a:rPr>
              <a:t>Անիզոտրոպ փորագրում 150նմ</a:t>
            </a:r>
            <a:endParaRPr lang="en-US" sz="1200" b="1" dirty="0">
              <a:latin typeface="DM San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20EBBE-91AF-451D-A80A-D3485CE74267}"/>
              </a:ext>
            </a:extLst>
          </p:cNvPr>
          <p:cNvSpPr txBox="1"/>
          <p:nvPr/>
        </p:nvSpPr>
        <p:spPr>
          <a:xfrm>
            <a:off x="242047" y="5872785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1200" b="1" dirty="0">
                <a:latin typeface="DM Sans"/>
              </a:rPr>
              <a:t>Մետաղների նստեցում</a:t>
            </a:r>
            <a:br>
              <a:rPr lang="hy-AM" sz="1200" b="1" dirty="0">
                <a:latin typeface="DM Sans"/>
              </a:rPr>
            </a:br>
            <a:r>
              <a:rPr lang="en-US" sz="1200" b="1" dirty="0">
                <a:latin typeface="DM Sans"/>
              </a:rPr>
              <a:t> 5nm Cr / 145nm Ni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F7524E-2CAA-4C9E-8B97-FCBF7BC31D3B}"/>
              </a:ext>
            </a:extLst>
          </p:cNvPr>
          <p:cNvSpPr txBox="1"/>
          <p:nvPr/>
        </p:nvSpPr>
        <p:spPr>
          <a:xfrm>
            <a:off x="3842552" y="5872785"/>
            <a:ext cx="14406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1200" b="1" dirty="0">
                <a:latin typeface="DM Sans"/>
              </a:rPr>
              <a:t>Ֆոտոռեզիստի հեռացում</a:t>
            </a:r>
            <a:endParaRPr lang="en-US" sz="1200" b="1" dirty="0">
              <a:latin typeface="DM San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0A159F-7BEC-4D66-82DC-2D3ADA7C2977}"/>
              </a:ext>
            </a:extLst>
          </p:cNvPr>
          <p:cNvSpPr txBox="1"/>
          <p:nvPr/>
        </p:nvSpPr>
        <p:spPr>
          <a:xfrm>
            <a:off x="6343643" y="5872785"/>
            <a:ext cx="26087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1200" b="1" dirty="0">
                <a:latin typeface="DM Sans"/>
              </a:rPr>
              <a:t>Կոնտակտների ծածկում</a:t>
            </a:r>
            <a:endParaRPr lang="en-US" sz="1200" b="1" dirty="0">
              <a:latin typeface="DM San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E2C073-5E73-4974-B78F-16475760A7BA}"/>
              </a:ext>
            </a:extLst>
          </p:cNvPr>
          <p:cNvSpPr txBox="1"/>
          <p:nvPr/>
        </p:nvSpPr>
        <p:spPr>
          <a:xfrm>
            <a:off x="9583271" y="5872785"/>
            <a:ext cx="260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1200" b="1" dirty="0">
                <a:latin typeface="DM Sans"/>
              </a:rPr>
              <a:t>Ատոմաշերտային նստեցում (</a:t>
            </a:r>
            <a:r>
              <a:rPr lang="en-US" sz="1200" b="1" dirty="0">
                <a:latin typeface="DM Sans"/>
              </a:rPr>
              <a:t>ALD)</a:t>
            </a:r>
            <a:br>
              <a:rPr lang="en-US" sz="1200" b="1" dirty="0">
                <a:latin typeface="DM Sans"/>
              </a:rPr>
            </a:br>
            <a:r>
              <a:rPr lang="en-US" sz="1200" b="1" dirty="0">
                <a:latin typeface="DM Sans"/>
              </a:rPr>
              <a:t>60 nm HfO</a:t>
            </a:r>
            <a:r>
              <a:rPr lang="en-US" sz="1200" b="1" baseline="-25000" dirty="0">
                <a:latin typeface="DM Sans"/>
              </a:rPr>
              <a:t>2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BF44C2F7-D33D-41CC-AE47-6F846D922E07}"/>
              </a:ext>
            </a:extLst>
          </p:cNvPr>
          <p:cNvCxnSpPr>
            <a:cxnSpLocks/>
          </p:cNvCxnSpPr>
          <p:nvPr/>
        </p:nvCxnSpPr>
        <p:spPr>
          <a:xfrm>
            <a:off x="2169456" y="2375646"/>
            <a:ext cx="1369638" cy="12700"/>
          </a:xfrm>
          <a:prstGeom prst="bentConnector3">
            <a:avLst>
              <a:gd name="adj1" fmla="val 103672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B6ACD8B-A5BE-42E1-8D62-1130D76163AA}"/>
              </a:ext>
            </a:extLst>
          </p:cNvPr>
          <p:cNvCxnSpPr>
            <a:cxnSpLocks/>
          </p:cNvCxnSpPr>
          <p:nvPr/>
        </p:nvCxnSpPr>
        <p:spPr>
          <a:xfrm>
            <a:off x="5367894" y="2375646"/>
            <a:ext cx="136963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55962E0-69DC-468A-94EB-8C0FEE4A7DC6}"/>
              </a:ext>
            </a:extLst>
          </p:cNvPr>
          <p:cNvCxnSpPr>
            <a:cxnSpLocks/>
          </p:cNvCxnSpPr>
          <p:nvPr/>
        </p:nvCxnSpPr>
        <p:spPr>
          <a:xfrm>
            <a:off x="8566333" y="2375646"/>
            <a:ext cx="136963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9C3A5A3-6143-435C-8C0E-15382A89CB7C}"/>
              </a:ext>
            </a:extLst>
          </p:cNvPr>
          <p:cNvCxnSpPr>
            <a:cxnSpLocks/>
            <a:stCxn id="80" idx="1"/>
            <a:endCxn id="83" idx="3"/>
          </p:cNvCxnSpPr>
          <p:nvPr/>
        </p:nvCxnSpPr>
        <p:spPr>
          <a:xfrm flipV="1">
            <a:off x="2169455" y="4875009"/>
            <a:ext cx="1367677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60E55E2-B948-4D4D-BF24-44F479F4F43A}"/>
              </a:ext>
            </a:extLst>
          </p:cNvPr>
          <p:cNvCxnSpPr>
            <a:cxnSpLocks/>
            <a:stCxn id="83" idx="1"/>
            <a:endCxn id="86" idx="3"/>
          </p:cNvCxnSpPr>
          <p:nvPr/>
        </p:nvCxnSpPr>
        <p:spPr>
          <a:xfrm>
            <a:off x="5365932" y="4875009"/>
            <a:ext cx="1367677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FB50D47-EC81-4B44-A32E-570B856298DA}"/>
              </a:ext>
            </a:extLst>
          </p:cNvPr>
          <p:cNvCxnSpPr>
            <a:cxnSpLocks/>
            <a:stCxn id="86" idx="1"/>
            <a:endCxn id="89" idx="3"/>
          </p:cNvCxnSpPr>
          <p:nvPr/>
        </p:nvCxnSpPr>
        <p:spPr>
          <a:xfrm flipV="1">
            <a:off x="8562409" y="4875009"/>
            <a:ext cx="1365714" cy="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59267AF-B607-4441-82A5-4A0C002D135E}"/>
              </a:ext>
            </a:extLst>
          </p:cNvPr>
          <p:cNvSpPr txBox="1"/>
          <p:nvPr/>
        </p:nvSpPr>
        <p:spPr>
          <a:xfrm>
            <a:off x="6451644" y="951001"/>
            <a:ext cx="2467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1200" b="1" dirty="0">
                <a:latin typeface="DM Sans"/>
              </a:rPr>
              <a:t>Մոդելի կառուցում</a:t>
            </a:r>
            <a:br>
              <a:rPr lang="en-US" sz="1200" b="1" dirty="0">
                <a:latin typeface="DM Sans"/>
              </a:rPr>
            </a:br>
            <a:r>
              <a:rPr lang="en-US" sz="1200" b="1" dirty="0" err="1">
                <a:latin typeface="DM Sans"/>
              </a:rPr>
              <a:t>MicroWriter</a:t>
            </a:r>
            <a:r>
              <a:rPr lang="en-US" sz="1200" b="1" dirty="0">
                <a:latin typeface="DM Sans"/>
              </a:rPr>
              <a:t> 3 DWL</a:t>
            </a:r>
          </a:p>
        </p:txBody>
      </p:sp>
      <p:cxnSp>
        <p:nvCxnSpPr>
          <p:cNvPr id="93" name="Connector: Elbow 92">
            <a:extLst>
              <a:ext uri="{FF2B5EF4-FFF2-40B4-BE49-F238E27FC236}">
                <a16:creationId xmlns:a16="http://schemas.microsoft.com/office/drawing/2014/main" id="{F096000F-1BBC-41BE-ABB4-202B20F18D39}"/>
              </a:ext>
            </a:extLst>
          </p:cNvPr>
          <p:cNvCxnSpPr>
            <a:cxnSpLocks/>
            <a:stCxn id="77" idx="2"/>
            <a:endCxn id="80" idx="0"/>
          </p:cNvCxnSpPr>
          <p:nvPr/>
        </p:nvCxnSpPr>
        <p:spPr>
          <a:xfrm flipH="1">
            <a:off x="1255055" y="3290046"/>
            <a:ext cx="9595317" cy="670564"/>
          </a:xfrm>
          <a:prstGeom prst="bentConnector4">
            <a:avLst>
              <a:gd name="adj1" fmla="val -99"/>
              <a:gd name="adj2" fmla="val 40341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905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7462E1-9677-4207-AFBD-92428B18D34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5" t="10573" r="14774"/>
          <a:stretch/>
        </p:blipFill>
        <p:spPr bwMode="auto">
          <a:xfrm>
            <a:off x="355314" y="378767"/>
            <a:ext cx="2617650" cy="2101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5CB310-70C1-459E-84AE-2F95A21EF681}"/>
              </a:ext>
            </a:extLst>
          </p:cNvPr>
          <p:cNvSpPr txBox="1"/>
          <p:nvPr/>
        </p:nvSpPr>
        <p:spPr>
          <a:xfrm>
            <a:off x="290920" y="2461453"/>
            <a:ext cx="2617650" cy="417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330315" algn="l"/>
              </a:tabLs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Mkrtich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Yeranosyan</a:t>
            </a:r>
            <a:endParaRPr lang="hy-AM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E8D24-1A6D-47A9-9EDF-198595FCD5CD}"/>
              </a:ext>
            </a:extLst>
          </p:cNvPr>
          <p:cNvSpPr txBox="1"/>
          <p:nvPr/>
        </p:nvSpPr>
        <p:spPr>
          <a:xfrm>
            <a:off x="360279" y="2829736"/>
            <a:ext cx="24789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 of Laboratory PhD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DF5659-B69A-49B8-B16F-DC495A72E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24"/>
          <a:stretch/>
        </p:blipFill>
        <p:spPr>
          <a:xfrm>
            <a:off x="185521" y="3812208"/>
            <a:ext cx="1895474" cy="18637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1078F-46CC-4BF0-B94B-1239CA4B21EA}"/>
              </a:ext>
            </a:extLst>
          </p:cNvPr>
          <p:cNvSpPr txBox="1"/>
          <p:nvPr/>
        </p:nvSpPr>
        <p:spPr>
          <a:xfrm>
            <a:off x="-8019" y="5817822"/>
            <a:ext cx="2282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Razmik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Navoyan</a:t>
            </a:r>
            <a:endParaRPr lang="hy-AM" i="0" dirty="0">
              <a:solidFill>
                <a:srgbClr val="15151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074167-70D5-4688-9EEE-81C98265DB23}"/>
              </a:ext>
            </a:extLst>
          </p:cNvPr>
          <p:cNvSpPr txBox="1"/>
          <p:nvPr/>
        </p:nvSpPr>
        <p:spPr>
          <a:xfrm>
            <a:off x="3256653" y="2537349"/>
            <a:ext cx="2617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Avetis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Simonyan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PhD</a:t>
            </a:r>
            <a:endParaRPr lang="hy-AM" i="0" dirty="0">
              <a:solidFill>
                <a:srgbClr val="15151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9754FA-54F5-44B5-859C-7CD1B6FDDB34}"/>
              </a:ext>
            </a:extLst>
          </p:cNvPr>
          <p:cNvSpPr txBox="1"/>
          <p:nvPr/>
        </p:nvSpPr>
        <p:spPr>
          <a:xfrm>
            <a:off x="2162371" y="5817822"/>
            <a:ext cx="2227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Erik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Vahanyan</a:t>
            </a:r>
            <a:endParaRPr lang="hy-AM" i="0" dirty="0">
              <a:solidFill>
                <a:srgbClr val="15151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7B9139-080A-47F8-A72C-682967F7BD00}"/>
              </a:ext>
            </a:extLst>
          </p:cNvPr>
          <p:cNvSpPr txBox="1"/>
          <p:nvPr/>
        </p:nvSpPr>
        <p:spPr>
          <a:xfrm>
            <a:off x="4284700" y="5817822"/>
            <a:ext cx="2617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Hayk Hovhannisyan</a:t>
            </a:r>
            <a:endParaRPr lang="hy-AM" i="0" dirty="0">
              <a:solidFill>
                <a:srgbClr val="15151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7CCDD-BE04-4B50-9D19-E931BB2B9C00}"/>
              </a:ext>
            </a:extLst>
          </p:cNvPr>
          <p:cNvSpPr txBox="1"/>
          <p:nvPr/>
        </p:nvSpPr>
        <p:spPr>
          <a:xfrm>
            <a:off x="6815085" y="5817823"/>
            <a:ext cx="2725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Heriqnaz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Asatryan</a:t>
            </a:r>
            <a:endParaRPr lang="hy-AM" i="0" dirty="0">
              <a:solidFill>
                <a:srgbClr val="15151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FC0F30-0083-496C-924F-1F0CDEC4EF94}"/>
              </a:ext>
            </a:extLst>
          </p:cNvPr>
          <p:cNvSpPr txBox="1"/>
          <p:nvPr/>
        </p:nvSpPr>
        <p:spPr>
          <a:xfrm>
            <a:off x="9635052" y="5817823"/>
            <a:ext cx="2266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Aram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Qerobyan</a:t>
            </a:r>
            <a:endParaRPr lang="hy-AM" i="0" dirty="0">
              <a:solidFill>
                <a:srgbClr val="15151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88BFD8-9ECE-43B8-B133-AB00F1D92024}"/>
              </a:ext>
            </a:extLst>
          </p:cNvPr>
          <p:cNvSpPr txBox="1"/>
          <p:nvPr/>
        </p:nvSpPr>
        <p:spPr>
          <a:xfrm>
            <a:off x="5992004" y="2531827"/>
            <a:ext cx="2932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Armen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Petrosyan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PhD</a:t>
            </a:r>
            <a:endParaRPr lang="hy-AM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90A708-21CB-4268-B073-69F76A92EDD5}"/>
              </a:ext>
            </a:extLst>
          </p:cNvPr>
          <p:cNvSpPr txBox="1"/>
          <p:nvPr/>
        </p:nvSpPr>
        <p:spPr>
          <a:xfrm>
            <a:off x="8727355" y="2480503"/>
            <a:ext cx="2932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Mkrtich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Asatryan</a:t>
            </a:r>
            <a:endParaRPr lang="hy-AM" i="0" dirty="0">
              <a:solidFill>
                <a:srgbClr val="15151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1088A8-3F38-4D9B-A98D-4A70E06CE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432" y="3812208"/>
            <a:ext cx="1959793" cy="1863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1B33F9-7C9F-49D5-B74D-B0A17EA20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663" y="3820944"/>
            <a:ext cx="2230369" cy="1863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0405DD-F2F1-4051-A598-FDF80D2E4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7355" y="383548"/>
            <a:ext cx="2548669" cy="19115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440905-400B-4AAB-A2E9-E90ED1FA29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944" r="7363" b="16762"/>
          <a:stretch/>
        </p:blipFill>
        <p:spPr>
          <a:xfrm>
            <a:off x="5933055" y="427491"/>
            <a:ext cx="2394595" cy="19402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731FC7-E432-4B2D-802B-93654E1183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697" t="23665" r="7565"/>
          <a:stretch/>
        </p:blipFill>
        <p:spPr>
          <a:xfrm>
            <a:off x="6957784" y="3812208"/>
            <a:ext cx="2440424" cy="1863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22C7F7-1FCD-4D29-A76C-790C332B35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5109" y="3803474"/>
            <a:ext cx="1410915" cy="18812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11DD17-D5ED-4AF4-B968-24AF35003F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1616" y="372793"/>
            <a:ext cx="2101735" cy="210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66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0" y="163633"/>
            <a:ext cx="12066000" cy="11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" sz="1867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Մանրաչափային դաշտային տրանզիստորների նախագծում, պատրաստում և բնութագրում՝</a:t>
            </a:r>
            <a:endParaRPr sz="1867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" sz="1867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առաջադեմ լիտոգրաֆիական տեխնոլոգիաների կիրառմամբ</a:t>
            </a:r>
            <a:endParaRPr sz="1867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endParaRPr sz="1867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41000" y="1242800"/>
            <a:ext cx="11784000" cy="21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Նախատեսվում է․ նախագծել, պատրաստել և բնութագրել մանրաչափային դաշտային տրանզիստորներ՝ </a:t>
            </a:r>
            <a:endParaRPr sz="1867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indent="-423323">
              <a:lnSpc>
                <a:spcPct val="115000"/>
              </a:lnSpc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առաջադեմ հաղորդիչ (ածխածնային նանոխողովակ և գրաֆեն)</a:t>
            </a:r>
            <a:endParaRPr sz="1867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indent="-423323">
              <a:lnSpc>
                <a:spcPct val="115000"/>
              </a:lnSpc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բարձր k-ով մեկուսիչ նյութի՝ HfO₂ (կամ Al₂O₃) օգտագործմամբ։</a:t>
            </a:r>
            <a:endParaRPr sz="1867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115000"/>
              </a:lnSpc>
            </a:pP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Այս նյութերը ապահովում են ավելի լավ փականային կառավարում, նվազ արտահոսքային հոսանք և բարձրփոխահաղորդականություն՝ բարելավելով տրանզիստորի աշխատանքը նանոչափային տիրույթներում։</a:t>
            </a:r>
            <a:endParaRPr sz="1867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sz="1867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sz="1867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" name="Google Shape;56;p13" title="Снимок экрана 2026-05-08 в 22.20.3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2551" y="3243466"/>
            <a:ext cx="3715300" cy="2756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 title="Снимок экрана 2026-05-08 в 22.21.5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5152" y="3243465"/>
            <a:ext cx="3100200" cy="2529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/>
          <p:nvPr/>
        </p:nvSpPr>
        <p:spPr>
          <a:xfrm>
            <a:off x="160133" y="163633"/>
            <a:ext cx="11784000" cy="8528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2678400" y="1756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ru" sz="2400" b="1">
                <a:latin typeface="Times New Roman"/>
                <a:ea typeface="Times New Roman"/>
                <a:cs typeface="Times New Roman"/>
                <a:sym typeface="Times New Roman"/>
              </a:rPr>
              <a:t>Պատրաստման ընթացքը CEITEC-ում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2553900" y="187600"/>
            <a:ext cx="6492400" cy="6440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65" name="Google Shape;65;p14"/>
          <p:cNvSpPr txBox="1"/>
          <p:nvPr/>
        </p:nvSpPr>
        <p:spPr>
          <a:xfrm>
            <a:off x="247133" y="1538853"/>
            <a:ext cx="5778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Clr>
                <a:schemeClr val="dk2"/>
              </a:buClr>
              <a:buSzPts val="1400"/>
              <a:buFont typeface="Times New Roman"/>
              <a:buChar char="●"/>
            </a:pPr>
            <a:r>
              <a:rPr lang="ru" sz="1867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Կոնտակտների նախագծում</a:t>
            </a:r>
            <a:endParaRPr sz="1867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6" name="Google Shape;66;p14" title="Снимок экрана 2026-03-29 в 20.09.1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8895" y="2028287"/>
            <a:ext cx="2974645" cy="2858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 title="Снимок экрана 2026-03-29 в 20.10.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8448" y="2093166"/>
            <a:ext cx="2926859" cy="2671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 title="Снимок экрана 2026-03-29 в 20.25.5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134" y="2093167"/>
            <a:ext cx="2867033" cy="2671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 title="Снимок экрана 2026-03-29 в 20.26.3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25000" y="2093166"/>
            <a:ext cx="2418635" cy="267166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953974" y="4764831"/>
            <a:ext cx="4553953" cy="9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y-AM" sz="1867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ֆոտո</a:t>
            </a:r>
            <a:r>
              <a:rPr lang="ru" sz="1867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լիտոգրաֆիայի</a:t>
            </a:r>
            <a:r>
              <a:rPr lang="hy-AM" sz="1867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կիրառմամբ </a:t>
            </a:r>
            <a:r>
              <a:rPr lang="en-US" sz="1867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hy-AM" sz="1867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5մկմ</a:t>
            </a:r>
            <a:r>
              <a:rPr lang="en-US" sz="1867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867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6595102" y="4819261"/>
            <a:ext cx="4758205" cy="1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ru" sz="1867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Էլեկտրոնա</a:t>
            </a:r>
            <a:r>
              <a:rPr lang="hy-AM" sz="1867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ճառագայթային </a:t>
            </a:r>
            <a:r>
              <a:rPr lang="ru" sz="1867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լիտոգրաֆիայի</a:t>
            </a:r>
            <a:r>
              <a:rPr lang="hy-AM" sz="1867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կիրառմամբ </a:t>
            </a:r>
            <a:r>
              <a:rPr lang="en-US" sz="1867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(50</a:t>
            </a:r>
            <a:r>
              <a:rPr lang="hy-AM" sz="1867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-500նմ</a:t>
            </a:r>
            <a:r>
              <a:rPr lang="en-US" sz="1867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867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/>
        </p:nvSpPr>
        <p:spPr>
          <a:xfrm>
            <a:off x="3208700" y="265145"/>
            <a:ext cx="4911600" cy="6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990"/>
            </a:pPr>
            <a:r>
              <a:rPr lang="ru" sz="2427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Արդյունքներ</a:t>
            </a:r>
            <a:endParaRPr sz="2427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sz="2400" dirty="0">
              <a:solidFill>
                <a:schemeClr val="dk2"/>
              </a:solidFill>
            </a:endParaRPr>
          </a:p>
        </p:txBody>
      </p:sp>
      <p:sp>
        <p:nvSpPr>
          <p:cNvPr id="103" name="Google Shape;103;p16"/>
          <p:cNvSpPr/>
          <p:nvPr/>
        </p:nvSpPr>
        <p:spPr>
          <a:xfrm>
            <a:off x="4180300" y="173345"/>
            <a:ext cx="2968400" cy="8264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104" name="Google Shape;104;p16"/>
          <p:cNvSpPr txBox="1"/>
          <p:nvPr/>
        </p:nvSpPr>
        <p:spPr>
          <a:xfrm>
            <a:off x="132966" y="1163083"/>
            <a:ext cx="6216576" cy="110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 ն</a:t>
            </a:r>
            <a:r>
              <a:rPr lang="hy-AM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մ բնութագրական չափերով</a:t>
            </a: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y-AM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ոսկու կոնտակտային </a:t>
            </a: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սանրեր</a:t>
            </a:r>
            <a:r>
              <a:rPr lang="hy-AM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պատրաստված</a:t>
            </a: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էլեկտրոնա</a:t>
            </a:r>
            <a:r>
              <a:rPr lang="hy-AM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ճառագայթային</a:t>
            </a:r>
            <a:r>
              <a:rPr lang="ru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ն վ</a:t>
            </a:r>
            <a:r>
              <a:rPr lang="hy-AM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իմագրմամբ</a:t>
            </a:r>
            <a:endParaRPr sz="1867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5" name="Google Shape;105;p16" title="Image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9979" y="2274874"/>
            <a:ext cx="2220550" cy="158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 title="photo_2026-05-09 17.59.05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048" y="2148400"/>
            <a:ext cx="2667382" cy="293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 title="Снимок экрана 2026-05-09 в 18.05.0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4512" y="4127462"/>
            <a:ext cx="1972900" cy="167326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/>
          <p:nvPr/>
        </p:nvSpPr>
        <p:spPr>
          <a:xfrm>
            <a:off x="8739027" y="4051366"/>
            <a:ext cx="3452973" cy="1387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y-AM" sz="1867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մկմ բնութագրական չափերով ոսկու կոնտակտային սանրեր պատրաստված ֆոտովիմագրմամբ</a:t>
            </a:r>
            <a:endParaRPr sz="1867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9" name="Google Shape;109;p16" title="photo_2026-05-09 17.59.01.jpeg"/>
          <p:cNvPicPr preferRelativeResize="0"/>
          <p:nvPr/>
        </p:nvPicPr>
        <p:blipFill rotWithShape="1">
          <a:blip r:embed="rId6">
            <a:alphaModFix/>
          </a:blip>
          <a:srcRect t="13272" r="6598" b="15416"/>
          <a:stretch/>
        </p:blipFill>
        <p:spPr>
          <a:xfrm>
            <a:off x="5430529" y="4204150"/>
            <a:ext cx="3316519" cy="273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7C9F83-0116-45B2-BDF4-DA22702C03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2051" y="51772"/>
            <a:ext cx="3251978" cy="398092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C8A8C-3BEB-F1D3-F7FE-C96055BDC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B701B-975B-A27C-786D-BB2E82FD7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36" y="89526"/>
            <a:ext cx="5261574" cy="828386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Conferences and activities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85B42-1400-A2B5-2C70-F2DE56C0D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79E95-03F0-4A43-8B6E-1EA48D0DDD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7" name="Picture 16" descr="A group of people standing in front of a wall&#10;&#10;AI-generated content may be incorrect.">
            <a:extLst>
              <a:ext uri="{FF2B5EF4-FFF2-40B4-BE49-F238E27FC236}">
                <a16:creationId xmlns:a16="http://schemas.microsoft.com/office/drawing/2014/main" id="{0315FFB9-FEFB-F361-717C-24E459559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8"/>
          <a:stretch>
            <a:fillRect/>
          </a:stretch>
        </p:blipFill>
        <p:spPr>
          <a:xfrm>
            <a:off x="49673" y="2633896"/>
            <a:ext cx="4210777" cy="2626014"/>
          </a:xfrm>
          <a:prstGeom prst="rect">
            <a:avLst/>
          </a:prstGeom>
        </p:spPr>
      </p:pic>
      <p:pic>
        <p:nvPicPr>
          <p:cNvPr id="19" name="Picture 18" descr="A group of people in lab coats&#10;&#10;AI-generated content may be incorrect.">
            <a:extLst>
              <a:ext uri="{FF2B5EF4-FFF2-40B4-BE49-F238E27FC236}">
                <a16:creationId xmlns:a16="http://schemas.microsoft.com/office/drawing/2014/main" id="{F1AED588-9478-2C37-F640-6F6651223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2" t="22381"/>
          <a:stretch>
            <a:fillRect/>
          </a:stretch>
        </p:blipFill>
        <p:spPr>
          <a:xfrm>
            <a:off x="4198800" y="2241237"/>
            <a:ext cx="2743201" cy="3292475"/>
          </a:xfrm>
          <a:prstGeom prst="rect">
            <a:avLst/>
          </a:prstGeom>
        </p:spPr>
      </p:pic>
      <p:pic>
        <p:nvPicPr>
          <p:cNvPr id="25" name="Picture 24" descr="A person in a room with a podium&#10;&#10;AI-generated content may be incorrect.">
            <a:extLst>
              <a:ext uri="{FF2B5EF4-FFF2-40B4-BE49-F238E27FC236}">
                <a16:creationId xmlns:a16="http://schemas.microsoft.com/office/drawing/2014/main" id="{3209CC7F-B37B-849C-4FFD-DB1E05FA5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5" t="34301" r="32291" b="37767"/>
          <a:stretch>
            <a:fillRect/>
          </a:stretch>
        </p:blipFill>
        <p:spPr>
          <a:xfrm>
            <a:off x="7186290" y="1082295"/>
            <a:ext cx="2954086" cy="3308035"/>
          </a:xfrm>
          <a:prstGeom prst="rect">
            <a:avLst/>
          </a:prstGeom>
        </p:spPr>
      </p:pic>
      <p:pic>
        <p:nvPicPr>
          <p:cNvPr id="21" name="Picture 20" descr="A person standing next to a poster&#10;&#10;AI-generated content may be incorrect.">
            <a:extLst>
              <a:ext uri="{FF2B5EF4-FFF2-40B4-BE49-F238E27FC236}">
                <a16:creationId xmlns:a16="http://schemas.microsoft.com/office/drawing/2014/main" id="{2F528AE0-794C-699D-02BF-ECA8C7A2F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912" y="2118102"/>
            <a:ext cx="2743202" cy="3657603"/>
          </a:xfrm>
          <a:prstGeom prst="rect">
            <a:avLst/>
          </a:prstGeom>
        </p:spPr>
      </p:pic>
      <p:pic>
        <p:nvPicPr>
          <p:cNvPr id="23" name="Picture 22" descr="A person standing next to a poster&#10;&#10;AI-generated content may be incorrect.">
            <a:extLst>
              <a:ext uri="{FF2B5EF4-FFF2-40B4-BE49-F238E27FC236}">
                <a16:creationId xmlns:a16="http://schemas.microsoft.com/office/drawing/2014/main" id="{30D8AF4E-E641-1A7B-65BE-B026B0496F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39" y="4545736"/>
            <a:ext cx="2743202" cy="205740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A6DC438-695B-902C-F73A-D94514EEF1CE}"/>
              </a:ext>
            </a:extLst>
          </p:cNvPr>
          <p:cNvSpPr txBox="1"/>
          <p:nvPr/>
        </p:nvSpPr>
        <p:spPr>
          <a:xfrm>
            <a:off x="7205340" y="201550"/>
            <a:ext cx="4796124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New Trends in Chemistry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7320FD-0959-CD32-7295-D07453E67A3A}"/>
              </a:ext>
            </a:extLst>
          </p:cNvPr>
          <p:cNvSpPr txBox="1"/>
          <p:nvPr/>
        </p:nvSpPr>
        <p:spPr>
          <a:xfrm>
            <a:off x="3579605" y="1594882"/>
            <a:ext cx="3535917" cy="523220"/>
          </a:xfrm>
          <a:prstGeom prst="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Laboratory courses</a:t>
            </a:r>
          </a:p>
        </p:txBody>
      </p:sp>
    </p:spTree>
    <p:extLst>
      <p:ext uri="{BB962C8B-B14F-4D97-AF65-F5344CB8AC3E}">
        <p14:creationId xmlns:p14="http://schemas.microsoft.com/office/powerpoint/2010/main" val="160876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3B8A6-5DD8-439F-932C-B4858E89EF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4A8DC-967E-4B12-AE0E-7386BE2F9E4F}"/>
              </a:ext>
            </a:extLst>
          </p:cNvPr>
          <p:cNvSpPr txBox="1"/>
          <p:nvPr/>
        </p:nvSpPr>
        <p:spPr>
          <a:xfrm>
            <a:off x="838199" y="190498"/>
            <a:ext cx="10106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+mj-lt"/>
              </a:rPr>
              <a:t>Six members of our group have completed an internship at the </a:t>
            </a:r>
            <a:r>
              <a:rPr lang="en-US" sz="1800" dirty="0">
                <a:latin typeface="+mj-lt"/>
              </a:rPr>
              <a:t>CEITECH Nano</a:t>
            </a:r>
            <a:r>
              <a:rPr lang="en-US" sz="1800" dirty="0">
                <a:effectLst/>
                <a:latin typeface="+mj-lt"/>
              </a:rPr>
              <a:t> Center.</a:t>
            </a:r>
            <a:endParaRPr lang="ru-RU" sz="18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8A9BF6-8A69-4E6A-BA12-DC3EBB694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17" y="976911"/>
            <a:ext cx="5686933" cy="27326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194318-B74C-4F07-9EB8-E2CE6F736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941" y="990805"/>
            <a:ext cx="3919283" cy="5239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E8B893-37FB-4B88-A052-6A5F9067A7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90" t="16143" r="8205" b="15951"/>
          <a:stretch/>
        </p:blipFill>
        <p:spPr>
          <a:xfrm>
            <a:off x="542417" y="3709594"/>
            <a:ext cx="5686933" cy="295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245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3B8A6-5DD8-439F-932C-B4858E89EF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4A8DC-967E-4B12-AE0E-7386BE2F9E4F}"/>
              </a:ext>
            </a:extLst>
          </p:cNvPr>
          <p:cNvSpPr txBox="1"/>
          <p:nvPr/>
        </p:nvSpPr>
        <p:spPr>
          <a:xfrm>
            <a:off x="838199" y="190498"/>
            <a:ext cx="10106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+mj-lt"/>
              </a:rPr>
              <a:t>Visit of Internationa</a:t>
            </a:r>
            <a:r>
              <a:rPr lang="en-US" sz="1800" dirty="0">
                <a:latin typeface="+mj-lt"/>
              </a:rPr>
              <a:t>l </a:t>
            </a:r>
            <a:r>
              <a:rPr lang="en-US" sz="1800" dirty="0" err="1">
                <a:latin typeface="+mj-lt"/>
              </a:rPr>
              <a:t>partnerof</a:t>
            </a:r>
            <a:r>
              <a:rPr lang="en-US" sz="1800" dirty="0">
                <a:latin typeface="+mj-lt"/>
              </a:rPr>
              <a:t> the project and signed the memorandum of understanding between the institutes </a:t>
            </a:r>
            <a:r>
              <a:rPr lang="en-US" sz="1800" dirty="0" err="1">
                <a:latin typeface="+mj-lt"/>
              </a:rPr>
              <a:t>FZU</a:t>
            </a:r>
            <a:r>
              <a:rPr lang="en-US" sz="1800" dirty="0">
                <a:latin typeface="+mj-lt"/>
              </a:rPr>
              <a:t> and </a:t>
            </a:r>
            <a:r>
              <a:rPr lang="en-US" sz="1800" dirty="0" err="1">
                <a:latin typeface="+mj-lt"/>
              </a:rPr>
              <a:t>ICHPH</a:t>
            </a:r>
            <a:endParaRPr lang="ru-RU" sz="18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53C0F1-3C43-41CB-9112-326E5B520C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94" t="14449" r="21291" b="31469"/>
          <a:stretch/>
        </p:blipFill>
        <p:spPr>
          <a:xfrm>
            <a:off x="196645" y="1069462"/>
            <a:ext cx="5899355" cy="3709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EC55DE-A2C6-47B6-BFA4-B2456117D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83" r="6252" b="2778"/>
          <a:stretch/>
        </p:blipFill>
        <p:spPr>
          <a:xfrm>
            <a:off x="6528854" y="915836"/>
            <a:ext cx="4824946" cy="50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63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3CA6BA-6913-455C-B738-8BB380D3B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6598"/>
            <a:ext cx="2392217" cy="1957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EEDDD7-54A7-4BCE-B2C2-AA0FF5125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2" y="2261696"/>
            <a:ext cx="2059991" cy="20599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7A9140-990C-48FD-A758-143B5A39B0D1}"/>
              </a:ext>
            </a:extLst>
          </p:cNvPr>
          <p:cNvSpPr txBox="1"/>
          <p:nvPr/>
        </p:nvSpPr>
        <p:spPr>
          <a:xfrm>
            <a:off x="2275882" y="2280746"/>
            <a:ext cx="29764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Prof. Dr. </a:t>
            </a:r>
            <a:r>
              <a:rPr lang="en-US" sz="1400" b="1" i="0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Hirakawa</a:t>
            </a:r>
            <a:r>
              <a:rPr lang="en-US" sz="1400" b="1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Kazuhik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o, </a:t>
            </a:r>
            <a:r>
              <a:rPr lang="en-US" sz="1400" b="1" dirty="0"/>
              <a:t>Institute of Industrial Science (IIS)</a:t>
            </a:r>
            <a:r>
              <a:rPr lang="en-US" sz="1400" dirty="0"/>
              <a:t> </a:t>
            </a:r>
            <a:r>
              <a:rPr lang="en-US" sz="1400" b="1" dirty="0"/>
              <a:t>University of Tokyo</a:t>
            </a:r>
            <a:endParaRPr lang="en-US" sz="1400" b="1" i="0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Quantum Semiconductor Electronics Laboratory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Hirakawa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  <a:endParaRPr lang="hy-AM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**H-index </a:t>
            </a:r>
            <a:r>
              <a:rPr lang="hy-AM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A7613-7DDE-42E0-B67E-DCCDF4753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13" y="2261696"/>
            <a:ext cx="2242164" cy="18918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4CA947-AC40-4FDC-8190-DF63C79D78C3}"/>
              </a:ext>
            </a:extLst>
          </p:cNvPr>
          <p:cNvSpPr txBox="1"/>
          <p:nvPr/>
        </p:nvSpPr>
        <p:spPr>
          <a:xfrm>
            <a:off x="8608872" y="2380163"/>
            <a:ext cx="30124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dirty="0">
                <a:solidFill>
                  <a:srgbClr val="18120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Prof. Dr. Artem </a:t>
            </a:r>
            <a:r>
              <a:rPr lang="en-US" sz="1400" b="1" i="0" dirty="0" err="1">
                <a:solidFill>
                  <a:srgbClr val="18120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Badasyan</a:t>
            </a:r>
            <a:endParaRPr lang="en-US" sz="1400" b="1" dirty="0">
              <a:solidFill>
                <a:srgbClr val="1812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b="1" i="0" dirty="0">
              <a:solidFill>
                <a:srgbClr val="18120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1" i="0" dirty="0">
                <a:solidFill>
                  <a:srgbClr val="18120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University of Nova </a:t>
            </a:r>
            <a:r>
              <a:rPr lang="en-US" sz="1400" b="1" i="0" dirty="0" err="1">
                <a:solidFill>
                  <a:srgbClr val="18120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Gorica</a:t>
            </a:r>
            <a:r>
              <a:rPr lang="en-US" sz="1400" b="1" i="0" dirty="0">
                <a:solidFill>
                  <a:srgbClr val="18120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Slovenia</a:t>
            </a:r>
            <a:endParaRPr lang="hy-AM" sz="1400" b="1" i="0" dirty="0">
              <a:solidFill>
                <a:srgbClr val="18120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**H-index </a:t>
            </a:r>
            <a:r>
              <a:rPr lang="hy-AM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b="1" i="0" dirty="0">
              <a:solidFill>
                <a:srgbClr val="18120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1B9DAE-0F60-4A93-92B1-30A6222747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3" y="4660106"/>
            <a:ext cx="2059990" cy="19388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4A8C3B-9E39-4A79-A97B-458C60D0AE88}"/>
              </a:ext>
            </a:extLst>
          </p:cNvPr>
          <p:cNvSpPr txBox="1"/>
          <p:nvPr/>
        </p:nvSpPr>
        <p:spPr>
          <a:xfrm>
            <a:off x="8782412" y="4714659"/>
            <a:ext cx="31225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111111"/>
                </a:solidFill>
                <a:effectLst/>
                <a:latin typeface="var(--nova-font-family-sans-serif)"/>
              </a:rPr>
              <a:t>Prof. Dr. </a:t>
            </a:r>
            <a:r>
              <a:rPr lang="en-US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Arshak</a:t>
            </a:r>
            <a:r>
              <a:rPr lang="en-US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Poghossian</a:t>
            </a:r>
            <a:endParaRPr lang="en-US" b="1" i="0" dirty="0">
              <a:solidFill>
                <a:srgbClr val="111111"/>
              </a:solidFill>
              <a:effectLst/>
              <a:latin typeface="var(--nova-font-family-sans-serif)"/>
            </a:endParaRPr>
          </a:p>
          <a:p>
            <a:endParaRPr lang="en-US" b="1" i="0" dirty="0">
              <a:solidFill>
                <a:srgbClr val="111111"/>
              </a:solidFill>
              <a:effectLst/>
              <a:latin typeface="var(--nova-font-family-sans-serif)"/>
            </a:endParaRPr>
          </a:p>
          <a:p>
            <a:r>
              <a:rPr lang="en-US" b="1" dirty="0">
                <a:solidFill>
                  <a:srgbClr val="111111"/>
                </a:solidFill>
                <a:latin typeface="var(--nova-font-family-sans-serif)"/>
              </a:rPr>
              <a:t>FH Aachen University of Applied Sciences · Institute of Nano- and Biotechnologies</a:t>
            </a:r>
            <a:endParaRPr lang="en-US" b="1" i="0" dirty="0">
              <a:solidFill>
                <a:srgbClr val="111111"/>
              </a:solidFill>
              <a:effectLst/>
              <a:latin typeface="var(--nova-font-family-sans-serif)"/>
            </a:endParaRPr>
          </a:p>
          <a:p>
            <a:endParaRPr lang="hy-AM" b="0" i="0" u="none" strike="noStrike" dirty="0">
              <a:solidFill>
                <a:srgbClr val="111111"/>
              </a:solidFill>
              <a:effectLst/>
              <a:latin typeface="var(--nova-font-family-sans-serif)"/>
              <a:hlinkClick r:id="rId6"/>
            </a:endParaRPr>
          </a:p>
          <a:p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**H-index </a:t>
            </a:r>
            <a:r>
              <a:rPr lang="hy-AM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i="0" u="none" strike="noStrike" dirty="0">
              <a:solidFill>
                <a:srgbClr val="111111"/>
              </a:solidFill>
              <a:effectLst/>
              <a:latin typeface="var(--nova-font-family-sans-serif)"/>
              <a:hlinkClick r:id="rId6"/>
            </a:endParaRPr>
          </a:p>
          <a:p>
            <a:endParaRPr lang="ru-RU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D3F7C45-A0BC-470D-898C-EE5467AF86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666" y="4417413"/>
            <a:ext cx="2176551" cy="21765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60516E0-1210-4928-AF66-8EB2CCE6EE79}"/>
              </a:ext>
            </a:extLst>
          </p:cNvPr>
          <p:cNvSpPr txBox="1"/>
          <p:nvPr/>
        </p:nvSpPr>
        <p:spPr>
          <a:xfrm>
            <a:off x="2275882" y="4714659"/>
            <a:ext cx="36044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SourceSansPro-SemiBold"/>
              </a:rPr>
              <a:t>Prof. Dr. Michael Schoening</a:t>
            </a:r>
          </a:p>
          <a:p>
            <a:r>
              <a:rPr lang="en-US" b="1" dirty="0">
                <a:solidFill>
                  <a:srgbClr val="111111"/>
                </a:solidFill>
                <a:latin typeface="var(--nova-font-family-sans-serif)"/>
              </a:rPr>
              <a:t>FH Aachen University of Applied Sciences · </a:t>
            </a:r>
          </a:p>
          <a:p>
            <a:endParaRPr lang="en-US" b="1" dirty="0">
              <a:solidFill>
                <a:srgbClr val="111111"/>
              </a:solidFill>
              <a:latin typeface="var(--nova-font-family-sans-serif)"/>
            </a:endParaRPr>
          </a:p>
          <a:p>
            <a:r>
              <a:rPr lang="en-US" b="1" dirty="0">
                <a:solidFill>
                  <a:srgbClr val="111111"/>
                </a:solidFill>
                <a:latin typeface="var(--nova-font-family-sans-serif)"/>
              </a:rPr>
              <a:t>Director </a:t>
            </a:r>
            <a:r>
              <a:rPr lang="en-US" dirty="0">
                <a:solidFill>
                  <a:srgbClr val="111111"/>
                </a:solidFill>
                <a:latin typeface="var(--nova-font-family-sans-serif)"/>
              </a:rPr>
              <a:t>of the Institute of Nano- and Biotechnologies</a:t>
            </a:r>
            <a:endParaRPr lang="hy-AM" dirty="0">
              <a:solidFill>
                <a:srgbClr val="111111"/>
              </a:solidFill>
              <a:latin typeface="var(--nova-font-family-sans-serif)"/>
            </a:endParaRPr>
          </a:p>
          <a:p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**H-index 6</a:t>
            </a:r>
            <a:r>
              <a:rPr lang="hy-AM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dirty="0"/>
            </a:br>
            <a:endParaRPr lang="ru-R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FED123-6433-4C56-BF25-CFE64BA58A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3" y="98804"/>
            <a:ext cx="2059991" cy="20599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6B287B-2B9F-427D-9EDC-57FCC571CD13}"/>
              </a:ext>
            </a:extLst>
          </p:cNvPr>
          <p:cNvSpPr txBox="1"/>
          <p:nvPr/>
        </p:nvSpPr>
        <p:spPr>
          <a:xfrm>
            <a:off x="2364451" y="108420"/>
            <a:ext cx="324298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Alexander </a:t>
            </a:r>
            <a:r>
              <a:rPr lang="en-US" sz="14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Dejneka</a:t>
            </a:r>
            <a:r>
              <a:rPr lang="en-US" sz="1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Ph.D</a:t>
            </a:r>
            <a:endParaRPr lang="en-US" sz="14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Institute of Physics of the Czech Academy of Sciences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Head of the Division of Optics, Head of the Department of Optical and Biophysical Systems</a:t>
            </a:r>
          </a:p>
          <a:p>
            <a:endParaRPr lang="en-US" sz="14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**H-index 36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B71672-02A7-4526-8EC4-05FEAE2BD1FA}"/>
              </a:ext>
            </a:extLst>
          </p:cNvPr>
          <p:cNvSpPr txBox="1"/>
          <p:nvPr/>
        </p:nvSpPr>
        <p:spPr>
          <a:xfrm>
            <a:off x="8488217" y="127470"/>
            <a:ext cx="6096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Michal Urbánek, Ph.D</a:t>
            </a:r>
          </a:p>
          <a:p>
            <a:r>
              <a:rPr lang="ru-RU" dirty="0"/>
              <a:t>Brno University of Technology</a:t>
            </a:r>
            <a:endParaRPr lang="hy-AM" dirty="0"/>
          </a:p>
          <a:p>
            <a:r>
              <a:rPr lang="ru-RU" dirty="0"/>
              <a:t>(CEITEC BUT)</a:t>
            </a:r>
          </a:p>
          <a:p>
            <a:r>
              <a:rPr lang="ru-RU" dirty="0"/>
              <a:t>Head of CEITEC </a:t>
            </a:r>
            <a:endParaRPr lang="hy-AM" dirty="0"/>
          </a:p>
          <a:p>
            <a:r>
              <a:rPr lang="ru-RU" dirty="0"/>
              <a:t>Nano Research Infrastructure</a:t>
            </a:r>
            <a:endParaRPr lang="hy-AM" dirty="0"/>
          </a:p>
          <a:p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**H-index </a:t>
            </a:r>
            <a:r>
              <a:rPr lang="hy-AM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989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592C9-E0CE-9179-AC74-B24611DB0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861" y="32876"/>
            <a:ext cx="5926667" cy="705844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Collaborations and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55FFD-A25C-E8DF-12EE-FE72B6F49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B5989-373B-45DE-8B42-77AD76F580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19C08D-A5A9-39B7-663C-D45FF8848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84" b="90809" l="16000" r="80511"/>
                    </a14:imgEffect>
                  </a14:imgLayer>
                </a14:imgProps>
              </a:ext>
            </a:extLst>
          </a:blip>
          <a:srcRect l="16187" t="8093" r="11424" b="5697"/>
          <a:stretch>
            <a:fillRect/>
          </a:stretch>
        </p:blipFill>
        <p:spPr>
          <a:xfrm>
            <a:off x="1211802" y="2142358"/>
            <a:ext cx="6649014" cy="409619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7FB5FC-2596-63A5-BAA7-ED5268E8DCCB}"/>
              </a:ext>
            </a:extLst>
          </p:cNvPr>
          <p:cNvGrpSpPr/>
          <p:nvPr/>
        </p:nvGrpSpPr>
        <p:grpSpPr>
          <a:xfrm flipH="1">
            <a:off x="169333" y="1906771"/>
            <a:ext cx="3928533" cy="1081080"/>
            <a:chOff x="5314950" y="1760220"/>
            <a:chExt cx="9326350" cy="132588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E72AE20-1B69-10AC-7065-857A2B9D2A3E}"/>
                </a:ext>
              </a:extLst>
            </p:cNvPr>
            <p:cNvCxnSpPr/>
            <p:nvPr/>
          </p:nvCxnSpPr>
          <p:spPr>
            <a:xfrm flipV="1">
              <a:off x="5314950" y="1760220"/>
              <a:ext cx="1085850" cy="13258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2028D83-A73D-534F-601C-A394DC737F6D}"/>
                </a:ext>
              </a:extLst>
            </p:cNvPr>
            <p:cNvCxnSpPr/>
            <p:nvPr/>
          </p:nvCxnSpPr>
          <p:spPr>
            <a:xfrm>
              <a:off x="6375935" y="1771917"/>
              <a:ext cx="826536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3BFB59F-4B06-4481-581E-9235CA849326}"/>
              </a:ext>
            </a:extLst>
          </p:cNvPr>
          <p:cNvSpPr txBox="1"/>
          <p:nvPr/>
        </p:nvSpPr>
        <p:spPr>
          <a:xfrm>
            <a:off x="119057" y="1284462"/>
            <a:ext cx="3791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Institute of Nano-biotechnologies, FH Aachen, Germany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21105F-FC50-C201-2A6D-995E08E32081}"/>
              </a:ext>
            </a:extLst>
          </p:cNvPr>
          <p:cNvGrpSpPr/>
          <p:nvPr/>
        </p:nvGrpSpPr>
        <p:grpSpPr>
          <a:xfrm>
            <a:off x="4345468" y="2869746"/>
            <a:ext cx="7789279" cy="652240"/>
            <a:chOff x="5323722" y="1751196"/>
            <a:chExt cx="5130763" cy="132588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0DF30A8-6DF2-0A06-9A16-CD743E1FB8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3722" y="1751196"/>
              <a:ext cx="618996" cy="13258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AE40318-8AB0-5B80-C6A0-1F70823750EF}"/>
                </a:ext>
              </a:extLst>
            </p:cNvPr>
            <p:cNvCxnSpPr/>
            <p:nvPr/>
          </p:nvCxnSpPr>
          <p:spPr>
            <a:xfrm>
              <a:off x="5937151" y="1752095"/>
              <a:ext cx="451733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DA83578-1148-9197-1998-1E62A266794B}"/>
              </a:ext>
            </a:extLst>
          </p:cNvPr>
          <p:cNvSpPr txBox="1"/>
          <p:nvPr/>
        </p:nvSpPr>
        <p:spPr>
          <a:xfrm>
            <a:off x="5251560" y="2538903"/>
            <a:ext cx="629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CEITEC, Central European Institute of Technology, Czech Republic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620F06-B6FA-2509-6B5A-27D2525271C9}"/>
              </a:ext>
            </a:extLst>
          </p:cNvPr>
          <p:cNvGrpSpPr/>
          <p:nvPr/>
        </p:nvGrpSpPr>
        <p:grpSpPr>
          <a:xfrm>
            <a:off x="4657305" y="3470825"/>
            <a:ext cx="5419768" cy="218413"/>
            <a:chOff x="5374917" y="1745093"/>
            <a:chExt cx="8303368" cy="74429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74C11D4-28B0-8CD0-164D-A8215F43B3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74917" y="1745093"/>
              <a:ext cx="1039485" cy="7442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D181466-03B0-393F-DCBF-8FD673081552}"/>
                </a:ext>
              </a:extLst>
            </p:cNvPr>
            <p:cNvCxnSpPr/>
            <p:nvPr/>
          </p:nvCxnSpPr>
          <p:spPr>
            <a:xfrm>
              <a:off x="6393560" y="1746725"/>
              <a:ext cx="728472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E0F70CE-4BA8-7F28-C365-76315D871D8C}"/>
              </a:ext>
            </a:extLst>
          </p:cNvPr>
          <p:cNvSpPr txBox="1"/>
          <p:nvPr/>
        </p:nvSpPr>
        <p:spPr>
          <a:xfrm>
            <a:off x="5297847" y="3115109"/>
            <a:ext cx="49425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FZU, The Institute of Physics, Czech Republic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1980A8C-14F8-3DE1-BED0-A609E2620F51}"/>
              </a:ext>
            </a:extLst>
          </p:cNvPr>
          <p:cNvGrpSpPr/>
          <p:nvPr/>
        </p:nvGrpSpPr>
        <p:grpSpPr>
          <a:xfrm>
            <a:off x="4440379" y="4565329"/>
            <a:ext cx="4280050" cy="509283"/>
            <a:chOff x="5314950" y="3289467"/>
            <a:chExt cx="6557262" cy="1735501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044209A-AD0D-129F-43D4-2FD0A832CF16}"/>
                </a:ext>
              </a:extLst>
            </p:cNvPr>
            <p:cNvCxnSpPr>
              <a:cxnSpLocks/>
            </p:cNvCxnSpPr>
            <p:nvPr/>
          </p:nvCxnSpPr>
          <p:spPr>
            <a:xfrm>
              <a:off x="5314950" y="3289467"/>
              <a:ext cx="1103161" cy="17355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9FF921C-0653-856C-0C12-347E9E6B9C43}"/>
                </a:ext>
              </a:extLst>
            </p:cNvPr>
            <p:cNvCxnSpPr/>
            <p:nvPr/>
          </p:nvCxnSpPr>
          <p:spPr>
            <a:xfrm>
              <a:off x="6408667" y="5012152"/>
              <a:ext cx="546354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F5327CE-703F-32BC-1D71-DC0BB4102587}"/>
              </a:ext>
            </a:extLst>
          </p:cNvPr>
          <p:cNvSpPr txBox="1"/>
          <p:nvPr/>
        </p:nvSpPr>
        <p:spPr>
          <a:xfrm>
            <a:off x="5147194" y="4691638"/>
            <a:ext cx="3761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Ruder Boskovic institute, Croatia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3DA5A4-0238-9E9E-3622-F373B9EB1EFF}"/>
              </a:ext>
            </a:extLst>
          </p:cNvPr>
          <p:cNvGrpSpPr/>
          <p:nvPr/>
        </p:nvGrpSpPr>
        <p:grpSpPr>
          <a:xfrm>
            <a:off x="4336795" y="4076715"/>
            <a:ext cx="4213203" cy="293818"/>
            <a:chOff x="5322066" y="2084847"/>
            <a:chExt cx="6454849" cy="100125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29C7DFD-8E4D-5EF7-F486-336B36CE28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2066" y="2084847"/>
              <a:ext cx="1010779" cy="100125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8AD5648-F9B3-2330-B8A9-653127C842DD}"/>
                </a:ext>
              </a:extLst>
            </p:cNvPr>
            <p:cNvCxnSpPr/>
            <p:nvPr/>
          </p:nvCxnSpPr>
          <p:spPr>
            <a:xfrm>
              <a:off x="6313370" y="2089672"/>
              <a:ext cx="546354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2A3927F-DF4F-A98A-2A71-830CBE327C71}"/>
              </a:ext>
            </a:extLst>
          </p:cNvPr>
          <p:cNvSpPr txBox="1"/>
          <p:nvPr/>
        </p:nvSpPr>
        <p:spPr>
          <a:xfrm>
            <a:off x="5065923" y="3733299"/>
            <a:ext cx="3761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Nova Gorica University, Slovenia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6E86F2A-8AB7-1D3F-4C80-AE0256CD87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852"/>
          <a:stretch>
            <a:fillRect/>
          </a:stretch>
        </p:blipFill>
        <p:spPr>
          <a:xfrm>
            <a:off x="8229390" y="805657"/>
            <a:ext cx="3689924" cy="1579862"/>
          </a:xfrm>
          <a:prstGeom prst="rect">
            <a:avLst/>
          </a:prstGeom>
        </p:spPr>
      </p:pic>
      <p:pic>
        <p:nvPicPr>
          <p:cNvPr id="1026" name="Picture 2" descr=" Ilustrativní znázornění povrchových interakcí s virem SARS-COV-2">
            <a:extLst>
              <a:ext uri="{FF2B5EF4-FFF2-40B4-BE49-F238E27FC236}">
                <a16:creationId xmlns:a16="http://schemas.microsoft.com/office/drawing/2014/main" id="{136EAC3A-1C82-58FF-CDEB-03439ECF7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4" r="32089" b="2377"/>
          <a:stretch>
            <a:fillRect/>
          </a:stretch>
        </p:blipFill>
        <p:spPr bwMode="auto">
          <a:xfrm>
            <a:off x="10288914" y="3026028"/>
            <a:ext cx="1630400" cy="169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ynergy of shaped-induced enhanced Raman scattering to improve  surface-enhanced Raman scattering signal in the thiram molecule detection -  ScienceDirect">
            <a:extLst>
              <a:ext uri="{FF2B5EF4-FFF2-40B4-BE49-F238E27FC236}">
                <a16:creationId xmlns:a16="http://schemas.microsoft.com/office/drawing/2014/main" id="{361EC228-C458-1A72-6C36-76B138DC3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063" y="5260142"/>
            <a:ext cx="1731795" cy="97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A blue flag with yellow stars and a blue flag with a white background&#10;&#10;Description automatically generated">
            <a:extLst>
              <a:ext uri="{FF2B5EF4-FFF2-40B4-BE49-F238E27FC236}">
                <a16:creationId xmlns:a16="http://schemas.microsoft.com/office/drawing/2014/main" id="{363499D3-D4C3-9354-F06B-F4ECE8A5D6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60" y="2014146"/>
            <a:ext cx="1684717" cy="774059"/>
          </a:xfrm>
          <a:prstGeom prst="rect">
            <a:avLst/>
          </a:prstGeom>
        </p:spPr>
      </p:pic>
      <p:pic>
        <p:nvPicPr>
          <p:cNvPr id="3" name="Picture 12" descr="Wafer in Bearbeitung">
            <a:extLst>
              <a:ext uri="{FF2B5EF4-FFF2-40B4-BE49-F238E27FC236}">
                <a16:creationId xmlns:a16="http://schemas.microsoft.com/office/drawing/2014/main" id="{26A9C33B-A76D-EEBB-2E89-B28DE8925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4" t="17639" r="20688"/>
          <a:stretch>
            <a:fillRect/>
          </a:stretch>
        </p:blipFill>
        <p:spPr bwMode="auto">
          <a:xfrm>
            <a:off x="50599" y="2014146"/>
            <a:ext cx="1699590" cy="132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175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6D505-DC1C-47C5-A281-6E485FF2F3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6BBE6-F937-46B2-A393-E06C997D2B67}"/>
              </a:ext>
            </a:extLst>
          </p:cNvPr>
          <p:cNvSpPr txBox="1"/>
          <p:nvPr/>
        </p:nvSpPr>
        <p:spPr>
          <a:xfrm>
            <a:off x="253324" y="399007"/>
            <a:ext cx="1134245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Colaboration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Erasmus+ 2023-1-SI01-KA171-HED-000122882</a:t>
            </a:r>
          </a:p>
          <a:p>
            <a:pPr algn="just">
              <a:spcBef>
                <a:spcPts val="6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Action 1: -- Mobility for learners and staff -- Higher Education Student and Staff Mobility;</a:t>
            </a:r>
            <a:r>
              <a:rPr lang="hy-AM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participants: Yerevan State University and A.B. Nalbandyan Institute of Chemical Physics (IChPh) NAS RA , Armenia; University of Nova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Gorica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(UNG), Slovenia, UNG</a:t>
            </a:r>
            <a:r>
              <a:rPr lang="hy-AM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coordinator A.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Badasyan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IChPh coordinator M.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Yeranosyan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2026. </a:t>
            </a:r>
          </a:p>
          <a:p>
            <a:pPr algn="just">
              <a:spcBef>
                <a:spcPts val="600"/>
              </a:spcBef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NATO Science for Peace and Security (SPS) </a:t>
            </a:r>
            <a:endParaRPr lang="hy-AM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hy-AM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SPS-supported Multi-Year Projects </a:t>
            </a:r>
            <a:r>
              <a:rPr lang="hy-AM" dirty="0">
                <a:latin typeface="Times New Roman" panose="02020603050405020304" pitchFamily="18" charset="0"/>
                <a:cs typeface="Times New Roman" panose="02020603050405020304" pitchFamily="18" charset="0"/>
              </a:rPr>
              <a:t>։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Towards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personalizedenvironmental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UVmonitoring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using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quantumcomplex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 films</a:t>
            </a:r>
            <a:r>
              <a:rPr lang="hy-AM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․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64E2FE-FB3F-4759-A971-DCDA8650ECC6}"/>
              </a:ext>
            </a:extLst>
          </p:cNvPr>
          <p:cNvSpPr txBox="1"/>
          <p:nvPr/>
        </p:nvSpPr>
        <p:spPr>
          <a:xfrm>
            <a:off x="289299" y="2762125"/>
            <a:ext cx="1130647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Advanced Functional Thin Film Processing and PLD Technology Development</a:t>
            </a:r>
          </a:p>
          <a:p>
            <a:r>
              <a:rPr lang="en-US" b="1" dirty="0"/>
              <a:t>Industrial R&amp;D Collaboration with Huawei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Research and Development (R&amp;D) of advanced functional thin-film deposition technologies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Selection and optimization of suitable carrier materials for target fabrication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Prototype target manufacturing and process validation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Development and optimization of Pulsed Laser Deposition (PLD) process parameters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Arrangement and optimization of deposition tools, vacuum systems, and supporting hardware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Prototyping of advanced functional thin-film samples by the ICNT research team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Experimental deposition trials and technology development for high-quality thin films and coatings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Thin-film testing and characterization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Iterative process optimization based on characterization feedback and engineering analysis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Technical reporting, process documentation, packaging, and delivery of developed samples </a:t>
            </a:r>
          </a:p>
          <a:p>
            <a:r>
              <a:rPr lang="en-US" b="1" dirty="0"/>
              <a:t>Project Outcome</a:t>
            </a:r>
          </a:p>
          <a:p>
            <a:r>
              <a:rPr lang="en-US" dirty="0"/>
              <a:t>Development of advanced PLD-based fabrication technology and prototyping workflow for next-generation multifunctional thin-film systems and industrial applications.</a:t>
            </a:r>
          </a:p>
        </p:txBody>
      </p:sp>
    </p:spTree>
    <p:extLst>
      <p:ext uri="{BB962C8B-B14F-4D97-AF65-F5344CB8AC3E}">
        <p14:creationId xmlns:p14="http://schemas.microsoft.com/office/powerpoint/2010/main" val="3180869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8A5BB-0191-49DC-A7D7-1B17853AD1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6838CB-92B7-4D41-A069-B4982304F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626269"/>
            <a:ext cx="3419475" cy="25646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10D1F9-1DC7-4DAB-9603-06D8041D7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050" y="626269"/>
            <a:ext cx="3419475" cy="25646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47337B-4DA4-4F63-8F2D-FC1E49079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975" y="626269"/>
            <a:ext cx="3333750" cy="2500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6DD372-04D6-4C1D-A48B-297D1982C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747" y="3291681"/>
            <a:ext cx="4086225" cy="30646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9B9E85-F412-4609-AB83-E782714E9E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9896" t="31389" r="9896"/>
          <a:stretch/>
        </p:blipFill>
        <p:spPr>
          <a:xfrm>
            <a:off x="4947372" y="3354368"/>
            <a:ext cx="5958753" cy="306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51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1B5FA-599A-D221-72AE-124ED7E51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1A940A9-FA0C-77E6-BA2F-2819FCDF0F8D}"/>
              </a:ext>
            </a:extLst>
          </p:cNvPr>
          <p:cNvCxnSpPr/>
          <p:nvPr/>
        </p:nvCxnSpPr>
        <p:spPr>
          <a:xfrm flipV="1">
            <a:off x="10897094" y="3827921"/>
            <a:ext cx="0" cy="2374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AC5C0B8-4BDA-ECED-B59D-07F67D8D48DD}"/>
              </a:ext>
            </a:extLst>
          </p:cNvPr>
          <p:cNvCxnSpPr/>
          <p:nvPr/>
        </p:nvCxnSpPr>
        <p:spPr>
          <a:xfrm flipV="1">
            <a:off x="6280009" y="3590429"/>
            <a:ext cx="0" cy="2374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DF92B13-EA4F-1315-EFA1-2BBAB8CAD0F8}"/>
              </a:ext>
            </a:extLst>
          </p:cNvPr>
          <p:cNvCxnSpPr/>
          <p:nvPr/>
        </p:nvCxnSpPr>
        <p:spPr>
          <a:xfrm flipV="1">
            <a:off x="8481554" y="3850136"/>
            <a:ext cx="0" cy="2374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AE9EA1-D4DD-3B7F-8BBF-9DF543319A0A}"/>
              </a:ext>
            </a:extLst>
          </p:cNvPr>
          <p:cNvCxnSpPr/>
          <p:nvPr/>
        </p:nvCxnSpPr>
        <p:spPr>
          <a:xfrm flipV="1">
            <a:off x="9026500" y="3601537"/>
            <a:ext cx="0" cy="2374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903D351-6321-DC33-AD87-5726694B7DC0}"/>
              </a:ext>
            </a:extLst>
          </p:cNvPr>
          <p:cNvCxnSpPr/>
          <p:nvPr/>
        </p:nvCxnSpPr>
        <p:spPr>
          <a:xfrm flipV="1">
            <a:off x="6064051" y="3859038"/>
            <a:ext cx="0" cy="2374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A656F5A-AE03-D7F5-95CD-5EE3C3E14A86}"/>
              </a:ext>
            </a:extLst>
          </p:cNvPr>
          <p:cNvCxnSpPr/>
          <p:nvPr/>
        </p:nvCxnSpPr>
        <p:spPr>
          <a:xfrm flipV="1">
            <a:off x="3604655" y="3590430"/>
            <a:ext cx="0" cy="2374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FBCCB3F-0CDE-E559-D206-84DF0D6D13F8}"/>
              </a:ext>
            </a:extLst>
          </p:cNvPr>
          <p:cNvCxnSpPr/>
          <p:nvPr/>
        </p:nvCxnSpPr>
        <p:spPr>
          <a:xfrm flipV="1">
            <a:off x="1019175" y="3621547"/>
            <a:ext cx="0" cy="2374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E1366A7-9F35-0187-69D5-D13740D3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575" y="128429"/>
            <a:ext cx="7191375" cy="502136"/>
          </a:xfrm>
        </p:spPr>
        <p:txBody>
          <a:bodyPr wrap="square" tIns="0" bIns="0">
            <a:noAutofit/>
          </a:bodyPr>
          <a:lstStyle/>
          <a:p>
            <a:pPr algn="ctr"/>
            <a:r>
              <a:rPr lang="en-US" sz="3200" b="1" dirty="0" err="1">
                <a:latin typeface="Aptos" panose="020B0004020202020204" pitchFamily="34" charset="0"/>
              </a:rPr>
              <a:t>Rsearch</a:t>
            </a:r>
            <a:r>
              <a:rPr lang="en-US" sz="3200" b="1" dirty="0">
                <a:latin typeface="Aptos" panose="020B0004020202020204" pitchFamily="34" charset="0"/>
              </a:rPr>
              <a:t> group of Nano-</a:t>
            </a:r>
            <a:r>
              <a:rPr lang="en-US" sz="3200" b="1" dirty="0" err="1">
                <a:latin typeface="Aptos" panose="020B0004020202020204" pitchFamily="34" charset="0"/>
              </a:rPr>
              <a:t>Biocensorics</a:t>
            </a:r>
            <a:endParaRPr lang="en-US" sz="3200" b="1" dirty="0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922584-116C-4E63-E571-E96089238E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9" t="4829" r="6706" b="18956"/>
          <a:stretch/>
        </p:blipFill>
        <p:spPr>
          <a:xfrm>
            <a:off x="2871867" y="1052964"/>
            <a:ext cx="1637026" cy="1703133"/>
          </a:xfrm>
          <a:prstGeom prst="rect">
            <a:avLst/>
          </a:prstGeom>
        </p:spPr>
      </p:pic>
      <p:pic>
        <p:nvPicPr>
          <p:cNvPr id="13" name="Picture 12" descr="A person sitting in a chair&#10;&#10;Description automatically generated">
            <a:extLst>
              <a:ext uri="{FF2B5EF4-FFF2-40B4-BE49-F238E27FC236}">
                <a16:creationId xmlns:a16="http://schemas.microsoft.com/office/drawing/2014/main" id="{28EFB4B0-EFFD-E4E1-D04D-E6A5D37D41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t="9446" r="35989" b="18730"/>
          <a:stretch/>
        </p:blipFill>
        <p:spPr>
          <a:xfrm rot="5400000">
            <a:off x="303298" y="1086015"/>
            <a:ext cx="1703136" cy="16370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E65D6F-D8A5-6041-7B6B-5B1D50F81592}"/>
              </a:ext>
            </a:extLst>
          </p:cNvPr>
          <p:cNvSpPr txBox="1"/>
          <p:nvPr/>
        </p:nvSpPr>
        <p:spPr>
          <a:xfrm>
            <a:off x="57151" y="2818430"/>
            <a:ext cx="2220852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Astghik</a:t>
            </a:r>
            <a:endParaRPr kumimoji="0" lang="hy-AM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PhD student</a:t>
            </a:r>
            <a:r>
              <a:rPr kumimoji="0" lang="hy-AM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(Chemistry)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Coordinator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46A80-BF11-ABFB-D467-113A5A5C8E9C}"/>
              </a:ext>
            </a:extLst>
          </p:cNvPr>
          <p:cNvSpPr txBox="1"/>
          <p:nvPr/>
        </p:nvSpPr>
        <p:spPr>
          <a:xfrm>
            <a:off x="2481471" y="2818429"/>
            <a:ext cx="2449000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Vardan </a:t>
            </a:r>
            <a:endParaRPr kumimoji="0" lang="hy-AM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PhD candidate</a:t>
            </a:r>
            <a:r>
              <a:rPr kumimoji="0" lang="hy-AM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(Chemistry)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Mentor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88419F-2B8B-64FD-A0A5-BBD7842A5702}"/>
              </a:ext>
            </a:extLst>
          </p:cNvPr>
          <p:cNvSpPr txBox="1"/>
          <p:nvPr/>
        </p:nvSpPr>
        <p:spPr>
          <a:xfrm>
            <a:off x="4750316" y="5752172"/>
            <a:ext cx="2557621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Derenik</a:t>
            </a:r>
            <a:endParaRPr kumimoji="0" lang="hy-AM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MCs student</a:t>
            </a:r>
            <a:r>
              <a:rPr kumimoji="0" lang="hy-AM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Radiophysics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engineer-technician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5A7BFE1-0C2A-BED7-4861-9A107EA4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63BD8-121F-4E6D-AE60-1FCEC34153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person in a green shirt&#10;&#10;Description automatically generated">
            <a:extLst>
              <a:ext uri="{FF2B5EF4-FFF2-40B4-BE49-F238E27FC236}">
                <a16:creationId xmlns:a16="http://schemas.microsoft.com/office/drawing/2014/main" id="{8B5B87B6-C4C5-1539-C7DC-C32082A8D8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t="14824" r="46593"/>
          <a:stretch/>
        </p:blipFill>
        <p:spPr>
          <a:xfrm>
            <a:off x="5224118" y="4001019"/>
            <a:ext cx="1610017" cy="1659779"/>
          </a:xfrm>
          <a:prstGeom prst="rect">
            <a:avLst/>
          </a:prstGeom>
        </p:spPr>
      </p:pic>
      <p:pic>
        <p:nvPicPr>
          <p:cNvPr id="4" name="Picture 3" descr="A person sitting in a chair&#10;&#10;Description automatically generated">
            <a:extLst>
              <a:ext uri="{FF2B5EF4-FFF2-40B4-BE49-F238E27FC236}">
                <a16:creationId xmlns:a16="http://schemas.microsoft.com/office/drawing/2014/main" id="{92DC7D62-FB50-2220-7CD6-B369832BD0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"/>
          <a:stretch/>
        </p:blipFill>
        <p:spPr>
          <a:xfrm>
            <a:off x="7671298" y="4001021"/>
            <a:ext cx="1610016" cy="16597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DFE0C5-F62A-0812-5A50-465A5DB87D27}"/>
              </a:ext>
            </a:extLst>
          </p:cNvPr>
          <p:cNvSpPr txBox="1"/>
          <p:nvPr/>
        </p:nvSpPr>
        <p:spPr>
          <a:xfrm>
            <a:off x="5133939" y="2818430"/>
            <a:ext cx="2412429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Diana</a:t>
            </a:r>
            <a:endParaRPr kumimoji="0" lang="hy-AM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BSc student</a:t>
            </a:r>
            <a:r>
              <a:rPr kumimoji="0" lang="hy-AM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(Biochemistry)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Laboratory assistant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CFB52C-FDB5-435D-FD8A-D7B93EB9919C}"/>
              </a:ext>
            </a:extLst>
          </p:cNvPr>
          <p:cNvSpPr txBox="1"/>
          <p:nvPr/>
        </p:nvSpPr>
        <p:spPr>
          <a:xfrm>
            <a:off x="7749836" y="2818430"/>
            <a:ext cx="2557620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Lusine</a:t>
            </a:r>
            <a:endParaRPr kumimoji="0" lang="hy-AM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PhD student</a:t>
            </a:r>
            <a:r>
              <a:rPr kumimoji="0" lang="hy-AM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(Biology)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Laboratory experimentalist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BF89E6-0046-5E3D-CBB4-FA7A21041847}"/>
              </a:ext>
            </a:extLst>
          </p:cNvPr>
          <p:cNvSpPr txBox="1"/>
          <p:nvPr/>
        </p:nvSpPr>
        <p:spPr>
          <a:xfrm>
            <a:off x="9671685" y="5752172"/>
            <a:ext cx="2458998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Nelli </a:t>
            </a:r>
            <a:endParaRPr kumimoji="0" lang="hy-AM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MSc student</a:t>
            </a:r>
            <a:r>
              <a:rPr kumimoji="0" lang="hy-AM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(Data Science)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analyst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0E1502-3146-554C-9B74-557342830C47}"/>
              </a:ext>
            </a:extLst>
          </p:cNvPr>
          <p:cNvSpPr txBox="1"/>
          <p:nvPr/>
        </p:nvSpPr>
        <p:spPr>
          <a:xfrm>
            <a:off x="7450167" y="5752172"/>
            <a:ext cx="2079287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Karen </a:t>
            </a:r>
            <a:endParaRPr kumimoji="0" lang="hy-AM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PhD student</a:t>
            </a:r>
            <a:r>
              <a:rPr kumimoji="0" lang="hy-AM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(Physics)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Theoretical modelling </a:t>
            </a:r>
          </a:p>
        </p:txBody>
      </p:sp>
      <p:pic>
        <p:nvPicPr>
          <p:cNvPr id="24" name="Picture 23" descr="A person in a white coat&#10;&#10;Description automatically generated">
            <a:extLst>
              <a:ext uri="{FF2B5EF4-FFF2-40B4-BE49-F238E27FC236}">
                <a16:creationId xmlns:a16="http://schemas.microsoft.com/office/drawing/2014/main" id="{7D0CBFB9-0335-9EC1-FD5C-B09CFCE103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1" b="10852"/>
          <a:stretch/>
        </p:blipFill>
        <p:spPr>
          <a:xfrm>
            <a:off x="5482793" y="1018842"/>
            <a:ext cx="1614232" cy="1737255"/>
          </a:xfrm>
          <a:prstGeom prst="rect">
            <a:avLst/>
          </a:prstGeom>
        </p:spPr>
      </p:pic>
      <p:pic>
        <p:nvPicPr>
          <p:cNvPr id="26" name="Picture 25" descr="A person in a black suit&#10;&#10;Description automatically generated">
            <a:extLst>
              <a:ext uri="{FF2B5EF4-FFF2-40B4-BE49-F238E27FC236}">
                <a16:creationId xmlns:a16="http://schemas.microsoft.com/office/drawing/2014/main" id="{0C1351D7-D5B0-DE65-F5F8-2AC658FCA5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5887" r="11822" b="26444"/>
          <a:stretch/>
        </p:blipFill>
        <p:spPr>
          <a:xfrm>
            <a:off x="10138409" y="4010148"/>
            <a:ext cx="1530548" cy="1646973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63B8C55-14CE-E40C-A502-C2D881F305E3}"/>
              </a:ext>
            </a:extLst>
          </p:cNvPr>
          <p:cNvCxnSpPr>
            <a:cxnSpLocks/>
          </p:cNvCxnSpPr>
          <p:nvPr/>
        </p:nvCxnSpPr>
        <p:spPr>
          <a:xfrm flipV="1">
            <a:off x="133073" y="3827920"/>
            <a:ext cx="11951036" cy="2221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in a blue shirt&#10;&#10;AI-generated content may be incorrect.">
            <a:extLst>
              <a:ext uri="{FF2B5EF4-FFF2-40B4-BE49-F238E27FC236}">
                <a16:creationId xmlns:a16="http://schemas.microsoft.com/office/drawing/2014/main" id="{2C98FD70-95E9-681A-8366-C722D5EAE5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15029" r="7490" b="16788"/>
          <a:stretch>
            <a:fillRect/>
          </a:stretch>
        </p:blipFill>
        <p:spPr>
          <a:xfrm>
            <a:off x="8182619" y="1052964"/>
            <a:ext cx="1554480" cy="17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850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"/>
            <a:ext cx="9104168" cy="5334000"/>
          </a:xfrm>
        </p:spPr>
      </p:pic>
      <p:sp>
        <p:nvSpPr>
          <p:cNvPr id="5" name="TextBox 4"/>
          <p:cNvSpPr txBox="1"/>
          <p:nvPr/>
        </p:nvSpPr>
        <p:spPr>
          <a:xfrm>
            <a:off x="1672962" y="3962401"/>
            <a:ext cx="89552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ctr"/>
            <a:r>
              <a:rPr lang="ru-RU" sz="4000" dirty="0"/>
              <a:t>Շնորհակալություն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31430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74515D-4324-41D7-B159-1E8474A16A08}"/>
              </a:ext>
            </a:extLst>
          </p:cNvPr>
          <p:cNvGrpSpPr/>
          <p:nvPr/>
        </p:nvGrpSpPr>
        <p:grpSpPr>
          <a:xfrm>
            <a:off x="387513" y="1002398"/>
            <a:ext cx="4486144" cy="2426602"/>
            <a:chOff x="356594" y="1662110"/>
            <a:chExt cx="3721025" cy="20042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79DBD4-99F8-8BDC-C57D-2D29E0306B68}"/>
                </a:ext>
              </a:extLst>
            </p:cNvPr>
            <p:cNvSpPr txBox="1"/>
            <p:nvPr/>
          </p:nvSpPr>
          <p:spPr>
            <a:xfrm>
              <a:off x="940416" y="3461473"/>
              <a:ext cx="3137203" cy="204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 u="none" strike="noStrike" dirty="0">
                  <a:solidFill>
                    <a:srgbClr val="000000"/>
                  </a:solidFill>
                  <a:effectLst/>
                  <a:latin typeface="Montserrat" panose="00000500000000000000" pitchFamily="2" charset="-52"/>
                </a:rPr>
                <a:t>Pioneer 180 PLD System</a:t>
              </a:r>
              <a:endParaRPr lang="en-US" b="0" i="0" dirty="0">
                <a:effectLst/>
                <a:latin typeface="Montserrat" panose="00000500000000000000" pitchFamily="2" charset="-52"/>
              </a:endParaRPr>
            </a:p>
          </p:txBody>
        </p:sp>
        <p:pic>
          <p:nvPicPr>
            <p:cNvPr id="1026" name="Picture 2" descr="Pioneer 180 PLD  System">
              <a:extLst>
                <a:ext uri="{FF2B5EF4-FFF2-40B4-BE49-F238E27FC236}">
                  <a16:creationId xmlns:a16="http://schemas.microsoft.com/office/drawing/2014/main" id="{0BD1C1D3-4D6B-EFA3-4D38-C260F2208F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514"/>
            <a:stretch/>
          </p:blipFill>
          <p:spPr bwMode="auto">
            <a:xfrm>
              <a:off x="356594" y="1662110"/>
              <a:ext cx="3186442" cy="1786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F713217-DA12-451F-A194-CCD5DEA973FB}"/>
              </a:ext>
            </a:extLst>
          </p:cNvPr>
          <p:cNvGrpSpPr/>
          <p:nvPr/>
        </p:nvGrpSpPr>
        <p:grpSpPr>
          <a:xfrm>
            <a:off x="646919" y="4009770"/>
            <a:ext cx="3194467" cy="2300234"/>
            <a:chOff x="422997" y="3764684"/>
            <a:chExt cx="2985222" cy="237692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01C1FE-7B7D-02D7-F00C-25E23EF4B8DC}"/>
                </a:ext>
              </a:extLst>
            </p:cNvPr>
            <p:cNvSpPr txBox="1"/>
            <p:nvPr/>
          </p:nvSpPr>
          <p:spPr>
            <a:xfrm>
              <a:off x="1285558" y="5600948"/>
              <a:ext cx="1876737" cy="540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 u="none" strike="noStrike" dirty="0">
                  <a:solidFill>
                    <a:srgbClr val="000000"/>
                  </a:solidFill>
                  <a:effectLst/>
                  <a:latin typeface="Montserrat" panose="00000500000000000000" pitchFamily="2" charset="-52"/>
                </a:rPr>
                <a:t>Plasma-enhanced CVD System</a:t>
              </a:r>
              <a:endParaRPr lang="en-US" b="0" i="0" dirty="0">
                <a:effectLst/>
                <a:latin typeface="Montserrat" panose="00000500000000000000" pitchFamily="2" charset="-52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132C5A-E15E-4499-BC6E-CED7FF60F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41" b="15630"/>
            <a:stretch/>
          </p:blipFill>
          <p:spPr>
            <a:xfrm>
              <a:off x="422997" y="3764684"/>
              <a:ext cx="2985222" cy="189349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99F035-A1C0-4079-B39B-95DE334641FD}"/>
              </a:ext>
            </a:extLst>
          </p:cNvPr>
          <p:cNvGrpSpPr/>
          <p:nvPr/>
        </p:nvGrpSpPr>
        <p:grpSpPr>
          <a:xfrm>
            <a:off x="4682817" y="1325600"/>
            <a:ext cx="4244367" cy="2555752"/>
            <a:chOff x="3382183" y="2330425"/>
            <a:chExt cx="3137203" cy="179664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6B9DF66-D7DC-4C57-8DE4-1A4834CC6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916" t="9556" r="8334" b="3926"/>
            <a:stretch/>
          </p:blipFill>
          <p:spPr>
            <a:xfrm>
              <a:off x="3386334" y="2330425"/>
              <a:ext cx="2467161" cy="150556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38494C-FD97-416E-8EFE-EC414FAC148B}"/>
                </a:ext>
              </a:extLst>
            </p:cNvPr>
            <p:cNvSpPr txBox="1"/>
            <p:nvPr/>
          </p:nvSpPr>
          <p:spPr>
            <a:xfrm>
              <a:off x="3382183" y="3819294"/>
              <a:ext cx="31372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Montserrat" panose="00000500000000000000" pitchFamily="2" charset="-52"/>
                </a:rPr>
                <a:t>EBL Electron beam lithography</a:t>
              </a:r>
              <a:r>
                <a:rPr lang="en-US" b="0" i="0" u="none" strike="noStrike" dirty="0">
                  <a:solidFill>
                    <a:srgbClr val="000000"/>
                  </a:solidFill>
                  <a:effectLst/>
                  <a:latin typeface="Montserrat" panose="00000500000000000000" pitchFamily="2" charset="-52"/>
                </a:rPr>
                <a:t> </a:t>
              </a:r>
              <a:endParaRPr lang="en-US" b="0" i="0" dirty="0">
                <a:effectLst/>
                <a:latin typeface="Montserrat" panose="00000500000000000000" pitchFamily="2" charset="-52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22A8B1-FEF1-4DF6-977F-59BBE6EA83BA}"/>
              </a:ext>
            </a:extLst>
          </p:cNvPr>
          <p:cNvGrpSpPr/>
          <p:nvPr/>
        </p:nvGrpSpPr>
        <p:grpSpPr>
          <a:xfrm>
            <a:off x="4682817" y="4142943"/>
            <a:ext cx="3953076" cy="2251973"/>
            <a:chOff x="3717951" y="4192855"/>
            <a:chExt cx="2508662" cy="166910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9E1B45-7110-44DE-B563-1D344CFFD5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7309" b="10417"/>
            <a:stretch/>
          </p:blipFill>
          <p:spPr>
            <a:xfrm>
              <a:off x="3717951" y="4192855"/>
              <a:ext cx="2089201" cy="134336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4569DF6-FB10-4FB6-BFEA-92AA5873F786}"/>
                </a:ext>
              </a:extLst>
            </p:cNvPr>
            <p:cNvSpPr txBox="1"/>
            <p:nvPr/>
          </p:nvSpPr>
          <p:spPr>
            <a:xfrm>
              <a:off x="3717951" y="5633847"/>
              <a:ext cx="2508662" cy="2281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Montserrat" panose="00000500000000000000" pitchFamily="2" charset="-52"/>
                </a:rPr>
                <a:t>T</a:t>
              </a:r>
              <a:r>
                <a:rPr lang="en-US" b="0" i="0" u="none" strike="noStrike" dirty="0">
                  <a:solidFill>
                    <a:srgbClr val="000000"/>
                  </a:solidFill>
                  <a:effectLst/>
                  <a:latin typeface="Montserrat" panose="00000500000000000000" pitchFamily="2" charset="-52"/>
                </a:rPr>
                <a:t>hermal CVD System</a:t>
              </a:r>
              <a:endParaRPr lang="en-US" b="0" i="0" dirty="0">
                <a:effectLst/>
                <a:latin typeface="Montserrat" panose="00000500000000000000" pitchFamily="2" charset="-5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C9E19F-D37A-4D27-A284-22995B8DFB11}"/>
              </a:ext>
            </a:extLst>
          </p:cNvPr>
          <p:cNvGrpSpPr/>
          <p:nvPr/>
        </p:nvGrpSpPr>
        <p:grpSpPr>
          <a:xfrm>
            <a:off x="9080645" y="250818"/>
            <a:ext cx="2901805" cy="882594"/>
            <a:chOff x="8842520" y="1760586"/>
            <a:chExt cx="2901805" cy="8336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7AB728D-54D8-4B7B-88B2-26FF79C67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0383"/>
            <a:stretch/>
          </p:blipFill>
          <p:spPr>
            <a:xfrm>
              <a:off x="8842520" y="1760586"/>
              <a:ext cx="839428" cy="8336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BE4CB5E-9891-4BEF-9719-748A5A6FC8ED}"/>
                </a:ext>
              </a:extLst>
            </p:cNvPr>
            <p:cNvSpPr txBox="1"/>
            <p:nvPr/>
          </p:nvSpPr>
          <p:spPr>
            <a:xfrm>
              <a:off x="9681948" y="1830804"/>
              <a:ext cx="2062377" cy="566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hy-AM" sz="1100" dirty="0">
                  <a:ea typeface="Cascadia Code" panose="020B0609020000020004" pitchFamily="49" charset="0"/>
                  <a:cs typeface="Cascadia Code" panose="020B0609020000020004" pitchFamily="49" charset="0"/>
                </a:rPr>
                <a:t>ՀՀ ԳԱԱ Ա․Բ․ Նալբանդյանի անվան քիմիական ֆիզիկայի ինստիտուտ</a:t>
              </a:r>
              <a:endParaRPr lang="ru-RU" sz="11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C4F3D42-EACB-4A9F-A1A8-F033814A314B}"/>
              </a:ext>
            </a:extLst>
          </p:cNvPr>
          <p:cNvSpPr txBox="1"/>
          <p:nvPr/>
        </p:nvSpPr>
        <p:spPr>
          <a:xfrm>
            <a:off x="890715" y="213075"/>
            <a:ext cx="7081478" cy="474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ICNT </a:t>
            </a:r>
            <a:r>
              <a:rPr lang="en-US" sz="24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acquires</a:t>
            </a:r>
            <a:r>
              <a:rPr lang="hy-AM" sz="24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state-of-the-art devices and equipment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468752-18EB-4D9B-8EDD-4D00033FF941}"/>
              </a:ext>
            </a:extLst>
          </p:cNvPr>
          <p:cNvSpPr txBox="1"/>
          <p:nvPr/>
        </p:nvSpPr>
        <p:spPr>
          <a:xfrm>
            <a:off x="8350615" y="3551038"/>
            <a:ext cx="2520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Mask aligner &amp; UV exposure system</a:t>
            </a:r>
            <a:endParaRPr lang="ru-RU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F0D6C3B-2AB6-4C1D-A2FC-717DFAEE88C7}"/>
              </a:ext>
            </a:extLst>
          </p:cNvPr>
          <p:cNvGrpSpPr/>
          <p:nvPr/>
        </p:nvGrpSpPr>
        <p:grpSpPr>
          <a:xfrm>
            <a:off x="8635893" y="1325601"/>
            <a:ext cx="2544192" cy="3582313"/>
            <a:chOff x="8635893" y="1325601"/>
            <a:chExt cx="2544192" cy="35823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7BBEC53-ADDC-4198-B9F9-B09C74392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35893" y="1325601"/>
              <a:ext cx="1658177" cy="221090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7D7E57-6238-425D-8EF7-AD460CED4F28}"/>
                </a:ext>
              </a:extLst>
            </p:cNvPr>
            <p:cNvSpPr txBox="1"/>
            <p:nvPr/>
          </p:nvSpPr>
          <p:spPr>
            <a:xfrm>
              <a:off x="8660061" y="4592218"/>
              <a:ext cx="2520024" cy="315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383F716-D45A-4FC9-8663-FB8984E4B2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2276" y="4144177"/>
            <a:ext cx="1502872" cy="194296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D0F6FA7-32A6-43D3-8089-3F38989B4F23}"/>
              </a:ext>
            </a:extLst>
          </p:cNvPr>
          <p:cNvSpPr txBox="1"/>
          <p:nvPr/>
        </p:nvSpPr>
        <p:spPr>
          <a:xfrm>
            <a:off x="8411152" y="6126156"/>
            <a:ext cx="27202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RF &amp; DC</a:t>
            </a:r>
            <a:r>
              <a:rPr lang="ru-RU" dirty="0"/>
              <a:t> </a:t>
            </a:r>
            <a:r>
              <a:rPr lang="ru-RU" dirty="0" err="1"/>
              <a:t>magnetron</a:t>
            </a:r>
            <a:r>
              <a:rPr lang="ru-RU" dirty="0"/>
              <a:t> </a:t>
            </a:r>
            <a:r>
              <a:rPr lang="ru-RU" dirty="0" err="1"/>
              <a:t>sputtering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047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FDC84-12DD-4477-8155-0194BB3D894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25002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31E83F-1AEE-4CBF-AF2A-1E90F4413283}"/>
              </a:ext>
            </a:extLst>
          </p:cNvPr>
          <p:cNvGrpSpPr/>
          <p:nvPr/>
        </p:nvGrpSpPr>
        <p:grpSpPr>
          <a:xfrm>
            <a:off x="721339" y="807552"/>
            <a:ext cx="4954784" cy="3021986"/>
            <a:chOff x="991946" y="592359"/>
            <a:chExt cx="5104054" cy="32164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38EC6C-DA65-44B9-9FCC-6B2E195E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1946" y="592359"/>
              <a:ext cx="5104054" cy="311485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CBF54E-E4EA-4008-924F-41EFBB4B096A}"/>
                </a:ext>
              </a:extLst>
            </p:cNvPr>
            <p:cNvSpPr txBox="1"/>
            <p:nvPr/>
          </p:nvSpPr>
          <p:spPr>
            <a:xfrm>
              <a:off x="1748849" y="3501065"/>
              <a:ext cx="40203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0" i="0" u="none" strike="noStrike" dirty="0">
                  <a:solidFill>
                    <a:srgbClr val="000000"/>
                  </a:solidFill>
                  <a:effectLst/>
                  <a:latin typeface="Montserrat" panose="00000500000000000000" pitchFamily="2" charset="-52"/>
                </a:rPr>
                <a:t>LabRAM Nano AFM-Raman (TERS System)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0E2B143-591A-4B77-91D0-CCC01D422A44}"/>
              </a:ext>
            </a:extLst>
          </p:cNvPr>
          <p:cNvGrpSpPr/>
          <p:nvPr/>
        </p:nvGrpSpPr>
        <p:grpSpPr>
          <a:xfrm>
            <a:off x="838200" y="3928098"/>
            <a:ext cx="5094402" cy="2737653"/>
            <a:chOff x="6471435" y="4095270"/>
            <a:chExt cx="2908417" cy="21263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FC35E8-C940-4777-85DF-68C0009C8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5555" y="4095270"/>
              <a:ext cx="2583099" cy="122058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76B70B-A8C2-4584-9DE1-215AAD5FBB5E}"/>
                </a:ext>
              </a:extLst>
            </p:cNvPr>
            <p:cNvSpPr txBox="1"/>
            <p:nvPr/>
          </p:nvSpPr>
          <p:spPr>
            <a:xfrm>
              <a:off x="6471435" y="5483000"/>
              <a:ext cx="290841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0" i="0" u="none" strike="noStrike" dirty="0">
                  <a:solidFill>
                    <a:srgbClr val="000000"/>
                  </a:solidFill>
                  <a:effectLst/>
                  <a:latin typeface="Montserrat" panose="00000500000000000000" pitchFamily="2" charset="-52"/>
                </a:rPr>
                <a:t>CIMPS-QE/IPCE -UV Photovoltaic/Photoelectrochemical System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0656506-7812-4BF8-95ED-964C20FD9FBF}"/>
              </a:ext>
            </a:extLst>
          </p:cNvPr>
          <p:cNvSpPr txBox="1"/>
          <p:nvPr/>
        </p:nvSpPr>
        <p:spPr>
          <a:xfrm>
            <a:off x="1442672" y="192249"/>
            <a:ext cx="7297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Montserrat" panose="00000500000000000000" pitchFamily="2" charset="-52"/>
              </a:rPr>
              <a:t> Characterization Technologies of  </a:t>
            </a:r>
            <a:r>
              <a:rPr lang="en-US" sz="2000" b="1" dirty="0" err="1">
                <a:latin typeface="Montserrat" panose="00000500000000000000" pitchFamily="2" charset="-52"/>
              </a:rPr>
              <a:t>Nanosystems</a:t>
            </a:r>
            <a:endParaRPr lang="en-US" sz="2000" b="1" i="0" dirty="0">
              <a:effectLst/>
              <a:latin typeface="Montserrat" panose="00000500000000000000" pitchFamily="2" charset="-5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63BD06-98F9-4375-9F01-E393BC887391}"/>
              </a:ext>
            </a:extLst>
          </p:cNvPr>
          <p:cNvGrpSpPr/>
          <p:nvPr/>
        </p:nvGrpSpPr>
        <p:grpSpPr>
          <a:xfrm>
            <a:off x="8992034" y="384892"/>
            <a:ext cx="2851987" cy="830214"/>
            <a:chOff x="8892338" y="1760586"/>
            <a:chExt cx="2851987" cy="78412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EE787E0-4FFC-442F-B26E-9D96379273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0383"/>
            <a:stretch/>
          </p:blipFill>
          <p:spPr>
            <a:xfrm>
              <a:off x="8892338" y="1760586"/>
              <a:ext cx="789610" cy="7841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A4F930-6091-47CF-9921-557C6FC1288C}"/>
                </a:ext>
              </a:extLst>
            </p:cNvPr>
            <p:cNvSpPr txBox="1"/>
            <p:nvPr/>
          </p:nvSpPr>
          <p:spPr>
            <a:xfrm>
              <a:off x="9681948" y="1830804"/>
              <a:ext cx="2062377" cy="566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hy-AM" sz="1100" dirty="0">
                  <a:ea typeface="Cascadia Code" panose="020B0609020000020004" pitchFamily="49" charset="0"/>
                  <a:cs typeface="Cascadia Code" panose="020B0609020000020004" pitchFamily="49" charset="0"/>
                </a:rPr>
                <a:t>ՀՀ ԳԱԱ Ա․Բ․ Նալբանդյանի անվան քիմիական ֆիզիկայի ինստիտուտ</a:t>
              </a:r>
              <a:endParaRPr lang="ru-RU" sz="11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42A957-6495-4C44-9724-7515CB3B80E0}"/>
              </a:ext>
            </a:extLst>
          </p:cNvPr>
          <p:cNvGrpSpPr/>
          <p:nvPr/>
        </p:nvGrpSpPr>
        <p:grpSpPr>
          <a:xfrm>
            <a:off x="6259400" y="1722978"/>
            <a:ext cx="2899126" cy="4497534"/>
            <a:chOff x="6259400" y="1722978"/>
            <a:chExt cx="2899126" cy="449753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F65FD80-DFC4-4D72-9D45-1CAC9CD8F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7335" y="1722978"/>
              <a:ext cx="1674646" cy="387163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3C9C5B-8558-4931-9F26-B52390A3C794}"/>
                </a:ext>
              </a:extLst>
            </p:cNvPr>
            <p:cNvSpPr txBox="1"/>
            <p:nvPr/>
          </p:nvSpPr>
          <p:spPr>
            <a:xfrm>
              <a:off x="6259400" y="5697292"/>
              <a:ext cx="289912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i="0" dirty="0">
                  <a:solidFill>
                    <a:schemeClr val="tx1"/>
                  </a:solidFill>
                  <a:effectLst/>
                  <a:latin typeface="Sylfaen" panose="010A0502050306030303" pitchFamily="18" charset="0"/>
                </a:rPr>
                <a:t>ZYGO NEW VIEW 7100 </a:t>
              </a:r>
            </a:p>
            <a:p>
              <a:r>
                <a:rPr lang="en-US" b="0" i="0" dirty="0">
                  <a:solidFill>
                    <a:schemeClr val="tx1"/>
                  </a:solidFill>
                  <a:effectLst/>
                  <a:latin typeface="Sylfaen" panose="010A0502050306030303" pitchFamily="18" charset="0"/>
                </a:rPr>
                <a:t>Non-contact optical surface profiler</a:t>
              </a:r>
              <a:endParaRPr lang="it-IT" b="0" i="0" u="none" strike="noStrike" dirty="0">
                <a:solidFill>
                  <a:schemeClr val="tx1"/>
                </a:solidFill>
                <a:effectLst/>
                <a:latin typeface="Sylfaen" panose="010A0502050306030303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39AFCF9-31EA-459B-9CD2-656CE9943CD6}"/>
              </a:ext>
            </a:extLst>
          </p:cNvPr>
          <p:cNvGrpSpPr/>
          <p:nvPr/>
        </p:nvGrpSpPr>
        <p:grpSpPr>
          <a:xfrm>
            <a:off x="8454318" y="2890983"/>
            <a:ext cx="3287193" cy="2966977"/>
            <a:chOff x="8454318" y="2890983"/>
            <a:chExt cx="3287193" cy="296697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2438998-C109-43D7-92C3-E6A2DDEF1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7830" b="18514"/>
            <a:stretch/>
          </p:blipFill>
          <p:spPr>
            <a:xfrm>
              <a:off x="8454318" y="2890983"/>
              <a:ext cx="3287193" cy="20924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C68284-D930-412F-8308-89C8DF77DD20}"/>
                </a:ext>
              </a:extLst>
            </p:cNvPr>
            <p:cNvSpPr txBox="1"/>
            <p:nvPr/>
          </p:nvSpPr>
          <p:spPr>
            <a:xfrm>
              <a:off x="9281456" y="5119296"/>
              <a:ext cx="21892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b="1" i="0" dirty="0" err="1">
                  <a:solidFill>
                    <a:srgbClr val="181202"/>
                  </a:solidFill>
                  <a:effectLst/>
                  <a:latin typeface="Sylfaen" panose="010A0502050306030303" pitchFamily="18" charset="0"/>
                </a:rPr>
                <a:t>Litesizer</a:t>
              </a:r>
              <a:r>
                <a:rPr lang="en-US" b="1" i="0" dirty="0">
                  <a:solidFill>
                    <a:srgbClr val="181202"/>
                  </a:solidFill>
                  <a:effectLst/>
                  <a:latin typeface="Sylfaen" panose="010A0502050306030303" pitchFamily="18" charset="0"/>
                </a:rPr>
                <a:t> 500</a:t>
              </a:r>
            </a:p>
            <a:p>
              <a:pPr algn="l"/>
              <a:r>
                <a:rPr lang="en-US" i="0" dirty="0">
                  <a:solidFill>
                    <a:srgbClr val="181202"/>
                  </a:solidFill>
                  <a:effectLst/>
                  <a:latin typeface="Sylfaen" panose="010A0502050306030303" pitchFamily="18" charset="0"/>
                </a:rPr>
                <a:t>Dynamic Light Scattering</a:t>
              </a:r>
            </a:p>
            <a:p>
              <a:pPr algn="l"/>
              <a:endParaRPr lang="en-US" b="1" i="0" dirty="0">
                <a:solidFill>
                  <a:srgbClr val="181202"/>
                </a:solidFill>
                <a:effectLst/>
                <a:latin typeface="Sylfaen" panose="010A05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0404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84935-9A0B-44F2-B5A5-7556D6FA97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ACABFC-D3B5-44B1-8D02-08729EB08DB0}"/>
              </a:ext>
            </a:extLst>
          </p:cNvPr>
          <p:cNvSpPr txBox="1"/>
          <p:nvPr/>
        </p:nvSpPr>
        <p:spPr>
          <a:xfrm>
            <a:off x="989375" y="1356039"/>
            <a:ext cx="10678852" cy="408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construction of the Clean Room is in progress</a:t>
            </a:r>
            <a:r>
              <a:rPr lang="hy-AM" sz="2000" b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(ISO 8 to ISO 5 class, with an area of 120 m</a:t>
            </a:r>
            <a:r>
              <a:rPr lang="en-US" sz="2000" b="1" baseline="300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hy-AM" sz="2000" b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․</a:t>
            </a:r>
            <a:r>
              <a:rPr lang="en-US" sz="2000" b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CFF7F7-5789-48F1-A0C9-C82AF693D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3216" y="146965"/>
            <a:ext cx="2334970" cy="6828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EF268A-EA6E-451A-A881-3FE9E42CD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25" y="1725754"/>
            <a:ext cx="11728749" cy="517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75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3B8A6-5DD8-439F-932C-B4858E89EF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4A8DC-967E-4B12-AE0E-7386BE2F9E4F}"/>
              </a:ext>
            </a:extLst>
          </p:cNvPr>
          <p:cNvSpPr txBox="1"/>
          <p:nvPr/>
        </p:nvSpPr>
        <p:spPr>
          <a:xfrm>
            <a:off x="838199" y="190498"/>
            <a:ext cx="10106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+mj-lt"/>
              </a:rPr>
              <a:t>Six members of our group have completed an internship at the </a:t>
            </a:r>
            <a:r>
              <a:rPr lang="en-US" sz="1800" dirty="0">
                <a:latin typeface="+mj-lt"/>
              </a:rPr>
              <a:t>CEITECH Nano</a:t>
            </a:r>
            <a:r>
              <a:rPr lang="en-US" sz="1800" dirty="0">
                <a:effectLst/>
                <a:latin typeface="+mj-lt"/>
              </a:rPr>
              <a:t> Center.</a:t>
            </a:r>
            <a:endParaRPr lang="ru-RU" sz="18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8A9BF6-8A69-4E6A-BA12-DC3EBB694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17" y="976911"/>
            <a:ext cx="5686933" cy="27326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194318-B74C-4F07-9EB8-E2CE6F736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941" y="990805"/>
            <a:ext cx="3919283" cy="5239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E8B893-37FB-4B88-A052-6A5F9067A7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90" t="16143" r="8205" b="15951"/>
          <a:stretch/>
        </p:blipFill>
        <p:spPr>
          <a:xfrm>
            <a:off x="542417" y="3709594"/>
            <a:ext cx="5686933" cy="295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35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EE136-E35A-484A-86C0-874A4EC32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875" y="873124"/>
            <a:ext cx="10677525" cy="4899025"/>
          </a:xfrm>
        </p:spPr>
        <p:txBody>
          <a:bodyPr>
            <a:normAutofit fontScale="92500"/>
          </a:bodyPr>
          <a:lstStyle/>
          <a:p>
            <a:pPr marL="114300" indent="0" algn="just">
              <a:lnSpc>
                <a:spcPct val="120000"/>
              </a:lnSpc>
              <a:buNone/>
            </a:pPr>
            <a:r>
              <a:rPr lang="hy-AM" sz="19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Նախագծի նպատակը և խնդիրները</a:t>
            </a:r>
          </a:p>
          <a:p>
            <a:pPr algn="just">
              <a:lnSpc>
                <a:spcPct val="120000"/>
              </a:lnSpc>
            </a:pPr>
            <a:r>
              <a:rPr lang="hy-AM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Նախագիծը նվիրված է առաջադեմ նյութերով ինտեգրված միկրո/նանո-էլեկտրամեխանիկական համակարգերի (ՄԷՄՀ/ՆԷՄՀ) ստացմանը, բնութագրմանը և դրանց հենքի վրա նանո-բիոսենսորների նախագծմանը և պատրաստմանը։</a:t>
            </a:r>
          </a:p>
          <a:p>
            <a:pPr algn="just">
              <a:lnSpc>
                <a:spcPct val="120000"/>
              </a:lnSpc>
            </a:pPr>
            <a:r>
              <a:rPr lang="hy-AM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ՄԷՄՀ/ՆԷՄՀ տեխնոլոգիաները համատեղում են էլեկտրոնային և մեխանիկական տարբեր բաղադրիչներ միևնույն մանրաչափային ինտեգրալային հարթակում՝ ապահովելով բարձր զգայունություն, արագագործություն և էներգիարդյունավետություն։ </a:t>
            </a:r>
          </a:p>
          <a:p>
            <a:pPr algn="just">
              <a:lnSpc>
                <a:spcPct val="120000"/>
              </a:lnSpc>
            </a:pPr>
            <a:r>
              <a:rPr lang="hy-AM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Այդպիսի համակարգերից են նանո-բիոսենսորները, որոնք կարող են հայտնաբերել առանձին մոլեկուլներ, և պահանջված են բժշկական ախտորոշման և շրջակա միջավայրի մոնիտորինգի գործում։ </a:t>
            </a:r>
          </a:p>
          <a:p>
            <a:pPr algn="just">
              <a:lnSpc>
                <a:spcPct val="120000"/>
              </a:lnSpc>
            </a:pPr>
            <a:r>
              <a:rPr lang="hy-AM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Նախագծի շրջանակներում ՄԷՄՀ/ՆԷՄՀ  տեխնոլոգիաների բնութագրերի բարելավման նկատառումով՝ մեր կողմից դիտարկվում են հետևյալ առաջադեմ 2D նյութերի՝ </a:t>
            </a:r>
          </a:p>
          <a:p>
            <a:pPr algn="just">
              <a:lnSpc>
                <a:spcPct val="120000"/>
              </a:lnSpc>
            </a:pPr>
            <a:r>
              <a:rPr lang="hy-AM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գրաֆեն, ածխածնային նանոխողովակներ (CNT), </a:t>
            </a:r>
          </a:p>
          <a:p>
            <a:pPr algn="just">
              <a:lnSpc>
                <a:spcPct val="120000"/>
              </a:lnSpc>
            </a:pPr>
            <a:r>
              <a:rPr lang="hy-AM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մոլիբդենի դիսուլֆիդ (MoS₂)  </a:t>
            </a:r>
          </a:p>
          <a:p>
            <a:pPr algn="just">
              <a:lnSpc>
                <a:spcPct val="120000"/>
              </a:lnSpc>
            </a:pPr>
            <a:r>
              <a:rPr lang="hy-AM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վոլֆրամի դիսուլֆիդ (WS₂) </a:t>
            </a:r>
          </a:p>
          <a:p>
            <a:pPr algn="just">
              <a:lnSpc>
                <a:spcPct val="120000"/>
              </a:lnSpc>
            </a:pPr>
            <a:r>
              <a:rPr lang="hy-AM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ինչպես նաև մեկուսիչ նյութերի՝ հեքսագոնալ բորի նիտրիդ (H-BN), սիլիցիումի երկօքսիդ (SiO₂), հաֆնիումի երկօքսիդ (HfO₂) և ալյումինի եռօքսիդ (Al₂O₃), ստացման, բնութագրման և դրանց հենքի վրա նանո-բիոսենսորների պատրաստման հնարավորությունները։ 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93660-3633-4D42-A1DB-91203F96FF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74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13541</TotalTime>
  <Words>1946</Words>
  <Application>Microsoft Office PowerPoint</Application>
  <PresentationFormat>Widescreen</PresentationFormat>
  <Paragraphs>322</Paragraphs>
  <Slides>40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8" baseType="lpstr">
      <vt:lpstr>Calibri</vt:lpstr>
      <vt:lpstr>Montserrat</vt:lpstr>
      <vt:lpstr>Cambria Math</vt:lpstr>
      <vt:lpstr>DM Sans</vt:lpstr>
      <vt:lpstr>Arial</vt:lpstr>
      <vt:lpstr>Wingdings</vt:lpstr>
      <vt:lpstr>Times New Roman</vt:lpstr>
      <vt:lpstr>Roboto</vt:lpstr>
      <vt:lpstr>Calibri Light</vt:lpstr>
      <vt:lpstr>Aptos</vt:lpstr>
      <vt:lpstr>GHEA Grapalat</vt:lpstr>
      <vt:lpstr>SourceSansPro-SemiBold</vt:lpstr>
      <vt:lpstr>Cascadia Code</vt:lpstr>
      <vt:lpstr>Open Sans</vt:lpstr>
      <vt:lpstr>Sylfaen</vt:lpstr>
      <vt:lpstr>var(--nova-font-family-sans-serif)</vt:lpstr>
      <vt:lpstr>Office Theme</vt:lpstr>
      <vt:lpstr>1_Office Theme</vt:lpstr>
      <vt:lpstr>PowerPoint Presentation</vt:lpstr>
      <vt:lpstr>PowerPoint Presentation</vt:lpstr>
      <vt:lpstr>PowerPoint Presentation</vt:lpstr>
      <vt:lpstr>Rsearch group of Nano-Biocensorics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MoS2 ատոմական շերտերի ստացում CVD եղանակով</vt:lpstr>
      <vt:lpstr>MoS2 flake CVD synthesis  </vt:lpstr>
      <vt:lpstr>Ածխածնային նանոխողովակների ստացում CVD եղանակով</vt:lpstr>
      <vt:lpstr>PowerPoint Presentation</vt:lpstr>
      <vt:lpstr>PowerPoint Presentation</vt:lpstr>
      <vt:lpstr>Synthesis, solution-based reflux method</vt:lpstr>
      <vt:lpstr>Synthesis and Characterization of Al-Doped ZnO Nanoparticles</vt:lpstr>
      <vt:lpstr>PowerPoint Presentation</vt:lpstr>
      <vt:lpstr>Dynamics of BSA Fluorophore Quenching and Molecular Interaction Dynamics</vt:lpstr>
      <vt:lpstr>Spectroscopic Analysis of AZO-BSA Complexes: FTIR Observations</vt:lpstr>
      <vt:lpstr>PowerPoint Presentation</vt:lpstr>
      <vt:lpstr>PowerPoint Presentation</vt:lpstr>
      <vt:lpstr>AFM-SEM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Պատրաստման ընթացքը CEITEC-ում</vt:lpstr>
      <vt:lpstr>PowerPoint Presentation</vt:lpstr>
      <vt:lpstr>Conferences and activities 2025</vt:lpstr>
      <vt:lpstr>PowerPoint Presentation</vt:lpstr>
      <vt:lpstr>PowerPoint Presentation</vt:lpstr>
      <vt:lpstr>PowerPoint Presentation</vt:lpstr>
      <vt:lpstr>Collaborations and resources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Outline</dc:title>
  <dc:creator>Astghik Tsokolakyan</dc:creator>
  <cp:lastModifiedBy>ICNT IChPh</cp:lastModifiedBy>
  <cp:revision>152</cp:revision>
  <dcterms:created xsi:type="dcterms:W3CDTF">2023-02-09T09:06:19Z</dcterms:created>
  <dcterms:modified xsi:type="dcterms:W3CDTF">2026-05-12T04:46:41Z</dcterms:modified>
</cp:coreProperties>
</file>