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1"/>
  </p:sldMasterIdLst>
  <p:notesMasterIdLst>
    <p:notesMasterId r:id="rId20"/>
  </p:notesMasterIdLst>
  <p:sldIdLst>
    <p:sldId id="587" r:id="rId2"/>
    <p:sldId id="596" r:id="rId3"/>
    <p:sldId id="585" r:id="rId4"/>
    <p:sldId id="602" r:id="rId5"/>
    <p:sldId id="593" r:id="rId6"/>
    <p:sldId id="594" r:id="rId7"/>
    <p:sldId id="605" r:id="rId8"/>
    <p:sldId id="608" r:id="rId9"/>
    <p:sldId id="276" r:id="rId10"/>
    <p:sldId id="597" r:id="rId11"/>
    <p:sldId id="257" r:id="rId12"/>
    <p:sldId id="599" r:id="rId13"/>
    <p:sldId id="601" r:id="rId14"/>
    <p:sldId id="600" r:id="rId15"/>
    <p:sldId id="562" r:id="rId16"/>
    <p:sldId id="603" r:id="rId17"/>
    <p:sldId id="607" r:id="rId18"/>
    <p:sldId id="592" r:id="rId19"/>
  </p:sldIdLst>
  <p:sldSz cx="12192000" cy="6858000"/>
  <p:notesSz cx="6858000" cy="9144000"/>
  <p:embeddedFontLst>
    <p:embeddedFont>
      <p:font typeface="Libre Franklin" pitchFamily="2" charset="0"/>
      <p:regular r:id="rId21"/>
      <p:bold r:id="rId22"/>
      <p:italic r:id="rId23"/>
      <p:boldItalic r:id="rId24"/>
    </p:embeddedFont>
    <p:embeddedFont>
      <p:font typeface="Raleway Black" pitchFamily="2" charset="-52"/>
      <p:bold r:id="rId25"/>
      <p:boldItalic r:id="rId26"/>
    </p:embeddedFont>
    <p:embeddedFont>
      <p:font typeface="Sylfaen" panose="010A0502050306030303" pitchFamily="18" charset="0"/>
      <p:regular r:id="rId27"/>
    </p:embeddedFont>
  </p:embeddedFont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arn More" id="{FB610ADC-25E2-47F2-8B1E-F69363C299B0}">
          <p14:sldIdLst/>
        </p14:section>
        <p14:section name="Home Slide" id="{C41E965D-1BB0-6E42-80C1-B0CE61D34D0F}">
          <p14:sldIdLst/>
        </p14:section>
        <p14:section name="Opportunity" id="{34C61D3D-3DDA-8544-919D-38908B71CF6E}">
          <p14:sldIdLst>
            <p14:sldId id="587"/>
          </p14:sldIdLst>
        </p14:section>
        <p14:section name="Market" id="{DBB0F080-D76F-2449-A8A8-97428CE5CDE4}">
          <p14:sldIdLst>
            <p14:sldId id="596"/>
            <p14:sldId id="585"/>
            <p14:sldId id="602"/>
            <p14:sldId id="593"/>
            <p14:sldId id="594"/>
            <p14:sldId id="605"/>
            <p14:sldId id="608"/>
            <p14:sldId id="276"/>
            <p14:sldId id="597"/>
            <p14:sldId id="257"/>
            <p14:sldId id="599"/>
            <p14:sldId id="601"/>
            <p14:sldId id="600"/>
          </p14:sldIdLst>
        </p14:section>
        <p14:section name="Solution" id="{D01103C6-D9B4-874A-903D-1D54C47D2E73}">
          <p14:sldIdLst/>
        </p14:section>
        <p14:section name="Business Model" id="{17ED8106-7472-CA40-A9D6-5927206203E6}">
          <p14:sldIdLst>
            <p14:sldId id="562"/>
            <p14:sldId id="603"/>
            <p14:sldId id="607"/>
            <p14:sldId id="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4D4"/>
    <a:srgbClr val="005000"/>
    <a:srgbClr val="006600"/>
    <a:srgbClr val="005696"/>
    <a:srgbClr val="FFFF00"/>
    <a:srgbClr val="12231D"/>
    <a:srgbClr val="101519"/>
    <a:srgbClr val="273E32"/>
    <a:srgbClr val="0D141A"/>
    <a:srgbClr val="0F1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5196" autoAdjust="0"/>
  </p:normalViewPr>
  <p:slideViewPr>
    <p:cSldViewPr snapToGrid="0" snapToObjects="1">
      <p:cViewPr varScale="1">
        <p:scale>
          <a:sx n="81" d="100"/>
          <a:sy n="81" d="100"/>
        </p:scale>
        <p:origin x="70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25D648-C1B6-4860-B788-702732AB6E1D}" type="doc">
      <dgm:prSet loTypeId="urn:microsoft.com/office/officeart/2005/8/layout/gear1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9EEAF19-97A6-48DF-B14E-EFC4627444E7}">
      <dgm:prSet phldrT="[Text]"/>
      <dgm:spPr/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Nadiryan Edita, PhD student, junior researcher</a:t>
          </a:r>
        </a:p>
      </dgm:t>
    </dgm:pt>
    <dgm:pt modelId="{9F72AD6A-A2B0-4171-91E8-5E9DD70402F5}" type="parTrans" cxnId="{2F9D7154-0D60-400B-8BF8-933CC7A313E8}">
      <dgm:prSet/>
      <dgm:spPr/>
      <dgm:t>
        <a:bodyPr/>
        <a:lstStyle/>
        <a:p>
          <a:endParaRPr lang="ru-RU"/>
        </a:p>
      </dgm:t>
    </dgm:pt>
    <dgm:pt modelId="{A17F7451-4ACF-401D-A0A7-9AE7D30BFF79}" type="sibTrans" cxnId="{2F9D7154-0D60-400B-8BF8-933CC7A313E8}">
      <dgm:prSet/>
      <dgm:spPr/>
      <dgm:t>
        <a:bodyPr/>
        <a:lstStyle/>
        <a:p>
          <a:endParaRPr lang="ru-RU"/>
        </a:p>
      </dgm:t>
    </dgm:pt>
    <dgm:pt modelId="{506249A6-B940-45E3-BE90-07FFFC7DE963}">
      <dgm:prSet phldrT="[Text]" phldr="0"/>
      <dgm:spPr/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Hovhannsiyan Svetlana, PhD student, junior researcher</a:t>
          </a:r>
        </a:p>
      </dgm:t>
    </dgm:pt>
    <dgm:pt modelId="{54E3E316-1E1D-4662-A252-F17F69263CE4}" type="parTrans" cxnId="{B1CC8464-5CB2-499F-8147-8F70BD3FED27}">
      <dgm:prSet/>
      <dgm:spPr/>
      <dgm:t>
        <a:bodyPr/>
        <a:lstStyle/>
        <a:p>
          <a:endParaRPr lang="ru-RU"/>
        </a:p>
      </dgm:t>
    </dgm:pt>
    <dgm:pt modelId="{693B4864-D588-46EE-A71D-E4ECB878C574}" type="sibTrans" cxnId="{B1CC8464-5CB2-499F-8147-8F70BD3FED27}">
      <dgm:prSet/>
      <dgm:spPr/>
      <dgm:t>
        <a:bodyPr/>
        <a:lstStyle/>
        <a:p>
          <a:endParaRPr lang="ru-RU"/>
        </a:p>
      </dgm:t>
    </dgm:pt>
    <dgm:pt modelId="{1A066A9B-5EF8-414A-8DD5-2908E54C5CFA}">
      <dgm:prSet phldrT="[Text]" phldr="0"/>
      <dgm:spPr/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Karapetyan Hasmik, PhD, Researcher</a:t>
          </a:r>
        </a:p>
      </dgm:t>
    </dgm:pt>
    <dgm:pt modelId="{91EAD26D-9878-4CFA-B598-E50F4047E795}" type="parTrans" cxnId="{688985C9-5323-4EBD-BC04-37EBD485DA58}">
      <dgm:prSet/>
      <dgm:spPr/>
      <dgm:t>
        <a:bodyPr/>
        <a:lstStyle/>
        <a:p>
          <a:endParaRPr lang="ru-RU"/>
        </a:p>
      </dgm:t>
    </dgm:pt>
    <dgm:pt modelId="{05D66A3D-60C2-42E9-81A0-6E2ACD258908}" type="sibTrans" cxnId="{688985C9-5323-4EBD-BC04-37EBD485DA58}">
      <dgm:prSet/>
      <dgm:spPr/>
      <dgm:t>
        <a:bodyPr/>
        <a:lstStyle/>
        <a:p>
          <a:endParaRPr lang="ru-RU"/>
        </a:p>
      </dgm:t>
    </dgm:pt>
    <dgm:pt modelId="{3EF01F95-1FEF-410F-BF60-ED7A2A0F270C}">
      <dgm:prSet/>
      <dgm:spPr/>
      <dgm:t>
        <a:bodyPr/>
        <a:lstStyle/>
        <a:p>
          <a:endParaRPr lang="ru-RU"/>
        </a:p>
      </dgm:t>
    </dgm:pt>
    <dgm:pt modelId="{75FCC6B3-F5C1-4E17-B4F6-74795E5F3E90}" type="parTrans" cxnId="{585FDFEB-80B2-43F8-A003-423C743542B1}">
      <dgm:prSet/>
      <dgm:spPr/>
      <dgm:t>
        <a:bodyPr/>
        <a:lstStyle/>
        <a:p>
          <a:endParaRPr lang="ru-RU"/>
        </a:p>
      </dgm:t>
    </dgm:pt>
    <dgm:pt modelId="{85CAFC70-C520-4A40-9CCD-AB67719E50CA}" type="sibTrans" cxnId="{585FDFEB-80B2-43F8-A003-423C743542B1}">
      <dgm:prSet/>
      <dgm:spPr/>
      <dgm:t>
        <a:bodyPr/>
        <a:lstStyle/>
        <a:p>
          <a:endParaRPr lang="ru-RU"/>
        </a:p>
      </dgm:t>
    </dgm:pt>
    <dgm:pt modelId="{A7A74582-F848-4622-915B-ECEE2252A282}" type="pres">
      <dgm:prSet presAssocID="{6F25D648-C1B6-4860-B788-702732AB6E1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3589141-C33F-422A-BC5A-23C8E288BFB1}" type="pres">
      <dgm:prSet presAssocID="{39EEAF19-97A6-48DF-B14E-EFC4627444E7}" presName="gear1" presStyleLbl="node1" presStyleIdx="0" presStyleCnt="3">
        <dgm:presLayoutVars>
          <dgm:chMax val="1"/>
          <dgm:bulletEnabled val="1"/>
        </dgm:presLayoutVars>
      </dgm:prSet>
      <dgm:spPr/>
    </dgm:pt>
    <dgm:pt modelId="{0D42A894-AA74-47EC-AE2C-CB9BB76F5584}" type="pres">
      <dgm:prSet presAssocID="{39EEAF19-97A6-48DF-B14E-EFC4627444E7}" presName="gear1srcNode" presStyleLbl="node1" presStyleIdx="0" presStyleCnt="3"/>
      <dgm:spPr/>
    </dgm:pt>
    <dgm:pt modelId="{7AAADF34-32CA-4DDF-888B-E8F983BFF69C}" type="pres">
      <dgm:prSet presAssocID="{39EEAF19-97A6-48DF-B14E-EFC4627444E7}" presName="gear1dstNode" presStyleLbl="node1" presStyleIdx="0" presStyleCnt="3"/>
      <dgm:spPr/>
    </dgm:pt>
    <dgm:pt modelId="{70EC7333-8EA0-45A9-B76A-024BF923272F}" type="pres">
      <dgm:prSet presAssocID="{506249A6-B940-45E3-BE90-07FFFC7DE963}" presName="gear2" presStyleLbl="node1" presStyleIdx="1" presStyleCnt="3">
        <dgm:presLayoutVars>
          <dgm:chMax val="1"/>
          <dgm:bulletEnabled val="1"/>
        </dgm:presLayoutVars>
      </dgm:prSet>
      <dgm:spPr/>
    </dgm:pt>
    <dgm:pt modelId="{FF4AC2FF-12C8-4451-8BF2-3052BFCB726C}" type="pres">
      <dgm:prSet presAssocID="{506249A6-B940-45E3-BE90-07FFFC7DE963}" presName="gear2srcNode" presStyleLbl="node1" presStyleIdx="1" presStyleCnt="3"/>
      <dgm:spPr/>
    </dgm:pt>
    <dgm:pt modelId="{5363EF20-C8B1-4C3B-BA8D-8737AD7EEDBA}" type="pres">
      <dgm:prSet presAssocID="{506249A6-B940-45E3-BE90-07FFFC7DE963}" presName="gear2dstNode" presStyleLbl="node1" presStyleIdx="1" presStyleCnt="3"/>
      <dgm:spPr/>
    </dgm:pt>
    <dgm:pt modelId="{ED0FF4E3-2689-41D6-A4C6-A021E8B524FA}" type="pres">
      <dgm:prSet presAssocID="{1A066A9B-5EF8-414A-8DD5-2908E54C5CFA}" presName="gear3" presStyleLbl="node1" presStyleIdx="2" presStyleCnt="3"/>
      <dgm:spPr/>
    </dgm:pt>
    <dgm:pt modelId="{1CAA3F9D-2FF4-4A37-A37B-308B9A8FB11D}" type="pres">
      <dgm:prSet presAssocID="{1A066A9B-5EF8-414A-8DD5-2908E54C5CF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E7E01A3-4AAE-4613-BF57-7B99F3BC804C}" type="pres">
      <dgm:prSet presAssocID="{1A066A9B-5EF8-414A-8DD5-2908E54C5CFA}" presName="gear3srcNode" presStyleLbl="node1" presStyleIdx="2" presStyleCnt="3"/>
      <dgm:spPr/>
    </dgm:pt>
    <dgm:pt modelId="{9E5DD911-7440-414E-A663-B1F0D9A6248F}" type="pres">
      <dgm:prSet presAssocID="{1A066A9B-5EF8-414A-8DD5-2908E54C5CFA}" presName="gear3dstNode" presStyleLbl="node1" presStyleIdx="2" presStyleCnt="3"/>
      <dgm:spPr/>
    </dgm:pt>
    <dgm:pt modelId="{899C0672-EEC6-464A-BD6D-035CCBF32F40}" type="pres">
      <dgm:prSet presAssocID="{A17F7451-4ACF-401D-A0A7-9AE7D30BFF79}" presName="connector1" presStyleLbl="sibTrans2D1" presStyleIdx="0" presStyleCnt="3"/>
      <dgm:spPr/>
    </dgm:pt>
    <dgm:pt modelId="{A50E2902-E5FA-40F5-89E0-3312AD749836}" type="pres">
      <dgm:prSet presAssocID="{693B4864-D588-46EE-A71D-E4ECB878C574}" presName="connector2" presStyleLbl="sibTrans2D1" presStyleIdx="1" presStyleCnt="3"/>
      <dgm:spPr/>
    </dgm:pt>
    <dgm:pt modelId="{98A45EFF-412D-4875-8BE4-FDAE367BF4EC}" type="pres">
      <dgm:prSet presAssocID="{05D66A3D-60C2-42E9-81A0-6E2ACD258908}" presName="connector3" presStyleLbl="sibTrans2D1" presStyleIdx="2" presStyleCnt="3"/>
      <dgm:spPr/>
    </dgm:pt>
  </dgm:ptLst>
  <dgm:cxnLst>
    <dgm:cxn modelId="{4A2FEA10-19C4-493A-9AD5-C8C5D96E5E32}" type="presOf" srcId="{1A066A9B-5EF8-414A-8DD5-2908E54C5CFA}" destId="{ED0FF4E3-2689-41D6-A4C6-A021E8B524FA}" srcOrd="0" destOrd="0" presId="urn:microsoft.com/office/officeart/2005/8/layout/gear1"/>
    <dgm:cxn modelId="{2EF03311-1FE5-417B-BBDC-3FB7C37DD97E}" type="presOf" srcId="{A17F7451-4ACF-401D-A0A7-9AE7D30BFF79}" destId="{899C0672-EEC6-464A-BD6D-035CCBF32F40}" srcOrd="0" destOrd="0" presId="urn:microsoft.com/office/officeart/2005/8/layout/gear1"/>
    <dgm:cxn modelId="{E62A0A1B-0005-49DC-BB4A-A92798736DF0}" type="presOf" srcId="{506249A6-B940-45E3-BE90-07FFFC7DE963}" destId="{5363EF20-C8B1-4C3B-BA8D-8737AD7EEDBA}" srcOrd="2" destOrd="0" presId="urn:microsoft.com/office/officeart/2005/8/layout/gear1"/>
    <dgm:cxn modelId="{B2BE3433-23B4-4C6F-9619-028DB2B12304}" type="presOf" srcId="{506249A6-B940-45E3-BE90-07FFFC7DE963}" destId="{70EC7333-8EA0-45A9-B76A-024BF923272F}" srcOrd="0" destOrd="0" presId="urn:microsoft.com/office/officeart/2005/8/layout/gear1"/>
    <dgm:cxn modelId="{7C27B75D-A12E-4558-A2CF-671B74EB6180}" type="presOf" srcId="{6F25D648-C1B6-4860-B788-702732AB6E1D}" destId="{A7A74582-F848-4622-915B-ECEE2252A282}" srcOrd="0" destOrd="0" presId="urn:microsoft.com/office/officeart/2005/8/layout/gear1"/>
    <dgm:cxn modelId="{B1CC8464-5CB2-499F-8147-8F70BD3FED27}" srcId="{6F25D648-C1B6-4860-B788-702732AB6E1D}" destId="{506249A6-B940-45E3-BE90-07FFFC7DE963}" srcOrd="1" destOrd="0" parTransId="{54E3E316-1E1D-4662-A252-F17F69263CE4}" sibTransId="{693B4864-D588-46EE-A71D-E4ECB878C574}"/>
    <dgm:cxn modelId="{2F9D7154-0D60-400B-8BF8-933CC7A313E8}" srcId="{6F25D648-C1B6-4860-B788-702732AB6E1D}" destId="{39EEAF19-97A6-48DF-B14E-EFC4627444E7}" srcOrd="0" destOrd="0" parTransId="{9F72AD6A-A2B0-4171-91E8-5E9DD70402F5}" sibTransId="{A17F7451-4ACF-401D-A0A7-9AE7D30BFF79}"/>
    <dgm:cxn modelId="{53CD8B74-1D05-4602-AC7A-78276C95392D}" type="presOf" srcId="{39EEAF19-97A6-48DF-B14E-EFC4627444E7}" destId="{E3589141-C33F-422A-BC5A-23C8E288BFB1}" srcOrd="0" destOrd="0" presId="urn:microsoft.com/office/officeart/2005/8/layout/gear1"/>
    <dgm:cxn modelId="{66CE4758-2360-4755-9175-F8EBC7EF1E3B}" type="presOf" srcId="{1A066A9B-5EF8-414A-8DD5-2908E54C5CFA}" destId="{1CAA3F9D-2FF4-4A37-A37B-308B9A8FB11D}" srcOrd="1" destOrd="0" presId="urn:microsoft.com/office/officeart/2005/8/layout/gear1"/>
    <dgm:cxn modelId="{8F37B558-04AD-438D-84E2-7F4740BC0644}" type="presOf" srcId="{1A066A9B-5EF8-414A-8DD5-2908E54C5CFA}" destId="{9E5DD911-7440-414E-A663-B1F0D9A6248F}" srcOrd="3" destOrd="0" presId="urn:microsoft.com/office/officeart/2005/8/layout/gear1"/>
    <dgm:cxn modelId="{64098C7A-26F5-4571-B0F2-6015DCA84B94}" type="presOf" srcId="{1A066A9B-5EF8-414A-8DD5-2908E54C5CFA}" destId="{7E7E01A3-4AAE-4613-BF57-7B99F3BC804C}" srcOrd="2" destOrd="0" presId="urn:microsoft.com/office/officeart/2005/8/layout/gear1"/>
    <dgm:cxn modelId="{CBF396AA-411D-448A-B378-0D176A641CFE}" type="presOf" srcId="{39EEAF19-97A6-48DF-B14E-EFC4627444E7}" destId="{7AAADF34-32CA-4DDF-888B-E8F983BFF69C}" srcOrd="2" destOrd="0" presId="urn:microsoft.com/office/officeart/2005/8/layout/gear1"/>
    <dgm:cxn modelId="{3E3BC5B5-6BA3-404E-B695-969222BE0BE8}" type="presOf" srcId="{693B4864-D588-46EE-A71D-E4ECB878C574}" destId="{A50E2902-E5FA-40F5-89E0-3312AD749836}" srcOrd="0" destOrd="0" presId="urn:microsoft.com/office/officeart/2005/8/layout/gear1"/>
    <dgm:cxn modelId="{688985C9-5323-4EBD-BC04-37EBD485DA58}" srcId="{6F25D648-C1B6-4860-B788-702732AB6E1D}" destId="{1A066A9B-5EF8-414A-8DD5-2908E54C5CFA}" srcOrd="2" destOrd="0" parTransId="{91EAD26D-9878-4CFA-B598-E50F4047E795}" sibTransId="{05D66A3D-60C2-42E9-81A0-6E2ACD258908}"/>
    <dgm:cxn modelId="{32F8A5D6-15E5-4329-A1FB-E6C68ED4BA2C}" type="presOf" srcId="{39EEAF19-97A6-48DF-B14E-EFC4627444E7}" destId="{0D42A894-AA74-47EC-AE2C-CB9BB76F5584}" srcOrd="1" destOrd="0" presId="urn:microsoft.com/office/officeart/2005/8/layout/gear1"/>
    <dgm:cxn modelId="{42DD08D8-30A4-413D-9B3C-759AF19A6DA3}" type="presOf" srcId="{506249A6-B940-45E3-BE90-07FFFC7DE963}" destId="{FF4AC2FF-12C8-4451-8BF2-3052BFCB726C}" srcOrd="1" destOrd="0" presId="urn:microsoft.com/office/officeart/2005/8/layout/gear1"/>
    <dgm:cxn modelId="{585FDFEB-80B2-43F8-A003-423C743542B1}" srcId="{6F25D648-C1B6-4860-B788-702732AB6E1D}" destId="{3EF01F95-1FEF-410F-BF60-ED7A2A0F270C}" srcOrd="3" destOrd="0" parTransId="{75FCC6B3-F5C1-4E17-B4F6-74795E5F3E90}" sibTransId="{85CAFC70-C520-4A40-9CCD-AB67719E50CA}"/>
    <dgm:cxn modelId="{08170FED-1BB2-47C2-9AFF-49ABA6452F56}" type="presOf" srcId="{05D66A3D-60C2-42E9-81A0-6E2ACD258908}" destId="{98A45EFF-412D-4875-8BE4-FDAE367BF4EC}" srcOrd="0" destOrd="0" presId="urn:microsoft.com/office/officeart/2005/8/layout/gear1"/>
    <dgm:cxn modelId="{C1371741-5DFA-4551-83AF-D9042AF35F77}" type="presParOf" srcId="{A7A74582-F848-4622-915B-ECEE2252A282}" destId="{E3589141-C33F-422A-BC5A-23C8E288BFB1}" srcOrd="0" destOrd="0" presId="urn:microsoft.com/office/officeart/2005/8/layout/gear1"/>
    <dgm:cxn modelId="{7FFF7B29-4C9A-4CC4-9F12-656D6A4E2E8C}" type="presParOf" srcId="{A7A74582-F848-4622-915B-ECEE2252A282}" destId="{0D42A894-AA74-47EC-AE2C-CB9BB76F5584}" srcOrd="1" destOrd="0" presId="urn:microsoft.com/office/officeart/2005/8/layout/gear1"/>
    <dgm:cxn modelId="{59431F9D-2010-4879-88DE-F1CF5DA128ED}" type="presParOf" srcId="{A7A74582-F848-4622-915B-ECEE2252A282}" destId="{7AAADF34-32CA-4DDF-888B-E8F983BFF69C}" srcOrd="2" destOrd="0" presId="urn:microsoft.com/office/officeart/2005/8/layout/gear1"/>
    <dgm:cxn modelId="{2CAAAD2A-6181-423E-A82C-BD62396CD20E}" type="presParOf" srcId="{A7A74582-F848-4622-915B-ECEE2252A282}" destId="{70EC7333-8EA0-45A9-B76A-024BF923272F}" srcOrd="3" destOrd="0" presId="urn:microsoft.com/office/officeart/2005/8/layout/gear1"/>
    <dgm:cxn modelId="{3D5EED9E-CF45-4BDA-BEED-C7949DBDEA74}" type="presParOf" srcId="{A7A74582-F848-4622-915B-ECEE2252A282}" destId="{FF4AC2FF-12C8-4451-8BF2-3052BFCB726C}" srcOrd="4" destOrd="0" presId="urn:microsoft.com/office/officeart/2005/8/layout/gear1"/>
    <dgm:cxn modelId="{3B1C802B-E498-400C-946B-803750A1AF05}" type="presParOf" srcId="{A7A74582-F848-4622-915B-ECEE2252A282}" destId="{5363EF20-C8B1-4C3B-BA8D-8737AD7EEDBA}" srcOrd="5" destOrd="0" presId="urn:microsoft.com/office/officeart/2005/8/layout/gear1"/>
    <dgm:cxn modelId="{A8236F7A-2060-4576-ADB8-C6D0F4C91879}" type="presParOf" srcId="{A7A74582-F848-4622-915B-ECEE2252A282}" destId="{ED0FF4E3-2689-41D6-A4C6-A021E8B524FA}" srcOrd="6" destOrd="0" presId="urn:microsoft.com/office/officeart/2005/8/layout/gear1"/>
    <dgm:cxn modelId="{EEE91979-858D-45F5-8629-465CBA3B2E91}" type="presParOf" srcId="{A7A74582-F848-4622-915B-ECEE2252A282}" destId="{1CAA3F9D-2FF4-4A37-A37B-308B9A8FB11D}" srcOrd="7" destOrd="0" presId="urn:microsoft.com/office/officeart/2005/8/layout/gear1"/>
    <dgm:cxn modelId="{B6EBD38D-F035-4B68-B3A8-72DB0EF95EF4}" type="presParOf" srcId="{A7A74582-F848-4622-915B-ECEE2252A282}" destId="{7E7E01A3-4AAE-4613-BF57-7B99F3BC804C}" srcOrd="8" destOrd="0" presId="urn:microsoft.com/office/officeart/2005/8/layout/gear1"/>
    <dgm:cxn modelId="{0A431986-2FB3-4699-AFE6-A2C733796C28}" type="presParOf" srcId="{A7A74582-F848-4622-915B-ECEE2252A282}" destId="{9E5DD911-7440-414E-A663-B1F0D9A6248F}" srcOrd="9" destOrd="0" presId="urn:microsoft.com/office/officeart/2005/8/layout/gear1"/>
    <dgm:cxn modelId="{26B1D03B-D422-4BF8-BF2C-6313B011D60A}" type="presParOf" srcId="{A7A74582-F848-4622-915B-ECEE2252A282}" destId="{899C0672-EEC6-464A-BD6D-035CCBF32F40}" srcOrd="10" destOrd="0" presId="urn:microsoft.com/office/officeart/2005/8/layout/gear1"/>
    <dgm:cxn modelId="{606B633B-9F20-471A-ABB3-B772EBE71A08}" type="presParOf" srcId="{A7A74582-F848-4622-915B-ECEE2252A282}" destId="{A50E2902-E5FA-40F5-89E0-3312AD749836}" srcOrd="11" destOrd="0" presId="urn:microsoft.com/office/officeart/2005/8/layout/gear1"/>
    <dgm:cxn modelId="{6C96A9F2-5CC0-4316-BE28-886C67BD6571}" type="presParOf" srcId="{A7A74582-F848-4622-915B-ECEE2252A282}" destId="{98A45EFF-412D-4875-8BE4-FDAE367BF4E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89141-C33F-422A-BC5A-23C8E288BFB1}">
      <dsp:nvSpPr>
        <dsp:cNvPr id="0" name=""/>
        <dsp:cNvSpPr/>
      </dsp:nvSpPr>
      <dsp:spPr>
        <a:xfrm>
          <a:off x="3068564" y="2487519"/>
          <a:ext cx="3040301" cy="3040301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Nadiryan Edita, PhD student, junior researcher</a:t>
          </a:r>
        </a:p>
      </dsp:txBody>
      <dsp:txXfrm>
        <a:off x="3679800" y="3199695"/>
        <a:ext cx="1817829" cy="1562777"/>
      </dsp:txXfrm>
    </dsp:sp>
    <dsp:sp modelId="{70EC7333-8EA0-45A9-B76A-024BF923272F}">
      <dsp:nvSpPr>
        <dsp:cNvPr id="0" name=""/>
        <dsp:cNvSpPr/>
      </dsp:nvSpPr>
      <dsp:spPr>
        <a:xfrm>
          <a:off x="1299662" y="1768902"/>
          <a:ext cx="2211128" cy="2211128"/>
        </a:xfrm>
        <a:prstGeom prst="gear6">
          <a:avLst/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Hovhannsiyan Svetlana, PhD student, junior researcher</a:t>
          </a:r>
        </a:p>
      </dsp:txBody>
      <dsp:txXfrm>
        <a:off x="1856320" y="2328925"/>
        <a:ext cx="1097812" cy="1091082"/>
      </dsp:txXfrm>
    </dsp:sp>
    <dsp:sp modelId="{ED0FF4E3-2689-41D6-A4C6-A021E8B524FA}">
      <dsp:nvSpPr>
        <dsp:cNvPr id="0" name=""/>
        <dsp:cNvSpPr/>
      </dsp:nvSpPr>
      <dsp:spPr>
        <a:xfrm rot="20700000">
          <a:off x="2538119" y="243449"/>
          <a:ext cx="2166454" cy="2166454"/>
        </a:xfrm>
        <a:prstGeom prst="gear6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Karapetyan Hasmik, PhD, Researcher</a:t>
          </a:r>
        </a:p>
      </dsp:txBody>
      <dsp:txXfrm rot="-20700000">
        <a:off x="3013286" y="718616"/>
        <a:ext cx="1216120" cy="1216120"/>
      </dsp:txXfrm>
    </dsp:sp>
    <dsp:sp modelId="{899C0672-EEC6-464A-BD6D-035CCBF32F40}">
      <dsp:nvSpPr>
        <dsp:cNvPr id="0" name=""/>
        <dsp:cNvSpPr/>
      </dsp:nvSpPr>
      <dsp:spPr>
        <a:xfrm>
          <a:off x="2849699" y="2020212"/>
          <a:ext cx="3891585" cy="3891585"/>
        </a:xfrm>
        <a:prstGeom prst="circularArrow">
          <a:avLst>
            <a:gd name="adj1" fmla="val 4687"/>
            <a:gd name="adj2" fmla="val 299029"/>
            <a:gd name="adj3" fmla="val 2540904"/>
            <a:gd name="adj4" fmla="val 15808978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E2902-E5FA-40F5-89E0-3312AD749836}">
      <dsp:nvSpPr>
        <dsp:cNvPr id="0" name=""/>
        <dsp:cNvSpPr/>
      </dsp:nvSpPr>
      <dsp:spPr>
        <a:xfrm>
          <a:off x="908075" y="1273940"/>
          <a:ext cx="2827480" cy="28274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45EFF-412D-4875-8BE4-FDAE367BF4EC}">
      <dsp:nvSpPr>
        <dsp:cNvPr id="0" name=""/>
        <dsp:cNvSpPr/>
      </dsp:nvSpPr>
      <dsp:spPr>
        <a:xfrm>
          <a:off x="2036996" y="-236808"/>
          <a:ext cx="3048593" cy="30485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13.05.2026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8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85FA-DCED-42B5-9A8A-A1BD5AC8E97B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C790-4A84-47C9-9798-2970DFB63F48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9E1E-6726-4120-88DD-E79224E2154E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438C-F7C2-49BB-AD5A-8D27FB58C3C0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1357-64F2-4797-B7AE-C71F9CE392B8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BD3A3-A632-47DC-9C38-3346ECC4D4FC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EFFC6-7ACA-4153-8CD7-F61E7082DC69}" type="datetime1">
              <a:rPr lang="en-US" smtClean="0"/>
              <a:t>5/13/2026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7E9FC-D057-4C28-A967-6554ED0A9941}" type="datetime1">
              <a:rPr lang="en-US" smtClean="0"/>
              <a:t>5/13/2026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2A76-B47F-42E7-99C4-A0F6BE842792}" type="datetime1">
              <a:rPr lang="en-US" smtClean="0"/>
              <a:t>5/13/2026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437D-F31E-458E-99F1-2C5004FB5567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B301-4CFD-467C-8045-D819F1EC43E4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8104-1C76-4FA4-8801-69E91A6D5B49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in/hayarpi-javrushyan-496a37122/" TargetMode="External"/><Relationship Id="rId4" Type="http://schemas.openxmlformats.org/officeDocument/2006/relationships/hyperlink" Target="mailto:hg.javrushyan@ysu.a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42.jpe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hyperlink" Target="https://www.linkedin.com/in/hayarpi-javrushyan-496a37122/" TargetMode="External"/><Relationship Id="rId4" Type="http://schemas.openxmlformats.org/officeDocument/2006/relationships/hyperlink" Target="mailto:hg.javrushyan@ysu.a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6D5B4-87F7-29FF-FE33-CAE6900A3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8AAFB200-4372-B238-C6AF-B4CE739DF4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94" y="3105943"/>
            <a:ext cx="5891492" cy="646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Hayarpi Javrushyan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32269EC-2143-631B-0790-1825DBCC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902" y="4161353"/>
            <a:ext cx="63290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YSU, Research Institute of Biology</a:t>
            </a:r>
            <a:endParaRPr lang="hy-AM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Basic and Pathological Biochemistry</a:t>
            </a:r>
          </a:p>
        </p:txBody>
      </p:sp>
      <p:pic>
        <p:nvPicPr>
          <p:cNvPr id="5" name="Picture 4" descr="YSU">
            <a:extLst>
              <a:ext uri="{FF2B5EF4-FFF2-40B4-BE49-F238E27FC236}">
                <a16:creationId xmlns:a16="http://schemas.microsoft.com/office/drawing/2014/main" id="{B7A95DCE-8715-460E-5F4A-46843C80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52" y="64931"/>
            <a:ext cx="1404000" cy="6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53F7CB6-4678-A42C-788F-24859C84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988" y="6218858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Dilijan 2026</a:t>
            </a:r>
            <a:endParaRPr lang="en-US" b="1" dirty="0">
              <a:solidFill>
                <a:srgbClr val="006600"/>
              </a:solidFill>
              <a:latin typeface="Sylfaen" panose="010A05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3A66C-440C-83C8-90EE-1E4E3653C634}"/>
              </a:ext>
            </a:extLst>
          </p:cNvPr>
          <p:cNvSpPr txBox="1"/>
          <p:nvPr/>
        </p:nvSpPr>
        <p:spPr>
          <a:xfrm>
            <a:off x="0" y="6258833"/>
            <a:ext cx="5309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sz="1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hg.javrushyan@ysu.am</a:t>
            </a:r>
            <a:endParaRPr lang="ru-RU" altLang="en-US" sz="1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https://www.linkedin.com/in/hayarpi-javrushyan-496a37122/</a:t>
            </a:r>
            <a:endParaRPr lang="ru-RU" sz="1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10BFE-B237-561B-1F7C-239FBBE53032}"/>
              </a:ext>
            </a:extLst>
          </p:cNvPr>
          <p:cNvSpPr txBox="1"/>
          <p:nvPr/>
        </p:nvSpPr>
        <p:spPr>
          <a:xfrm>
            <a:off x="2824038" y="383925"/>
            <a:ext cx="618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 2026</a:t>
            </a:r>
            <a:endParaRPr lang="en-US" sz="2800" b="1" dirty="0">
              <a:solidFill>
                <a:srgbClr val="006600"/>
              </a:solidFill>
              <a:latin typeface="Sylfaen" panose="010A050205030603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86A4B-F755-CA9F-3464-5D833705E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" y="116577"/>
            <a:ext cx="907128" cy="9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un.-Prof. Dr. Sangeun Lee | Jun.-Prof. Dr. Sangeun Lee | Universität des  Saarlandes">
            <a:extLst>
              <a:ext uri="{FF2B5EF4-FFF2-40B4-BE49-F238E27FC236}">
                <a16:creationId xmlns:a16="http://schemas.microsoft.com/office/drawing/2014/main" id="{6AB3B311-2CF7-0DA9-67B4-05400E4A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" y="159011"/>
            <a:ext cx="151691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F485D-0158-2A11-E5AF-77D3736AC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6" y="1878027"/>
            <a:ext cx="3355147" cy="3355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6E1103C-40E3-4365-03A7-8C01285CF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899" y="1878027"/>
            <a:ext cx="1951568" cy="755139"/>
          </a:xfrm>
        </p:spPr>
        <p:txBody>
          <a:bodyPr>
            <a:norm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ADOX-L-Lysine</a:t>
            </a:r>
            <a:b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ADOX-L-arginine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AC1E76-4AD8-17C8-ABF3-10C84B886B41}"/>
              </a:ext>
            </a:extLst>
          </p:cNvPr>
          <p:cNvSpPr txBox="1"/>
          <p:nvPr/>
        </p:nvSpPr>
        <p:spPr>
          <a:xfrm>
            <a:off x="1817483" y="727768"/>
            <a:ext cx="171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Dr. </a:t>
            </a:r>
            <a:r>
              <a:rPr lang="en-US" sz="1800" b="1" dirty="0" err="1"/>
              <a:t>Sangeun</a:t>
            </a:r>
            <a:r>
              <a:rPr lang="en-US" sz="1800" b="1" dirty="0"/>
              <a:t> Lee</a:t>
            </a:r>
            <a:endParaRPr lang="en-US" b="1" dirty="0"/>
          </a:p>
        </p:txBody>
      </p:sp>
      <p:sp>
        <p:nvSpPr>
          <p:cNvPr id="5123" name="Title 1">
            <a:extLst>
              <a:ext uri="{FF2B5EF4-FFF2-40B4-BE49-F238E27FC236}">
                <a16:creationId xmlns:a16="http://schemas.microsoft.com/office/drawing/2014/main" id="{99D20F49-0910-59DB-809F-A53FF8DFDF84}"/>
              </a:ext>
            </a:extLst>
          </p:cNvPr>
          <p:cNvSpPr txBox="1">
            <a:spLocks/>
          </p:cNvSpPr>
          <p:nvPr/>
        </p:nvSpPr>
        <p:spPr>
          <a:xfrm>
            <a:off x="666581" y="4463914"/>
            <a:ext cx="1951568" cy="755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y-AM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Nanocarrier for</a:t>
            </a:r>
          </a:p>
          <a:p>
            <a:r>
              <a:rPr lang="hy-AM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BDF796C-FAA1-57F8-063D-0048A5570473}"/>
              </a:ext>
            </a:extLst>
          </p:cNvPr>
          <p:cNvCxnSpPr>
            <a:cxnSpLocks/>
          </p:cNvCxnSpPr>
          <p:nvPr/>
        </p:nvCxnSpPr>
        <p:spPr>
          <a:xfrm flipH="1">
            <a:off x="7372972" y="3479391"/>
            <a:ext cx="51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AEF805DA-FCD1-196E-DB95-E4D062FA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50" y="1590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1E38E5-AEAB-B953-7C36-26F4A34D6533}"/>
              </a:ext>
            </a:extLst>
          </p:cNvPr>
          <p:cNvSpPr txBox="1"/>
          <p:nvPr/>
        </p:nvSpPr>
        <p:spPr>
          <a:xfrm>
            <a:off x="7770701" y="932354"/>
            <a:ext cx="2346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1" i="0" dirty="0">
                <a:effectLst/>
                <a:latin typeface="Libre Franklin" panose="020F0502020204030204" pitchFamily="2" charset="0"/>
              </a:rPr>
              <a:t>Prof. Dr. Martijn </a:t>
            </a:r>
            <a:r>
              <a:rPr lang="en-US" sz="1600" b="1" i="0" dirty="0" err="1">
                <a:effectLst/>
                <a:latin typeface="Libre Franklin" panose="020F0502020204030204" pitchFamily="2" charset="0"/>
              </a:rPr>
              <a:t>Riool</a:t>
            </a:r>
            <a:endParaRPr lang="en-US" sz="1600" b="1" i="0" dirty="0">
              <a:effectLst/>
              <a:latin typeface="Libre Franklin" panose="020F05020202040302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A8CEF-4489-EDCB-4BF9-7969EBEF8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2346"/>
          <a:stretch>
            <a:fillRect/>
          </a:stretch>
        </p:blipFill>
        <p:spPr>
          <a:xfrm>
            <a:off x="6958253" y="1774576"/>
            <a:ext cx="5070577" cy="2975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5655F-A913-CBF9-9759-966F43871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7"/>
          <a:stretch>
            <a:fillRect/>
          </a:stretch>
        </p:blipFill>
        <p:spPr>
          <a:xfrm>
            <a:off x="5693948" y="4855543"/>
            <a:ext cx="2748215" cy="1835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 descr="Saarland University - Germany - How to Abroad">
            <a:extLst>
              <a:ext uri="{FF2B5EF4-FFF2-40B4-BE49-F238E27FC236}">
                <a16:creationId xmlns:a16="http://schemas.microsoft.com/office/drawing/2014/main" id="{A674D23B-D3B1-6C51-403C-E51113B9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7" y="5643973"/>
            <a:ext cx="1705752" cy="12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versity of Regensburg - Wikipedia">
            <a:extLst>
              <a:ext uri="{FF2B5EF4-FFF2-40B4-BE49-F238E27FC236}">
                <a16:creationId xmlns:a16="http://schemas.microsoft.com/office/drawing/2014/main" id="{4DC3912E-C845-00F5-0B4B-E51C0CC9C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4200" y="5400463"/>
            <a:ext cx="1876901" cy="86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2F99EC-28E9-E91F-FE91-193D72195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5987" y="2067809"/>
            <a:ext cx="2952000" cy="2157025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67B3934-115E-28DD-3960-3EF4C7B1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94E-9C37-4516-80ED-D33B4DEB42D2}" type="datetime1">
              <a:rPr lang="en-US" smtClean="0"/>
              <a:t>5/13/2026</a:t>
            </a:fld>
            <a:endParaRPr lang="en-L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15A9DA-D6D8-36D6-542B-E1101622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EC7F-BA23-F9A3-130A-60D0CEA7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4" y="161926"/>
            <a:ext cx="10515600" cy="79480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Sylfaen" panose="010A0502050306030303" pitchFamily="18" charset="0"/>
              </a:rPr>
              <a:t>24WS-1F036</a:t>
            </a:r>
            <a:r>
              <a:rPr lang="hy-AM" sz="3200" b="1" dirty="0">
                <a:solidFill>
                  <a:schemeClr val="accent4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Sylfaen" panose="010A0502050306030303" pitchFamily="18" charset="0"/>
              </a:rPr>
              <a:t>REPORT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6F49E-9566-47FA-BC8D-52A24643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6" y="1094925"/>
            <a:ext cx="11514667" cy="166717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Sylfaen" panose="010A0502050306030303" pitchFamily="18" charset="0"/>
              </a:rPr>
              <a:t>2</a:t>
            </a:r>
            <a:r>
              <a:rPr lang="hy-AM" sz="2400" b="1" dirty="0">
                <a:latin typeface="Sylfaen" panose="010A0502050306030303" pitchFamily="18" charset="0"/>
              </a:rPr>
              <a:t>02</a:t>
            </a:r>
            <a:r>
              <a:rPr lang="en-US" sz="2400" b="1" dirty="0">
                <a:latin typeface="Sylfaen" panose="010A0502050306030303" pitchFamily="18" charset="0"/>
              </a:rPr>
              <a:t>4</a:t>
            </a:r>
            <a:r>
              <a:rPr lang="hy-AM" sz="2400" b="1" dirty="0">
                <a:latin typeface="Sylfaen" panose="010A0502050306030303" pitchFamily="18" charset="0"/>
              </a:rPr>
              <a:t>-</a:t>
            </a:r>
            <a:r>
              <a:rPr lang="en-US" sz="2400" b="1" dirty="0">
                <a:latin typeface="Sylfaen" panose="010A0502050306030303" pitchFamily="18" charset="0"/>
              </a:rPr>
              <a:t> ongoing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Sylfaen" panose="010A0502050306030303" pitchFamily="18" charset="0"/>
              </a:rPr>
              <a:t>Papers-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>
                <a:latin typeface="Sylfaen" panose="010A0502050306030303" pitchFamily="18" charset="0"/>
              </a:rPr>
              <a:t>2 articles (Q1) published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>
                <a:latin typeface="Sylfaen" panose="010A0502050306030303" pitchFamily="18" charset="0"/>
              </a:rPr>
              <a:t>3 articles (Q2, Q1) under review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Sylfaen" panose="010A0502050306030303" pitchFamily="18" charset="0"/>
              </a:rPr>
              <a:t>Conference abstracts-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latin typeface="Sylfaen" panose="010A0502050306030303" pitchFamily="18" charset="0"/>
              </a:rPr>
              <a:t>5+ local and international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Sylfaen" panose="010A0502050306030303" pitchFamily="18" charset="0"/>
              </a:rPr>
              <a:t>Oral presentations-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latin typeface="Sylfaen" panose="010A0502050306030303" pitchFamily="18" charset="0"/>
              </a:rPr>
              <a:t>4 oral presentations-2 panel talks, 1 keynote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b="1" dirty="0">
              <a:latin typeface="Sylfaen" panose="010A0502050306030303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latin typeface="Sylfaen" panose="010A0502050306030303" pitchFamily="18" charset="0"/>
              </a:rPr>
              <a:t>TED talk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A309B-379D-B52B-9303-3B5BA4EF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140" y="775377"/>
            <a:ext cx="3720785" cy="2066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8D222-C53F-531D-9803-34901F17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155" y="3312898"/>
            <a:ext cx="5040000" cy="2106837"/>
          </a:xfrm>
          <a:prstGeom prst="rect">
            <a:avLst/>
          </a:prstGeom>
        </p:spPr>
      </p:pic>
      <p:pic>
        <p:nvPicPr>
          <p:cNvPr id="13" name="Picture 12" descr="TEDx (@TEDxEvents) • Facebook">
            <a:extLst>
              <a:ext uri="{FF2B5EF4-FFF2-40B4-BE49-F238E27FC236}">
                <a16:creationId xmlns:a16="http://schemas.microsoft.com/office/drawing/2014/main" id="{8D3ACAEF-73EC-1C96-BBAD-92964EDC4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358" y="5306176"/>
            <a:ext cx="1432088" cy="1432088"/>
          </a:xfrm>
          <a:prstGeom prst="rect">
            <a:avLst/>
          </a:prstGeom>
        </p:spPr>
      </p:pic>
      <p:pic>
        <p:nvPicPr>
          <p:cNvPr id="15" name="Picture 14" descr="BMC Proceedings logo">
            <a:extLst>
              <a:ext uri="{FF2B5EF4-FFF2-40B4-BE49-F238E27FC236}">
                <a16:creationId xmlns:a16="http://schemas.microsoft.com/office/drawing/2014/main" id="{A11AE975-1168-D1E8-41F8-F8C2C197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704" y="5771110"/>
            <a:ext cx="4762500" cy="714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4C556-EDBC-00B2-BA34-41C3AFC9F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680" y="4688229"/>
            <a:ext cx="1235893" cy="1235893"/>
          </a:xfrm>
          <a:prstGeom prst="rect">
            <a:avLst/>
          </a:prstGeom>
        </p:spPr>
      </p:pic>
      <p:pic>
        <p:nvPicPr>
          <p:cNvPr id="17" name="Picture 16" descr="International Summit in Immuno-Oncology is Set for October 2025 in Yerevan  - Santé Arménie Medical Academy - OncoDaily">
            <a:extLst>
              <a:ext uri="{FF2B5EF4-FFF2-40B4-BE49-F238E27FC236}">
                <a16:creationId xmlns:a16="http://schemas.microsoft.com/office/drawing/2014/main" id="{42B28D57-7B2D-A34E-51F5-C1CF5DAD3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315" y="3037071"/>
            <a:ext cx="1896625" cy="10656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92768-B618-1A8D-98ED-44759A96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E28D-BA28-4378-9D4B-DE6466B7777D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BDE17-0084-26C0-4645-D25D4F94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11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82A7E-C443-2DAB-9D73-BA99A4F99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7885" y="116577"/>
            <a:ext cx="907128" cy="9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92E1-272D-6725-755C-5920885D6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40292"/>
            <a:ext cx="11506200" cy="4351338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10 scientific mobility visits, practical courses, trainings, international conferences, workshops, and COST, FEBS, EMBO, ERASMUS+ activities in Germany, Spain, France, Turkey, Romania, Slovenia and Portugal;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collaborations established. </a:t>
            </a:r>
          </a:p>
          <a:p>
            <a:pPr algn="just"/>
            <a:r>
              <a:rPr lang="en-US" b="1" dirty="0">
                <a:latin typeface="Sylfaen" panose="010A0502050306030303" pitchFamily="18" charset="0"/>
              </a:rPr>
              <a:t>Research group-7 papers (Q1 - 4, Q2 - 2, Q4 - 1)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 abstracts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(oral or poster presentation)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at local conferences;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DB361E-0320-6859-BCDD-917949F9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679" y="2593637"/>
            <a:ext cx="3227071" cy="1188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ACRvideos - YouTube">
            <a:extLst>
              <a:ext uri="{FF2B5EF4-FFF2-40B4-BE49-F238E27FC236}">
                <a16:creationId xmlns:a16="http://schemas.microsoft.com/office/drawing/2014/main" id="{F8D1359B-001F-6651-C40E-F042E0F7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11" y="5355302"/>
            <a:ext cx="1502698" cy="15026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ST Mission, Vision and Values | COST">
            <a:extLst>
              <a:ext uri="{FF2B5EF4-FFF2-40B4-BE49-F238E27FC236}">
                <a16:creationId xmlns:a16="http://schemas.microsoft.com/office/drawing/2014/main" id="{E631532C-28EF-8375-6B2F-38C6DB1A5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3316" r="5630" b="16037"/>
          <a:stretch/>
        </p:blipFill>
        <p:spPr bwMode="auto">
          <a:xfrm>
            <a:off x="8952128" y="5467777"/>
            <a:ext cx="3065438" cy="1280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uropean Molecular Biology Organization - Wikipedia">
            <a:extLst>
              <a:ext uri="{FF2B5EF4-FFF2-40B4-BE49-F238E27FC236}">
                <a16:creationId xmlns:a16="http://schemas.microsoft.com/office/drawing/2014/main" id="{7642E996-B97C-F5E9-86AB-E9053BF86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75" y="3860499"/>
            <a:ext cx="2743200" cy="1565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Բարձրագույն կրթության և գիտության կոմիտե | Yerevan">
            <a:extLst>
              <a:ext uri="{FF2B5EF4-FFF2-40B4-BE49-F238E27FC236}">
                <a16:creationId xmlns:a16="http://schemas.microsoft.com/office/drawing/2014/main" id="{15AB38BD-7090-52F7-2EBB-BCBDFA68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23" y="4396121"/>
            <a:ext cx="1145723" cy="1140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YSU">
            <a:extLst>
              <a:ext uri="{FF2B5EF4-FFF2-40B4-BE49-F238E27FC236}">
                <a16:creationId xmlns:a16="http://schemas.microsoft.com/office/drawing/2014/main" id="{BD5D95F5-475D-9884-F745-932F2DD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7" y="4396121"/>
            <a:ext cx="2004995" cy="959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FAD46-986A-EE0E-B3BC-F6FB73DF7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181" y="4360374"/>
            <a:ext cx="1235893" cy="1235893"/>
          </a:xfrm>
          <a:prstGeom prst="rect">
            <a:avLst/>
          </a:prstGeom>
        </p:spPr>
      </p:pic>
      <p:pic>
        <p:nvPicPr>
          <p:cNvPr id="2" name="Picture 1" descr="BMC Proceedings logo">
            <a:extLst>
              <a:ext uri="{FF2B5EF4-FFF2-40B4-BE49-F238E27FC236}">
                <a16:creationId xmlns:a16="http://schemas.microsoft.com/office/drawing/2014/main" id="{CB9E38C4-44E7-A915-7583-714D7E82D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28" y="5860520"/>
            <a:ext cx="4762500" cy="714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273D37-8ECC-7AFA-D452-809A55EF6573}"/>
              </a:ext>
            </a:extLst>
          </p:cNvPr>
          <p:cNvSpPr txBox="1"/>
          <p:nvPr/>
        </p:nvSpPr>
        <p:spPr>
          <a:xfrm>
            <a:off x="528111" y="1664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lfaen" panose="010A0502050306030303" pitchFamily="18" charset="0"/>
              </a:rPr>
              <a:t>STEP GROUP REPORT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6CA453E-4D82-4980-321B-1FBC0754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FF82-5240-4A0C-9C51-764EB96864C7}" type="datetime1">
              <a:rPr lang="en-US" smtClean="0"/>
              <a:t>5/13/2026</a:t>
            </a:fld>
            <a:endParaRPr lang="en-LT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A4C999-CF19-B401-9E0B-D5752E08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0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Laboratorio per l'imaging in vivo | UNIBS">
            <a:extLst>
              <a:ext uri="{FF2B5EF4-FFF2-40B4-BE49-F238E27FC236}">
                <a16:creationId xmlns:a16="http://schemas.microsoft.com/office/drawing/2014/main" id="{C04DEAFC-360D-6489-EE2B-18316877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81" y="1688607"/>
            <a:ext cx="2953689" cy="19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89FA-48AA-E7C2-020A-551549E18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70479"/>
          <a:stretch>
            <a:fillRect/>
          </a:stretch>
        </p:blipFill>
        <p:spPr>
          <a:xfrm>
            <a:off x="6524318" y="3913475"/>
            <a:ext cx="5455726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63184D-D7CC-F89F-A51E-11C911B5B39C}"/>
              </a:ext>
            </a:extLst>
          </p:cNvPr>
          <p:cNvSpPr txBox="1"/>
          <p:nvPr/>
        </p:nvSpPr>
        <p:spPr>
          <a:xfrm>
            <a:off x="8835626" y="1200706"/>
            <a:ext cx="3022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Pre-clinical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endParaRPr lang="ru-RU" dirty="0"/>
          </a:p>
        </p:txBody>
      </p:sp>
      <p:pic>
        <p:nvPicPr>
          <p:cNvPr id="8" name="Picture 7" descr="Aurora CS-Cell Sorter - Cytek Biosciences - Omixys - Technologies for omics  research">
            <a:extLst>
              <a:ext uri="{FF2B5EF4-FFF2-40B4-BE49-F238E27FC236}">
                <a16:creationId xmlns:a16="http://schemas.microsoft.com/office/drawing/2014/main" id="{BFD189B3-FAF3-33B6-1AA7-65623A2DC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079" y="1920641"/>
            <a:ext cx="4474239" cy="1980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0FAE9-C134-0C7D-8E57-EC5328EBF240}"/>
              </a:ext>
            </a:extLst>
          </p:cNvPr>
          <p:cNvSpPr txBox="1"/>
          <p:nvPr/>
        </p:nvSpPr>
        <p:spPr>
          <a:xfrm>
            <a:off x="59018" y="16634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Aurora CS-Cell Sorter – Cytek Biosciencesa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42024F-10AD-F035-3877-F0A294FA84CB}"/>
              </a:ext>
            </a:extLst>
          </p:cNvPr>
          <p:cNvSpPr txBox="1"/>
          <p:nvPr/>
        </p:nvSpPr>
        <p:spPr>
          <a:xfrm>
            <a:off x="308375" y="233158"/>
            <a:ext cx="9758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RESEARCH FUNDING DURING THE PROJECT</a:t>
            </a:r>
            <a:endParaRPr lang="ru-RU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DA447-05AC-D792-B461-0C91A5CA1709}"/>
              </a:ext>
            </a:extLst>
          </p:cNvPr>
          <p:cNvSpPr txBox="1"/>
          <p:nvPr/>
        </p:nvSpPr>
        <p:spPr>
          <a:xfrm>
            <a:off x="206778" y="80758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for the Selection of Grant Applications for the Purchase of Scientific Instruments/Equipment Aimed at Modernizing Research Centers with Advanced Equipment</a:t>
            </a:r>
          </a:p>
        </p:txBody>
      </p:sp>
      <p:pic>
        <p:nvPicPr>
          <p:cNvPr id="17" name="Picture 16" descr="Cytek-Fluro">
            <a:extLst>
              <a:ext uri="{FF2B5EF4-FFF2-40B4-BE49-F238E27FC236}">
                <a16:creationId xmlns:a16="http://schemas.microsoft.com/office/drawing/2014/main" id="{5B6A9029-1ACA-C22D-DF0D-52ED9ED9B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96" y="2111095"/>
            <a:ext cx="1801647" cy="46571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14349-E19F-9286-B48D-9940D47B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1726-D300-49AC-B1F6-FDA66677B243}" type="datetime1">
              <a:rPr lang="en-US" smtClean="0"/>
              <a:t>5/13/2026</a:t>
            </a:fld>
            <a:endParaRPr lang="en-L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95409-5100-90AA-241B-E42383BD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1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6A89-4C74-F257-2E77-16D8AB231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52" y="996807"/>
            <a:ext cx="11614799" cy="140573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purchases planned under the 2024–2025 and 2025–2026 budgets have been completed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the allocated funds for the mutual visit to the foreign consultant’s laboratory have not yet been spent.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000-9B8C-C89E-1DF3-8AC55BA497B0}"/>
              </a:ext>
            </a:extLst>
          </p:cNvPr>
          <p:cNvSpPr txBox="1"/>
          <p:nvPr/>
        </p:nvSpPr>
        <p:spPr>
          <a:xfrm>
            <a:off x="663388" y="364850"/>
            <a:ext cx="4473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REPORT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7E047-4581-41B4-B72E-4943850C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317" y="2214283"/>
            <a:ext cx="7288777" cy="43490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DCBD4-5C32-5B0C-6D0E-C3D5F60D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F376-6AFB-406E-A707-820CD797FEB4}" type="datetime1">
              <a:rPr lang="en-US" smtClean="0"/>
              <a:t>5/13/2026</a:t>
            </a:fld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ECBA7-3D16-18B4-86F2-380EBE52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4" descr="Loading Logo Vector Art, Icons, and Graphics for Free Download">
            <a:extLst>
              <a:ext uri="{FF2B5EF4-FFF2-40B4-BE49-F238E27FC236}">
                <a16:creationId xmlns:a16="http://schemas.microsoft.com/office/drawing/2014/main" id="{9BA312E6-8B1B-0A32-A6C8-A4D0A505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702" b="15452"/>
          <a:stretch>
            <a:fillRect/>
          </a:stretch>
        </p:blipFill>
        <p:spPr>
          <a:xfrm>
            <a:off x="8793800" y="4546833"/>
            <a:ext cx="2201411" cy="9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2BF352-6665-5547-5641-5538CAD531D3}"/>
              </a:ext>
            </a:extLst>
          </p:cNvPr>
          <p:cNvSpPr txBox="1"/>
          <p:nvPr/>
        </p:nvSpPr>
        <p:spPr>
          <a:xfrm>
            <a:off x="133448" y="287770"/>
            <a:ext cx="660383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Research Collaborations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="1" spc="3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Meet Our Team | OHSU">
            <a:extLst>
              <a:ext uri="{FF2B5EF4-FFF2-40B4-BE49-F238E27FC236}">
                <a16:creationId xmlns:a16="http://schemas.microsoft.com/office/drawing/2014/main" id="{83489518-70FB-BAE4-1198-49315A6B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6" y="1200493"/>
            <a:ext cx="2005086" cy="21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MIA 10x10 with Oregon Health &amp; Science University | AMIA - American  Medical Informatics Association">
            <a:extLst>
              <a:ext uri="{FF2B5EF4-FFF2-40B4-BE49-F238E27FC236}">
                <a16:creationId xmlns:a16="http://schemas.microsoft.com/office/drawing/2014/main" id="{066EEE8F-26CF-8B65-FB0A-1D78BD24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" y="5116880"/>
            <a:ext cx="1482683" cy="14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166669-9A3F-CC99-43B3-D00EB7849885}"/>
              </a:ext>
            </a:extLst>
          </p:cNvPr>
          <p:cNvSpPr txBox="1"/>
          <p:nvPr/>
        </p:nvSpPr>
        <p:spPr>
          <a:xfrm>
            <a:off x="2283356" y="3467508"/>
            <a:ext cx="18404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1313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Agnieszka Bartoszek-Poland</a:t>
            </a:r>
          </a:p>
          <a:p>
            <a:pPr algn="l"/>
            <a:r>
              <a:rPr lang="en-US" sz="1600" b="0" i="0" dirty="0">
                <a:solidFill>
                  <a:srgbClr val="1313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PhD, Professor at Gdansk University of Technology,</a:t>
            </a:r>
          </a:p>
        </p:txBody>
      </p:sp>
      <p:pic>
        <p:nvPicPr>
          <p:cNvPr id="2052" name="Picture 4" descr="Post jest człowiekowi potrzebny? Naukowcy już wiedzą">
            <a:extLst>
              <a:ext uri="{FF2B5EF4-FFF2-40B4-BE49-F238E27FC236}">
                <a16:creationId xmlns:a16="http://schemas.microsoft.com/office/drawing/2014/main" id="{419206D5-D5D4-15D8-E659-E17948E9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68" y="1246103"/>
            <a:ext cx="2491703" cy="20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D72D07-3DC4-6A1F-0711-2F85E76C7607}"/>
              </a:ext>
            </a:extLst>
          </p:cNvPr>
          <p:cNvSpPr txBox="1"/>
          <p:nvPr/>
        </p:nvSpPr>
        <p:spPr>
          <a:xfrm>
            <a:off x="133448" y="3544210"/>
            <a:ext cx="20835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y-AM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Alina Maloyan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-USA</a:t>
            </a:r>
            <a:endParaRPr lang="hy-AM" sz="1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of Medicine, Division of Cardiovascular Medicine, School of Medicine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Oregon Health and Science University,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Portland,  USA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Gdańsk University of Technology - Wikipedia">
            <a:extLst>
              <a:ext uri="{FF2B5EF4-FFF2-40B4-BE49-F238E27FC236}">
                <a16:creationId xmlns:a16="http://schemas.microsoft.com/office/drawing/2014/main" id="{70C9485F-D00F-8AAC-DA9E-7C2C491E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61" y="5360092"/>
            <a:ext cx="150484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55D48D1-A612-0800-0B90-4B5E0403D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27" y="1193950"/>
            <a:ext cx="1717939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aarland University - Germany - How to Abroad">
            <a:extLst>
              <a:ext uri="{FF2B5EF4-FFF2-40B4-BE49-F238E27FC236}">
                <a16:creationId xmlns:a16="http://schemas.microsoft.com/office/drawing/2014/main" id="{C95F165C-BF5C-80E1-CD16-50CF411D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27" y="5276261"/>
            <a:ext cx="1804746" cy="12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FB09F-F874-AEAB-92C1-FF6FE3DEA5F3}"/>
              </a:ext>
            </a:extLst>
          </p:cNvPr>
          <p:cNvSpPr txBox="1"/>
          <p:nvPr/>
        </p:nvSpPr>
        <p:spPr>
          <a:xfrm>
            <a:off x="4726189" y="3512529"/>
            <a:ext cx="19667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Sangeun Lee</a:t>
            </a:r>
            <a:r>
              <a:rPr lang="en-US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-Germany</a:t>
            </a:r>
            <a:endParaRPr lang="hy-AM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Junior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Professor of </a:t>
            </a:r>
            <a:r>
              <a:rPr lang="en-US" sz="1600" i="0" dirty="0">
                <a:solidFill>
                  <a:srgbClr val="081D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 Biology</a:t>
            </a:r>
            <a:r>
              <a:rPr lang="ru-RU" sz="1600" i="0" dirty="0">
                <a:solidFill>
                  <a:srgbClr val="081D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Saarland University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Germany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8671B-FD95-E166-ADB1-C7375814B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09F8-C5ED-4B2C-A234-EE563E75B7ED}" type="datetime1">
              <a:rPr lang="en-US" smtClean="0"/>
              <a:t>5/13/2026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A091B9-C345-CC54-927D-80DD9D0B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D903-EFEB-4F32-B7CE-BA15E2A6E95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Bella MANSHIAN | Research Fellow | KU Leuven, Leuven | ku leuven |  Department of Imaging and Pathology | Research profile">
            <a:extLst>
              <a:ext uri="{FF2B5EF4-FFF2-40B4-BE49-F238E27FC236}">
                <a16:creationId xmlns:a16="http://schemas.microsoft.com/office/drawing/2014/main" id="{B6DDD174-219C-482E-4452-76A010A32D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1026" y="1117563"/>
            <a:ext cx="2251069" cy="2251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F33003-99DE-8A47-D842-B09872CF1E6E}"/>
              </a:ext>
            </a:extLst>
          </p:cNvPr>
          <p:cNvSpPr txBox="1"/>
          <p:nvPr/>
        </p:nvSpPr>
        <p:spPr>
          <a:xfrm>
            <a:off x="9624482" y="3678372"/>
            <a:ext cx="2417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Bella B Manshian,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Ph.D.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Cell and Tissue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Unit,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 Leuven, Belgium</a:t>
            </a:r>
          </a:p>
        </p:txBody>
      </p:sp>
      <p:pic>
        <p:nvPicPr>
          <p:cNvPr id="16" name="Picture 15" descr="bionic-vision.org | Institutions | Katholieke Universiteit ...">
            <a:extLst>
              <a:ext uri="{FF2B5EF4-FFF2-40B4-BE49-F238E27FC236}">
                <a16:creationId xmlns:a16="http://schemas.microsoft.com/office/drawing/2014/main" id="{AE588A91-A604-BFFA-48EF-248F2F0085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5238" y="5125557"/>
            <a:ext cx="2422643" cy="14097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3A10CAB-D3D6-F19C-23EE-BF696853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34" y="1117563"/>
            <a:ext cx="2268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23272-6CC2-7DCF-7CA3-8E5EB9F681F2}"/>
              </a:ext>
            </a:extLst>
          </p:cNvPr>
          <p:cNvSpPr txBox="1"/>
          <p:nvPr/>
        </p:nvSpPr>
        <p:spPr>
          <a:xfrm>
            <a:off x="7168227" y="3588340"/>
            <a:ext cx="2357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Libre Franklin" panose="020F0502020204030204" pitchFamily="2" charset="0"/>
              </a:rPr>
              <a:t>Martijn </a:t>
            </a:r>
            <a:r>
              <a:rPr lang="en-US" sz="1400" b="1" i="0" dirty="0" err="1">
                <a:effectLst/>
                <a:latin typeface="Libre Franklin" panose="020F0502020204030204" pitchFamily="2" charset="0"/>
              </a:rPr>
              <a:t>Riool</a:t>
            </a:r>
            <a:r>
              <a:rPr lang="ru-RU" sz="1400" b="1" i="0" dirty="0">
                <a:effectLst/>
                <a:latin typeface="Libre Franklin" panose="020F0502020204030204" pitchFamily="2" charset="0"/>
              </a:rPr>
              <a:t>, </a:t>
            </a:r>
            <a:r>
              <a:rPr lang="en-US" sz="1400" b="1" dirty="0">
                <a:latin typeface="Libre Franklin" panose="020F0502020204030204" pitchFamily="2" charset="0"/>
              </a:rPr>
              <a:t>Regensburg</a:t>
            </a:r>
            <a:r>
              <a:rPr lang="ru-RU" sz="1400" b="1" dirty="0">
                <a:latin typeface="Libre Franklin" panose="020F0502020204030204" pitchFamily="2" charset="0"/>
              </a:rPr>
              <a:t>, G</a:t>
            </a:r>
            <a:r>
              <a:rPr lang="en-US" sz="1400" b="1" dirty="0" err="1">
                <a:latin typeface="Libre Franklin" panose="020F0502020204030204" pitchFamily="2" charset="0"/>
              </a:rPr>
              <a:t>ermany</a:t>
            </a:r>
            <a:endParaRPr lang="en-US" sz="1400" b="1" i="0" dirty="0">
              <a:effectLst/>
              <a:latin typeface="Libre Franklin" panose="020F05020202040302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5E495-C5EF-79BA-E652-B12FBA460B09}"/>
              </a:ext>
            </a:extLst>
          </p:cNvPr>
          <p:cNvSpPr txBox="1"/>
          <p:nvPr/>
        </p:nvSpPr>
        <p:spPr>
          <a:xfrm>
            <a:off x="6800386" y="4227246"/>
            <a:ext cx="2725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Martijn Riool. PROF.DR. Research Associate, Medical Microbiology and Infection Prevention</a:t>
            </a:r>
          </a:p>
        </p:txBody>
      </p:sp>
      <p:pic>
        <p:nvPicPr>
          <p:cNvPr id="18" name="Picture 17" descr="University of Regensburg - Wikipedia">
            <a:extLst>
              <a:ext uri="{FF2B5EF4-FFF2-40B4-BE49-F238E27FC236}">
                <a16:creationId xmlns:a16="http://schemas.microsoft.com/office/drawing/2014/main" id="{8961FDC9-1338-2EDF-7585-9EC5DE7BCE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7300" y="5393770"/>
            <a:ext cx="1876901" cy="8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59294-AD06-DE30-B1BA-15150140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5" y="220992"/>
            <a:ext cx="10656000" cy="64160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F6030-F821-9D4E-EE9B-7E5EF5E9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4C63-94C6-4503-AA7F-41B8B7249C2F}" type="datetime1">
              <a:rPr lang="en-US" smtClean="0"/>
              <a:t>5/13/2026</a:t>
            </a:fld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88543-8CB9-E75F-ADC4-8782F4C7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16</a:t>
            </a:fld>
            <a:endParaRPr lang="ru-RU"/>
          </a:p>
        </p:txBody>
      </p:sp>
      <p:pic>
        <p:nvPicPr>
          <p:cNvPr id="5" name="Picture 4" descr="Մերի Վարուժանի Քոչարյան | ԵՊՀ">
            <a:extLst>
              <a:ext uri="{FF2B5EF4-FFF2-40B4-BE49-F238E27FC236}">
                <a16:creationId xmlns:a16="http://schemas.microsoft.com/office/drawing/2014/main" id="{C2D75A8B-58F5-AF2E-B65E-1713DE289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71" y="4025534"/>
            <a:ext cx="1593908" cy="16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0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7A8E2-5B63-9042-5540-D86EB558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9B67-394A-46A8-AE30-7EDBF5623553}" type="datetime1">
              <a:rPr lang="en-US" smtClean="0"/>
              <a:t>5/13/2026</a:t>
            </a:fld>
            <a:endParaRPr lang="en-L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2EA1C-E7C6-BA39-FBDC-EE5AB8DA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22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SU">
            <a:extLst>
              <a:ext uri="{FF2B5EF4-FFF2-40B4-BE49-F238E27FC236}">
                <a16:creationId xmlns:a16="http://schemas.microsoft.com/office/drawing/2014/main" id="{433A7E49-73D8-DAD4-041C-3487B17F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575" y="54089"/>
            <a:ext cx="1296000" cy="6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32E08-00AC-F40D-5DD3-CF3C8C37A8CF}"/>
              </a:ext>
            </a:extLst>
          </p:cNvPr>
          <p:cNvSpPr txBox="1"/>
          <p:nvPr/>
        </p:nvSpPr>
        <p:spPr>
          <a:xfrm>
            <a:off x="80065" y="60984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sz="18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hg.javrushyan@ysu.am</a:t>
            </a:r>
            <a:endParaRPr lang="ru-RU" altLang="en-US" sz="1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https://www.linkedin.com/in/hayarpi-javrushyan-496a37122/</a:t>
            </a:r>
            <a:endParaRPr lang="ru-RU" sz="1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2376467-3BA2-2402-D367-7885090BE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8424" y="2290762"/>
            <a:ext cx="7368987" cy="1904720"/>
          </a:xfrm>
        </p:spPr>
        <p:txBody>
          <a:bodyPr>
            <a:normAutofit fontScale="90000"/>
          </a:bodyPr>
          <a:lstStyle/>
          <a:p>
            <a:r>
              <a:rPr lang="ru-RU" sz="11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ru-RU" sz="7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9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9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7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B3CEF-63F9-FF66-D894-F43DFE212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665" y="3142129"/>
            <a:ext cx="1053353" cy="105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BD8728-356C-B9E8-1F7E-9B421A8C2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8" y="116577"/>
            <a:ext cx="907128" cy="9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61B45-0C4A-1B8D-DFFD-579B0830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2454"/>
            <a:ext cx="8748000" cy="612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216DA-6271-D358-A404-36DF49638EAF}"/>
              </a:ext>
            </a:extLst>
          </p:cNvPr>
          <p:cNvSpPr txBox="1"/>
          <p:nvPr/>
        </p:nvSpPr>
        <p:spPr>
          <a:xfrm>
            <a:off x="-1" y="6123"/>
            <a:ext cx="11827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5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SHORT-TERM INTERMITTENT HYPOXIA AS A GATEWAYTO OVERCOME DRUG RESISTANCE IN BREAST CANCER TREATMENT</a:t>
            </a:r>
            <a:endParaRPr lang="en-LT" sz="2000" b="1" spc="300" dirty="0">
              <a:solidFill>
                <a:srgbClr val="005000"/>
              </a:solidFill>
              <a:effectLst>
                <a:outerShdw blurRad="292100" sx="102000" sy="102000" algn="ctr" rotWithShape="0">
                  <a:prstClr val="black">
                    <a:alpha val="5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F8187-73D0-96E7-50F5-3E1EB558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18A7C-7B93-4AC5-8AED-E9F91D142119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81B97-15D4-603E-D4C7-8E264EB6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76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B0EBE-2431-87AF-BEA1-D7EAC3AD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31" y="75416"/>
            <a:ext cx="10008000" cy="6672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6835B0-1168-F1F9-70E9-F6563FBE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6359-0F5C-4CDD-AF15-19156103B8DD}" type="datetime1">
              <a:rPr lang="en-US" smtClean="0"/>
              <a:t>5/13/2026</a:t>
            </a:fld>
            <a:endParaRPr lang="en-L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10BD49-5A5C-A6F0-48A8-D4D03778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60D0-20EB-DA1C-8A42-BF498306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47" y="155108"/>
            <a:ext cx="10515600" cy="58513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MODEL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ru-RU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44269-DA2B-D0D8-61C2-CB53CAF0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6" y="740242"/>
            <a:ext cx="9251576" cy="60603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B0F2F-C06E-5C03-B764-81A2F5C1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D00BA-65E9-4B29-8884-DE9E1ACCA208}" type="datetime1">
              <a:rPr lang="en-US" smtClean="0"/>
              <a:t>5/13/2026</a:t>
            </a:fld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8AE8C-8E99-52F6-142F-D81B01D7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0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1EF25-7062-0705-B4CF-4D945F6AD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806CB-A11A-F138-1FF6-291CAD10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835" y="642928"/>
            <a:ext cx="6602227" cy="6131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BB8F7-E5B3-E21F-4B98-28767EC4764D}"/>
              </a:ext>
            </a:extLst>
          </p:cNvPr>
          <p:cNvSpPr txBox="1">
            <a:spLocks/>
          </p:cNvSpPr>
          <p:nvPr/>
        </p:nvSpPr>
        <p:spPr>
          <a:xfrm>
            <a:off x="171688" y="36795"/>
            <a:ext cx="11036782" cy="4410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MODULATION OF THE HIF1A/ABCB1 AXIS BY DOXORUBICIN AND 5-FLUOROURACIL: IMPLICATIONS FOR DRUG RESISTANCE IN TUMOR TISSUE</a:t>
            </a:r>
          </a:p>
        </p:txBody>
      </p:sp>
      <p:pic>
        <p:nvPicPr>
          <p:cNvPr id="4" name="Picture 3" descr="20+ Dont Take A Picture Stock Illustrations, Royalty-Free Vector Graphics &amp;  Clip Art - iStock">
            <a:extLst>
              <a:ext uri="{FF2B5EF4-FFF2-40B4-BE49-F238E27FC236}">
                <a16:creationId xmlns:a16="http://schemas.microsoft.com/office/drawing/2014/main" id="{2F758B3F-0739-E21E-2982-29001F53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081" y="6347967"/>
            <a:ext cx="510033" cy="51003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6605A-73B0-C2D6-4439-B1D5A65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CEC0-A2EA-4516-9951-AC706F5956F7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185FB-5A47-8300-E707-45AC1815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5</a:t>
            </a:fld>
            <a:endParaRPr lang="ru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D78C06-91EE-5A6B-DAFD-E03143A93E62}"/>
              </a:ext>
            </a:extLst>
          </p:cNvPr>
          <p:cNvSpPr/>
          <p:nvPr/>
        </p:nvSpPr>
        <p:spPr>
          <a:xfrm>
            <a:off x="4845377" y="3685880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4C1212-D261-5E37-6455-B85832768FD1}"/>
              </a:ext>
            </a:extLst>
          </p:cNvPr>
          <p:cNvSpPr/>
          <p:nvPr/>
        </p:nvSpPr>
        <p:spPr>
          <a:xfrm>
            <a:off x="4356755" y="3431356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934A72-892F-FDD9-484C-D670D8C96967}"/>
              </a:ext>
            </a:extLst>
          </p:cNvPr>
          <p:cNvSpPr/>
          <p:nvPr/>
        </p:nvSpPr>
        <p:spPr>
          <a:xfrm>
            <a:off x="4810812" y="5550977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D4BD31-E832-5367-DB28-40CE4A22E683}"/>
              </a:ext>
            </a:extLst>
          </p:cNvPr>
          <p:cNvSpPr/>
          <p:nvPr/>
        </p:nvSpPr>
        <p:spPr>
          <a:xfrm>
            <a:off x="4356754" y="5385847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C97C5-31AA-F9EB-415C-531166C04FFF}"/>
              </a:ext>
            </a:extLst>
          </p:cNvPr>
          <p:cNvSpPr/>
          <p:nvPr/>
        </p:nvSpPr>
        <p:spPr>
          <a:xfrm>
            <a:off x="3385793" y="5610523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64840B-2190-0DFE-EFD3-471FAF1FDA40}"/>
              </a:ext>
            </a:extLst>
          </p:cNvPr>
          <p:cNvSpPr/>
          <p:nvPr/>
        </p:nvSpPr>
        <p:spPr>
          <a:xfrm>
            <a:off x="2878319" y="5235021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194A1BA-8720-227F-3466-4E2EED8CC79C}"/>
              </a:ext>
            </a:extLst>
          </p:cNvPr>
          <p:cNvSpPr/>
          <p:nvPr/>
        </p:nvSpPr>
        <p:spPr>
          <a:xfrm>
            <a:off x="9162854" y="744718"/>
            <a:ext cx="395925" cy="2281286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ED2D729-73A0-A404-3288-03AB4E1D90B7}"/>
              </a:ext>
            </a:extLst>
          </p:cNvPr>
          <p:cNvSpPr/>
          <p:nvPr/>
        </p:nvSpPr>
        <p:spPr>
          <a:xfrm>
            <a:off x="9324681" y="3497345"/>
            <a:ext cx="395925" cy="2759864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91A4-1969-342C-6215-5EA33F88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E5DA3-3332-0EE5-F74F-566BCE1C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884" y="461913"/>
            <a:ext cx="6480000" cy="6314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B9A1E-98B9-BD79-30D1-9CA63810384C}"/>
              </a:ext>
            </a:extLst>
          </p:cNvPr>
          <p:cNvSpPr txBox="1">
            <a:spLocks/>
          </p:cNvSpPr>
          <p:nvPr/>
        </p:nvSpPr>
        <p:spPr>
          <a:xfrm>
            <a:off x="181115" y="83930"/>
            <a:ext cx="6936122" cy="4410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FU-DOX MODULATES HIF-1A, ABCB1, AND CASPASE-3</a:t>
            </a:r>
          </a:p>
        </p:txBody>
      </p:sp>
      <p:pic>
        <p:nvPicPr>
          <p:cNvPr id="4" name="Picture 3" descr="20+ Dont Take A Picture Stock Illustrations, Royalty-Free Vector Graphics &amp;  Clip Art - iStock">
            <a:extLst>
              <a:ext uri="{FF2B5EF4-FFF2-40B4-BE49-F238E27FC236}">
                <a16:creationId xmlns:a16="http://schemas.microsoft.com/office/drawing/2014/main" id="{36DE5C81-AD28-509E-8872-BF6F81A8A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081" y="6347967"/>
            <a:ext cx="510033" cy="51003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1995C-349E-9E5C-C225-8CCBC755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591-A9FE-4382-B2AB-756BF4FDCBAD}" type="datetime1">
              <a:rPr lang="en-US" smtClean="0"/>
              <a:t>5/13/2026</a:t>
            </a:fld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CD04-8F4F-45CD-38AE-7A32333F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6</a:t>
            </a:fld>
            <a:endParaRPr lang="ru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19550F-B168-891C-A7D5-9EDD2FE15031}"/>
              </a:ext>
            </a:extLst>
          </p:cNvPr>
          <p:cNvSpPr/>
          <p:nvPr/>
        </p:nvSpPr>
        <p:spPr>
          <a:xfrm>
            <a:off x="6881566" y="5090476"/>
            <a:ext cx="433633" cy="29223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AC0E49-5E92-5B8A-9AE1-80B3C907EC5A}"/>
              </a:ext>
            </a:extLst>
          </p:cNvPr>
          <p:cNvSpPr/>
          <p:nvPr/>
        </p:nvSpPr>
        <p:spPr>
          <a:xfrm>
            <a:off x="6946085" y="2030137"/>
            <a:ext cx="1233182" cy="51650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5BA162-79A1-2355-656C-4364069C8C21}"/>
              </a:ext>
            </a:extLst>
          </p:cNvPr>
          <p:cNvSpPr/>
          <p:nvPr/>
        </p:nvSpPr>
        <p:spPr>
          <a:xfrm>
            <a:off x="3700940" y="4060272"/>
            <a:ext cx="1233182" cy="5934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E38D-4061-04AE-16D3-D57AA3AA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TUMOR GROWTH</a:t>
            </a:r>
            <a:endParaRPr lang="ru-RU" sz="3200" b="1" dirty="0">
              <a:solidFill>
                <a:srgbClr val="005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+ Dont Take A Picture Stock Illustrations, Royalty-Free Vector Graphics &amp;  Clip Art - iStock">
            <a:extLst>
              <a:ext uri="{FF2B5EF4-FFF2-40B4-BE49-F238E27FC236}">
                <a16:creationId xmlns:a16="http://schemas.microsoft.com/office/drawing/2014/main" id="{2EEE8A9C-C4D5-BD7E-7306-C105F3175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081" y="6347967"/>
            <a:ext cx="510033" cy="510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A0A13-F5DE-1AFB-7C34-48F4F989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05" y="801590"/>
            <a:ext cx="9642895" cy="555476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435D5-83D6-38E0-6892-7BA5449E1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0FB2-4EB8-4103-ABED-902507B56CAF}" type="datetime1">
              <a:rPr lang="en-US" smtClean="0"/>
              <a:t>5/13/2026</a:t>
            </a:fld>
            <a:endParaRPr lang="en-L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2DDE79-9E63-B039-8DC5-AE0B7413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378F59-8B1A-C0D2-3452-33AE4E31468D}"/>
              </a:ext>
            </a:extLst>
          </p:cNvPr>
          <p:cNvCxnSpPr>
            <a:cxnSpLocks/>
          </p:cNvCxnSpPr>
          <p:nvPr/>
        </p:nvCxnSpPr>
        <p:spPr>
          <a:xfrm>
            <a:off x="8842343" y="5081047"/>
            <a:ext cx="122548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C7A38D-EBEE-E963-B8E1-4D9816BAFE8F}"/>
              </a:ext>
            </a:extLst>
          </p:cNvPr>
          <p:cNvCxnSpPr>
            <a:cxnSpLocks/>
          </p:cNvCxnSpPr>
          <p:nvPr/>
        </p:nvCxnSpPr>
        <p:spPr>
          <a:xfrm>
            <a:off x="8759073" y="2914452"/>
            <a:ext cx="150671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4D98FA-B1D1-361A-F64F-F320FD4A3D4D}"/>
              </a:ext>
            </a:extLst>
          </p:cNvPr>
          <p:cNvCxnSpPr/>
          <p:nvPr/>
        </p:nvCxnSpPr>
        <p:spPr>
          <a:xfrm flipH="1">
            <a:off x="4764947" y="2814506"/>
            <a:ext cx="536896" cy="614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2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F10AD-38B2-9909-2186-01CF394B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2A76-B47F-42E7-99C4-A0F6BE842792}" type="datetime1">
              <a:rPr lang="en-US" smtClean="0"/>
              <a:t>5/13/2026</a:t>
            </a:fld>
            <a:endParaRPr lang="en-L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E89C8-73D1-28C4-F7F2-BD670C14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2736E-DB65-AD93-5F97-ED46A498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5416"/>
            <a:ext cx="10008000" cy="6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2C1A-C29A-AA2E-358F-41CB4918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3A63D0-EE75-F3EE-D063-9192657093F1}"/>
              </a:ext>
            </a:extLst>
          </p:cNvPr>
          <p:cNvSpPr/>
          <p:nvPr/>
        </p:nvSpPr>
        <p:spPr>
          <a:xfrm>
            <a:off x="0" y="-17775"/>
            <a:ext cx="12075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Signal Transduction in Experimental Patholgy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09837-FCB7-9D72-720F-1A21FE7A78F6}"/>
              </a:ext>
            </a:extLst>
          </p:cNvPr>
          <p:cNvSpPr txBox="1"/>
          <p:nvPr/>
        </p:nvSpPr>
        <p:spPr>
          <a:xfrm>
            <a:off x="2751044" y="799193"/>
            <a:ext cx="6689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spc="-150" dirty="0">
                <a:solidFill>
                  <a:schemeClr val="accent5">
                    <a:lumMod val="50000"/>
                  </a:schemeClr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research group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0AEC19B-421A-9872-8195-1181A3E44836}"/>
              </a:ext>
            </a:extLst>
          </p:cNvPr>
          <p:cNvGraphicFramePr/>
          <p:nvPr/>
        </p:nvGraphicFramePr>
        <p:xfrm>
          <a:off x="2226610" y="1091580"/>
          <a:ext cx="6689912" cy="5527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Arrow: Left 12">
            <a:extLst>
              <a:ext uri="{FF2B5EF4-FFF2-40B4-BE49-F238E27FC236}">
                <a16:creationId xmlns:a16="http://schemas.microsoft.com/office/drawing/2014/main" id="{AE76C7B9-4B49-1644-3CDC-837CAFC3CE95}"/>
              </a:ext>
            </a:extLst>
          </p:cNvPr>
          <p:cNvSpPr/>
          <p:nvPr/>
        </p:nvSpPr>
        <p:spPr>
          <a:xfrm>
            <a:off x="7349938" y="1216342"/>
            <a:ext cx="4182035" cy="1997505"/>
          </a:xfrm>
          <a:prstGeom prst="leftArrow">
            <a:avLst/>
          </a:prstGeom>
          <a:solidFill>
            <a:srgbClr val="00B050">
              <a:alpha val="5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Redox Alterations in Pathological Metabolism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E660FCE-7C95-AAA0-7098-597A03C37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E256B775-C751-724B-E55F-CD6D8D0997BA}"/>
              </a:ext>
            </a:extLst>
          </p:cNvPr>
          <p:cNvSpPr/>
          <p:nvPr/>
        </p:nvSpPr>
        <p:spPr>
          <a:xfrm flipH="1">
            <a:off x="309281" y="1689802"/>
            <a:ext cx="3000375" cy="2629807"/>
          </a:xfrm>
          <a:prstGeom prst="leftArrow">
            <a:avLst/>
          </a:prstGeom>
          <a:solidFill>
            <a:srgbClr val="00B050">
              <a:alpha val="5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Marrow Microenvironment in Cancer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4B6E4B3-935D-3834-1A67-7DE8BE72AD67}"/>
              </a:ext>
            </a:extLst>
          </p:cNvPr>
          <p:cNvSpPr/>
          <p:nvPr/>
        </p:nvSpPr>
        <p:spPr>
          <a:xfrm flipH="1">
            <a:off x="752952" y="4961810"/>
            <a:ext cx="3996183" cy="1997505"/>
          </a:xfrm>
          <a:prstGeom prst="leftArrow">
            <a:avLst/>
          </a:prstGeom>
          <a:solidFill>
            <a:srgbClr val="00B050">
              <a:alpha val="5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Reprogramming in T2D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CCA13-5933-C3DA-28A0-FFB3D481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9DFA-F15C-47F9-9AB6-739F3E873FB9}" type="datetime1">
              <a:rPr lang="en-US" smtClean="0"/>
              <a:t>5/13/2026</a:t>
            </a:fld>
            <a:endParaRPr lang="en-L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029E3-E9E7-B627-CD67-ED3F27E2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961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Widescreen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Sylfaen</vt:lpstr>
      <vt:lpstr>Calibri Light</vt:lpstr>
      <vt:lpstr>Libre Franklin</vt:lpstr>
      <vt:lpstr>Raleway Black</vt:lpstr>
      <vt:lpstr>Calibri</vt:lpstr>
      <vt:lpstr>Times New Roman</vt:lpstr>
      <vt:lpstr>Arial</vt:lpstr>
      <vt:lpstr>Office Theme</vt:lpstr>
      <vt:lpstr>Hayarpi Javrushyan</vt:lpstr>
      <vt:lpstr>PowerPoint Presentation</vt:lpstr>
      <vt:lpstr>PowerPoint Presentation</vt:lpstr>
      <vt:lpstr>RESEARCH MODEL in vivo EXPERIMENTS</vt:lpstr>
      <vt:lpstr>PowerPoint Presentation</vt:lpstr>
      <vt:lpstr>PowerPoint Presentation</vt:lpstr>
      <vt:lpstr>ASSESSMENT OF TUMOR GROWTH</vt:lpstr>
      <vt:lpstr>PowerPoint Presentation</vt:lpstr>
      <vt:lpstr>PowerPoint Presentation</vt:lpstr>
      <vt:lpstr>ADOX-L-Lysine ADOX-L-arginine</vt:lpstr>
      <vt:lpstr>24WS-1F036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    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2023-10-03T06:31:12Z</dcterms:created>
  <dcterms:modified xsi:type="dcterms:W3CDTF">2026-05-13T13:14:13Z</dcterms:modified>
</cp:coreProperties>
</file>