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61"/>
  </p:notesMasterIdLst>
  <p:sldIdLst>
    <p:sldId id="256" r:id="rId2"/>
    <p:sldId id="372" r:id="rId3"/>
    <p:sldId id="560" r:id="rId4"/>
    <p:sldId id="503" r:id="rId5"/>
    <p:sldId id="462" r:id="rId6"/>
    <p:sldId id="463" r:id="rId7"/>
    <p:sldId id="533" r:id="rId8"/>
    <p:sldId id="528" r:id="rId9"/>
    <p:sldId id="555" r:id="rId10"/>
    <p:sldId id="492" r:id="rId11"/>
    <p:sldId id="552" r:id="rId12"/>
    <p:sldId id="554" r:id="rId13"/>
    <p:sldId id="532" r:id="rId14"/>
    <p:sldId id="305" r:id="rId15"/>
    <p:sldId id="531" r:id="rId16"/>
    <p:sldId id="556" r:id="rId17"/>
    <p:sldId id="559" r:id="rId18"/>
    <p:sldId id="557" r:id="rId19"/>
    <p:sldId id="358" r:id="rId20"/>
    <p:sldId id="375" r:id="rId21"/>
    <p:sldId id="304" r:id="rId22"/>
    <p:sldId id="277" r:id="rId23"/>
    <p:sldId id="558" r:id="rId24"/>
    <p:sldId id="343" r:id="rId25"/>
    <p:sldId id="344" r:id="rId26"/>
    <p:sldId id="366" r:id="rId27"/>
    <p:sldId id="530" r:id="rId28"/>
    <p:sldId id="379" r:id="rId29"/>
    <p:sldId id="360" r:id="rId30"/>
    <p:sldId id="378" r:id="rId31"/>
    <p:sldId id="355" r:id="rId32"/>
    <p:sldId id="466" r:id="rId33"/>
    <p:sldId id="469" r:id="rId34"/>
    <p:sldId id="553" r:id="rId35"/>
    <p:sldId id="459" r:id="rId36"/>
    <p:sldId id="342" r:id="rId37"/>
    <p:sldId id="329" r:id="rId38"/>
    <p:sldId id="330" r:id="rId39"/>
    <p:sldId id="331" r:id="rId40"/>
    <p:sldId id="332" r:id="rId41"/>
    <p:sldId id="518" r:id="rId42"/>
    <p:sldId id="334" r:id="rId43"/>
    <p:sldId id="335" r:id="rId44"/>
    <p:sldId id="336" r:id="rId45"/>
    <p:sldId id="337" r:id="rId46"/>
    <p:sldId id="338" r:id="rId47"/>
    <p:sldId id="383" r:id="rId48"/>
    <p:sldId id="307" r:id="rId49"/>
    <p:sldId id="289" r:id="rId50"/>
    <p:sldId id="339" r:id="rId51"/>
    <p:sldId id="309" r:id="rId52"/>
    <p:sldId id="382" r:id="rId53"/>
    <p:sldId id="349" r:id="rId54"/>
    <p:sldId id="387" r:id="rId55"/>
    <p:sldId id="356" r:id="rId56"/>
    <p:sldId id="384" r:id="rId57"/>
    <p:sldId id="388" r:id="rId58"/>
    <p:sldId id="386" r:id="rId59"/>
    <p:sldId id="38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69AE6-30EC-4B63-9A91-3C700F63C96D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C003FD5-3D28-4074-8679-1C215D82C404}">
      <dgm:prSet phldrT="[Текст]" custT="1"/>
      <dgm:spPr/>
      <dgm:t>
        <a:bodyPr/>
        <a:lstStyle/>
        <a:p>
          <a:r>
            <a:rPr lang="hy-AM" sz="1200" dirty="0">
              <a:latin typeface="Sylfaen" pitchFamily="18" charset="0"/>
            </a:rPr>
            <a:t>ԱԱԳԼ</a:t>
          </a:r>
          <a:r>
            <a:rPr lang="en-US" sz="1200" dirty="0">
              <a:latin typeface="Sylfaen" pitchFamily="18" charset="0"/>
            </a:rPr>
            <a:t> </a:t>
          </a:r>
          <a:r>
            <a:rPr lang="hy-AM" sz="1200" b="1" noProof="0" dirty="0">
              <a:latin typeface="Sylfaen" panose="010A0502050306030303" pitchFamily="18" charset="0"/>
            </a:rPr>
            <a:t>Փորձարարական ֆիզիկաի բաժանմունք</a:t>
          </a:r>
        </a:p>
      </dgm:t>
    </dgm:pt>
    <dgm:pt modelId="{EA83E97E-E092-4AAA-8E35-1D64F31A830A}" type="parTrans" cxnId="{A6DAB497-768D-420C-8AD5-016102CC2BB9}">
      <dgm:prSet/>
      <dgm:spPr/>
      <dgm:t>
        <a:bodyPr/>
        <a:lstStyle/>
        <a:p>
          <a:endParaRPr lang="ru-RU"/>
        </a:p>
      </dgm:t>
    </dgm:pt>
    <dgm:pt modelId="{7B3F243D-D7BA-4FBB-9C1C-4C2B1423418C}" type="sibTrans" cxnId="{A6DAB497-768D-420C-8AD5-016102CC2BB9}">
      <dgm:prSet/>
      <dgm:spPr/>
      <dgm:t>
        <a:bodyPr/>
        <a:lstStyle/>
        <a:p>
          <a:endParaRPr lang="ru-RU"/>
        </a:p>
      </dgm:t>
    </dgm:pt>
    <dgm:pt modelId="{4149F0D5-0C6F-48AD-9835-BB3F0F31C168}" type="asst">
      <dgm:prSet phldrT="[Текст]" custT="1"/>
      <dgm:spPr/>
      <dgm:t>
        <a:bodyPr/>
        <a:lstStyle/>
        <a:p>
          <a:r>
            <a:rPr lang="en-US" sz="1600" dirty="0"/>
            <a:t>2023</a:t>
          </a:r>
          <a:endParaRPr lang="ru-RU" sz="600" dirty="0"/>
        </a:p>
      </dgm:t>
    </dgm:pt>
    <dgm:pt modelId="{551CF167-A5A4-431C-899B-93906C300036}" type="parTrans" cxnId="{F7D7C5A9-229C-4B66-AD91-A9023EA8E4A6}">
      <dgm:prSet/>
      <dgm:spPr/>
      <dgm:t>
        <a:bodyPr/>
        <a:lstStyle/>
        <a:p>
          <a:endParaRPr lang="ru-RU"/>
        </a:p>
      </dgm:t>
    </dgm:pt>
    <dgm:pt modelId="{9B7F2435-5172-4CDF-9F24-2D35970FA8B4}" type="sibTrans" cxnId="{F7D7C5A9-229C-4B66-AD91-A9023EA8E4A6}">
      <dgm:prSet/>
      <dgm:spPr/>
      <dgm:t>
        <a:bodyPr/>
        <a:lstStyle/>
        <a:p>
          <a:endParaRPr lang="ru-RU"/>
        </a:p>
      </dgm:t>
    </dgm:pt>
    <dgm:pt modelId="{50A1DD2E-08DE-430B-AEC7-13FBAFD7A0C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hy-AM" sz="1300" b="1" noProof="0" dirty="0">
              <a:solidFill>
                <a:srgbClr val="FFC000"/>
              </a:solidFill>
              <a:latin typeface="Sylfaen" pitchFamily="18" charset="0"/>
            </a:rPr>
            <a:t>Հազվադեպ միջուկային ռեակցիաների և միջուկային աստղաֆիզիկական հետազոտությունների խումբ</a:t>
          </a:r>
        </a:p>
      </dgm:t>
    </dgm:pt>
    <dgm:pt modelId="{09DBD243-ACFD-4B5B-988E-077AEBD26929}" type="sibTrans" cxnId="{30A1112F-65EA-4995-9F83-698FCFCED3BE}">
      <dgm:prSet/>
      <dgm:spPr/>
      <dgm:t>
        <a:bodyPr/>
        <a:lstStyle/>
        <a:p>
          <a:endParaRPr lang="ru-RU"/>
        </a:p>
      </dgm:t>
    </dgm:pt>
    <dgm:pt modelId="{B132B718-9382-4B85-9982-FB51A57446EA}" type="parTrans" cxnId="{30A1112F-65EA-4995-9F83-698FCFCED3BE}">
      <dgm:prSet/>
      <dgm:spPr/>
      <dgm:t>
        <a:bodyPr/>
        <a:lstStyle/>
        <a:p>
          <a:endParaRPr lang="ru-RU"/>
        </a:p>
      </dgm:t>
    </dgm:pt>
    <dgm:pt modelId="{AEE85E5E-F5A8-4B3A-A5D9-AF616EE3F1B2}">
      <dgm:prSet phldrT="[Текст]" custT="1"/>
      <dgm:spPr/>
      <dgm:t>
        <a:bodyPr/>
        <a:lstStyle/>
        <a:p>
          <a:r>
            <a:rPr lang="hy-AM" sz="1400" dirty="0">
              <a:solidFill>
                <a:schemeClr val="bg1"/>
              </a:solidFill>
              <a:latin typeface="Sylfaen" pitchFamily="18" charset="0"/>
            </a:rPr>
            <a:t>C-18 ցիկլոտրոն</a:t>
          </a:r>
          <a:endParaRPr lang="ru-RU" sz="1400" dirty="0">
            <a:solidFill>
              <a:schemeClr val="bg1"/>
            </a:solidFill>
            <a:latin typeface="Sylfaen" pitchFamily="18" charset="0"/>
          </a:endParaRPr>
        </a:p>
      </dgm:t>
    </dgm:pt>
    <dgm:pt modelId="{D1662FA5-3FBA-437A-A4DF-3443D2F8BC39}" type="parTrans" cxnId="{6ADD367B-C06C-4736-B896-B406EC447F5C}">
      <dgm:prSet/>
      <dgm:spPr/>
      <dgm:t>
        <a:bodyPr/>
        <a:lstStyle/>
        <a:p>
          <a:endParaRPr lang="ru-RU"/>
        </a:p>
      </dgm:t>
    </dgm:pt>
    <dgm:pt modelId="{8F685DCC-3C38-4B86-BD57-3F96E532A73E}" type="sibTrans" cxnId="{6ADD367B-C06C-4736-B896-B406EC447F5C}">
      <dgm:prSet/>
      <dgm:spPr/>
      <dgm:t>
        <a:bodyPr/>
        <a:lstStyle/>
        <a:p>
          <a:endParaRPr lang="ru-RU"/>
        </a:p>
      </dgm:t>
    </dgm:pt>
    <dgm:pt modelId="{DC11DEFA-E604-4BEF-952A-DAA258A6620A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51049E50-5854-4A90-950F-21E16B93CAD8}" type="parTrans" cxnId="{F956FE47-2F30-4BD8-B9E3-36134FB5016D}">
      <dgm:prSet/>
      <dgm:spPr/>
      <dgm:t>
        <a:bodyPr/>
        <a:lstStyle/>
        <a:p>
          <a:endParaRPr lang="ru-RU"/>
        </a:p>
      </dgm:t>
    </dgm:pt>
    <dgm:pt modelId="{3A159EBC-C47F-430D-94E8-8FD857E908B9}" type="sibTrans" cxnId="{F956FE47-2F30-4BD8-B9E3-36134FB5016D}">
      <dgm:prSet/>
      <dgm:spPr/>
      <dgm:t>
        <a:bodyPr/>
        <a:lstStyle/>
        <a:p>
          <a:endParaRPr lang="ru-RU"/>
        </a:p>
      </dgm:t>
    </dgm:pt>
    <dgm:pt modelId="{67A80609-CD32-4951-8066-B92D964E8D02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FD79D7A2-E12A-4FBA-A014-0F9A8EE6EB28}" type="parTrans" cxnId="{15A99DD0-686C-42CE-82B1-3C95DD1B505B}">
      <dgm:prSet/>
      <dgm:spPr/>
      <dgm:t>
        <a:bodyPr/>
        <a:lstStyle/>
        <a:p>
          <a:endParaRPr lang="ru-RU"/>
        </a:p>
      </dgm:t>
    </dgm:pt>
    <dgm:pt modelId="{363C8EFF-B579-4A5C-8397-A7B7AE660716}" type="sibTrans" cxnId="{15A99DD0-686C-42CE-82B1-3C95DD1B505B}">
      <dgm:prSet/>
      <dgm:spPr/>
      <dgm:t>
        <a:bodyPr/>
        <a:lstStyle/>
        <a:p>
          <a:endParaRPr lang="ru-RU"/>
        </a:p>
      </dgm:t>
    </dgm:pt>
    <dgm:pt modelId="{F7E34700-55D6-41B0-A976-061F680CDA4E}">
      <dgm:prSet custT="1"/>
      <dgm:spPr/>
      <dgm:t>
        <a:bodyPr/>
        <a:lstStyle/>
        <a:p>
          <a:r>
            <a:rPr lang="hy-AM" sz="1400" b="1" dirty="0">
              <a:solidFill>
                <a:schemeClr val="bg1"/>
              </a:solidFill>
              <a:latin typeface="Sylfaen" pitchFamily="18" charset="0"/>
            </a:rPr>
            <a:t>ԱԱԳԼ-ի (ԵրՖԻ) ստորգետնյա լաբորատորիա</a:t>
          </a:r>
        </a:p>
      </dgm:t>
    </dgm:pt>
    <dgm:pt modelId="{26F54203-D8AF-47AE-B4B1-EC0F8FDB9174}" type="parTrans" cxnId="{CF864664-1596-499F-A245-E59605480632}">
      <dgm:prSet/>
      <dgm:spPr/>
      <dgm:t>
        <a:bodyPr/>
        <a:lstStyle/>
        <a:p>
          <a:endParaRPr lang="hy-AM"/>
        </a:p>
      </dgm:t>
    </dgm:pt>
    <dgm:pt modelId="{152E752F-9AC8-487F-B7E9-7C1F457CBF6F}" type="sibTrans" cxnId="{CF864664-1596-499F-A245-E59605480632}">
      <dgm:prSet/>
      <dgm:spPr/>
      <dgm:t>
        <a:bodyPr/>
        <a:lstStyle/>
        <a:p>
          <a:endParaRPr lang="hy-AM"/>
        </a:p>
      </dgm:t>
    </dgm:pt>
    <dgm:pt modelId="{CD9ADB4A-5B47-403F-9ED8-E29B4910E381}">
      <dgm:prSet custT="1"/>
      <dgm:spPr/>
      <dgm:t>
        <a:bodyPr/>
        <a:lstStyle/>
        <a:p>
          <a:r>
            <a:rPr lang="en-US" sz="1100" dirty="0"/>
            <a:t>….</a:t>
          </a:r>
          <a:endParaRPr lang="hy-AM" sz="1100" dirty="0"/>
        </a:p>
      </dgm:t>
    </dgm:pt>
    <dgm:pt modelId="{279C0289-49C0-4FE0-A344-2E38AB946329}" type="parTrans" cxnId="{F06B8661-2CA7-4FA2-B520-996E8142F6A5}">
      <dgm:prSet/>
      <dgm:spPr/>
      <dgm:t>
        <a:bodyPr/>
        <a:lstStyle/>
        <a:p>
          <a:endParaRPr lang="hy-AM"/>
        </a:p>
      </dgm:t>
    </dgm:pt>
    <dgm:pt modelId="{9CEE56E5-46AD-4719-8A94-B7980A2F889B}" type="sibTrans" cxnId="{F06B8661-2CA7-4FA2-B520-996E8142F6A5}">
      <dgm:prSet/>
      <dgm:spPr/>
      <dgm:t>
        <a:bodyPr/>
        <a:lstStyle/>
        <a:p>
          <a:endParaRPr lang="hy-AM"/>
        </a:p>
      </dgm:t>
    </dgm:pt>
    <dgm:pt modelId="{BE58B874-26AF-4D3F-A028-B73A93741117}">
      <dgm:prSet custT="1"/>
      <dgm:spPr/>
      <dgm:t>
        <a:bodyPr/>
        <a:lstStyle/>
        <a:p>
          <a:r>
            <a:rPr lang="hy-AM" sz="1300" dirty="0">
              <a:solidFill>
                <a:schemeClr val="bg1"/>
              </a:solidFill>
              <a:latin typeface="Sylfaen" pitchFamily="18" charset="0"/>
            </a:rPr>
            <a:t>ԱԱԳԼ-ի</a:t>
          </a:r>
          <a:r>
            <a:rPr lang="en-US" sz="1300" dirty="0">
              <a:solidFill>
                <a:schemeClr val="bg1"/>
              </a:solidFill>
              <a:latin typeface="Sylfaen" pitchFamily="18" charset="0"/>
            </a:rPr>
            <a:t> </a:t>
          </a:r>
          <a:r>
            <a:rPr lang="hy-AM" sz="1300" b="1" dirty="0">
              <a:solidFill>
                <a:schemeClr val="bg1"/>
              </a:solidFill>
              <a:latin typeface="Sylfaen" pitchFamily="18" charset="0"/>
            </a:rPr>
            <a:t>ЛУЭ-75</a:t>
          </a:r>
          <a:r>
            <a:rPr lang="hy-AM" sz="1300" dirty="0">
              <a:solidFill>
                <a:schemeClr val="bg1"/>
              </a:solidFill>
              <a:latin typeface="Sylfaen" pitchFamily="18" charset="0"/>
            </a:rPr>
            <a:t> գծային արագացուցիչ</a:t>
          </a:r>
          <a:endParaRPr lang="hy-AM" sz="1300" dirty="0">
            <a:solidFill>
              <a:schemeClr val="bg1"/>
            </a:solidFill>
          </a:endParaRPr>
        </a:p>
      </dgm:t>
    </dgm:pt>
    <dgm:pt modelId="{4C8CBD97-0C91-4722-B5A4-C7C08738F69E}" type="parTrans" cxnId="{9DEE103A-760B-4810-BBE1-663B41B6580C}">
      <dgm:prSet/>
      <dgm:spPr/>
      <dgm:t>
        <a:bodyPr/>
        <a:lstStyle/>
        <a:p>
          <a:endParaRPr lang="hy-AM"/>
        </a:p>
      </dgm:t>
    </dgm:pt>
    <dgm:pt modelId="{0D3905B2-86E1-4C06-B3D4-D8782C6A569A}" type="sibTrans" cxnId="{9DEE103A-760B-4810-BBE1-663B41B6580C}">
      <dgm:prSet/>
      <dgm:spPr/>
      <dgm:t>
        <a:bodyPr/>
        <a:lstStyle/>
        <a:p>
          <a:endParaRPr lang="hy-AM"/>
        </a:p>
      </dgm:t>
    </dgm:pt>
    <dgm:pt modelId="{EFE1BB6D-7800-4A65-885B-8A9E9AE056AC}">
      <dgm:prSet custT="1"/>
      <dgm:spPr/>
      <dgm:t>
        <a:bodyPr/>
        <a:lstStyle/>
        <a:p>
          <a:r>
            <a:rPr lang="hy-AM" sz="1100" b="1" noProof="0" dirty="0">
              <a:latin typeface="+mn-lt"/>
            </a:rPr>
            <a:t>Հետազոտություններ միջուկային աստղաֆիզիկայի բնագավառում</a:t>
          </a:r>
          <a:endParaRPr lang="hy-AM" sz="1100" dirty="0"/>
        </a:p>
      </dgm:t>
    </dgm:pt>
    <dgm:pt modelId="{992085C5-ADD9-4709-888D-470B0297CDF2}" type="parTrans" cxnId="{3356DF79-D2F7-457E-971C-FA01C5AA5D99}">
      <dgm:prSet/>
      <dgm:spPr/>
      <dgm:t>
        <a:bodyPr/>
        <a:lstStyle/>
        <a:p>
          <a:endParaRPr lang="hy-AM"/>
        </a:p>
      </dgm:t>
    </dgm:pt>
    <dgm:pt modelId="{2AEBD6CA-9F7A-4675-88AE-AF5D1A213ABC}" type="sibTrans" cxnId="{3356DF79-D2F7-457E-971C-FA01C5AA5D99}">
      <dgm:prSet/>
      <dgm:spPr/>
      <dgm:t>
        <a:bodyPr/>
        <a:lstStyle/>
        <a:p>
          <a:endParaRPr lang="hy-AM"/>
        </a:p>
      </dgm:t>
    </dgm:pt>
    <dgm:pt modelId="{07497A86-ADB1-462D-8739-B33AFB7C6905}">
      <dgm:prSet custT="1"/>
      <dgm:spPr/>
      <dgm:t>
        <a:bodyPr/>
        <a:lstStyle/>
        <a:p>
          <a:r>
            <a:rPr lang="hy-AM" sz="1100" b="1" noProof="0" dirty="0">
              <a:latin typeface="+mn-lt"/>
            </a:rPr>
            <a:t>Հիմնարար հետազոտություններ միջուկային ֆիզիկայի բնագավառում</a:t>
          </a:r>
          <a:endParaRPr lang="hy-AM" sz="1100" dirty="0"/>
        </a:p>
      </dgm:t>
    </dgm:pt>
    <dgm:pt modelId="{21D842D7-AA66-4152-8348-87E86B624F8A}" type="parTrans" cxnId="{E34CBE7B-3D2B-47E4-86C9-D8B38D1176CB}">
      <dgm:prSet/>
      <dgm:spPr/>
      <dgm:t>
        <a:bodyPr/>
        <a:lstStyle/>
        <a:p>
          <a:endParaRPr lang="hy-AM"/>
        </a:p>
      </dgm:t>
    </dgm:pt>
    <dgm:pt modelId="{5368620D-EA43-4EAE-A907-F965B8734A8C}" type="sibTrans" cxnId="{E34CBE7B-3D2B-47E4-86C9-D8B38D1176CB}">
      <dgm:prSet/>
      <dgm:spPr/>
      <dgm:t>
        <a:bodyPr/>
        <a:lstStyle/>
        <a:p>
          <a:endParaRPr lang="hy-AM"/>
        </a:p>
      </dgm:t>
    </dgm:pt>
    <dgm:pt modelId="{0AE1E2F2-5B35-4A85-9530-25EAC7C2E924}">
      <dgm:prSet custT="1"/>
      <dgm:spPr/>
      <dgm:t>
        <a:bodyPr/>
        <a:lstStyle/>
        <a:p>
          <a:r>
            <a:rPr lang="hy-AM" sz="1100" b="1" noProof="0" dirty="0">
              <a:latin typeface="+mn-lt"/>
            </a:rPr>
            <a:t>Կիրառական բնույթի հետազոտություններ</a:t>
          </a:r>
          <a:endParaRPr lang="hy-AM" sz="1100" dirty="0"/>
        </a:p>
      </dgm:t>
    </dgm:pt>
    <dgm:pt modelId="{4FAEDBF2-D375-485F-B888-3AFE5E2385CD}" type="parTrans" cxnId="{A16920A8-1F33-404B-816F-AA387EE13A53}">
      <dgm:prSet/>
      <dgm:spPr/>
      <dgm:t>
        <a:bodyPr/>
        <a:lstStyle/>
        <a:p>
          <a:endParaRPr lang="hy-AM"/>
        </a:p>
      </dgm:t>
    </dgm:pt>
    <dgm:pt modelId="{6C556899-05AB-46A0-9109-E6E6B4437008}" type="sibTrans" cxnId="{A16920A8-1F33-404B-816F-AA387EE13A53}">
      <dgm:prSet/>
      <dgm:spPr/>
      <dgm:t>
        <a:bodyPr/>
        <a:lstStyle/>
        <a:p>
          <a:endParaRPr lang="hy-AM"/>
        </a:p>
      </dgm:t>
    </dgm:pt>
    <dgm:pt modelId="{3818EC93-BA01-4B63-831F-769B7ACD2020}" type="pres">
      <dgm:prSet presAssocID="{1BB69AE6-30EC-4B63-9A91-3C700F63C9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DC436-D4C8-447E-9F83-005EC151AB58}" type="pres">
      <dgm:prSet presAssocID="{FC003FD5-3D28-4074-8679-1C215D82C404}" presName="hierRoot1" presStyleCnt="0">
        <dgm:presLayoutVars>
          <dgm:hierBranch val="init"/>
        </dgm:presLayoutVars>
      </dgm:prSet>
      <dgm:spPr/>
    </dgm:pt>
    <dgm:pt modelId="{7F769731-C5BE-4B1A-9347-AE472CF1A783}" type="pres">
      <dgm:prSet presAssocID="{FC003FD5-3D28-4074-8679-1C215D82C404}" presName="rootComposite1" presStyleCnt="0"/>
      <dgm:spPr/>
    </dgm:pt>
    <dgm:pt modelId="{709EB574-2125-4531-B447-A2CAD3ACFED3}" type="pres">
      <dgm:prSet presAssocID="{FC003FD5-3D28-4074-8679-1C215D82C404}" presName="rootText1" presStyleLbl="node0" presStyleIdx="0" presStyleCnt="1" custScaleX="211077" custScaleY="514863">
        <dgm:presLayoutVars>
          <dgm:chPref val="3"/>
        </dgm:presLayoutVars>
      </dgm:prSet>
      <dgm:spPr/>
    </dgm:pt>
    <dgm:pt modelId="{E93AAF24-AB34-457D-8B6E-072BA9F7C7E3}" type="pres">
      <dgm:prSet presAssocID="{FC003FD5-3D28-4074-8679-1C215D82C404}" presName="rootConnector1" presStyleLbl="node1" presStyleIdx="0" presStyleCnt="0"/>
      <dgm:spPr/>
    </dgm:pt>
    <dgm:pt modelId="{F37F30DF-271D-4F6F-B7C7-AF779AF0251B}" type="pres">
      <dgm:prSet presAssocID="{FC003FD5-3D28-4074-8679-1C215D82C404}" presName="hierChild2" presStyleCnt="0"/>
      <dgm:spPr/>
    </dgm:pt>
    <dgm:pt modelId="{9DF64948-F3BB-4450-88CF-2266953BACDE}" type="pres">
      <dgm:prSet presAssocID="{B132B718-9382-4B85-9982-FB51A57446EA}" presName="Name64" presStyleLbl="parChTrans1D2" presStyleIdx="0" presStyleCnt="5"/>
      <dgm:spPr/>
    </dgm:pt>
    <dgm:pt modelId="{03945462-164F-4162-89DD-5B3D8363DF09}" type="pres">
      <dgm:prSet presAssocID="{50A1DD2E-08DE-430B-AEC7-13FBAFD7A0C2}" presName="hierRoot2" presStyleCnt="0">
        <dgm:presLayoutVars>
          <dgm:hierBranch val="init"/>
        </dgm:presLayoutVars>
      </dgm:prSet>
      <dgm:spPr/>
    </dgm:pt>
    <dgm:pt modelId="{84904811-65CF-4EC4-AE9F-DC5E094C81EF}" type="pres">
      <dgm:prSet presAssocID="{50A1DD2E-08DE-430B-AEC7-13FBAFD7A0C2}" presName="rootComposite" presStyleCnt="0"/>
      <dgm:spPr/>
    </dgm:pt>
    <dgm:pt modelId="{2449291F-F5D2-4E37-A4C7-0EC31D3B656F}" type="pres">
      <dgm:prSet presAssocID="{50A1DD2E-08DE-430B-AEC7-13FBAFD7A0C2}" presName="rootText" presStyleLbl="node2" presStyleIdx="0" presStyleCnt="4" custScaleX="401310" custScaleY="432000" custLinFactY="395504" custLinFactNeighborX="-79986" custLinFactNeighborY="400000">
        <dgm:presLayoutVars>
          <dgm:chPref val="3"/>
        </dgm:presLayoutVars>
      </dgm:prSet>
      <dgm:spPr/>
    </dgm:pt>
    <dgm:pt modelId="{8476B645-2F5D-4509-B679-06ED7962E95C}" type="pres">
      <dgm:prSet presAssocID="{50A1DD2E-08DE-430B-AEC7-13FBAFD7A0C2}" presName="rootConnector" presStyleLbl="node2" presStyleIdx="0" presStyleCnt="4"/>
      <dgm:spPr/>
    </dgm:pt>
    <dgm:pt modelId="{1F7DA1EC-B90B-4E2E-BEEF-9D6401EA202D}" type="pres">
      <dgm:prSet presAssocID="{50A1DD2E-08DE-430B-AEC7-13FBAFD7A0C2}" presName="hierChild4" presStyleCnt="0"/>
      <dgm:spPr/>
    </dgm:pt>
    <dgm:pt modelId="{B4EB21E6-2932-4137-84A6-A3E2D997FD2F}" type="pres">
      <dgm:prSet presAssocID="{26F54203-D8AF-47AE-B4B1-EC0F8FDB9174}" presName="Name64" presStyleLbl="parChTrans1D3" presStyleIdx="0" presStyleCnt="3"/>
      <dgm:spPr/>
    </dgm:pt>
    <dgm:pt modelId="{12F0CF19-DB6E-403E-8319-F07DB04C75E6}" type="pres">
      <dgm:prSet presAssocID="{F7E34700-55D6-41B0-A976-061F680CDA4E}" presName="hierRoot2" presStyleCnt="0">
        <dgm:presLayoutVars>
          <dgm:hierBranch val="init"/>
        </dgm:presLayoutVars>
      </dgm:prSet>
      <dgm:spPr/>
    </dgm:pt>
    <dgm:pt modelId="{47EEDF59-7862-4F47-9208-01F639DAD68B}" type="pres">
      <dgm:prSet presAssocID="{F7E34700-55D6-41B0-A976-061F680CDA4E}" presName="rootComposite" presStyleCnt="0"/>
      <dgm:spPr/>
    </dgm:pt>
    <dgm:pt modelId="{D12C9F19-269D-42B6-8303-02D11DAE74E2}" type="pres">
      <dgm:prSet presAssocID="{F7E34700-55D6-41B0-A976-061F680CDA4E}" presName="rootText" presStyleLbl="node3" presStyleIdx="0" presStyleCnt="3" custScaleX="249519" custScaleY="461036" custLinFactY="397222" custLinFactNeighborX="-66603" custLinFactNeighborY="400000">
        <dgm:presLayoutVars>
          <dgm:chPref val="3"/>
        </dgm:presLayoutVars>
      </dgm:prSet>
      <dgm:spPr/>
    </dgm:pt>
    <dgm:pt modelId="{0FA30065-B454-4CE1-BE73-B8DFA0576A95}" type="pres">
      <dgm:prSet presAssocID="{F7E34700-55D6-41B0-A976-061F680CDA4E}" presName="rootConnector" presStyleLbl="node3" presStyleIdx="0" presStyleCnt="3"/>
      <dgm:spPr/>
    </dgm:pt>
    <dgm:pt modelId="{8F926F91-C270-4440-BDDB-C58762DFF0C8}" type="pres">
      <dgm:prSet presAssocID="{F7E34700-55D6-41B0-A976-061F680CDA4E}" presName="hierChild4" presStyleCnt="0"/>
      <dgm:spPr/>
    </dgm:pt>
    <dgm:pt modelId="{8AC7B7B4-87B2-469A-93B9-82E3C72AF060}" type="pres">
      <dgm:prSet presAssocID="{992085C5-ADD9-4709-888D-470B0297CDF2}" presName="Name64" presStyleLbl="parChTrans1D4" presStyleIdx="0" presStyleCnt="3"/>
      <dgm:spPr/>
    </dgm:pt>
    <dgm:pt modelId="{0194ABA5-C0A5-4F98-9BB3-4336EFA604B5}" type="pres">
      <dgm:prSet presAssocID="{EFE1BB6D-7800-4A65-885B-8A9E9AE056AC}" presName="hierRoot2" presStyleCnt="0">
        <dgm:presLayoutVars>
          <dgm:hierBranch val="init"/>
        </dgm:presLayoutVars>
      </dgm:prSet>
      <dgm:spPr/>
    </dgm:pt>
    <dgm:pt modelId="{CDA2642B-94EF-400D-825E-9B14FA96DC6D}" type="pres">
      <dgm:prSet presAssocID="{EFE1BB6D-7800-4A65-885B-8A9E9AE056AC}" presName="rootComposite" presStyleCnt="0"/>
      <dgm:spPr/>
    </dgm:pt>
    <dgm:pt modelId="{322C4139-84D3-4858-876D-33C57F39D9E3}" type="pres">
      <dgm:prSet presAssocID="{EFE1BB6D-7800-4A65-885B-8A9E9AE056AC}" presName="rootText" presStyleLbl="node4" presStyleIdx="0" presStyleCnt="3" custScaleX="409956" custScaleY="353555" custLinFactY="200000" custLinFactNeighborX="-27062" custLinFactNeighborY="295181">
        <dgm:presLayoutVars>
          <dgm:chPref val="3"/>
        </dgm:presLayoutVars>
      </dgm:prSet>
      <dgm:spPr/>
    </dgm:pt>
    <dgm:pt modelId="{7C49D675-9EFD-4D69-B20E-5D4F51998778}" type="pres">
      <dgm:prSet presAssocID="{EFE1BB6D-7800-4A65-885B-8A9E9AE056AC}" presName="rootConnector" presStyleLbl="node4" presStyleIdx="0" presStyleCnt="3"/>
      <dgm:spPr/>
    </dgm:pt>
    <dgm:pt modelId="{06F28254-731E-429F-9CDB-B912ADE2E813}" type="pres">
      <dgm:prSet presAssocID="{EFE1BB6D-7800-4A65-885B-8A9E9AE056AC}" presName="hierChild4" presStyleCnt="0"/>
      <dgm:spPr/>
    </dgm:pt>
    <dgm:pt modelId="{BAF8D46D-F7DC-45A3-95C9-2DF3F11CF701}" type="pres">
      <dgm:prSet presAssocID="{EFE1BB6D-7800-4A65-885B-8A9E9AE056AC}" presName="hierChild5" presStyleCnt="0"/>
      <dgm:spPr/>
    </dgm:pt>
    <dgm:pt modelId="{A11B5E37-A6B6-42E8-B2D7-2AAACBDDED69}" type="pres">
      <dgm:prSet presAssocID="{21D842D7-AA66-4152-8348-87E86B624F8A}" presName="Name64" presStyleLbl="parChTrans1D4" presStyleIdx="1" presStyleCnt="3"/>
      <dgm:spPr/>
    </dgm:pt>
    <dgm:pt modelId="{B5376049-4973-413F-B1AD-DE8D7E56E147}" type="pres">
      <dgm:prSet presAssocID="{07497A86-ADB1-462D-8739-B33AFB7C6905}" presName="hierRoot2" presStyleCnt="0">
        <dgm:presLayoutVars>
          <dgm:hierBranch val="init"/>
        </dgm:presLayoutVars>
      </dgm:prSet>
      <dgm:spPr/>
    </dgm:pt>
    <dgm:pt modelId="{373D3D7F-DD98-4E94-964C-9EB717309493}" type="pres">
      <dgm:prSet presAssocID="{07497A86-ADB1-462D-8739-B33AFB7C6905}" presName="rootComposite" presStyleCnt="0"/>
      <dgm:spPr/>
    </dgm:pt>
    <dgm:pt modelId="{A2513DD9-1CE5-417A-BFBB-604B9FE23547}" type="pres">
      <dgm:prSet presAssocID="{07497A86-ADB1-462D-8739-B33AFB7C6905}" presName="rootText" presStyleLbl="node4" presStyleIdx="1" presStyleCnt="3" custScaleX="411840" custScaleY="370136" custLinFactY="327527" custLinFactNeighborX="-15390" custLinFactNeighborY="400000">
        <dgm:presLayoutVars>
          <dgm:chPref val="3"/>
        </dgm:presLayoutVars>
      </dgm:prSet>
      <dgm:spPr/>
    </dgm:pt>
    <dgm:pt modelId="{BE2DC341-0B99-4004-84B5-84F2B24FFB55}" type="pres">
      <dgm:prSet presAssocID="{07497A86-ADB1-462D-8739-B33AFB7C6905}" presName="rootConnector" presStyleLbl="node4" presStyleIdx="1" presStyleCnt="3"/>
      <dgm:spPr/>
    </dgm:pt>
    <dgm:pt modelId="{467C232F-9384-42D4-8987-7184FE39D566}" type="pres">
      <dgm:prSet presAssocID="{07497A86-ADB1-462D-8739-B33AFB7C6905}" presName="hierChild4" presStyleCnt="0"/>
      <dgm:spPr/>
    </dgm:pt>
    <dgm:pt modelId="{E579F1C2-D757-461A-A445-8990C3D5B8BE}" type="pres">
      <dgm:prSet presAssocID="{07497A86-ADB1-462D-8739-B33AFB7C6905}" presName="hierChild5" presStyleCnt="0"/>
      <dgm:spPr/>
    </dgm:pt>
    <dgm:pt modelId="{E695C0CB-1DDE-4346-9DEC-CA6F5A626EF7}" type="pres">
      <dgm:prSet presAssocID="{4FAEDBF2-D375-485F-B888-3AFE5E2385CD}" presName="Name64" presStyleLbl="parChTrans1D4" presStyleIdx="2" presStyleCnt="3"/>
      <dgm:spPr/>
    </dgm:pt>
    <dgm:pt modelId="{1DBF8CF0-2DD4-4AF6-9ACC-3A3F11EA6721}" type="pres">
      <dgm:prSet presAssocID="{0AE1E2F2-5B35-4A85-9530-25EAC7C2E924}" presName="hierRoot2" presStyleCnt="0">
        <dgm:presLayoutVars>
          <dgm:hierBranch val="init"/>
        </dgm:presLayoutVars>
      </dgm:prSet>
      <dgm:spPr/>
    </dgm:pt>
    <dgm:pt modelId="{BB13B0E2-0C86-47D1-826C-A38131A76766}" type="pres">
      <dgm:prSet presAssocID="{0AE1E2F2-5B35-4A85-9530-25EAC7C2E924}" presName="rootComposite" presStyleCnt="0"/>
      <dgm:spPr/>
    </dgm:pt>
    <dgm:pt modelId="{2C3E9ECC-7C03-4E42-ADB3-29639367633F}" type="pres">
      <dgm:prSet presAssocID="{0AE1E2F2-5B35-4A85-9530-25EAC7C2E924}" presName="rootText" presStyleLbl="node4" presStyleIdx="2" presStyleCnt="3" custScaleX="405389" custScaleY="211330" custLinFactY="400000" custLinFactNeighborX="-26895" custLinFactNeighborY="469554">
        <dgm:presLayoutVars>
          <dgm:chPref val="3"/>
        </dgm:presLayoutVars>
      </dgm:prSet>
      <dgm:spPr/>
    </dgm:pt>
    <dgm:pt modelId="{3CAE6787-1683-48D3-9384-2F9505A8D954}" type="pres">
      <dgm:prSet presAssocID="{0AE1E2F2-5B35-4A85-9530-25EAC7C2E924}" presName="rootConnector" presStyleLbl="node4" presStyleIdx="2" presStyleCnt="3"/>
      <dgm:spPr/>
    </dgm:pt>
    <dgm:pt modelId="{97F7E742-B934-465F-B5CE-B0319BBBDAD2}" type="pres">
      <dgm:prSet presAssocID="{0AE1E2F2-5B35-4A85-9530-25EAC7C2E924}" presName="hierChild4" presStyleCnt="0"/>
      <dgm:spPr/>
    </dgm:pt>
    <dgm:pt modelId="{CF458E67-F6DE-44B8-B9A4-B924E135299F}" type="pres">
      <dgm:prSet presAssocID="{0AE1E2F2-5B35-4A85-9530-25EAC7C2E924}" presName="hierChild5" presStyleCnt="0"/>
      <dgm:spPr/>
    </dgm:pt>
    <dgm:pt modelId="{56EE4F5B-74C2-4681-A4B8-05F296DCDEE3}" type="pres">
      <dgm:prSet presAssocID="{F7E34700-55D6-41B0-A976-061F680CDA4E}" presName="hierChild5" presStyleCnt="0"/>
      <dgm:spPr/>
    </dgm:pt>
    <dgm:pt modelId="{43385450-54CA-4C8F-A36E-32560E9B93C3}" type="pres">
      <dgm:prSet presAssocID="{50A1DD2E-08DE-430B-AEC7-13FBAFD7A0C2}" presName="hierChild5" presStyleCnt="0"/>
      <dgm:spPr/>
    </dgm:pt>
    <dgm:pt modelId="{AE38512D-BCB1-4257-8317-F039C6DD2D96}" type="pres">
      <dgm:prSet presAssocID="{FD79D7A2-E12A-4FBA-A014-0F9A8EE6EB28}" presName="Name64" presStyleLbl="parChTrans1D2" presStyleIdx="1" presStyleCnt="5"/>
      <dgm:spPr/>
    </dgm:pt>
    <dgm:pt modelId="{8894F1DB-118E-480B-8ADD-482DF5F4B753}" type="pres">
      <dgm:prSet presAssocID="{67A80609-CD32-4951-8066-B92D964E8D02}" presName="hierRoot2" presStyleCnt="0">
        <dgm:presLayoutVars>
          <dgm:hierBranch val="init"/>
        </dgm:presLayoutVars>
      </dgm:prSet>
      <dgm:spPr/>
    </dgm:pt>
    <dgm:pt modelId="{5E068977-5B1F-44CC-9102-E01A98F9963A}" type="pres">
      <dgm:prSet presAssocID="{67A80609-CD32-4951-8066-B92D964E8D02}" presName="rootComposite" presStyleCnt="0"/>
      <dgm:spPr/>
    </dgm:pt>
    <dgm:pt modelId="{4A389924-5165-46DE-A64E-53B597C6FD2A}" type="pres">
      <dgm:prSet presAssocID="{67A80609-CD32-4951-8066-B92D964E8D02}" presName="rootText" presStyleLbl="node2" presStyleIdx="1" presStyleCnt="4" custScaleX="282010" custScaleY="158503" custLinFactY="-300000" custLinFactNeighborX="-61767" custLinFactNeighborY="-307990">
        <dgm:presLayoutVars>
          <dgm:chPref val="3"/>
        </dgm:presLayoutVars>
      </dgm:prSet>
      <dgm:spPr/>
    </dgm:pt>
    <dgm:pt modelId="{E1324C8C-A82A-47B9-8176-1F97B277B104}" type="pres">
      <dgm:prSet presAssocID="{67A80609-CD32-4951-8066-B92D964E8D02}" presName="rootConnector" presStyleLbl="node2" presStyleIdx="1" presStyleCnt="4"/>
      <dgm:spPr/>
    </dgm:pt>
    <dgm:pt modelId="{D5CA3EDD-E202-4AA2-8391-7F8B2A0A2CC7}" type="pres">
      <dgm:prSet presAssocID="{67A80609-CD32-4951-8066-B92D964E8D02}" presName="hierChild4" presStyleCnt="0"/>
      <dgm:spPr/>
    </dgm:pt>
    <dgm:pt modelId="{983EE0A2-6E8C-45D2-B0BF-B009310C89D8}" type="pres">
      <dgm:prSet presAssocID="{4C8CBD97-0C91-4722-B5A4-C7C08738F69E}" presName="Name64" presStyleLbl="parChTrans1D3" presStyleIdx="1" presStyleCnt="3"/>
      <dgm:spPr/>
    </dgm:pt>
    <dgm:pt modelId="{EA2CEC9C-3DEE-421C-907A-28DB8088AC74}" type="pres">
      <dgm:prSet presAssocID="{BE58B874-26AF-4D3F-A028-B73A93741117}" presName="hierRoot2" presStyleCnt="0">
        <dgm:presLayoutVars>
          <dgm:hierBranch val="init"/>
        </dgm:presLayoutVars>
      </dgm:prSet>
      <dgm:spPr/>
    </dgm:pt>
    <dgm:pt modelId="{64AC9E36-C110-4DBE-9526-7CBF82D8E298}" type="pres">
      <dgm:prSet presAssocID="{BE58B874-26AF-4D3F-A028-B73A93741117}" presName="rootComposite" presStyleCnt="0"/>
      <dgm:spPr/>
    </dgm:pt>
    <dgm:pt modelId="{C3A203A9-1177-4590-88EA-5B24DD3CF00C}" type="pres">
      <dgm:prSet presAssocID="{BE58B874-26AF-4D3F-A028-B73A93741117}" presName="rootText" presStyleLbl="node3" presStyleIdx="1" presStyleCnt="3" custScaleX="346655" custScaleY="258421" custLinFactNeighborX="-23409" custLinFactNeighborY="-46525">
        <dgm:presLayoutVars>
          <dgm:chPref val="3"/>
        </dgm:presLayoutVars>
      </dgm:prSet>
      <dgm:spPr/>
    </dgm:pt>
    <dgm:pt modelId="{03F62200-834D-4DD5-9C35-EFB27A5FD001}" type="pres">
      <dgm:prSet presAssocID="{BE58B874-26AF-4D3F-A028-B73A93741117}" presName="rootConnector" presStyleLbl="node3" presStyleIdx="1" presStyleCnt="3"/>
      <dgm:spPr/>
    </dgm:pt>
    <dgm:pt modelId="{A5E222E2-0E7C-494E-87EF-FA524CC3438A}" type="pres">
      <dgm:prSet presAssocID="{BE58B874-26AF-4D3F-A028-B73A93741117}" presName="hierChild4" presStyleCnt="0"/>
      <dgm:spPr/>
    </dgm:pt>
    <dgm:pt modelId="{D3B6A8F0-0CC6-449F-B6B9-6C8FD02521D4}" type="pres">
      <dgm:prSet presAssocID="{BE58B874-26AF-4D3F-A028-B73A93741117}" presName="hierChild5" presStyleCnt="0"/>
      <dgm:spPr/>
    </dgm:pt>
    <dgm:pt modelId="{06E6CE64-E200-45F5-A8D6-2C531562D4ED}" type="pres">
      <dgm:prSet presAssocID="{279C0289-49C0-4FE0-A344-2E38AB946329}" presName="Name64" presStyleLbl="parChTrans1D3" presStyleIdx="2" presStyleCnt="3"/>
      <dgm:spPr/>
    </dgm:pt>
    <dgm:pt modelId="{BA08D2F4-7B0D-4D90-8DE9-F55C9AB018BD}" type="pres">
      <dgm:prSet presAssocID="{CD9ADB4A-5B47-403F-9ED8-E29B4910E381}" presName="hierRoot2" presStyleCnt="0">
        <dgm:presLayoutVars>
          <dgm:hierBranch val="init"/>
        </dgm:presLayoutVars>
      </dgm:prSet>
      <dgm:spPr/>
    </dgm:pt>
    <dgm:pt modelId="{D168FA05-41C8-4F1E-AC7C-648C0E3833FE}" type="pres">
      <dgm:prSet presAssocID="{CD9ADB4A-5B47-403F-9ED8-E29B4910E381}" presName="rootComposite" presStyleCnt="0"/>
      <dgm:spPr/>
    </dgm:pt>
    <dgm:pt modelId="{97CBF47E-E2AE-468F-B583-F947D6275CC3}" type="pres">
      <dgm:prSet presAssocID="{CD9ADB4A-5B47-403F-9ED8-E29B4910E381}" presName="rootText" presStyleLbl="node3" presStyleIdx="2" presStyleCnt="3" custScaleX="344802" custScaleY="259363" custLinFactY="-500000" custLinFactNeighborX="-23409" custLinFactNeighborY="-544094">
        <dgm:presLayoutVars>
          <dgm:chPref val="3"/>
        </dgm:presLayoutVars>
      </dgm:prSet>
      <dgm:spPr/>
    </dgm:pt>
    <dgm:pt modelId="{0331BABE-277E-43C8-AA1D-E03102D8EF90}" type="pres">
      <dgm:prSet presAssocID="{CD9ADB4A-5B47-403F-9ED8-E29B4910E381}" presName="rootConnector" presStyleLbl="node3" presStyleIdx="2" presStyleCnt="3"/>
      <dgm:spPr/>
    </dgm:pt>
    <dgm:pt modelId="{D8BD06AA-7FA7-4023-BCAC-85080448A767}" type="pres">
      <dgm:prSet presAssocID="{CD9ADB4A-5B47-403F-9ED8-E29B4910E381}" presName="hierChild4" presStyleCnt="0"/>
      <dgm:spPr/>
    </dgm:pt>
    <dgm:pt modelId="{3852C110-C9A7-40D0-8917-4DFA7F81BB18}" type="pres">
      <dgm:prSet presAssocID="{CD9ADB4A-5B47-403F-9ED8-E29B4910E381}" presName="hierChild5" presStyleCnt="0"/>
      <dgm:spPr/>
    </dgm:pt>
    <dgm:pt modelId="{8B843697-CE7B-4833-8CC4-1D81D7B23A1E}" type="pres">
      <dgm:prSet presAssocID="{67A80609-CD32-4951-8066-B92D964E8D02}" presName="hierChild5" presStyleCnt="0"/>
      <dgm:spPr/>
    </dgm:pt>
    <dgm:pt modelId="{8F8EBEBA-B6EF-4FB8-8E05-6027FDB088CD}" type="pres">
      <dgm:prSet presAssocID="{D1662FA5-3FBA-437A-A4DF-3443D2F8BC39}" presName="Name64" presStyleLbl="parChTrans1D2" presStyleIdx="2" presStyleCnt="5"/>
      <dgm:spPr/>
    </dgm:pt>
    <dgm:pt modelId="{A56E9C33-B30E-465B-924C-30D6B9BC8140}" type="pres">
      <dgm:prSet presAssocID="{AEE85E5E-F5A8-4B3A-A5D9-AF616EE3F1B2}" presName="hierRoot2" presStyleCnt="0">
        <dgm:presLayoutVars>
          <dgm:hierBranch val="init"/>
        </dgm:presLayoutVars>
      </dgm:prSet>
      <dgm:spPr/>
    </dgm:pt>
    <dgm:pt modelId="{A7DEE12A-9017-4FF5-8B6A-0FD50CBDB51B}" type="pres">
      <dgm:prSet presAssocID="{AEE85E5E-F5A8-4B3A-A5D9-AF616EE3F1B2}" presName="rootComposite" presStyleCnt="0"/>
      <dgm:spPr/>
    </dgm:pt>
    <dgm:pt modelId="{BD726FE8-1AF0-46C9-ADFC-1507620BBC72}" type="pres">
      <dgm:prSet presAssocID="{AEE85E5E-F5A8-4B3A-A5D9-AF616EE3F1B2}" presName="rootText" presStyleLbl="node2" presStyleIdx="2" presStyleCnt="4" custScaleX="282010" custScaleY="158503" custLinFactX="45167" custLinFactY="-700000" custLinFactNeighborX="100000" custLinFactNeighborY="-757806">
        <dgm:presLayoutVars>
          <dgm:chPref val="3"/>
        </dgm:presLayoutVars>
      </dgm:prSet>
      <dgm:spPr/>
    </dgm:pt>
    <dgm:pt modelId="{C000C765-B7A0-49B1-9880-B24481D2EE14}" type="pres">
      <dgm:prSet presAssocID="{AEE85E5E-F5A8-4B3A-A5D9-AF616EE3F1B2}" presName="rootConnector" presStyleLbl="node2" presStyleIdx="2" presStyleCnt="4"/>
      <dgm:spPr/>
    </dgm:pt>
    <dgm:pt modelId="{091D51BE-569F-4CE9-85C9-6EA4FA4164E8}" type="pres">
      <dgm:prSet presAssocID="{AEE85E5E-F5A8-4B3A-A5D9-AF616EE3F1B2}" presName="hierChild4" presStyleCnt="0"/>
      <dgm:spPr/>
    </dgm:pt>
    <dgm:pt modelId="{AF5F4F7A-77DD-4EEE-802F-A3C10C192268}" type="pres">
      <dgm:prSet presAssocID="{AEE85E5E-F5A8-4B3A-A5D9-AF616EE3F1B2}" presName="hierChild5" presStyleCnt="0"/>
      <dgm:spPr/>
    </dgm:pt>
    <dgm:pt modelId="{1DC00330-EEC1-435C-9480-187BAB32FA8C}" type="pres">
      <dgm:prSet presAssocID="{51049E50-5854-4A90-950F-21E16B93CAD8}" presName="Name64" presStyleLbl="parChTrans1D2" presStyleIdx="3" presStyleCnt="5"/>
      <dgm:spPr/>
    </dgm:pt>
    <dgm:pt modelId="{E0B31008-F291-4108-A184-DB96F5AC7068}" type="pres">
      <dgm:prSet presAssocID="{DC11DEFA-E604-4BEF-952A-DAA258A6620A}" presName="hierRoot2" presStyleCnt="0">
        <dgm:presLayoutVars>
          <dgm:hierBranch val="init"/>
        </dgm:presLayoutVars>
      </dgm:prSet>
      <dgm:spPr/>
    </dgm:pt>
    <dgm:pt modelId="{A527CFE6-D897-4794-8B26-91743E555C73}" type="pres">
      <dgm:prSet presAssocID="{DC11DEFA-E604-4BEF-952A-DAA258A6620A}" presName="rootComposite" presStyleCnt="0"/>
      <dgm:spPr/>
    </dgm:pt>
    <dgm:pt modelId="{83E4A530-0D6E-46A2-9559-3CFCA0CDA109}" type="pres">
      <dgm:prSet presAssocID="{DC11DEFA-E604-4BEF-952A-DAA258A6620A}" presName="rootText" presStyleLbl="node2" presStyleIdx="3" presStyleCnt="4" custScaleX="282010" custScaleY="158503" custLinFactY="187480" custLinFactNeighborX="-62045" custLinFactNeighborY="200000">
        <dgm:presLayoutVars>
          <dgm:chPref val="3"/>
        </dgm:presLayoutVars>
      </dgm:prSet>
      <dgm:spPr/>
    </dgm:pt>
    <dgm:pt modelId="{DE57E866-E3CC-4FE0-9ACB-345222043209}" type="pres">
      <dgm:prSet presAssocID="{DC11DEFA-E604-4BEF-952A-DAA258A6620A}" presName="rootConnector" presStyleLbl="node2" presStyleIdx="3" presStyleCnt="4"/>
      <dgm:spPr/>
    </dgm:pt>
    <dgm:pt modelId="{C9D9BB1D-C53A-44FB-A948-943B33069389}" type="pres">
      <dgm:prSet presAssocID="{DC11DEFA-E604-4BEF-952A-DAA258A6620A}" presName="hierChild4" presStyleCnt="0"/>
      <dgm:spPr/>
    </dgm:pt>
    <dgm:pt modelId="{6E71C0D5-6C02-4AF2-836C-F0D270C9C4AE}" type="pres">
      <dgm:prSet presAssocID="{DC11DEFA-E604-4BEF-952A-DAA258A6620A}" presName="hierChild5" presStyleCnt="0"/>
      <dgm:spPr/>
    </dgm:pt>
    <dgm:pt modelId="{7694B9E2-EE26-4FFF-ABAB-A7C9A45C5E93}" type="pres">
      <dgm:prSet presAssocID="{FC003FD5-3D28-4074-8679-1C215D82C404}" presName="hierChild3" presStyleCnt="0"/>
      <dgm:spPr/>
    </dgm:pt>
    <dgm:pt modelId="{B76CCBB3-2C6B-455A-B530-82DEE5429951}" type="pres">
      <dgm:prSet presAssocID="{551CF167-A5A4-431C-899B-93906C300036}" presName="Name115" presStyleLbl="parChTrans1D2" presStyleIdx="4" presStyleCnt="5"/>
      <dgm:spPr/>
    </dgm:pt>
    <dgm:pt modelId="{8467E2DF-D550-4FD4-A33E-55F1D73E2162}" type="pres">
      <dgm:prSet presAssocID="{4149F0D5-0C6F-48AD-9835-BB3F0F31C168}" presName="hierRoot3" presStyleCnt="0">
        <dgm:presLayoutVars>
          <dgm:hierBranch val="init"/>
        </dgm:presLayoutVars>
      </dgm:prSet>
      <dgm:spPr/>
    </dgm:pt>
    <dgm:pt modelId="{0044C1B1-CEBF-4F89-BCC1-4CCE861FF321}" type="pres">
      <dgm:prSet presAssocID="{4149F0D5-0C6F-48AD-9835-BB3F0F31C168}" presName="rootComposite3" presStyleCnt="0"/>
      <dgm:spPr/>
    </dgm:pt>
    <dgm:pt modelId="{82CE2077-D00F-499E-A3E1-4D7471B5EE32}" type="pres">
      <dgm:prSet presAssocID="{4149F0D5-0C6F-48AD-9835-BB3F0F31C168}" presName="rootText3" presStyleLbl="asst1" presStyleIdx="0" presStyleCnt="1" custScaleY="206581" custLinFactY="-329097" custLinFactNeighborX="-29631" custLinFactNeighborY="-400000">
        <dgm:presLayoutVars>
          <dgm:chPref val="3"/>
        </dgm:presLayoutVars>
      </dgm:prSet>
      <dgm:spPr/>
    </dgm:pt>
    <dgm:pt modelId="{6E661EA1-9131-47B3-861C-769DCFA35153}" type="pres">
      <dgm:prSet presAssocID="{4149F0D5-0C6F-48AD-9835-BB3F0F31C168}" presName="rootConnector3" presStyleLbl="asst1" presStyleIdx="0" presStyleCnt="1"/>
      <dgm:spPr/>
    </dgm:pt>
    <dgm:pt modelId="{A5EBE5DD-D655-4D59-B249-1CDE171F0833}" type="pres">
      <dgm:prSet presAssocID="{4149F0D5-0C6F-48AD-9835-BB3F0F31C168}" presName="hierChild6" presStyleCnt="0"/>
      <dgm:spPr/>
    </dgm:pt>
    <dgm:pt modelId="{9F5D3D8A-EB74-4A5A-8C1F-472DFE43DBCA}" type="pres">
      <dgm:prSet presAssocID="{4149F0D5-0C6F-48AD-9835-BB3F0F31C168}" presName="hierChild7" presStyleCnt="0"/>
      <dgm:spPr/>
    </dgm:pt>
  </dgm:ptLst>
  <dgm:cxnLst>
    <dgm:cxn modelId="{717D780D-A099-4C72-8B41-4A5B43E8FF23}" type="presOf" srcId="{F7E34700-55D6-41B0-A976-061F680CDA4E}" destId="{0FA30065-B454-4CE1-BE73-B8DFA0576A95}" srcOrd="1" destOrd="0" presId="urn:microsoft.com/office/officeart/2009/3/layout/HorizontalOrganizationChart"/>
    <dgm:cxn modelId="{97CBF80D-A938-4B10-921E-57C8E2A3E863}" type="presOf" srcId="{EFE1BB6D-7800-4A65-885B-8A9E9AE056AC}" destId="{7C49D675-9EFD-4D69-B20E-5D4F51998778}" srcOrd="1" destOrd="0" presId="urn:microsoft.com/office/officeart/2009/3/layout/HorizontalOrganizationChart"/>
    <dgm:cxn modelId="{FE8BD116-2DAC-416E-B2F4-4FC255D910D6}" type="presOf" srcId="{BE58B874-26AF-4D3F-A028-B73A93741117}" destId="{03F62200-834D-4DD5-9C35-EFB27A5FD001}" srcOrd="1" destOrd="0" presId="urn:microsoft.com/office/officeart/2009/3/layout/HorizontalOrganizationChart"/>
    <dgm:cxn modelId="{0880B11E-8A7A-4FAF-AB65-D236FC1D4CBE}" type="presOf" srcId="{0AE1E2F2-5B35-4A85-9530-25EAC7C2E924}" destId="{2C3E9ECC-7C03-4E42-ADB3-29639367633F}" srcOrd="0" destOrd="0" presId="urn:microsoft.com/office/officeart/2009/3/layout/HorizontalOrganizationChart"/>
    <dgm:cxn modelId="{1F5C3820-9444-4F0D-B13F-4AF96EB2CAE8}" type="presOf" srcId="{07497A86-ADB1-462D-8739-B33AFB7C6905}" destId="{BE2DC341-0B99-4004-84B5-84F2B24FFB55}" srcOrd="1" destOrd="0" presId="urn:microsoft.com/office/officeart/2009/3/layout/HorizontalOrganizationChart"/>
    <dgm:cxn modelId="{9E9E3523-02BD-42F2-B248-EDF1F5AD9135}" type="presOf" srcId="{4FAEDBF2-D375-485F-B888-3AFE5E2385CD}" destId="{E695C0CB-1DDE-4346-9DEC-CA6F5A626EF7}" srcOrd="0" destOrd="0" presId="urn:microsoft.com/office/officeart/2009/3/layout/HorizontalOrganizationChart"/>
    <dgm:cxn modelId="{71F9412D-2281-45FC-93D3-86E3FEF98317}" type="presOf" srcId="{EFE1BB6D-7800-4A65-885B-8A9E9AE056AC}" destId="{322C4139-84D3-4858-876D-33C57F39D9E3}" srcOrd="0" destOrd="0" presId="urn:microsoft.com/office/officeart/2009/3/layout/HorizontalOrganizationChart"/>
    <dgm:cxn modelId="{30A1112F-65EA-4995-9F83-698FCFCED3BE}" srcId="{FC003FD5-3D28-4074-8679-1C215D82C404}" destId="{50A1DD2E-08DE-430B-AEC7-13FBAFD7A0C2}" srcOrd="1" destOrd="0" parTransId="{B132B718-9382-4B85-9982-FB51A57446EA}" sibTransId="{09DBD243-ACFD-4B5B-988E-077AEBD26929}"/>
    <dgm:cxn modelId="{D2A52838-A88C-415E-9701-737A092EDAAE}" type="presOf" srcId="{0AE1E2F2-5B35-4A85-9530-25EAC7C2E924}" destId="{3CAE6787-1683-48D3-9384-2F9505A8D954}" srcOrd="1" destOrd="0" presId="urn:microsoft.com/office/officeart/2009/3/layout/HorizontalOrganizationChart"/>
    <dgm:cxn modelId="{9DEE103A-760B-4810-BBE1-663B41B6580C}" srcId="{67A80609-CD32-4951-8066-B92D964E8D02}" destId="{BE58B874-26AF-4D3F-A028-B73A93741117}" srcOrd="0" destOrd="0" parTransId="{4C8CBD97-0C91-4722-B5A4-C7C08738F69E}" sibTransId="{0D3905B2-86E1-4C06-B3D4-D8782C6A569A}"/>
    <dgm:cxn modelId="{E8320F5B-E0A1-4EB8-BC77-AC171655B339}" type="presOf" srcId="{21D842D7-AA66-4152-8348-87E86B624F8A}" destId="{A11B5E37-A6B6-42E8-B2D7-2AAACBDDED69}" srcOrd="0" destOrd="0" presId="urn:microsoft.com/office/officeart/2009/3/layout/HorizontalOrganizationChart"/>
    <dgm:cxn modelId="{F06B8661-2CA7-4FA2-B520-996E8142F6A5}" srcId="{67A80609-CD32-4951-8066-B92D964E8D02}" destId="{CD9ADB4A-5B47-403F-9ED8-E29B4910E381}" srcOrd="1" destOrd="0" parTransId="{279C0289-49C0-4FE0-A344-2E38AB946329}" sibTransId="{9CEE56E5-46AD-4719-8A94-B7980A2F889B}"/>
    <dgm:cxn modelId="{E0D09062-CC5C-4E24-AC3A-98F574DE4F8B}" type="presOf" srcId="{FC003FD5-3D28-4074-8679-1C215D82C404}" destId="{E93AAF24-AB34-457D-8B6E-072BA9F7C7E3}" srcOrd="1" destOrd="0" presId="urn:microsoft.com/office/officeart/2009/3/layout/HorizontalOrganizationChart"/>
    <dgm:cxn modelId="{CF864664-1596-499F-A245-E59605480632}" srcId="{50A1DD2E-08DE-430B-AEC7-13FBAFD7A0C2}" destId="{F7E34700-55D6-41B0-A976-061F680CDA4E}" srcOrd="0" destOrd="0" parTransId="{26F54203-D8AF-47AE-B4B1-EC0F8FDB9174}" sibTransId="{152E752F-9AC8-487F-B7E9-7C1F457CBF6F}"/>
    <dgm:cxn modelId="{F956FE47-2F30-4BD8-B9E3-36134FB5016D}" srcId="{FC003FD5-3D28-4074-8679-1C215D82C404}" destId="{DC11DEFA-E604-4BEF-952A-DAA258A6620A}" srcOrd="4" destOrd="0" parTransId="{51049E50-5854-4A90-950F-21E16B93CAD8}" sibTransId="{3A159EBC-C47F-430D-94E8-8FD857E908B9}"/>
    <dgm:cxn modelId="{368E6268-14FD-47BA-B972-A290F4280FBE}" type="presOf" srcId="{FD79D7A2-E12A-4FBA-A014-0F9A8EE6EB28}" destId="{AE38512D-BCB1-4257-8317-F039C6DD2D96}" srcOrd="0" destOrd="0" presId="urn:microsoft.com/office/officeart/2009/3/layout/HorizontalOrganizationChart"/>
    <dgm:cxn modelId="{9DC10C4A-3F5A-48C8-8D58-6C8637FA585D}" type="presOf" srcId="{67A80609-CD32-4951-8066-B92D964E8D02}" destId="{E1324C8C-A82A-47B9-8176-1F97B277B104}" srcOrd="1" destOrd="0" presId="urn:microsoft.com/office/officeart/2009/3/layout/HorizontalOrganizationChart"/>
    <dgm:cxn modelId="{25963773-D99D-4023-958B-841978CDCC5F}" type="presOf" srcId="{992085C5-ADD9-4709-888D-470B0297CDF2}" destId="{8AC7B7B4-87B2-469A-93B9-82E3C72AF060}" srcOrd="0" destOrd="0" presId="urn:microsoft.com/office/officeart/2009/3/layout/HorizontalOrganizationChart"/>
    <dgm:cxn modelId="{B0377473-8EE7-4385-B4C5-326114330AE7}" type="presOf" srcId="{DC11DEFA-E604-4BEF-952A-DAA258A6620A}" destId="{83E4A530-0D6E-46A2-9559-3CFCA0CDA109}" srcOrd="0" destOrd="0" presId="urn:microsoft.com/office/officeart/2009/3/layout/HorizontalOrganizationChart"/>
    <dgm:cxn modelId="{40194354-1276-4BE3-848C-4412DC2FAB92}" type="presOf" srcId="{CD9ADB4A-5B47-403F-9ED8-E29B4910E381}" destId="{0331BABE-277E-43C8-AA1D-E03102D8EF90}" srcOrd="1" destOrd="0" presId="urn:microsoft.com/office/officeart/2009/3/layout/HorizontalOrganizationChart"/>
    <dgm:cxn modelId="{D141A857-083E-4F50-8BA1-F5B858DFC168}" type="presOf" srcId="{AEE85E5E-F5A8-4B3A-A5D9-AF616EE3F1B2}" destId="{BD726FE8-1AF0-46C9-ADFC-1507620BBC72}" srcOrd="0" destOrd="0" presId="urn:microsoft.com/office/officeart/2009/3/layout/HorizontalOrganizationChart"/>
    <dgm:cxn modelId="{3356DF79-D2F7-457E-971C-FA01C5AA5D99}" srcId="{F7E34700-55D6-41B0-A976-061F680CDA4E}" destId="{EFE1BB6D-7800-4A65-885B-8A9E9AE056AC}" srcOrd="0" destOrd="0" parTransId="{992085C5-ADD9-4709-888D-470B0297CDF2}" sibTransId="{2AEBD6CA-9F7A-4675-88AE-AF5D1A213ABC}"/>
    <dgm:cxn modelId="{6ADD367B-C06C-4736-B896-B406EC447F5C}" srcId="{FC003FD5-3D28-4074-8679-1C215D82C404}" destId="{AEE85E5E-F5A8-4B3A-A5D9-AF616EE3F1B2}" srcOrd="3" destOrd="0" parTransId="{D1662FA5-3FBA-437A-A4DF-3443D2F8BC39}" sibTransId="{8F685DCC-3C38-4B86-BD57-3F96E532A73E}"/>
    <dgm:cxn modelId="{E34CBE7B-3D2B-47E4-86C9-D8B38D1176CB}" srcId="{F7E34700-55D6-41B0-A976-061F680CDA4E}" destId="{07497A86-ADB1-462D-8739-B33AFB7C6905}" srcOrd="1" destOrd="0" parTransId="{21D842D7-AA66-4152-8348-87E86B624F8A}" sibTransId="{5368620D-EA43-4EAE-A907-F965B8734A8C}"/>
    <dgm:cxn modelId="{6B739388-A0BE-40A2-99AE-E2AB423B2A0B}" type="presOf" srcId="{279C0289-49C0-4FE0-A344-2E38AB946329}" destId="{06E6CE64-E200-45F5-A8D6-2C531562D4ED}" srcOrd="0" destOrd="0" presId="urn:microsoft.com/office/officeart/2009/3/layout/HorizontalOrganizationChart"/>
    <dgm:cxn modelId="{539BCE89-05ED-4C0C-A41A-977E4558CCCF}" type="presOf" srcId="{1BB69AE6-30EC-4B63-9A91-3C700F63C96D}" destId="{3818EC93-BA01-4B63-831F-769B7ACD2020}" srcOrd="0" destOrd="0" presId="urn:microsoft.com/office/officeart/2009/3/layout/HorizontalOrganizationChart"/>
    <dgm:cxn modelId="{1D48918C-A43B-4243-9D29-A4AAE3D22462}" type="presOf" srcId="{F7E34700-55D6-41B0-A976-061F680CDA4E}" destId="{D12C9F19-269D-42B6-8303-02D11DAE74E2}" srcOrd="0" destOrd="0" presId="urn:microsoft.com/office/officeart/2009/3/layout/HorizontalOrganizationChart"/>
    <dgm:cxn modelId="{5BC3058E-5AB6-4F6D-A1D2-D764985607ED}" type="presOf" srcId="{B132B718-9382-4B85-9982-FB51A57446EA}" destId="{9DF64948-F3BB-4450-88CF-2266953BACDE}" srcOrd="0" destOrd="0" presId="urn:microsoft.com/office/officeart/2009/3/layout/HorizontalOrganizationChart"/>
    <dgm:cxn modelId="{A6DAB497-768D-420C-8AD5-016102CC2BB9}" srcId="{1BB69AE6-30EC-4B63-9A91-3C700F63C96D}" destId="{FC003FD5-3D28-4074-8679-1C215D82C404}" srcOrd="0" destOrd="0" parTransId="{EA83E97E-E092-4AAA-8E35-1D64F31A830A}" sibTransId="{7B3F243D-D7BA-4FBB-9C1C-4C2B1423418C}"/>
    <dgm:cxn modelId="{0D94A59E-6D87-4F9F-B0CA-05D7D6E8D811}" type="presOf" srcId="{AEE85E5E-F5A8-4B3A-A5D9-AF616EE3F1B2}" destId="{C000C765-B7A0-49B1-9880-B24481D2EE14}" srcOrd="1" destOrd="0" presId="urn:microsoft.com/office/officeart/2009/3/layout/HorizontalOrganizationChart"/>
    <dgm:cxn modelId="{437E5F9F-B68A-41F1-9F3F-7AA4DE1BE507}" type="presOf" srcId="{FC003FD5-3D28-4074-8679-1C215D82C404}" destId="{709EB574-2125-4531-B447-A2CAD3ACFED3}" srcOrd="0" destOrd="0" presId="urn:microsoft.com/office/officeart/2009/3/layout/HorizontalOrganizationChart"/>
    <dgm:cxn modelId="{5F36D8A0-B6E0-46A4-B234-0954B7CC18DE}" type="presOf" srcId="{4149F0D5-0C6F-48AD-9835-BB3F0F31C168}" destId="{82CE2077-D00F-499E-A3E1-4D7471B5EE32}" srcOrd="0" destOrd="0" presId="urn:microsoft.com/office/officeart/2009/3/layout/HorizontalOrganizationChart"/>
    <dgm:cxn modelId="{35A72EA6-8ECA-483A-BA12-D6BEAD960F56}" type="presOf" srcId="{4C8CBD97-0C91-4722-B5A4-C7C08738F69E}" destId="{983EE0A2-6E8C-45D2-B0BF-B009310C89D8}" srcOrd="0" destOrd="0" presId="urn:microsoft.com/office/officeart/2009/3/layout/HorizontalOrganizationChart"/>
    <dgm:cxn modelId="{A16920A8-1F33-404B-816F-AA387EE13A53}" srcId="{F7E34700-55D6-41B0-A976-061F680CDA4E}" destId="{0AE1E2F2-5B35-4A85-9530-25EAC7C2E924}" srcOrd="2" destOrd="0" parTransId="{4FAEDBF2-D375-485F-B888-3AFE5E2385CD}" sibTransId="{6C556899-05AB-46A0-9109-E6E6B4437008}"/>
    <dgm:cxn modelId="{78F619A9-9CE2-4A4E-9392-EE1602B648BF}" type="presOf" srcId="{51049E50-5854-4A90-950F-21E16B93CAD8}" destId="{1DC00330-EEC1-435C-9480-187BAB32FA8C}" srcOrd="0" destOrd="0" presId="urn:microsoft.com/office/officeart/2009/3/layout/HorizontalOrganizationChart"/>
    <dgm:cxn modelId="{F7D7C5A9-229C-4B66-AD91-A9023EA8E4A6}" srcId="{FC003FD5-3D28-4074-8679-1C215D82C404}" destId="{4149F0D5-0C6F-48AD-9835-BB3F0F31C168}" srcOrd="0" destOrd="0" parTransId="{551CF167-A5A4-431C-899B-93906C300036}" sibTransId="{9B7F2435-5172-4CDF-9F24-2D35970FA8B4}"/>
    <dgm:cxn modelId="{24CA89B6-4D6C-480C-AF74-0AA9E7696E79}" type="presOf" srcId="{551CF167-A5A4-431C-899B-93906C300036}" destId="{B76CCBB3-2C6B-455A-B530-82DEE5429951}" srcOrd="0" destOrd="0" presId="urn:microsoft.com/office/officeart/2009/3/layout/HorizontalOrganizationChart"/>
    <dgm:cxn modelId="{456F99BB-7C55-4A6A-B705-F339ED90BD9F}" type="presOf" srcId="{26F54203-D8AF-47AE-B4B1-EC0F8FDB9174}" destId="{B4EB21E6-2932-4137-84A6-A3E2D997FD2F}" srcOrd="0" destOrd="0" presId="urn:microsoft.com/office/officeart/2009/3/layout/HorizontalOrganizationChart"/>
    <dgm:cxn modelId="{B77D1BC5-0366-4A6D-AFA4-2DD54FBAAF1A}" type="presOf" srcId="{50A1DD2E-08DE-430B-AEC7-13FBAFD7A0C2}" destId="{8476B645-2F5D-4509-B679-06ED7962E95C}" srcOrd="1" destOrd="0" presId="urn:microsoft.com/office/officeart/2009/3/layout/HorizontalOrganizationChart"/>
    <dgm:cxn modelId="{F76F30CC-8FE2-4F95-9C02-F2E67E06E9B5}" type="presOf" srcId="{50A1DD2E-08DE-430B-AEC7-13FBAFD7A0C2}" destId="{2449291F-F5D2-4E37-A4C7-0EC31D3B656F}" srcOrd="0" destOrd="0" presId="urn:microsoft.com/office/officeart/2009/3/layout/HorizontalOrganizationChart"/>
    <dgm:cxn modelId="{15A99DD0-686C-42CE-82B1-3C95DD1B505B}" srcId="{FC003FD5-3D28-4074-8679-1C215D82C404}" destId="{67A80609-CD32-4951-8066-B92D964E8D02}" srcOrd="2" destOrd="0" parTransId="{FD79D7A2-E12A-4FBA-A014-0F9A8EE6EB28}" sibTransId="{363C8EFF-B579-4A5C-8397-A7B7AE660716}"/>
    <dgm:cxn modelId="{567CA8D6-3DF6-477E-8531-89A633B515CC}" type="presOf" srcId="{DC11DEFA-E604-4BEF-952A-DAA258A6620A}" destId="{DE57E866-E3CC-4FE0-9ACB-345222043209}" srcOrd="1" destOrd="0" presId="urn:microsoft.com/office/officeart/2009/3/layout/HorizontalOrganizationChart"/>
    <dgm:cxn modelId="{E0EAEAD8-CA55-4011-B937-426578E88BDF}" type="presOf" srcId="{4149F0D5-0C6F-48AD-9835-BB3F0F31C168}" destId="{6E661EA1-9131-47B3-861C-769DCFA35153}" srcOrd="1" destOrd="0" presId="urn:microsoft.com/office/officeart/2009/3/layout/HorizontalOrganizationChart"/>
    <dgm:cxn modelId="{4AC4BAE5-615D-48A1-BAF6-B09F11E2924B}" type="presOf" srcId="{D1662FA5-3FBA-437A-A4DF-3443D2F8BC39}" destId="{8F8EBEBA-B6EF-4FB8-8E05-6027FDB088CD}" srcOrd="0" destOrd="0" presId="urn:microsoft.com/office/officeart/2009/3/layout/HorizontalOrganizationChart"/>
    <dgm:cxn modelId="{F7823AE7-F847-41F6-A30E-27133810912B}" type="presOf" srcId="{CD9ADB4A-5B47-403F-9ED8-E29B4910E381}" destId="{97CBF47E-E2AE-468F-B583-F947D6275CC3}" srcOrd="0" destOrd="0" presId="urn:microsoft.com/office/officeart/2009/3/layout/HorizontalOrganizationChart"/>
    <dgm:cxn modelId="{D0B019E9-D40D-43C7-A2E3-7D2673BC1B9A}" type="presOf" srcId="{67A80609-CD32-4951-8066-B92D964E8D02}" destId="{4A389924-5165-46DE-A64E-53B597C6FD2A}" srcOrd="0" destOrd="0" presId="urn:microsoft.com/office/officeart/2009/3/layout/HorizontalOrganizationChart"/>
    <dgm:cxn modelId="{F43ECBFB-2724-413C-915B-EFDBD3BC97A8}" type="presOf" srcId="{07497A86-ADB1-462D-8739-B33AFB7C6905}" destId="{A2513DD9-1CE5-417A-BFBB-604B9FE23547}" srcOrd="0" destOrd="0" presId="urn:microsoft.com/office/officeart/2009/3/layout/HorizontalOrganizationChart"/>
    <dgm:cxn modelId="{F24245FE-A9F3-4187-AA1B-BCB5D60725DD}" type="presOf" srcId="{BE58B874-26AF-4D3F-A028-B73A93741117}" destId="{C3A203A9-1177-4590-88EA-5B24DD3CF00C}" srcOrd="0" destOrd="0" presId="urn:microsoft.com/office/officeart/2009/3/layout/HorizontalOrganizationChart"/>
    <dgm:cxn modelId="{8E7AC8A6-B53F-4046-B9F0-082828368A98}" type="presParOf" srcId="{3818EC93-BA01-4B63-831F-769B7ACD2020}" destId="{23FDC436-D4C8-447E-9F83-005EC151AB58}" srcOrd="0" destOrd="0" presId="urn:microsoft.com/office/officeart/2009/3/layout/HorizontalOrganizationChart"/>
    <dgm:cxn modelId="{88AE9F64-6994-41E3-B5A9-C19F21C29E20}" type="presParOf" srcId="{23FDC436-D4C8-447E-9F83-005EC151AB58}" destId="{7F769731-C5BE-4B1A-9347-AE472CF1A783}" srcOrd="0" destOrd="0" presId="urn:microsoft.com/office/officeart/2009/3/layout/HorizontalOrganizationChart"/>
    <dgm:cxn modelId="{C99C595C-60C0-43EC-8C72-D135A69E2C30}" type="presParOf" srcId="{7F769731-C5BE-4B1A-9347-AE472CF1A783}" destId="{709EB574-2125-4531-B447-A2CAD3ACFED3}" srcOrd="0" destOrd="0" presId="urn:microsoft.com/office/officeart/2009/3/layout/HorizontalOrganizationChart"/>
    <dgm:cxn modelId="{970E4BC8-CBE5-43E3-9238-6E94411CC483}" type="presParOf" srcId="{7F769731-C5BE-4B1A-9347-AE472CF1A783}" destId="{E93AAF24-AB34-457D-8B6E-072BA9F7C7E3}" srcOrd="1" destOrd="0" presId="urn:microsoft.com/office/officeart/2009/3/layout/HorizontalOrganizationChart"/>
    <dgm:cxn modelId="{F34B2E98-C5E4-4064-9C68-5601B3D1D926}" type="presParOf" srcId="{23FDC436-D4C8-447E-9F83-005EC151AB58}" destId="{F37F30DF-271D-4F6F-B7C7-AF779AF0251B}" srcOrd="1" destOrd="0" presId="urn:microsoft.com/office/officeart/2009/3/layout/HorizontalOrganizationChart"/>
    <dgm:cxn modelId="{85652341-CAD2-4F5D-A007-FC59C11AF93F}" type="presParOf" srcId="{F37F30DF-271D-4F6F-B7C7-AF779AF0251B}" destId="{9DF64948-F3BB-4450-88CF-2266953BACDE}" srcOrd="0" destOrd="0" presId="urn:microsoft.com/office/officeart/2009/3/layout/HorizontalOrganizationChart"/>
    <dgm:cxn modelId="{3303AFF7-35DB-41CB-8D54-9811079BC360}" type="presParOf" srcId="{F37F30DF-271D-4F6F-B7C7-AF779AF0251B}" destId="{03945462-164F-4162-89DD-5B3D8363DF09}" srcOrd="1" destOrd="0" presId="urn:microsoft.com/office/officeart/2009/3/layout/HorizontalOrganizationChart"/>
    <dgm:cxn modelId="{DD439A52-B92D-4BAD-9C69-71CDA582555B}" type="presParOf" srcId="{03945462-164F-4162-89DD-5B3D8363DF09}" destId="{84904811-65CF-4EC4-AE9F-DC5E094C81EF}" srcOrd="0" destOrd="0" presId="urn:microsoft.com/office/officeart/2009/3/layout/HorizontalOrganizationChart"/>
    <dgm:cxn modelId="{8B852E8B-11C8-4C98-8A55-B786CEAF65F2}" type="presParOf" srcId="{84904811-65CF-4EC4-AE9F-DC5E094C81EF}" destId="{2449291F-F5D2-4E37-A4C7-0EC31D3B656F}" srcOrd="0" destOrd="0" presId="urn:microsoft.com/office/officeart/2009/3/layout/HorizontalOrganizationChart"/>
    <dgm:cxn modelId="{65B19EF1-4995-4826-BC5B-D06066B705C3}" type="presParOf" srcId="{84904811-65CF-4EC4-AE9F-DC5E094C81EF}" destId="{8476B645-2F5D-4509-B679-06ED7962E95C}" srcOrd="1" destOrd="0" presId="urn:microsoft.com/office/officeart/2009/3/layout/HorizontalOrganizationChart"/>
    <dgm:cxn modelId="{0330C0E3-F4BF-45E5-91F8-414B69CFEAE5}" type="presParOf" srcId="{03945462-164F-4162-89DD-5B3D8363DF09}" destId="{1F7DA1EC-B90B-4E2E-BEEF-9D6401EA202D}" srcOrd="1" destOrd="0" presId="urn:microsoft.com/office/officeart/2009/3/layout/HorizontalOrganizationChart"/>
    <dgm:cxn modelId="{D01EC5DC-7AC7-420A-B1B0-DDE006EF84C5}" type="presParOf" srcId="{1F7DA1EC-B90B-4E2E-BEEF-9D6401EA202D}" destId="{B4EB21E6-2932-4137-84A6-A3E2D997FD2F}" srcOrd="0" destOrd="0" presId="urn:microsoft.com/office/officeart/2009/3/layout/HorizontalOrganizationChart"/>
    <dgm:cxn modelId="{829CDE60-6CAF-41FE-B99A-4D0C9802E022}" type="presParOf" srcId="{1F7DA1EC-B90B-4E2E-BEEF-9D6401EA202D}" destId="{12F0CF19-DB6E-403E-8319-F07DB04C75E6}" srcOrd="1" destOrd="0" presId="urn:microsoft.com/office/officeart/2009/3/layout/HorizontalOrganizationChart"/>
    <dgm:cxn modelId="{8B455302-2A12-45A1-8094-45DF60E27960}" type="presParOf" srcId="{12F0CF19-DB6E-403E-8319-F07DB04C75E6}" destId="{47EEDF59-7862-4F47-9208-01F639DAD68B}" srcOrd="0" destOrd="0" presId="urn:microsoft.com/office/officeart/2009/3/layout/HorizontalOrganizationChart"/>
    <dgm:cxn modelId="{202A2B89-03F6-44D9-B5CF-B1224751F037}" type="presParOf" srcId="{47EEDF59-7862-4F47-9208-01F639DAD68B}" destId="{D12C9F19-269D-42B6-8303-02D11DAE74E2}" srcOrd="0" destOrd="0" presId="urn:microsoft.com/office/officeart/2009/3/layout/HorizontalOrganizationChart"/>
    <dgm:cxn modelId="{938703F4-1346-4741-9F27-160F2AF492F0}" type="presParOf" srcId="{47EEDF59-7862-4F47-9208-01F639DAD68B}" destId="{0FA30065-B454-4CE1-BE73-B8DFA0576A95}" srcOrd="1" destOrd="0" presId="urn:microsoft.com/office/officeart/2009/3/layout/HorizontalOrganizationChart"/>
    <dgm:cxn modelId="{29679C1E-D85C-4192-9113-4E64704929E8}" type="presParOf" srcId="{12F0CF19-DB6E-403E-8319-F07DB04C75E6}" destId="{8F926F91-C270-4440-BDDB-C58762DFF0C8}" srcOrd="1" destOrd="0" presId="urn:microsoft.com/office/officeart/2009/3/layout/HorizontalOrganizationChart"/>
    <dgm:cxn modelId="{5A3517AE-8656-4F8B-9DA2-F86A0B781386}" type="presParOf" srcId="{8F926F91-C270-4440-BDDB-C58762DFF0C8}" destId="{8AC7B7B4-87B2-469A-93B9-82E3C72AF060}" srcOrd="0" destOrd="0" presId="urn:microsoft.com/office/officeart/2009/3/layout/HorizontalOrganizationChart"/>
    <dgm:cxn modelId="{734A8D10-D683-4AE7-99DD-3313CA885569}" type="presParOf" srcId="{8F926F91-C270-4440-BDDB-C58762DFF0C8}" destId="{0194ABA5-C0A5-4F98-9BB3-4336EFA604B5}" srcOrd="1" destOrd="0" presId="urn:microsoft.com/office/officeart/2009/3/layout/HorizontalOrganizationChart"/>
    <dgm:cxn modelId="{3B60D788-3CE3-4A63-A13B-35615EC7FF19}" type="presParOf" srcId="{0194ABA5-C0A5-4F98-9BB3-4336EFA604B5}" destId="{CDA2642B-94EF-400D-825E-9B14FA96DC6D}" srcOrd="0" destOrd="0" presId="urn:microsoft.com/office/officeart/2009/3/layout/HorizontalOrganizationChart"/>
    <dgm:cxn modelId="{78793415-2DEC-4D36-80CD-6040554F9FDF}" type="presParOf" srcId="{CDA2642B-94EF-400D-825E-9B14FA96DC6D}" destId="{322C4139-84D3-4858-876D-33C57F39D9E3}" srcOrd="0" destOrd="0" presId="urn:microsoft.com/office/officeart/2009/3/layout/HorizontalOrganizationChart"/>
    <dgm:cxn modelId="{5A83A5F5-5ED5-4036-9DA9-E37B6DF13C1F}" type="presParOf" srcId="{CDA2642B-94EF-400D-825E-9B14FA96DC6D}" destId="{7C49D675-9EFD-4D69-B20E-5D4F51998778}" srcOrd="1" destOrd="0" presId="urn:microsoft.com/office/officeart/2009/3/layout/HorizontalOrganizationChart"/>
    <dgm:cxn modelId="{1025CF29-EC58-4BDA-BDC1-7EF1140EED7C}" type="presParOf" srcId="{0194ABA5-C0A5-4F98-9BB3-4336EFA604B5}" destId="{06F28254-731E-429F-9CDB-B912ADE2E813}" srcOrd="1" destOrd="0" presId="urn:microsoft.com/office/officeart/2009/3/layout/HorizontalOrganizationChart"/>
    <dgm:cxn modelId="{C4CBBB78-DB5D-441B-ADD6-A293B546CADB}" type="presParOf" srcId="{0194ABA5-C0A5-4F98-9BB3-4336EFA604B5}" destId="{BAF8D46D-F7DC-45A3-95C9-2DF3F11CF701}" srcOrd="2" destOrd="0" presId="urn:microsoft.com/office/officeart/2009/3/layout/HorizontalOrganizationChart"/>
    <dgm:cxn modelId="{2AA8622C-9437-48E4-955C-D72C81D55A23}" type="presParOf" srcId="{8F926F91-C270-4440-BDDB-C58762DFF0C8}" destId="{A11B5E37-A6B6-42E8-B2D7-2AAACBDDED69}" srcOrd="2" destOrd="0" presId="urn:microsoft.com/office/officeart/2009/3/layout/HorizontalOrganizationChart"/>
    <dgm:cxn modelId="{5AD3AE27-29EE-44E8-854C-E1F0AA644744}" type="presParOf" srcId="{8F926F91-C270-4440-BDDB-C58762DFF0C8}" destId="{B5376049-4973-413F-B1AD-DE8D7E56E147}" srcOrd="3" destOrd="0" presId="urn:microsoft.com/office/officeart/2009/3/layout/HorizontalOrganizationChart"/>
    <dgm:cxn modelId="{72526EF2-5C36-48E9-AC38-CF7A0C025D8F}" type="presParOf" srcId="{B5376049-4973-413F-B1AD-DE8D7E56E147}" destId="{373D3D7F-DD98-4E94-964C-9EB717309493}" srcOrd="0" destOrd="0" presId="urn:microsoft.com/office/officeart/2009/3/layout/HorizontalOrganizationChart"/>
    <dgm:cxn modelId="{F3AAFAA8-84D5-4443-BB88-45B82D1D085C}" type="presParOf" srcId="{373D3D7F-DD98-4E94-964C-9EB717309493}" destId="{A2513DD9-1CE5-417A-BFBB-604B9FE23547}" srcOrd="0" destOrd="0" presId="urn:microsoft.com/office/officeart/2009/3/layout/HorizontalOrganizationChart"/>
    <dgm:cxn modelId="{CE2C3A22-B728-45AD-9BDA-CA5A7F2995DF}" type="presParOf" srcId="{373D3D7F-DD98-4E94-964C-9EB717309493}" destId="{BE2DC341-0B99-4004-84B5-84F2B24FFB55}" srcOrd="1" destOrd="0" presId="urn:microsoft.com/office/officeart/2009/3/layout/HorizontalOrganizationChart"/>
    <dgm:cxn modelId="{EF0C42E1-A166-45F9-8D40-D34CB0D110B8}" type="presParOf" srcId="{B5376049-4973-413F-B1AD-DE8D7E56E147}" destId="{467C232F-9384-42D4-8987-7184FE39D566}" srcOrd="1" destOrd="0" presId="urn:microsoft.com/office/officeart/2009/3/layout/HorizontalOrganizationChart"/>
    <dgm:cxn modelId="{226DD259-F100-42AB-9738-120EF52BEEA4}" type="presParOf" srcId="{B5376049-4973-413F-B1AD-DE8D7E56E147}" destId="{E579F1C2-D757-461A-A445-8990C3D5B8BE}" srcOrd="2" destOrd="0" presId="urn:microsoft.com/office/officeart/2009/3/layout/HorizontalOrganizationChart"/>
    <dgm:cxn modelId="{7C59B2BC-EB57-46E9-8F1D-553E0A858C8D}" type="presParOf" srcId="{8F926F91-C270-4440-BDDB-C58762DFF0C8}" destId="{E695C0CB-1DDE-4346-9DEC-CA6F5A626EF7}" srcOrd="4" destOrd="0" presId="urn:microsoft.com/office/officeart/2009/3/layout/HorizontalOrganizationChart"/>
    <dgm:cxn modelId="{7C133FF5-C477-4B8B-AA21-273D1B949875}" type="presParOf" srcId="{8F926F91-C270-4440-BDDB-C58762DFF0C8}" destId="{1DBF8CF0-2DD4-4AF6-9ACC-3A3F11EA6721}" srcOrd="5" destOrd="0" presId="urn:microsoft.com/office/officeart/2009/3/layout/HorizontalOrganizationChart"/>
    <dgm:cxn modelId="{F81F3209-7D67-4498-8121-79FE6945E11A}" type="presParOf" srcId="{1DBF8CF0-2DD4-4AF6-9ACC-3A3F11EA6721}" destId="{BB13B0E2-0C86-47D1-826C-A38131A76766}" srcOrd="0" destOrd="0" presId="urn:microsoft.com/office/officeart/2009/3/layout/HorizontalOrganizationChart"/>
    <dgm:cxn modelId="{F215C96D-E78F-4006-B7B5-7C94CD1CE25F}" type="presParOf" srcId="{BB13B0E2-0C86-47D1-826C-A38131A76766}" destId="{2C3E9ECC-7C03-4E42-ADB3-29639367633F}" srcOrd="0" destOrd="0" presId="urn:microsoft.com/office/officeart/2009/3/layout/HorizontalOrganizationChart"/>
    <dgm:cxn modelId="{4B7DC7E7-6FBE-44BA-B023-D26A445B315D}" type="presParOf" srcId="{BB13B0E2-0C86-47D1-826C-A38131A76766}" destId="{3CAE6787-1683-48D3-9384-2F9505A8D954}" srcOrd="1" destOrd="0" presId="urn:microsoft.com/office/officeart/2009/3/layout/HorizontalOrganizationChart"/>
    <dgm:cxn modelId="{91CC933C-7195-4BBC-8583-AC6C5774BE97}" type="presParOf" srcId="{1DBF8CF0-2DD4-4AF6-9ACC-3A3F11EA6721}" destId="{97F7E742-B934-465F-B5CE-B0319BBBDAD2}" srcOrd="1" destOrd="0" presId="urn:microsoft.com/office/officeart/2009/3/layout/HorizontalOrganizationChart"/>
    <dgm:cxn modelId="{2E415148-86E8-4D53-A695-08115FE60492}" type="presParOf" srcId="{1DBF8CF0-2DD4-4AF6-9ACC-3A3F11EA6721}" destId="{CF458E67-F6DE-44B8-B9A4-B924E135299F}" srcOrd="2" destOrd="0" presId="urn:microsoft.com/office/officeart/2009/3/layout/HorizontalOrganizationChart"/>
    <dgm:cxn modelId="{49E7CDBF-5556-4268-A029-C0A5A6C48604}" type="presParOf" srcId="{12F0CF19-DB6E-403E-8319-F07DB04C75E6}" destId="{56EE4F5B-74C2-4681-A4B8-05F296DCDEE3}" srcOrd="2" destOrd="0" presId="urn:microsoft.com/office/officeart/2009/3/layout/HorizontalOrganizationChart"/>
    <dgm:cxn modelId="{2E97F25E-C5A6-4883-BE44-4C7EC97BF3A3}" type="presParOf" srcId="{03945462-164F-4162-89DD-5B3D8363DF09}" destId="{43385450-54CA-4C8F-A36E-32560E9B93C3}" srcOrd="2" destOrd="0" presId="urn:microsoft.com/office/officeart/2009/3/layout/HorizontalOrganizationChart"/>
    <dgm:cxn modelId="{CD639F5D-26A6-4E02-81D3-2C892A289E9D}" type="presParOf" srcId="{F37F30DF-271D-4F6F-B7C7-AF779AF0251B}" destId="{AE38512D-BCB1-4257-8317-F039C6DD2D96}" srcOrd="2" destOrd="0" presId="urn:microsoft.com/office/officeart/2009/3/layout/HorizontalOrganizationChart"/>
    <dgm:cxn modelId="{CDC53415-3ECD-4680-8547-C23C5FD8DEF1}" type="presParOf" srcId="{F37F30DF-271D-4F6F-B7C7-AF779AF0251B}" destId="{8894F1DB-118E-480B-8ADD-482DF5F4B753}" srcOrd="3" destOrd="0" presId="urn:microsoft.com/office/officeart/2009/3/layout/HorizontalOrganizationChart"/>
    <dgm:cxn modelId="{BAE61723-06A0-4D13-A20F-E90FFEDE2E18}" type="presParOf" srcId="{8894F1DB-118E-480B-8ADD-482DF5F4B753}" destId="{5E068977-5B1F-44CC-9102-E01A98F9963A}" srcOrd="0" destOrd="0" presId="urn:microsoft.com/office/officeart/2009/3/layout/HorizontalOrganizationChart"/>
    <dgm:cxn modelId="{9ADAD391-8644-4C15-9A50-9CC16B5ED459}" type="presParOf" srcId="{5E068977-5B1F-44CC-9102-E01A98F9963A}" destId="{4A389924-5165-46DE-A64E-53B597C6FD2A}" srcOrd="0" destOrd="0" presId="urn:microsoft.com/office/officeart/2009/3/layout/HorizontalOrganizationChart"/>
    <dgm:cxn modelId="{5A55A905-7F5B-4983-B0BD-B22413EE0A30}" type="presParOf" srcId="{5E068977-5B1F-44CC-9102-E01A98F9963A}" destId="{E1324C8C-A82A-47B9-8176-1F97B277B104}" srcOrd="1" destOrd="0" presId="urn:microsoft.com/office/officeart/2009/3/layout/HorizontalOrganizationChart"/>
    <dgm:cxn modelId="{7BA873CC-5F89-4666-BA7D-0F44E5F28C90}" type="presParOf" srcId="{8894F1DB-118E-480B-8ADD-482DF5F4B753}" destId="{D5CA3EDD-E202-4AA2-8391-7F8B2A0A2CC7}" srcOrd="1" destOrd="0" presId="urn:microsoft.com/office/officeart/2009/3/layout/HorizontalOrganizationChart"/>
    <dgm:cxn modelId="{1EDAF6AB-724B-4971-8466-57B7367C4AE1}" type="presParOf" srcId="{D5CA3EDD-E202-4AA2-8391-7F8B2A0A2CC7}" destId="{983EE0A2-6E8C-45D2-B0BF-B009310C89D8}" srcOrd="0" destOrd="0" presId="urn:microsoft.com/office/officeart/2009/3/layout/HorizontalOrganizationChart"/>
    <dgm:cxn modelId="{64CB5EA2-5A9A-42F8-A871-DBC3DBBD3F27}" type="presParOf" srcId="{D5CA3EDD-E202-4AA2-8391-7F8B2A0A2CC7}" destId="{EA2CEC9C-3DEE-421C-907A-28DB8088AC74}" srcOrd="1" destOrd="0" presId="urn:microsoft.com/office/officeart/2009/3/layout/HorizontalOrganizationChart"/>
    <dgm:cxn modelId="{AA11084D-F538-4287-B1C7-C4E8DD89F0D3}" type="presParOf" srcId="{EA2CEC9C-3DEE-421C-907A-28DB8088AC74}" destId="{64AC9E36-C110-4DBE-9526-7CBF82D8E298}" srcOrd="0" destOrd="0" presId="urn:microsoft.com/office/officeart/2009/3/layout/HorizontalOrganizationChart"/>
    <dgm:cxn modelId="{0A4DFB06-2F03-4420-869F-35553B6C7DF1}" type="presParOf" srcId="{64AC9E36-C110-4DBE-9526-7CBF82D8E298}" destId="{C3A203A9-1177-4590-88EA-5B24DD3CF00C}" srcOrd="0" destOrd="0" presId="urn:microsoft.com/office/officeart/2009/3/layout/HorizontalOrganizationChart"/>
    <dgm:cxn modelId="{7EC341F4-746B-4548-8376-6F7DBA450B48}" type="presParOf" srcId="{64AC9E36-C110-4DBE-9526-7CBF82D8E298}" destId="{03F62200-834D-4DD5-9C35-EFB27A5FD001}" srcOrd="1" destOrd="0" presId="urn:microsoft.com/office/officeart/2009/3/layout/HorizontalOrganizationChart"/>
    <dgm:cxn modelId="{B8744E09-C60E-4B8E-A684-C81C3A8A0AE0}" type="presParOf" srcId="{EA2CEC9C-3DEE-421C-907A-28DB8088AC74}" destId="{A5E222E2-0E7C-494E-87EF-FA524CC3438A}" srcOrd="1" destOrd="0" presId="urn:microsoft.com/office/officeart/2009/3/layout/HorizontalOrganizationChart"/>
    <dgm:cxn modelId="{ADA9AE93-886F-4BC5-AA76-A4FB81273322}" type="presParOf" srcId="{EA2CEC9C-3DEE-421C-907A-28DB8088AC74}" destId="{D3B6A8F0-0CC6-449F-B6B9-6C8FD02521D4}" srcOrd="2" destOrd="0" presId="urn:microsoft.com/office/officeart/2009/3/layout/HorizontalOrganizationChart"/>
    <dgm:cxn modelId="{E159FBE1-A142-4184-8B15-BC03CBE4F78E}" type="presParOf" srcId="{D5CA3EDD-E202-4AA2-8391-7F8B2A0A2CC7}" destId="{06E6CE64-E200-45F5-A8D6-2C531562D4ED}" srcOrd="2" destOrd="0" presId="urn:microsoft.com/office/officeart/2009/3/layout/HorizontalOrganizationChart"/>
    <dgm:cxn modelId="{EF47544F-2DBF-461C-ACA5-875137CA3C21}" type="presParOf" srcId="{D5CA3EDD-E202-4AA2-8391-7F8B2A0A2CC7}" destId="{BA08D2F4-7B0D-4D90-8DE9-F55C9AB018BD}" srcOrd="3" destOrd="0" presId="urn:microsoft.com/office/officeart/2009/3/layout/HorizontalOrganizationChart"/>
    <dgm:cxn modelId="{7962B944-8999-411E-A9FF-1E8840E9747F}" type="presParOf" srcId="{BA08D2F4-7B0D-4D90-8DE9-F55C9AB018BD}" destId="{D168FA05-41C8-4F1E-AC7C-648C0E3833FE}" srcOrd="0" destOrd="0" presId="urn:microsoft.com/office/officeart/2009/3/layout/HorizontalOrganizationChart"/>
    <dgm:cxn modelId="{A3048800-592D-4B05-AF93-5B3AD5C46EBA}" type="presParOf" srcId="{D168FA05-41C8-4F1E-AC7C-648C0E3833FE}" destId="{97CBF47E-E2AE-468F-B583-F947D6275CC3}" srcOrd="0" destOrd="0" presId="urn:microsoft.com/office/officeart/2009/3/layout/HorizontalOrganizationChart"/>
    <dgm:cxn modelId="{6E1B826F-0941-4AA6-A9D0-67E9240A0DA5}" type="presParOf" srcId="{D168FA05-41C8-4F1E-AC7C-648C0E3833FE}" destId="{0331BABE-277E-43C8-AA1D-E03102D8EF90}" srcOrd="1" destOrd="0" presId="urn:microsoft.com/office/officeart/2009/3/layout/HorizontalOrganizationChart"/>
    <dgm:cxn modelId="{BF26F6BB-C99C-49E1-A1F8-9A73BE6D012B}" type="presParOf" srcId="{BA08D2F4-7B0D-4D90-8DE9-F55C9AB018BD}" destId="{D8BD06AA-7FA7-4023-BCAC-85080448A767}" srcOrd="1" destOrd="0" presId="urn:microsoft.com/office/officeart/2009/3/layout/HorizontalOrganizationChart"/>
    <dgm:cxn modelId="{965C8806-DA33-4E56-A7CD-1D68E48BC5D5}" type="presParOf" srcId="{BA08D2F4-7B0D-4D90-8DE9-F55C9AB018BD}" destId="{3852C110-C9A7-40D0-8917-4DFA7F81BB18}" srcOrd="2" destOrd="0" presId="urn:microsoft.com/office/officeart/2009/3/layout/HorizontalOrganizationChart"/>
    <dgm:cxn modelId="{A875065A-BB50-449D-9545-ADD0B56815A3}" type="presParOf" srcId="{8894F1DB-118E-480B-8ADD-482DF5F4B753}" destId="{8B843697-CE7B-4833-8CC4-1D81D7B23A1E}" srcOrd="2" destOrd="0" presId="urn:microsoft.com/office/officeart/2009/3/layout/HorizontalOrganizationChart"/>
    <dgm:cxn modelId="{4F790328-79B8-4DD9-A429-49979C496A35}" type="presParOf" srcId="{F37F30DF-271D-4F6F-B7C7-AF779AF0251B}" destId="{8F8EBEBA-B6EF-4FB8-8E05-6027FDB088CD}" srcOrd="4" destOrd="0" presId="urn:microsoft.com/office/officeart/2009/3/layout/HorizontalOrganizationChart"/>
    <dgm:cxn modelId="{052B1328-417B-493A-BEDC-941F487F60CB}" type="presParOf" srcId="{F37F30DF-271D-4F6F-B7C7-AF779AF0251B}" destId="{A56E9C33-B30E-465B-924C-30D6B9BC8140}" srcOrd="5" destOrd="0" presId="urn:microsoft.com/office/officeart/2009/3/layout/HorizontalOrganizationChart"/>
    <dgm:cxn modelId="{395A28D0-38E1-44E2-8609-B28474C2D4A8}" type="presParOf" srcId="{A56E9C33-B30E-465B-924C-30D6B9BC8140}" destId="{A7DEE12A-9017-4FF5-8B6A-0FD50CBDB51B}" srcOrd="0" destOrd="0" presId="urn:microsoft.com/office/officeart/2009/3/layout/HorizontalOrganizationChart"/>
    <dgm:cxn modelId="{CE18047E-A4AB-48B4-89DF-D7E485A90B08}" type="presParOf" srcId="{A7DEE12A-9017-4FF5-8B6A-0FD50CBDB51B}" destId="{BD726FE8-1AF0-46C9-ADFC-1507620BBC72}" srcOrd="0" destOrd="0" presId="urn:microsoft.com/office/officeart/2009/3/layout/HorizontalOrganizationChart"/>
    <dgm:cxn modelId="{582920FA-DF30-46A0-8376-A4E5582ADB17}" type="presParOf" srcId="{A7DEE12A-9017-4FF5-8B6A-0FD50CBDB51B}" destId="{C000C765-B7A0-49B1-9880-B24481D2EE14}" srcOrd="1" destOrd="0" presId="urn:microsoft.com/office/officeart/2009/3/layout/HorizontalOrganizationChart"/>
    <dgm:cxn modelId="{082788E1-1B8E-4804-9B18-323331DBDC6E}" type="presParOf" srcId="{A56E9C33-B30E-465B-924C-30D6B9BC8140}" destId="{091D51BE-569F-4CE9-85C9-6EA4FA4164E8}" srcOrd="1" destOrd="0" presId="urn:microsoft.com/office/officeart/2009/3/layout/HorizontalOrganizationChart"/>
    <dgm:cxn modelId="{611BE2A9-AC1A-4E4E-B3FD-AFD22D19C040}" type="presParOf" srcId="{A56E9C33-B30E-465B-924C-30D6B9BC8140}" destId="{AF5F4F7A-77DD-4EEE-802F-A3C10C192268}" srcOrd="2" destOrd="0" presId="urn:microsoft.com/office/officeart/2009/3/layout/HorizontalOrganizationChart"/>
    <dgm:cxn modelId="{5FBE5C48-5821-423A-B070-50C99DA4DDA0}" type="presParOf" srcId="{F37F30DF-271D-4F6F-B7C7-AF779AF0251B}" destId="{1DC00330-EEC1-435C-9480-187BAB32FA8C}" srcOrd="6" destOrd="0" presId="urn:microsoft.com/office/officeart/2009/3/layout/HorizontalOrganizationChart"/>
    <dgm:cxn modelId="{9C979E5F-3382-4BF8-A937-DC1E7A474F45}" type="presParOf" srcId="{F37F30DF-271D-4F6F-B7C7-AF779AF0251B}" destId="{E0B31008-F291-4108-A184-DB96F5AC7068}" srcOrd="7" destOrd="0" presId="urn:microsoft.com/office/officeart/2009/3/layout/HorizontalOrganizationChart"/>
    <dgm:cxn modelId="{6C9B8051-3AC0-4889-84D6-204A9D8FF572}" type="presParOf" srcId="{E0B31008-F291-4108-A184-DB96F5AC7068}" destId="{A527CFE6-D897-4794-8B26-91743E555C73}" srcOrd="0" destOrd="0" presId="urn:microsoft.com/office/officeart/2009/3/layout/HorizontalOrganizationChart"/>
    <dgm:cxn modelId="{F521AE27-281E-40C9-A765-D64DEC21B1CC}" type="presParOf" srcId="{A527CFE6-D897-4794-8B26-91743E555C73}" destId="{83E4A530-0D6E-46A2-9559-3CFCA0CDA109}" srcOrd="0" destOrd="0" presId="urn:microsoft.com/office/officeart/2009/3/layout/HorizontalOrganizationChart"/>
    <dgm:cxn modelId="{C19E6CCE-59E2-4198-A33E-2F466CC41348}" type="presParOf" srcId="{A527CFE6-D897-4794-8B26-91743E555C73}" destId="{DE57E866-E3CC-4FE0-9ACB-345222043209}" srcOrd="1" destOrd="0" presId="urn:microsoft.com/office/officeart/2009/3/layout/HorizontalOrganizationChart"/>
    <dgm:cxn modelId="{EC8AA146-DFF2-4D90-BB98-9872F1E0DF84}" type="presParOf" srcId="{E0B31008-F291-4108-A184-DB96F5AC7068}" destId="{C9D9BB1D-C53A-44FB-A948-943B33069389}" srcOrd="1" destOrd="0" presId="urn:microsoft.com/office/officeart/2009/3/layout/HorizontalOrganizationChart"/>
    <dgm:cxn modelId="{C1B67D92-F2C8-426E-BE12-B48641145551}" type="presParOf" srcId="{E0B31008-F291-4108-A184-DB96F5AC7068}" destId="{6E71C0D5-6C02-4AF2-836C-F0D270C9C4AE}" srcOrd="2" destOrd="0" presId="urn:microsoft.com/office/officeart/2009/3/layout/HorizontalOrganizationChart"/>
    <dgm:cxn modelId="{C58AF362-C78F-42E4-9D8E-8B230ED01B21}" type="presParOf" srcId="{23FDC436-D4C8-447E-9F83-005EC151AB58}" destId="{7694B9E2-EE26-4FFF-ABAB-A7C9A45C5E93}" srcOrd="2" destOrd="0" presId="urn:microsoft.com/office/officeart/2009/3/layout/HorizontalOrganizationChart"/>
    <dgm:cxn modelId="{1DF41B32-C1FF-4015-B944-134084BF301F}" type="presParOf" srcId="{7694B9E2-EE26-4FFF-ABAB-A7C9A45C5E93}" destId="{B76CCBB3-2C6B-455A-B530-82DEE5429951}" srcOrd="0" destOrd="0" presId="urn:microsoft.com/office/officeart/2009/3/layout/HorizontalOrganizationChart"/>
    <dgm:cxn modelId="{D1FB13B5-CF9D-4717-BD3F-37B00FA4216A}" type="presParOf" srcId="{7694B9E2-EE26-4FFF-ABAB-A7C9A45C5E93}" destId="{8467E2DF-D550-4FD4-A33E-55F1D73E2162}" srcOrd="1" destOrd="0" presId="urn:microsoft.com/office/officeart/2009/3/layout/HorizontalOrganizationChart"/>
    <dgm:cxn modelId="{2F482D15-4B4D-4544-BF6A-5A36CD5B6B77}" type="presParOf" srcId="{8467E2DF-D550-4FD4-A33E-55F1D73E2162}" destId="{0044C1B1-CEBF-4F89-BCC1-4CCE861FF321}" srcOrd="0" destOrd="0" presId="urn:microsoft.com/office/officeart/2009/3/layout/HorizontalOrganizationChart"/>
    <dgm:cxn modelId="{6F214307-8CF2-4EB4-817B-B263E7156D59}" type="presParOf" srcId="{0044C1B1-CEBF-4F89-BCC1-4CCE861FF321}" destId="{82CE2077-D00F-499E-A3E1-4D7471B5EE32}" srcOrd="0" destOrd="0" presId="urn:microsoft.com/office/officeart/2009/3/layout/HorizontalOrganizationChart"/>
    <dgm:cxn modelId="{CA8FC0F7-1FC5-4E5D-ABFB-EB71F6A5FE1C}" type="presParOf" srcId="{0044C1B1-CEBF-4F89-BCC1-4CCE861FF321}" destId="{6E661EA1-9131-47B3-861C-769DCFA35153}" srcOrd="1" destOrd="0" presId="urn:microsoft.com/office/officeart/2009/3/layout/HorizontalOrganizationChart"/>
    <dgm:cxn modelId="{D42CBCB2-8D6C-4592-AC26-7563C4C2DE64}" type="presParOf" srcId="{8467E2DF-D550-4FD4-A33E-55F1D73E2162}" destId="{A5EBE5DD-D655-4D59-B249-1CDE171F0833}" srcOrd="1" destOrd="0" presId="urn:microsoft.com/office/officeart/2009/3/layout/HorizontalOrganizationChart"/>
    <dgm:cxn modelId="{B30D43FC-940E-41EF-AB35-0D4B773B97A5}" type="presParOf" srcId="{8467E2DF-D550-4FD4-A33E-55F1D73E2162}" destId="{9F5D3D8A-EB74-4A5A-8C1F-472DFE43DB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69AE6-30EC-4B63-9A91-3C700F63C96D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C003FD5-3D28-4074-8679-1C215D82C404}">
      <dgm:prSet phldrT="[Текст]" custT="1"/>
      <dgm:spPr/>
      <dgm:t>
        <a:bodyPr/>
        <a:lstStyle/>
        <a:p>
          <a:r>
            <a:rPr lang="hy-AM" sz="1200" b="1" noProof="0" dirty="0"/>
            <a:t>Փորձարարական ֆիզիկաի բաժանմունք</a:t>
          </a:r>
        </a:p>
      </dgm:t>
    </dgm:pt>
    <dgm:pt modelId="{EA83E97E-E092-4AAA-8E35-1D64F31A830A}" type="parTrans" cxnId="{A6DAB497-768D-420C-8AD5-016102CC2BB9}">
      <dgm:prSet/>
      <dgm:spPr/>
      <dgm:t>
        <a:bodyPr/>
        <a:lstStyle/>
        <a:p>
          <a:endParaRPr lang="ru-RU"/>
        </a:p>
      </dgm:t>
    </dgm:pt>
    <dgm:pt modelId="{7B3F243D-D7BA-4FBB-9C1C-4C2B1423418C}" type="sibTrans" cxnId="{A6DAB497-768D-420C-8AD5-016102CC2BB9}">
      <dgm:prSet/>
      <dgm:spPr/>
      <dgm:t>
        <a:bodyPr/>
        <a:lstStyle/>
        <a:p>
          <a:endParaRPr lang="ru-RU"/>
        </a:p>
      </dgm:t>
    </dgm:pt>
    <dgm:pt modelId="{4149F0D5-0C6F-48AD-9835-BB3F0F31C168}" type="asst">
      <dgm:prSet phldrT="[Текст]" custT="1"/>
      <dgm:spPr/>
      <dgm:t>
        <a:bodyPr/>
        <a:lstStyle/>
        <a:p>
          <a:r>
            <a:rPr lang="en-US" sz="1600" dirty="0"/>
            <a:t>2023</a:t>
          </a:r>
          <a:endParaRPr lang="ru-RU" sz="600" dirty="0"/>
        </a:p>
      </dgm:t>
    </dgm:pt>
    <dgm:pt modelId="{551CF167-A5A4-431C-899B-93906C300036}" type="parTrans" cxnId="{F7D7C5A9-229C-4B66-AD91-A9023EA8E4A6}">
      <dgm:prSet/>
      <dgm:spPr/>
      <dgm:t>
        <a:bodyPr/>
        <a:lstStyle/>
        <a:p>
          <a:endParaRPr lang="ru-RU"/>
        </a:p>
      </dgm:t>
    </dgm:pt>
    <dgm:pt modelId="{9B7F2435-5172-4CDF-9F24-2D35970FA8B4}" type="sibTrans" cxnId="{F7D7C5A9-229C-4B66-AD91-A9023EA8E4A6}">
      <dgm:prSet/>
      <dgm:spPr/>
      <dgm:t>
        <a:bodyPr/>
        <a:lstStyle/>
        <a:p>
          <a:endParaRPr lang="ru-RU"/>
        </a:p>
      </dgm:t>
    </dgm:pt>
    <dgm:pt modelId="{B51A4E80-36B5-4A60-92F4-67AB4848A639}">
      <dgm:prSet custT="1"/>
      <dgm:spPr/>
      <dgm:t>
        <a:bodyPr/>
        <a:lstStyle/>
        <a:p>
          <a:r>
            <a:rPr lang="hy-AM" sz="1200" b="1" noProof="0" dirty="0">
              <a:latin typeface="+mn-lt"/>
            </a:rPr>
            <a:t>Հետազոտություններ միջուկային աստղաֆիզիկայի բնագավառում</a:t>
          </a:r>
        </a:p>
      </dgm:t>
    </dgm:pt>
    <dgm:pt modelId="{566F081E-FD52-47A7-81B1-566FCABFEE6D}" type="parTrans" cxnId="{7131895C-1235-428A-81D4-6245C408447B}">
      <dgm:prSet/>
      <dgm:spPr/>
      <dgm:t>
        <a:bodyPr/>
        <a:lstStyle/>
        <a:p>
          <a:endParaRPr lang="ru-RU"/>
        </a:p>
      </dgm:t>
    </dgm:pt>
    <dgm:pt modelId="{108074B4-0CFE-49DA-BE13-C6DF65E23515}" type="sibTrans" cxnId="{7131895C-1235-428A-81D4-6245C408447B}">
      <dgm:prSet/>
      <dgm:spPr/>
      <dgm:t>
        <a:bodyPr/>
        <a:lstStyle/>
        <a:p>
          <a:endParaRPr lang="ru-RU"/>
        </a:p>
      </dgm:t>
    </dgm:pt>
    <dgm:pt modelId="{50A1DD2E-08DE-430B-AEC7-13FBAFD7A0C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hy-AM" sz="1100" b="1" noProof="0" dirty="0"/>
            <a:t>Հազվադեպ միջուկային ռեակցիաների և միջուկային աստղաֆիզիկական հետազոտությունների խումբ</a:t>
          </a:r>
        </a:p>
      </dgm:t>
    </dgm:pt>
    <dgm:pt modelId="{09DBD243-ACFD-4B5B-988E-077AEBD26929}" type="sibTrans" cxnId="{30A1112F-65EA-4995-9F83-698FCFCED3BE}">
      <dgm:prSet/>
      <dgm:spPr/>
      <dgm:t>
        <a:bodyPr/>
        <a:lstStyle/>
        <a:p>
          <a:endParaRPr lang="ru-RU"/>
        </a:p>
      </dgm:t>
    </dgm:pt>
    <dgm:pt modelId="{B132B718-9382-4B85-9982-FB51A57446EA}" type="parTrans" cxnId="{30A1112F-65EA-4995-9F83-698FCFCED3BE}">
      <dgm:prSet/>
      <dgm:spPr/>
      <dgm:t>
        <a:bodyPr/>
        <a:lstStyle/>
        <a:p>
          <a:endParaRPr lang="ru-RU"/>
        </a:p>
      </dgm:t>
    </dgm:pt>
    <dgm:pt modelId="{AEE85E5E-F5A8-4B3A-A5D9-AF616EE3F1B2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D1662FA5-3FBA-437A-A4DF-3443D2F8BC39}" type="parTrans" cxnId="{6ADD367B-C06C-4736-B896-B406EC447F5C}">
      <dgm:prSet/>
      <dgm:spPr/>
      <dgm:t>
        <a:bodyPr/>
        <a:lstStyle/>
        <a:p>
          <a:endParaRPr lang="ru-RU"/>
        </a:p>
      </dgm:t>
    </dgm:pt>
    <dgm:pt modelId="{8F685DCC-3C38-4B86-BD57-3F96E532A73E}" type="sibTrans" cxnId="{6ADD367B-C06C-4736-B896-B406EC447F5C}">
      <dgm:prSet/>
      <dgm:spPr/>
      <dgm:t>
        <a:bodyPr/>
        <a:lstStyle/>
        <a:p>
          <a:endParaRPr lang="ru-RU"/>
        </a:p>
      </dgm:t>
    </dgm:pt>
    <dgm:pt modelId="{DC11DEFA-E604-4BEF-952A-DAA258A6620A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51049E50-5854-4A90-950F-21E16B93CAD8}" type="parTrans" cxnId="{F956FE47-2F30-4BD8-B9E3-36134FB5016D}">
      <dgm:prSet/>
      <dgm:spPr/>
      <dgm:t>
        <a:bodyPr/>
        <a:lstStyle/>
        <a:p>
          <a:endParaRPr lang="ru-RU"/>
        </a:p>
      </dgm:t>
    </dgm:pt>
    <dgm:pt modelId="{3A159EBC-C47F-430D-94E8-8FD857E908B9}" type="sibTrans" cxnId="{F956FE47-2F30-4BD8-B9E3-36134FB5016D}">
      <dgm:prSet/>
      <dgm:spPr/>
      <dgm:t>
        <a:bodyPr/>
        <a:lstStyle/>
        <a:p>
          <a:endParaRPr lang="ru-RU"/>
        </a:p>
      </dgm:t>
    </dgm:pt>
    <dgm:pt modelId="{67A80609-CD32-4951-8066-B92D964E8D02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FD79D7A2-E12A-4FBA-A014-0F9A8EE6EB28}" type="parTrans" cxnId="{15A99DD0-686C-42CE-82B1-3C95DD1B505B}">
      <dgm:prSet/>
      <dgm:spPr/>
      <dgm:t>
        <a:bodyPr/>
        <a:lstStyle/>
        <a:p>
          <a:endParaRPr lang="ru-RU"/>
        </a:p>
      </dgm:t>
    </dgm:pt>
    <dgm:pt modelId="{363C8EFF-B579-4A5C-8397-A7B7AE660716}" type="sibTrans" cxnId="{15A99DD0-686C-42CE-82B1-3C95DD1B505B}">
      <dgm:prSet/>
      <dgm:spPr/>
      <dgm:t>
        <a:bodyPr/>
        <a:lstStyle/>
        <a:p>
          <a:endParaRPr lang="ru-RU"/>
        </a:p>
      </dgm:t>
    </dgm:pt>
    <dgm:pt modelId="{E95763C6-24ED-40F9-82FE-1A590EC6D5E5}">
      <dgm:prSet custT="1"/>
      <dgm:spPr/>
      <dgm:t>
        <a:bodyPr/>
        <a:lstStyle/>
        <a:p>
          <a:r>
            <a:rPr lang="hy-AM" sz="1200" b="1" noProof="0" dirty="0">
              <a:latin typeface="+mn-lt"/>
            </a:rPr>
            <a:t>Կիրառական բնույթի հետազոտություններ</a:t>
          </a:r>
        </a:p>
      </dgm:t>
    </dgm:pt>
    <dgm:pt modelId="{B5BFD4AE-13AE-47A1-A4E3-CD8110BDA2A8}" type="parTrans" cxnId="{B71A5CA3-5671-4672-9AB7-B2F2F15F881A}">
      <dgm:prSet/>
      <dgm:spPr/>
      <dgm:t>
        <a:bodyPr/>
        <a:lstStyle/>
        <a:p>
          <a:endParaRPr lang="ru-RU"/>
        </a:p>
      </dgm:t>
    </dgm:pt>
    <dgm:pt modelId="{A85A9848-ED06-45BE-9C72-8B7F1DCEF0B5}" type="sibTrans" cxnId="{B71A5CA3-5671-4672-9AB7-B2F2F15F881A}">
      <dgm:prSet/>
      <dgm:spPr/>
      <dgm:t>
        <a:bodyPr/>
        <a:lstStyle/>
        <a:p>
          <a:endParaRPr lang="ru-RU"/>
        </a:p>
      </dgm:t>
    </dgm:pt>
    <dgm:pt modelId="{DD799222-C5C5-46F7-BDEC-304F9F265889}">
      <dgm:prSet custT="1"/>
      <dgm:spPr/>
      <dgm:t>
        <a:bodyPr/>
        <a:lstStyle/>
        <a:p>
          <a:r>
            <a:rPr lang="hy-AM" sz="1200" b="1" noProof="0">
              <a:latin typeface="+mn-lt"/>
            </a:rPr>
            <a:t>Հիմնարար </a:t>
          </a:r>
          <a:r>
            <a:rPr lang="hy-AM" sz="1200" b="1" noProof="0" dirty="0">
              <a:latin typeface="+mn-lt"/>
            </a:rPr>
            <a:t>հետազոտություններ միջուկային ֆիզիկայի բնագավառում</a:t>
          </a:r>
        </a:p>
      </dgm:t>
    </dgm:pt>
    <dgm:pt modelId="{F05C2FEB-5C0F-417B-8765-8D2096AA7355}" type="parTrans" cxnId="{3F69797A-C4A9-4443-8789-DAC239A13EE3}">
      <dgm:prSet/>
      <dgm:spPr/>
      <dgm:t>
        <a:bodyPr/>
        <a:lstStyle/>
        <a:p>
          <a:endParaRPr lang="ru-RU"/>
        </a:p>
      </dgm:t>
    </dgm:pt>
    <dgm:pt modelId="{4B5A5FA4-D58F-43CA-9160-90F472BE3B2C}" type="sibTrans" cxnId="{3F69797A-C4A9-4443-8789-DAC239A13EE3}">
      <dgm:prSet/>
      <dgm:spPr/>
      <dgm:t>
        <a:bodyPr/>
        <a:lstStyle/>
        <a:p>
          <a:endParaRPr lang="ru-RU"/>
        </a:p>
      </dgm:t>
    </dgm:pt>
    <dgm:pt modelId="{3818EC93-BA01-4B63-831F-769B7ACD2020}" type="pres">
      <dgm:prSet presAssocID="{1BB69AE6-30EC-4B63-9A91-3C700F63C9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DC436-D4C8-447E-9F83-005EC151AB58}" type="pres">
      <dgm:prSet presAssocID="{FC003FD5-3D28-4074-8679-1C215D82C404}" presName="hierRoot1" presStyleCnt="0">
        <dgm:presLayoutVars>
          <dgm:hierBranch val="init"/>
        </dgm:presLayoutVars>
      </dgm:prSet>
      <dgm:spPr/>
    </dgm:pt>
    <dgm:pt modelId="{7F769731-C5BE-4B1A-9347-AE472CF1A783}" type="pres">
      <dgm:prSet presAssocID="{FC003FD5-3D28-4074-8679-1C215D82C404}" presName="rootComposite1" presStyleCnt="0"/>
      <dgm:spPr/>
    </dgm:pt>
    <dgm:pt modelId="{709EB574-2125-4531-B447-A2CAD3ACFED3}" type="pres">
      <dgm:prSet presAssocID="{FC003FD5-3D28-4074-8679-1C215D82C404}" presName="rootText1" presStyleLbl="node0" presStyleIdx="0" presStyleCnt="1" custScaleX="286824" custScaleY="514863">
        <dgm:presLayoutVars>
          <dgm:chPref val="3"/>
        </dgm:presLayoutVars>
      </dgm:prSet>
      <dgm:spPr/>
    </dgm:pt>
    <dgm:pt modelId="{E93AAF24-AB34-457D-8B6E-072BA9F7C7E3}" type="pres">
      <dgm:prSet presAssocID="{FC003FD5-3D28-4074-8679-1C215D82C404}" presName="rootConnector1" presStyleLbl="node1" presStyleIdx="0" presStyleCnt="0"/>
      <dgm:spPr/>
    </dgm:pt>
    <dgm:pt modelId="{F37F30DF-271D-4F6F-B7C7-AF779AF0251B}" type="pres">
      <dgm:prSet presAssocID="{FC003FD5-3D28-4074-8679-1C215D82C404}" presName="hierChild2" presStyleCnt="0"/>
      <dgm:spPr/>
    </dgm:pt>
    <dgm:pt modelId="{9DF64948-F3BB-4450-88CF-2266953BACDE}" type="pres">
      <dgm:prSet presAssocID="{B132B718-9382-4B85-9982-FB51A57446EA}" presName="Name64" presStyleLbl="parChTrans1D2" presStyleIdx="0" presStyleCnt="5"/>
      <dgm:spPr/>
    </dgm:pt>
    <dgm:pt modelId="{03945462-164F-4162-89DD-5B3D8363DF09}" type="pres">
      <dgm:prSet presAssocID="{50A1DD2E-08DE-430B-AEC7-13FBAFD7A0C2}" presName="hierRoot2" presStyleCnt="0">
        <dgm:presLayoutVars>
          <dgm:hierBranch val="init"/>
        </dgm:presLayoutVars>
      </dgm:prSet>
      <dgm:spPr/>
    </dgm:pt>
    <dgm:pt modelId="{84904811-65CF-4EC4-AE9F-DC5E094C81EF}" type="pres">
      <dgm:prSet presAssocID="{50A1DD2E-08DE-430B-AEC7-13FBAFD7A0C2}" presName="rootComposite" presStyleCnt="0"/>
      <dgm:spPr/>
    </dgm:pt>
    <dgm:pt modelId="{2449291F-F5D2-4E37-A4C7-0EC31D3B656F}" type="pres">
      <dgm:prSet presAssocID="{50A1DD2E-08DE-430B-AEC7-13FBAFD7A0C2}" presName="rootText" presStyleLbl="node2" presStyleIdx="0" presStyleCnt="4" custScaleX="564857" custScaleY="453683" custLinFactY="100000" custLinFactNeighborX="-50215" custLinFactNeighborY="198917">
        <dgm:presLayoutVars>
          <dgm:chPref val="3"/>
        </dgm:presLayoutVars>
      </dgm:prSet>
      <dgm:spPr/>
    </dgm:pt>
    <dgm:pt modelId="{8476B645-2F5D-4509-B679-06ED7962E95C}" type="pres">
      <dgm:prSet presAssocID="{50A1DD2E-08DE-430B-AEC7-13FBAFD7A0C2}" presName="rootConnector" presStyleLbl="node2" presStyleIdx="0" presStyleCnt="4"/>
      <dgm:spPr/>
    </dgm:pt>
    <dgm:pt modelId="{1F7DA1EC-B90B-4E2E-BEEF-9D6401EA202D}" type="pres">
      <dgm:prSet presAssocID="{50A1DD2E-08DE-430B-AEC7-13FBAFD7A0C2}" presName="hierChild4" presStyleCnt="0"/>
      <dgm:spPr/>
    </dgm:pt>
    <dgm:pt modelId="{03D6C57F-F972-424D-92B0-6BB1006187E5}" type="pres">
      <dgm:prSet presAssocID="{B5BFD4AE-13AE-47A1-A4E3-CD8110BDA2A8}" presName="Name64" presStyleLbl="parChTrans1D3" presStyleIdx="0" presStyleCnt="3"/>
      <dgm:spPr/>
    </dgm:pt>
    <dgm:pt modelId="{1599F03E-5742-4B29-809A-5A34C6157A11}" type="pres">
      <dgm:prSet presAssocID="{E95763C6-24ED-40F9-82FE-1A590EC6D5E5}" presName="hierRoot2" presStyleCnt="0">
        <dgm:presLayoutVars>
          <dgm:hierBranch val="init"/>
        </dgm:presLayoutVars>
      </dgm:prSet>
      <dgm:spPr/>
    </dgm:pt>
    <dgm:pt modelId="{F4D13811-9AAC-46F0-817B-7EE10F97B821}" type="pres">
      <dgm:prSet presAssocID="{E95763C6-24ED-40F9-82FE-1A590EC6D5E5}" presName="rootComposite" presStyleCnt="0"/>
      <dgm:spPr/>
    </dgm:pt>
    <dgm:pt modelId="{B9EC70BC-0DF3-40DE-89B3-1B83DBD8B71A}" type="pres">
      <dgm:prSet presAssocID="{E95763C6-24ED-40F9-82FE-1A590EC6D5E5}" presName="rootText" presStyleLbl="node3" presStyleIdx="0" presStyleCnt="3" custScaleX="686988" custScaleY="278624" custLinFactY="598434" custLinFactNeighborX="-46784" custLinFactNeighborY="600000">
        <dgm:presLayoutVars>
          <dgm:chPref val="3"/>
        </dgm:presLayoutVars>
      </dgm:prSet>
      <dgm:spPr/>
    </dgm:pt>
    <dgm:pt modelId="{0CE1B086-3FD4-4251-9BF9-96463F6558C9}" type="pres">
      <dgm:prSet presAssocID="{E95763C6-24ED-40F9-82FE-1A590EC6D5E5}" presName="rootConnector" presStyleLbl="node3" presStyleIdx="0" presStyleCnt="3"/>
      <dgm:spPr/>
    </dgm:pt>
    <dgm:pt modelId="{E217C15F-60BD-457C-904E-D1CAC3B68332}" type="pres">
      <dgm:prSet presAssocID="{E95763C6-24ED-40F9-82FE-1A590EC6D5E5}" presName="hierChild4" presStyleCnt="0"/>
      <dgm:spPr/>
    </dgm:pt>
    <dgm:pt modelId="{CF422B7F-08F7-41A8-8777-E4351974B3BA}" type="pres">
      <dgm:prSet presAssocID="{E95763C6-24ED-40F9-82FE-1A590EC6D5E5}" presName="hierChild5" presStyleCnt="0"/>
      <dgm:spPr/>
    </dgm:pt>
    <dgm:pt modelId="{E02191B9-BB90-4D74-820F-CFA9AECC74C6}" type="pres">
      <dgm:prSet presAssocID="{566F081E-FD52-47A7-81B1-566FCABFEE6D}" presName="Name64" presStyleLbl="parChTrans1D3" presStyleIdx="1" presStyleCnt="3"/>
      <dgm:spPr/>
    </dgm:pt>
    <dgm:pt modelId="{53951424-290D-4350-863D-CA3972EB1B2F}" type="pres">
      <dgm:prSet presAssocID="{B51A4E80-36B5-4A60-92F4-67AB4848A639}" presName="hierRoot2" presStyleCnt="0">
        <dgm:presLayoutVars>
          <dgm:hierBranch val="init"/>
        </dgm:presLayoutVars>
      </dgm:prSet>
      <dgm:spPr/>
    </dgm:pt>
    <dgm:pt modelId="{221BDFE5-4206-46E0-ACE2-4D78328441BA}" type="pres">
      <dgm:prSet presAssocID="{B51A4E80-36B5-4A60-92F4-67AB4848A639}" presName="rootComposite" presStyleCnt="0"/>
      <dgm:spPr/>
    </dgm:pt>
    <dgm:pt modelId="{AC620B82-67BD-4EED-85E5-99749F2C2BB2}" type="pres">
      <dgm:prSet presAssocID="{B51A4E80-36B5-4A60-92F4-67AB4848A639}" presName="rootText" presStyleLbl="node3" presStyleIdx="1" presStyleCnt="3" custScaleX="684679" custScaleY="373211" custLinFactY="-100000" custLinFactNeighborX="-46784" custLinFactNeighborY="-136989">
        <dgm:presLayoutVars>
          <dgm:chPref val="3"/>
        </dgm:presLayoutVars>
      </dgm:prSet>
      <dgm:spPr/>
    </dgm:pt>
    <dgm:pt modelId="{74228B5A-8EFB-4F72-88C8-A6F47C51A3E0}" type="pres">
      <dgm:prSet presAssocID="{B51A4E80-36B5-4A60-92F4-67AB4848A639}" presName="rootConnector" presStyleLbl="node3" presStyleIdx="1" presStyleCnt="3"/>
      <dgm:spPr/>
    </dgm:pt>
    <dgm:pt modelId="{6D49B45F-00F2-4626-AAD9-3C701D123EB7}" type="pres">
      <dgm:prSet presAssocID="{B51A4E80-36B5-4A60-92F4-67AB4848A639}" presName="hierChild4" presStyleCnt="0"/>
      <dgm:spPr/>
    </dgm:pt>
    <dgm:pt modelId="{BAB153AB-E010-434F-ABF3-71845D23109F}" type="pres">
      <dgm:prSet presAssocID="{B51A4E80-36B5-4A60-92F4-67AB4848A639}" presName="hierChild5" presStyleCnt="0"/>
      <dgm:spPr/>
    </dgm:pt>
    <dgm:pt modelId="{A79F9985-996F-4486-95BA-A1525E3B3104}" type="pres">
      <dgm:prSet presAssocID="{F05C2FEB-5C0F-417B-8765-8D2096AA7355}" presName="Name64" presStyleLbl="parChTrans1D3" presStyleIdx="2" presStyleCnt="3"/>
      <dgm:spPr/>
    </dgm:pt>
    <dgm:pt modelId="{0847CB49-E55E-4A7A-B91D-5CC449CD8038}" type="pres">
      <dgm:prSet presAssocID="{DD799222-C5C5-46F7-BDEC-304F9F265889}" presName="hierRoot2" presStyleCnt="0">
        <dgm:presLayoutVars>
          <dgm:hierBranch val="init"/>
        </dgm:presLayoutVars>
      </dgm:prSet>
      <dgm:spPr/>
    </dgm:pt>
    <dgm:pt modelId="{4408963D-BCF5-40A1-AA39-8EFC4ADAAEE1}" type="pres">
      <dgm:prSet presAssocID="{DD799222-C5C5-46F7-BDEC-304F9F265889}" presName="rootComposite" presStyleCnt="0"/>
      <dgm:spPr/>
    </dgm:pt>
    <dgm:pt modelId="{99D9FFC4-1D24-46CA-90CE-C4F2828ECB81}" type="pres">
      <dgm:prSet presAssocID="{DD799222-C5C5-46F7-BDEC-304F9F265889}" presName="rootText" presStyleLbl="node3" presStyleIdx="2" presStyleCnt="3" custScaleX="663503" custScaleY="338056" custLinFactNeighborX="-31987" custLinFactNeighborY="-69019">
        <dgm:presLayoutVars>
          <dgm:chPref val="3"/>
        </dgm:presLayoutVars>
      </dgm:prSet>
      <dgm:spPr/>
    </dgm:pt>
    <dgm:pt modelId="{13EF5EB6-37DC-4430-BE8D-7E9A75013919}" type="pres">
      <dgm:prSet presAssocID="{DD799222-C5C5-46F7-BDEC-304F9F265889}" presName="rootConnector" presStyleLbl="node3" presStyleIdx="2" presStyleCnt="3"/>
      <dgm:spPr/>
    </dgm:pt>
    <dgm:pt modelId="{966A7835-A7B3-4CA6-8B8E-CCE49D994E28}" type="pres">
      <dgm:prSet presAssocID="{DD799222-C5C5-46F7-BDEC-304F9F265889}" presName="hierChild4" presStyleCnt="0"/>
      <dgm:spPr/>
    </dgm:pt>
    <dgm:pt modelId="{D3E49268-4E27-4302-9D49-A8D06BDCD209}" type="pres">
      <dgm:prSet presAssocID="{DD799222-C5C5-46F7-BDEC-304F9F265889}" presName="hierChild5" presStyleCnt="0"/>
      <dgm:spPr/>
    </dgm:pt>
    <dgm:pt modelId="{43385450-54CA-4C8F-A36E-32560E9B93C3}" type="pres">
      <dgm:prSet presAssocID="{50A1DD2E-08DE-430B-AEC7-13FBAFD7A0C2}" presName="hierChild5" presStyleCnt="0"/>
      <dgm:spPr/>
    </dgm:pt>
    <dgm:pt modelId="{AE38512D-BCB1-4257-8317-F039C6DD2D96}" type="pres">
      <dgm:prSet presAssocID="{FD79D7A2-E12A-4FBA-A014-0F9A8EE6EB28}" presName="Name64" presStyleLbl="parChTrans1D2" presStyleIdx="1" presStyleCnt="5"/>
      <dgm:spPr/>
    </dgm:pt>
    <dgm:pt modelId="{8894F1DB-118E-480B-8ADD-482DF5F4B753}" type="pres">
      <dgm:prSet presAssocID="{67A80609-CD32-4951-8066-B92D964E8D02}" presName="hierRoot2" presStyleCnt="0">
        <dgm:presLayoutVars>
          <dgm:hierBranch val="init"/>
        </dgm:presLayoutVars>
      </dgm:prSet>
      <dgm:spPr/>
    </dgm:pt>
    <dgm:pt modelId="{5E068977-5B1F-44CC-9102-E01A98F9963A}" type="pres">
      <dgm:prSet presAssocID="{67A80609-CD32-4951-8066-B92D964E8D02}" presName="rootComposite" presStyleCnt="0"/>
      <dgm:spPr/>
    </dgm:pt>
    <dgm:pt modelId="{4A389924-5165-46DE-A64E-53B597C6FD2A}" type="pres">
      <dgm:prSet presAssocID="{67A80609-CD32-4951-8066-B92D964E8D02}" presName="rootText" presStyleLbl="node2" presStyleIdx="1" presStyleCnt="4" custScaleX="282010" custScaleY="158503" custLinFactY="-200000" custLinFactNeighborX="-65262" custLinFactNeighborY="-291765">
        <dgm:presLayoutVars>
          <dgm:chPref val="3"/>
        </dgm:presLayoutVars>
      </dgm:prSet>
      <dgm:spPr/>
    </dgm:pt>
    <dgm:pt modelId="{E1324C8C-A82A-47B9-8176-1F97B277B104}" type="pres">
      <dgm:prSet presAssocID="{67A80609-CD32-4951-8066-B92D964E8D02}" presName="rootConnector" presStyleLbl="node2" presStyleIdx="1" presStyleCnt="4"/>
      <dgm:spPr/>
    </dgm:pt>
    <dgm:pt modelId="{D5CA3EDD-E202-4AA2-8391-7F8B2A0A2CC7}" type="pres">
      <dgm:prSet presAssocID="{67A80609-CD32-4951-8066-B92D964E8D02}" presName="hierChild4" presStyleCnt="0"/>
      <dgm:spPr/>
    </dgm:pt>
    <dgm:pt modelId="{8B843697-CE7B-4833-8CC4-1D81D7B23A1E}" type="pres">
      <dgm:prSet presAssocID="{67A80609-CD32-4951-8066-B92D964E8D02}" presName="hierChild5" presStyleCnt="0"/>
      <dgm:spPr/>
    </dgm:pt>
    <dgm:pt modelId="{8F8EBEBA-B6EF-4FB8-8E05-6027FDB088CD}" type="pres">
      <dgm:prSet presAssocID="{D1662FA5-3FBA-437A-A4DF-3443D2F8BC39}" presName="Name64" presStyleLbl="parChTrans1D2" presStyleIdx="2" presStyleCnt="5"/>
      <dgm:spPr/>
    </dgm:pt>
    <dgm:pt modelId="{A56E9C33-B30E-465B-924C-30D6B9BC8140}" type="pres">
      <dgm:prSet presAssocID="{AEE85E5E-F5A8-4B3A-A5D9-AF616EE3F1B2}" presName="hierRoot2" presStyleCnt="0">
        <dgm:presLayoutVars>
          <dgm:hierBranch val="init"/>
        </dgm:presLayoutVars>
      </dgm:prSet>
      <dgm:spPr/>
    </dgm:pt>
    <dgm:pt modelId="{A7DEE12A-9017-4FF5-8B6A-0FD50CBDB51B}" type="pres">
      <dgm:prSet presAssocID="{AEE85E5E-F5A8-4B3A-A5D9-AF616EE3F1B2}" presName="rootComposite" presStyleCnt="0"/>
      <dgm:spPr/>
    </dgm:pt>
    <dgm:pt modelId="{BD726FE8-1AF0-46C9-ADFC-1507620BBC72}" type="pres">
      <dgm:prSet presAssocID="{AEE85E5E-F5A8-4B3A-A5D9-AF616EE3F1B2}" presName="rootText" presStyleLbl="node2" presStyleIdx="2" presStyleCnt="4" custScaleX="282010" custScaleY="158503" custLinFactNeighborX="-65262" custLinFactNeighborY="98124">
        <dgm:presLayoutVars>
          <dgm:chPref val="3"/>
        </dgm:presLayoutVars>
      </dgm:prSet>
      <dgm:spPr/>
    </dgm:pt>
    <dgm:pt modelId="{C000C765-B7A0-49B1-9880-B24481D2EE14}" type="pres">
      <dgm:prSet presAssocID="{AEE85E5E-F5A8-4B3A-A5D9-AF616EE3F1B2}" presName="rootConnector" presStyleLbl="node2" presStyleIdx="2" presStyleCnt="4"/>
      <dgm:spPr/>
    </dgm:pt>
    <dgm:pt modelId="{091D51BE-569F-4CE9-85C9-6EA4FA4164E8}" type="pres">
      <dgm:prSet presAssocID="{AEE85E5E-F5A8-4B3A-A5D9-AF616EE3F1B2}" presName="hierChild4" presStyleCnt="0"/>
      <dgm:spPr/>
    </dgm:pt>
    <dgm:pt modelId="{AF5F4F7A-77DD-4EEE-802F-A3C10C192268}" type="pres">
      <dgm:prSet presAssocID="{AEE85E5E-F5A8-4B3A-A5D9-AF616EE3F1B2}" presName="hierChild5" presStyleCnt="0"/>
      <dgm:spPr/>
    </dgm:pt>
    <dgm:pt modelId="{1DC00330-EEC1-435C-9480-187BAB32FA8C}" type="pres">
      <dgm:prSet presAssocID="{51049E50-5854-4A90-950F-21E16B93CAD8}" presName="Name64" presStyleLbl="parChTrans1D2" presStyleIdx="3" presStyleCnt="5"/>
      <dgm:spPr/>
    </dgm:pt>
    <dgm:pt modelId="{E0B31008-F291-4108-A184-DB96F5AC7068}" type="pres">
      <dgm:prSet presAssocID="{DC11DEFA-E604-4BEF-952A-DAA258A6620A}" presName="hierRoot2" presStyleCnt="0">
        <dgm:presLayoutVars>
          <dgm:hierBranch val="init"/>
        </dgm:presLayoutVars>
      </dgm:prSet>
      <dgm:spPr/>
    </dgm:pt>
    <dgm:pt modelId="{A527CFE6-D897-4794-8B26-91743E555C73}" type="pres">
      <dgm:prSet presAssocID="{DC11DEFA-E604-4BEF-952A-DAA258A6620A}" presName="rootComposite" presStyleCnt="0"/>
      <dgm:spPr/>
    </dgm:pt>
    <dgm:pt modelId="{83E4A530-0D6E-46A2-9559-3CFCA0CDA109}" type="pres">
      <dgm:prSet presAssocID="{DC11DEFA-E604-4BEF-952A-DAA258A6620A}" presName="rootText" presStyleLbl="node2" presStyleIdx="3" presStyleCnt="4" custScaleX="282010" custScaleY="158503" custLinFactY="45317" custLinFactNeighborX="-65262" custLinFactNeighborY="100000">
        <dgm:presLayoutVars>
          <dgm:chPref val="3"/>
        </dgm:presLayoutVars>
      </dgm:prSet>
      <dgm:spPr/>
    </dgm:pt>
    <dgm:pt modelId="{DE57E866-E3CC-4FE0-9ACB-345222043209}" type="pres">
      <dgm:prSet presAssocID="{DC11DEFA-E604-4BEF-952A-DAA258A6620A}" presName="rootConnector" presStyleLbl="node2" presStyleIdx="3" presStyleCnt="4"/>
      <dgm:spPr/>
    </dgm:pt>
    <dgm:pt modelId="{C9D9BB1D-C53A-44FB-A948-943B33069389}" type="pres">
      <dgm:prSet presAssocID="{DC11DEFA-E604-4BEF-952A-DAA258A6620A}" presName="hierChild4" presStyleCnt="0"/>
      <dgm:spPr/>
    </dgm:pt>
    <dgm:pt modelId="{6E71C0D5-6C02-4AF2-836C-F0D270C9C4AE}" type="pres">
      <dgm:prSet presAssocID="{DC11DEFA-E604-4BEF-952A-DAA258A6620A}" presName="hierChild5" presStyleCnt="0"/>
      <dgm:spPr/>
    </dgm:pt>
    <dgm:pt modelId="{7694B9E2-EE26-4FFF-ABAB-A7C9A45C5E93}" type="pres">
      <dgm:prSet presAssocID="{FC003FD5-3D28-4074-8679-1C215D82C404}" presName="hierChild3" presStyleCnt="0"/>
      <dgm:spPr/>
    </dgm:pt>
    <dgm:pt modelId="{B76CCBB3-2C6B-455A-B530-82DEE5429951}" type="pres">
      <dgm:prSet presAssocID="{551CF167-A5A4-431C-899B-93906C300036}" presName="Name115" presStyleLbl="parChTrans1D2" presStyleIdx="4" presStyleCnt="5"/>
      <dgm:spPr/>
    </dgm:pt>
    <dgm:pt modelId="{8467E2DF-D550-4FD4-A33E-55F1D73E2162}" type="pres">
      <dgm:prSet presAssocID="{4149F0D5-0C6F-48AD-9835-BB3F0F31C168}" presName="hierRoot3" presStyleCnt="0">
        <dgm:presLayoutVars>
          <dgm:hierBranch val="init"/>
        </dgm:presLayoutVars>
      </dgm:prSet>
      <dgm:spPr/>
    </dgm:pt>
    <dgm:pt modelId="{0044C1B1-CEBF-4F89-BCC1-4CCE861FF321}" type="pres">
      <dgm:prSet presAssocID="{4149F0D5-0C6F-48AD-9835-BB3F0F31C168}" presName="rootComposite3" presStyleCnt="0"/>
      <dgm:spPr/>
    </dgm:pt>
    <dgm:pt modelId="{82CE2077-D00F-499E-A3E1-4D7471B5EE32}" type="pres">
      <dgm:prSet presAssocID="{4149F0D5-0C6F-48AD-9835-BB3F0F31C168}" presName="rootText3" presStyleLbl="asst1" presStyleIdx="0" presStyleCnt="1" custScaleY="206581" custLinFactY="-340121" custLinFactNeighborX="-35547" custLinFactNeighborY="-400000">
        <dgm:presLayoutVars>
          <dgm:chPref val="3"/>
        </dgm:presLayoutVars>
      </dgm:prSet>
      <dgm:spPr/>
    </dgm:pt>
    <dgm:pt modelId="{6E661EA1-9131-47B3-861C-769DCFA35153}" type="pres">
      <dgm:prSet presAssocID="{4149F0D5-0C6F-48AD-9835-BB3F0F31C168}" presName="rootConnector3" presStyleLbl="asst1" presStyleIdx="0" presStyleCnt="1"/>
      <dgm:spPr/>
    </dgm:pt>
    <dgm:pt modelId="{A5EBE5DD-D655-4D59-B249-1CDE171F0833}" type="pres">
      <dgm:prSet presAssocID="{4149F0D5-0C6F-48AD-9835-BB3F0F31C168}" presName="hierChild6" presStyleCnt="0"/>
      <dgm:spPr/>
    </dgm:pt>
    <dgm:pt modelId="{9F5D3D8A-EB74-4A5A-8C1F-472DFE43DBCA}" type="pres">
      <dgm:prSet presAssocID="{4149F0D5-0C6F-48AD-9835-BB3F0F31C168}" presName="hierChild7" presStyleCnt="0"/>
      <dgm:spPr/>
    </dgm:pt>
  </dgm:ptLst>
  <dgm:cxnLst>
    <dgm:cxn modelId="{2AFB5502-6952-4D69-8C5A-66EE9BE51E41}" type="presOf" srcId="{67A80609-CD32-4951-8066-B92D964E8D02}" destId="{4A389924-5165-46DE-A64E-53B597C6FD2A}" srcOrd="0" destOrd="0" presId="urn:microsoft.com/office/officeart/2009/3/layout/HorizontalOrganizationChart"/>
    <dgm:cxn modelId="{C787C304-FD88-4387-81C8-8C04C95C0A6B}" type="presOf" srcId="{AEE85E5E-F5A8-4B3A-A5D9-AF616EE3F1B2}" destId="{BD726FE8-1AF0-46C9-ADFC-1507620BBC72}" srcOrd="0" destOrd="0" presId="urn:microsoft.com/office/officeart/2009/3/layout/HorizontalOrganizationChart"/>
    <dgm:cxn modelId="{4DE57109-11D9-42F2-9DCA-CE4463BFB06B}" type="presOf" srcId="{67A80609-CD32-4951-8066-B92D964E8D02}" destId="{E1324C8C-A82A-47B9-8176-1F97B277B104}" srcOrd="1" destOrd="0" presId="urn:microsoft.com/office/officeart/2009/3/layout/HorizontalOrganizationChart"/>
    <dgm:cxn modelId="{D55A3812-5FD9-4A5E-969D-7D6307BDDC23}" type="presOf" srcId="{1BB69AE6-30EC-4B63-9A91-3C700F63C96D}" destId="{3818EC93-BA01-4B63-831F-769B7ACD2020}" srcOrd="0" destOrd="0" presId="urn:microsoft.com/office/officeart/2009/3/layout/HorizontalOrganizationChart"/>
    <dgm:cxn modelId="{89D5EB18-4EDA-42A3-9DD6-D23DA8D4DE24}" type="presOf" srcId="{4149F0D5-0C6F-48AD-9835-BB3F0F31C168}" destId="{82CE2077-D00F-499E-A3E1-4D7471B5EE32}" srcOrd="0" destOrd="0" presId="urn:microsoft.com/office/officeart/2009/3/layout/HorizontalOrganizationChart"/>
    <dgm:cxn modelId="{84DDCC23-DB92-4046-899E-5AB36D4BF734}" type="presOf" srcId="{51049E50-5854-4A90-950F-21E16B93CAD8}" destId="{1DC00330-EEC1-435C-9480-187BAB32FA8C}" srcOrd="0" destOrd="0" presId="urn:microsoft.com/office/officeart/2009/3/layout/HorizontalOrganizationChart"/>
    <dgm:cxn modelId="{30A1112F-65EA-4995-9F83-698FCFCED3BE}" srcId="{FC003FD5-3D28-4074-8679-1C215D82C404}" destId="{50A1DD2E-08DE-430B-AEC7-13FBAFD7A0C2}" srcOrd="1" destOrd="0" parTransId="{B132B718-9382-4B85-9982-FB51A57446EA}" sibTransId="{09DBD243-ACFD-4B5B-988E-077AEBD26929}"/>
    <dgm:cxn modelId="{F15C3E2F-3339-4BE2-AF81-FEBCEFDAF572}" type="presOf" srcId="{4149F0D5-0C6F-48AD-9835-BB3F0F31C168}" destId="{6E661EA1-9131-47B3-861C-769DCFA35153}" srcOrd="1" destOrd="0" presId="urn:microsoft.com/office/officeart/2009/3/layout/HorizontalOrganizationChart"/>
    <dgm:cxn modelId="{6BD40C32-F31C-4A93-931F-DD07F4C32F40}" type="presOf" srcId="{551CF167-A5A4-431C-899B-93906C300036}" destId="{B76CCBB3-2C6B-455A-B530-82DEE5429951}" srcOrd="0" destOrd="0" presId="urn:microsoft.com/office/officeart/2009/3/layout/HorizontalOrganizationChart"/>
    <dgm:cxn modelId="{7131895C-1235-428A-81D4-6245C408447B}" srcId="{50A1DD2E-08DE-430B-AEC7-13FBAFD7A0C2}" destId="{B51A4E80-36B5-4A60-92F4-67AB4848A639}" srcOrd="1" destOrd="0" parTransId="{566F081E-FD52-47A7-81B1-566FCABFEE6D}" sibTransId="{108074B4-0CFE-49DA-BE13-C6DF65E23515}"/>
    <dgm:cxn modelId="{87C0D15F-F14A-434A-BA7F-40792829BBDE}" type="presOf" srcId="{DC11DEFA-E604-4BEF-952A-DAA258A6620A}" destId="{83E4A530-0D6E-46A2-9559-3CFCA0CDA109}" srcOrd="0" destOrd="0" presId="urn:microsoft.com/office/officeart/2009/3/layout/HorizontalOrganizationChart"/>
    <dgm:cxn modelId="{87612A43-2047-488E-9EBC-FE5B2AD88E49}" type="presOf" srcId="{DD799222-C5C5-46F7-BDEC-304F9F265889}" destId="{99D9FFC4-1D24-46CA-90CE-C4F2828ECB81}" srcOrd="0" destOrd="0" presId="urn:microsoft.com/office/officeart/2009/3/layout/HorizontalOrganizationChart"/>
    <dgm:cxn modelId="{F956FE47-2F30-4BD8-B9E3-36134FB5016D}" srcId="{FC003FD5-3D28-4074-8679-1C215D82C404}" destId="{DC11DEFA-E604-4BEF-952A-DAA258A6620A}" srcOrd="4" destOrd="0" parTransId="{51049E50-5854-4A90-950F-21E16B93CAD8}" sibTransId="{3A159EBC-C47F-430D-94E8-8FD857E908B9}"/>
    <dgm:cxn modelId="{2B1EF66B-D74D-49CE-8376-E50E590C51A8}" type="presOf" srcId="{50A1DD2E-08DE-430B-AEC7-13FBAFD7A0C2}" destId="{8476B645-2F5D-4509-B679-06ED7962E95C}" srcOrd="1" destOrd="0" presId="urn:microsoft.com/office/officeart/2009/3/layout/HorizontalOrganizationChart"/>
    <dgm:cxn modelId="{3B4A556D-773D-4637-AFE3-3BA43CA6066C}" type="presOf" srcId="{B5BFD4AE-13AE-47A1-A4E3-CD8110BDA2A8}" destId="{03D6C57F-F972-424D-92B0-6BB1006187E5}" srcOrd="0" destOrd="0" presId="urn:microsoft.com/office/officeart/2009/3/layout/HorizontalOrganizationChart"/>
    <dgm:cxn modelId="{9676864E-AF92-4E8C-8B29-DF36D69CE9BA}" type="presOf" srcId="{50A1DD2E-08DE-430B-AEC7-13FBAFD7A0C2}" destId="{2449291F-F5D2-4E37-A4C7-0EC31D3B656F}" srcOrd="0" destOrd="0" presId="urn:microsoft.com/office/officeart/2009/3/layout/HorizontalOrganizationChart"/>
    <dgm:cxn modelId="{0ED3D96E-1D93-48FD-8608-D04ED9BE0D11}" type="presOf" srcId="{D1662FA5-3FBA-437A-A4DF-3443D2F8BC39}" destId="{8F8EBEBA-B6EF-4FB8-8E05-6027FDB088CD}" srcOrd="0" destOrd="0" presId="urn:microsoft.com/office/officeart/2009/3/layout/HorizontalOrganizationChart"/>
    <dgm:cxn modelId="{06694373-4268-4D2B-AD62-ECCB86E03CE0}" type="presOf" srcId="{DD799222-C5C5-46F7-BDEC-304F9F265889}" destId="{13EF5EB6-37DC-4430-BE8D-7E9A75013919}" srcOrd="1" destOrd="0" presId="urn:microsoft.com/office/officeart/2009/3/layout/HorizontalOrganizationChart"/>
    <dgm:cxn modelId="{3F69797A-C4A9-4443-8789-DAC239A13EE3}" srcId="{50A1DD2E-08DE-430B-AEC7-13FBAFD7A0C2}" destId="{DD799222-C5C5-46F7-BDEC-304F9F265889}" srcOrd="2" destOrd="0" parTransId="{F05C2FEB-5C0F-417B-8765-8D2096AA7355}" sibTransId="{4B5A5FA4-D58F-43CA-9160-90F472BE3B2C}"/>
    <dgm:cxn modelId="{6ADD367B-C06C-4736-B896-B406EC447F5C}" srcId="{FC003FD5-3D28-4074-8679-1C215D82C404}" destId="{AEE85E5E-F5A8-4B3A-A5D9-AF616EE3F1B2}" srcOrd="3" destOrd="0" parTransId="{D1662FA5-3FBA-437A-A4DF-3443D2F8BC39}" sibTransId="{8F685DCC-3C38-4B86-BD57-3F96E532A73E}"/>
    <dgm:cxn modelId="{C8ED2185-8BE5-4A1D-A026-615860C9C181}" type="presOf" srcId="{F05C2FEB-5C0F-417B-8765-8D2096AA7355}" destId="{A79F9985-996F-4486-95BA-A1525E3B3104}" srcOrd="0" destOrd="0" presId="urn:microsoft.com/office/officeart/2009/3/layout/HorizontalOrganizationChart"/>
    <dgm:cxn modelId="{A6DAB497-768D-420C-8AD5-016102CC2BB9}" srcId="{1BB69AE6-30EC-4B63-9A91-3C700F63C96D}" destId="{FC003FD5-3D28-4074-8679-1C215D82C404}" srcOrd="0" destOrd="0" parTransId="{EA83E97E-E092-4AAA-8E35-1D64F31A830A}" sibTransId="{7B3F243D-D7BA-4FBB-9C1C-4C2B1423418C}"/>
    <dgm:cxn modelId="{191E809A-AFAA-4A8D-8677-DB1348077A7B}" type="presOf" srcId="{566F081E-FD52-47A7-81B1-566FCABFEE6D}" destId="{E02191B9-BB90-4D74-820F-CFA9AECC74C6}" srcOrd="0" destOrd="0" presId="urn:microsoft.com/office/officeart/2009/3/layout/HorizontalOrganizationChart"/>
    <dgm:cxn modelId="{7903CDA0-0874-4392-B99F-2C451CF19FBE}" type="presOf" srcId="{E95763C6-24ED-40F9-82FE-1A590EC6D5E5}" destId="{B9EC70BC-0DF3-40DE-89B3-1B83DBD8B71A}" srcOrd="0" destOrd="0" presId="urn:microsoft.com/office/officeart/2009/3/layout/HorizontalOrganizationChart"/>
    <dgm:cxn modelId="{B71A5CA3-5671-4672-9AB7-B2F2F15F881A}" srcId="{50A1DD2E-08DE-430B-AEC7-13FBAFD7A0C2}" destId="{E95763C6-24ED-40F9-82FE-1A590EC6D5E5}" srcOrd="0" destOrd="0" parTransId="{B5BFD4AE-13AE-47A1-A4E3-CD8110BDA2A8}" sibTransId="{A85A9848-ED06-45BE-9C72-8B7F1DCEF0B5}"/>
    <dgm:cxn modelId="{F7D7C5A9-229C-4B66-AD91-A9023EA8E4A6}" srcId="{FC003FD5-3D28-4074-8679-1C215D82C404}" destId="{4149F0D5-0C6F-48AD-9835-BB3F0F31C168}" srcOrd="0" destOrd="0" parTransId="{551CF167-A5A4-431C-899B-93906C300036}" sibTransId="{9B7F2435-5172-4CDF-9F24-2D35970FA8B4}"/>
    <dgm:cxn modelId="{E88116B0-E42F-4EB7-9B39-78EAC976DC7F}" type="presOf" srcId="{FC003FD5-3D28-4074-8679-1C215D82C404}" destId="{709EB574-2125-4531-B447-A2CAD3ACFED3}" srcOrd="0" destOrd="0" presId="urn:microsoft.com/office/officeart/2009/3/layout/HorizontalOrganizationChart"/>
    <dgm:cxn modelId="{012493B3-BE13-4014-BA58-F1DBBDB4D84F}" type="presOf" srcId="{E95763C6-24ED-40F9-82FE-1A590EC6D5E5}" destId="{0CE1B086-3FD4-4251-9BF9-96463F6558C9}" srcOrd="1" destOrd="0" presId="urn:microsoft.com/office/officeart/2009/3/layout/HorizontalOrganizationChart"/>
    <dgm:cxn modelId="{B1F5FCB3-A8EB-4D59-B083-362CA443C0C9}" type="presOf" srcId="{AEE85E5E-F5A8-4B3A-A5D9-AF616EE3F1B2}" destId="{C000C765-B7A0-49B1-9880-B24481D2EE14}" srcOrd="1" destOrd="0" presId="urn:microsoft.com/office/officeart/2009/3/layout/HorizontalOrganizationChart"/>
    <dgm:cxn modelId="{DF5EE7C3-B6FC-430A-9BA1-ACBA814283BB}" type="presOf" srcId="{B51A4E80-36B5-4A60-92F4-67AB4848A639}" destId="{AC620B82-67BD-4EED-85E5-99749F2C2BB2}" srcOrd="0" destOrd="0" presId="urn:microsoft.com/office/officeart/2009/3/layout/HorizontalOrganizationChart"/>
    <dgm:cxn modelId="{15A99DD0-686C-42CE-82B1-3C95DD1B505B}" srcId="{FC003FD5-3D28-4074-8679-1C215D82C404}" destId="{67A80609-CD32-4951-8066-B92D964E8D02}" srcOrd="2" destOrd="0" parTransId="{FD79D7A2-E12A-4FBA-A014-0F9A8EE6EB28}" sibTransId="{363C8EFF-B579-4A5C-8397-A7B7AE660716}"/>
    <dgm:cxn modelId="{2A4C2BD6-099B-481B-B5AE-5653CF531F7F}" type="presOf" srcId="{B51A4E80-36B5-4A60-92F4-67AB4848A639}" destId="{74228B5A-8EFB-4F72-88C8-A6F47C51A3E0}" srcOrd="1" destOrd="0" presId="urn:microsoft.com/office/officeart/2009/3/layout/HorizontalOrganizationChart"/>
    <dgm:cxn modelId="{3D994BD7-0255-4264-A3E8-39A98EFDFA94}" type="presOf" srcId="{FD79D7A2-E12A-4FBA-A014-0F9A8EE6EB28}" destId="{AE38512D-BCB1-4257-8317-F039C6DD2D96}" srcOrd="0" destOrd="0" presId="urn:microsoft.com/office/officeart/2009/3/layout/HorizontalOrganizationChart"/>
    <dgm:cxn modelId="{8B37DEE2-D982-4E46-8E7F-E8F5A77405E9}" type="presOf" srcId="{B132B718-9382-4B85-9982-FB51A57446EA}" destId="{9DF64948-F3BB-4450-88CF-2266953BACDE}" srcOrd="0" destOrd="0" presId="urn:microsoft.com/office/officeart/2009/3/layout/HorizontalOrganizationChart"/>
    <dgm:cxn modelId="{BCDA12E3-4D18-49E9-B786-B23CCC1F82DB}" type="presOf" srcId="{FC003FD5-3D28-4074-8679-1C215D82C404}" destId="{E93AAF24-AB34-457D-8B6E-072BA9F7C7E3}" srcOrd="1" destOrd="0" presId="urn:microsoft.com/office/officeart/2009/3/layout/HorizontalOrganizationChart"/>
    <dgm:cxn modelId="{6B4B71FB-4A79-4AB4-B834-55380789A26D}" type="presOf" srcId="{DC11DEFA-E604-4BEF-952A-DAA258A6620A}" destId="{DE57E866-E3CC-4FE0-9ACB-345222043209}" srcOrd="1" destOrd="0" presId="urn:microsoft.com/office/officeart/2009/3/layout/HorizontalOrganizationChart"/>
    <dgm:cxn modelId="{B002C136-898A-4078-BE6F-B3799FE140E3}" type="presParOf" srcId="{3818EC93-BA01-4B63-831F-769B7ACD2020}" destId="{23FDC436-D4C8-447E-9F83-005EC151AB58}" srcOrd="0" destOrd="0" presId="urn:microsoft.com/office/officeart/2009/3/layout/HorizontalOrganizationChart"/>
    <dgm:cxn modelId="{E6500841-4AF6-403C-B0E4-BB1051886699}" type="presParOf" srcId="{23FDC436-D4C8-447E-9F83-005EC151AB58}" destId="{7F769731-C5BE-4B1A-9347-AE472CF1A783}" srcOrd="0" destOrd="0" presId="urn:microsoft.com/office/officeart/2009/3/layout/HorizontalOrganizationChart"/>
    <dgm:cxn modelId="{249D7CF4-2E83-46BE-97E7-E4BA5FBEBEE1}" type="presParOf" srcId="{7F769731-C5BE-4B1A-9347-AE472CF1A783}" destId="{709EB574-2125-4531-B447-A2CAD3ACFED3}" srcOrd="0" destOrd="0" presId="urn:microsoft.com/office/officeart/2009/3/layout/HorizontalOrganizationChart"/>
    <dgm:cxn modelId="{0A0593FE-9D0B-4812-B56C-97677466AC2D}" type="presParOf" srcId="{7F769731-C5BE-4B1A-9347-AE472CF1A783}" destId="{E93AAF24-AB34-457D-8B6E-072BA9F7C7E3}" srcOrd="1" destOrd="0" presId="urn:microsoft.com/office/officeart/2009/3/layout/HorizontalOrganizationChart"/>
    <dgm:cxn modelId="{6FB9FB88-9175-453E-B64F-47303DDAE54F}" type="presParOf" srcId="{23FDC436-D4C8-447E-9F83-005EC151AB58}" destId="{F37F30DF-271D-4F6F-B7C7-AF779AF0251B}" srcOrd="1" destOrd="0" presId="urn:microsoft.com/office/officeart/2009/3/layout/HorizontalOrganizationChart"/>
    <dgm:cxn modelId="{CF395C18-1F3E-4E0F-BF45-57D12014670D}" type="presParOf" srcId="{F37F30DF-271D-4F6F-B7C7-AF779AF0251B}" destId="{9DF64948-F3BB-4450-88CF-2266953BACDE}" srcOrd="0" destOrd="0" presId="urn:microsoft.com/office/officeart/2009/3/layout/HorizontalOrganizationChart"/>
    <dgm:cxn modelId="{61B51880-88B9-4348-ABA7-AEBE151A3A8A}" type="presParOf" srcId="{F37F30DF-271D-4F6F-B7C7-AF779AF0251B}" destId="{03945462-164F-4162-89DD-5B3D8363DF09}" srcOrd="1" destOrd="0" presId="urn:microsoft.com/office/officeart/2009/3/layout/HorizontalOrganizationChart"/>
    <dgm:cxn modelId="{1122F2F3-A5DB-4E76-95A6-B6E21468E2C5}" type="presParOf" srcId="{03945462-164F-4162-89DD-5B3D8363DF09}" destId="{84904811-65CF-4EC4-AE9F-DC5E094C81EF}" srcOrd="0" destOrd="0" presId="urn:microsoft.com/office/officeart/2009/3/layout/HorizontalOrganizationChart"/>
    <dgm:cxn modelId="{1B4CDB09-B3EC-48FE-877E-C712E923E666}" type="presParOf" srcId="{84904811-65CF-4EC4-AE9F-DC5E094C81EF}" destId="{2449291F-F5D2-4E37-A4C7-0EC31D3B656F}" srcOrd="0" destOrd="0" presId="urn:microsoft.com/office/officeart/2009/3/layout/HorizontalOrganizationChart"/>
    <dgm:cxn modelId="{4381668C-013A-4BCE-B00A-8670BE05072D}" type="presParOf" srcId="{84904811-65CF-4EC4-AE9F-DC5E094C81EF}" destId="{8476B645-2F5D-4509-B679-06ED7962E95C}" srcOrd="1" destOrd="0" presId="urn:microsoft.com/office/officeart/2009/3/layout/HorizontalOrganizationChart"/>
    <dgm:cxn modelId="{13B4F556-DD47-4949-AF67-CE47DC9DC970}" type="presParOf" srcId="{03945462-164F-4162-89DD-5B3D8363DF09}" destId="{1F7DA1EC-B90B-4E2E-BEEF-9D6401EA202D}" srcOrd="1" destOrd="0" presId="urn:microsoft.com/office/officeart/2009/3/layout/HorizontalOrganizationChart"/>
    <dgm:cxn modelId="{74FF7D7A-45FB-4081-8C5F-5A8B73E7DD7D}" type="presParOf" srcId="{1F7DA1EC-B90B-4E2E-BEEF-9D6401EA202D}" destId="{03D6C57F-F972-424D-92B0-6BB1006187E5}" srcOrd="0" destOrd="0" presId="urn:microsoft.com/office/officeart/2009/3/layout/HorizontalOrganizationChart"/>
    <dgm:cxn modelId="{3EBC2049-F7DD-43D1-8DBC-C3D0D706FEF0}" type="presParOf" srcId="{1F7DA1EC-B90B-4E2E-BEEF-9D6401EA202D}" destId="{1599F03E-5742-4B29-809A-5A34C6157A11}" srcOrd="1" destOrd="0" presId="urn:microsoft.com/office/officeart/2009/3/layout/HorizontalOrganizationChart"/>
    <dgm:cxn modelId="{7FCDABCB-8F3C-4F87-BAB9-23132D025A1A}" type="presParOf" srcId="{1599F03E-5742-4B29-809A-5A34C6157A11}" destId="{F4D13811-9AAC-46F0-817B-7EE10F97B821}" srcOrd="0" destOrd="0" presId="urn:microsoft.com/office/officeart/2009/3/layout/HorizontalOrganizationChart"/>
    <dgm:cxn modelId="{602865C2-DA7B-4B77-BBB1-5521013DF25E}" type="presParOf" srcId="{F4D13811-9AAC-46F0-817B-7EE10F97B821}" destId="{B9EC70BC-0DF3-40DE-89B3-1B83DBD8B71A}" srcOrd="0" destOrd="0" presId="urn:microsoft.com/office/officeart/2009/3/layout/HorizontalOrganizationChart"/>
    <dgm:cxn modelId="{8EF9FF78-A8E3-4C42-8743-41122052C07B}" type="presParOf" srcId="{F4D13811-9AAC-46F0-817B-7EE10F97B821}" destId="{0CE1B086-3FD4-4251-9BF9-96463F6558C9}" srcOrd="1" destOrd="0" presId="urn:microsoft.com/office/officeart/2009/3/layout/HorizontalOrganizationChart"/>
    <dgm:cxn modelId="{8EFDCF1C-6D3E-4716-A86D-8908EF9C06C5}" type="presParOf" srcId="{1599F03E-5742-4B29-809A-5A34C6157A11}" destId="{E217C15F-60BD-457C-904E-D1CAC3B68332}" srcOrd="1" destOrd="0" presId="urn:microsoft.com/office/officeart/2009/3/layout/HorizontalOrganizationChart"/>
    <dgm:cxn modelId="{47BC848C-7740-4E08-9A7D-5A4092E64A6B}" type="presParOf" srcId="{1599F03E-5742-4B29-809A-5A34C6157A11}" destId="{CF422B7F-08F7-41A8-8777-E4351974B3BA}" srcOrd="2" destOrd="0" presId="urn:microsoft.com/office/officeart/2009/3/layout/HorizontalOrganizationChart"/>
    <dgm:cxn modelId="{0CD64D37-CFDF-4E0F-AEAA-29212E82C8E6}" type="presParOf" srcId="{1F7DA1EC-B90B-4E2E-BEEF-9D6401EA202D}" destId="{E02191B9-BB90-4D74-820F-CFA9AECC74C6}" srcOrd="2" destOrd="0" presId="urn:microsoft.com/office/officeart/2009/3/layout/HorizontalOrganizationChart"/>
    <dgm:cxn modelId="{9D997A11-93A4-4713-9432-ADFAFB9A0825}" type="presParOf" srcId="{1F7DA1EC-B90B-4E2E-BEEF-9D6401EA202D}" destId="{53951424-290D-4350-863D-CA3972EB1B2F}" srcOrd="3" destOrd="0" presId="urn:microsoft.com/office/officeart/2009/3/layout/HorizontalOrganizationChart"/>
    <dgm:cxn modelId="{1B8BF505-843A-44BC-AC12-66D18644B69F}" type="presParOf" srcId="{53951424-290D-4350-863D-CA3972EB1B2F}" destId="{221BDFE5-4206-46E0-ACE2-4D78328441BA}" srcOrd="0" destOrd="0" presId="urn:microsoft.com/office/officeart/2009/3/layout/HorizontalOrganizationChart"/>
    <dgm:cxn modelId="{C2209099-3427-4681-84E3-D0E0AB9D5911}" type="presParOf" srcId="{221BDFE5-4206-46E0-ACE2-4D78328441BA}" destId="{AC620B82-67BD-4EED-85E5-99749F2C2BB2}" srcOrd="0" destOrd="0" presId="urn:microsoft.com/office/officeart/2009/3/layout/HorizontalOrganizationChart"/>
    <dgm:cxn modelId="{464D894D-C017-422A-9443-FA6AEDE8E666}" type="presParOf" srcId="{221BDFE5-4206-46E0-ACE2-4D78328441BA}" destId="{74228B5A-8EFB-4F72-88C8-A6F47C51A3E0}" srcOrd="1" destOrd="0" presId="urn:microsoft.com/office/officeart/2009/3/layout/HorizontalOrganizationChart"/>
    <dgm:cxn modelId="{A551AC27-7454-4A3E-9E72-6BCD0873AAAC}" type="presParOf" srcId="{53951424-290D-4350-863D-CA3972EB1B2F}" destId="{6D49B45F-00F2-4626-AAD9-3C701D123EB7}" srcOrd="1" destOrd="0" presId="urn:microsoft.com/office/officeart/2009/3/layout/HorizontalOrganizationChart"/>
    <dgm:cxn modelId="{8C525343-640F-4057-96FD-4B418CF4028E}" type="presParOf" srcId="{53951424-290D-4350-863D-CA3972EB1B2F}" destId="{BAB153AB-E010-434F-ABF3-71845D23109F}" srcOrd="2" destOrd="0" presId="urn:microsoft.com/office/officeart/2009/3/layout/HorizontalOrganizationChart"/>
    <dgm:cxn modelId="{816B94B2-AC76-4F35-B47D-BDEA742A2F25}" type="presParOf" srcId="{1F7DA1EC-B90B-4E2E-BEEF-9D6401EA202D}" destId="{A79F9985-996F-4486-95BA-A1525E3B3104}" srcOrd="4" destOrd="0" presId="urn:microsoft.com/office/officeart/2009/3/layout/HorizontalOrganizationChart"/>
    <dgm:cxn modelId="{4C3F2824-1393-470D-BC9A-01A12FC46BA8}" type="presParOf" srcId="{1F7DA1EC-B90B-4E2E-BEEF-9D6401EA202D}" destId="{0847CB49-E55E-4A7A-B91D-5CC449CD8038}" srcOrd="5" destOrd="0" presId="urn:microsoft.com/office/officeart/2009/3/layout/HorizontalOrganizationChart"/>
    <dgm:cxn modelId="{F415A804-9F77-4DED-BFEC-4EC88A292C77}" type="presParOf" srcId="{0847CB49-E55E-4A7A-B91D-5CC449CD8038}" destId="{4408963D-BCF5-40A1-AA39-8EFC4ADAAEE1}" srcOrd="0" destOrd="0" presId="urn:microsoft.com/office/officeart/2009/3/layout/HorizontalOrganizationChart"/>
    <dgm:cxn modelId="{1EF8F625-66D2-4A32-BBF3-974FF20C0DED}" type="presParOf" srcId="{4408963D-BCF5-40A1-AA39-8EFC4ADAAEE1}" destId="{99D9FFC4-1D24-46CA-90CE-C4F2828ECB81}" srcOrd="0" destOrd="0" presId="urn:microsoft.com/office/officeart/2009/3/layout/HorizontalOrganizationChart"/>
    <dgm:cxn modelId="{62CEE877-F579-4ED3-9492-EF6F062D24AC}" type="presParOf" srcId="{4408963D-BCF5-40A1-AA39-8EFC4ADAAEE1}" destId="{13EF5EB6-37DC-4430-BE8D-7E9A75013919}" srcOrd="1" destOrd="0" presId="urn:microsoft.com/office/officeart/2009/3/layout/HorizontalOrganizationChart"/>
    <dgm:cxn modelId="{75114968-17B4-4E6F-8544-404BE6C85DE3}" type="presParOf" srcId="{0847CB49-E55E-4A7A-B91D-5CC449CD8038}" destId="{966A7835-A7B3-4CA6-8B8E-CCE49D994E28}" srcOrd="1" destOrd="0" presId="urn:microsoft.com/office/officeart/2009/3/layout/HorizontalOrganizationChart"/>
    <dgm:cxn modelId="{532DBF0D-D63A-40D9-9EB4-E48A70681774}" type="presParOf" srcId="{0847CB49-E55E-4A7A-B91D-5CC449CD8038}" destId="{D3E49268-4E27-4302-9D49-A8D06BDCD209}" srcOrd="2" destOrd="0" presId="urn:microsoft.com/office/officeart/2009/3/layout/HorizontalOrganizationChart"/>
    <dgm:cxn modelId="{83DDB0BE-DC00-45C9-B264-100AE9FCDBB3}" type="presParOf" srcId="{03945462-164F-4162-89DD-5B3D8363DF09}" destId="{43385450-54CA-4C8F-A36E-32560E9B93C3}" srcOrd="2" destOrd="0" presId="urn:microsoft.com/office/officeart/2009/3/layout/HorizontalOrganizationChart"/>
    <dgm:cxn modelId="{5C017AEF-1461-4E4F-9C89-9015D67442CA}" type="presParOf" srcId="{F37F30DF-271D-4F6F-B7C7-AF779AF0251B}" destId="{AE38512D-BCB1-4257-8317-F039C6DD2D96}" srcOrd="2" destOrd="0" presId="urn:microsoft.com/office/officeart/2009/3/layout/HorizontalOrganizationChart"/>
    <dgm:cxn modelId="{FF5896E4-2097-4731-A0B1-D43E797D04EA}" type="presParOf" srcId="{F37F30DF-271D-4F6F-B7C7-AF779AF0251B}" destId="{8894F1DB-118E-480B-8ADD-482DF5F4B753}" srcOrd="3" destOrd="0" presId="urn:microsoft.com/office/officeart/2009/3/layout/HorizontalOrganizationChart"/>
    <dgm:cxn modelId="{1869DCBD-EEDD-4A23-B5AF-6E6AFB6B2440}" type="presParOf" srcId="{8894F1DB-118E-480B-8ADD-482DF5F4B753}" destId="{5E068977-5B1F-44CC-9102-E01A98F9963A}" srcOrd="0" destOrd="0" presId="urn:microsoft.com/office/officeart/2009/3/layout/HorizontalOrganizationChart"/>
    <dgm:cxn modelId="{E40187D0-3872-48E0-B2DF-EAFC376A628E}" type="presParOf" srcId="{5E068977-5B1F-44CC-9102-E01A98F9963A}" destId="{4A389924-5165-46DE-A64E-53B597C6FD2A}" srcOrd="0" destOrd="0" presId="urn:microsoft.com/office/officeart/2009/3/layout/HorizontalOrganizationChart"/>
    <dgm:cxn modelId="{C4033CD1-3B1E-4D11-A028-6417802831A7}" type="presParOf" srcId="{5E068977-5B1F-44CC-9102-E01A98F9963A}" destId="{E1324C8C-A82A-47B9-8176-1F97B277B104}" srcOrd="1" destOrd="0" presId="urn:microsoft.com/office/officeart/2009/3/layout/HorizontalOrganizationChart"/>
    <dgm:cxn modelId="{B7A3FAFE-4B7B-4DB3-8940-3264852DA48A}" type="presParOf" srcId="{8894F1DB-118E-480B-8ADD-482DF5F4B753}" destId="{D5CA3EDD-E202-4AA2-8391-7F8B2A0A2CC7}" srcOrd="1" destOrd="0" presId="urn:microsoft.com/office/officeart/2009/3/layout/HorizontalOrganizationChart"/>
    <dgm:cxn modelId="{0D97F9F1-6144-457A-A88B-6161961E607C}" type="presParOf" srcId="{8894F1DB-118E-480B-8ADD-482DF5F4B753}" destId="{8B843697-CE7B-4833-8CC4-1D81D7B23A1E}" srcOrd="2" destOrd="0" presId="urn:microsoft.com/office/officeart/2009/3/layout/HorizontalOrganizationChart"/>
    <dgm:cxn modelId="{9367B731-A642-4A89-AA54-18EF2BB828B1}" type="presParOf" srcId="{F37F30DF-271D-4F6F-B7C7-AF779AF0251B}" destId="{8F8EBEBA-B6EF-4FB8-8E05-6027FDB088CD}" srcOrd="4" destOrd="0" presId="urn:microsoft.com/office/officeart/2009/3/layout/HorizontalOrganizationChart"/>
    <dgm:cxn modelId="{004BF83D-5609-4747-90FC-11ECFBA20CA1}" type="presParOf" srcId="{F37F30DF-271D-4F6F-B7C7-AF779AF0251B}" destId="{A56E9C33-B30E-465B-924C-30D6B9BC8140}" srcOrd="5" destOrd="0" presId="urn:microsoft.com/office/officeart/2009/3/layout/HorizontalOrganizationChart"/>
    <dgm:cxn modelId="{A2FEAE09-E281-4658-AB35-631C9A0341F7}" type="presParOf" srcId="{A56E9C33-B30E-465B-924C-30D6B9BC8140}" destId="{A7DEE12A-9017-4FF5-8B6A-0FD50CBDB51B}" srcOrd="0" destOrd="0" presId="urn:microsoft.com/office/officeart/2009/3/layout/HorizontalOrganizationChart"/>
    <dgm:cxn modelId="{93C31E08-7B1E-4F2F-9FEA-56E44ADC4D51}" type="presParOf" srcId="{A7DEE12A-9017-4FF5-8B6A-0FD50CBDB51B}" destId="{BD726FE8-1AF0-46C9-ADFC-1507620BBC72}" srcOrd="0" destOrd="0" presId="urn:microsoft.com/office/officeart/2009/3/layout/HorizontalOrganizationChart"/>
    <dgm:cxn modelId="{688865D4-979C-40A2-95BA-43A628BFFF9B}" type="presParOf" srcId="{A7DEE12A-9017-4FF5-8B6A-0FD50CBDB51B}" destId="{C000C765-B7A0-49B1-9880-B24481D2EE14}" srcOrd="1" destOrd="0" presId="urn:microsoft.com/office/officeart/2009/3/layout/HorizontalOrganizationChart"/>
    <dgm:cxn modelId="{484EA698-6E0D-49A7-91AF-0CA15654C7A9}" type="presParOf" srcId="{A56E9C33-B30E-465B-924C-30D6B9BC8140}" destId="{091D51BE-569F-4CE9-85C9-6EA4FA4164E8}" srcOrd="1" destOrd="0" presId="urn:microsoft.com/office/officeart/2009/3/layout/HorizontalOrganizationChart"/>
    <dgm:cxn modelId="{ABA53DD9-130D-4375-9C1D-31DBCBDB343E}" type="presParOf" srcId="{A56E9C33-B30E-465B-924C-30D6B9BC8140}" destId="{AF5F4F7A-77DD-4EEE-802F-A3C10C192268}" srcOrd="2" destOrd="0" presId="urn:microsoft.com/office/officeart/2009/3/layout/HorizontalOrganizationChart"/>
    <dgm:cxn modelId="{FAED239F-F9A6-4763-BA83-B1C4EC3F625C}" type="presParOf" srcId="{F37F30DF-271D-4F6F-B7C7-AF779AF0251B}" destId="{1DC00330-EEC1-435C-9480-187BAB32FA8C}" srcOrd="6" destOrd="0" presId="urn:microsoft.com/office/officeart/2009/3/layout/HorizontalOrganizationChart"/>
    <dgm:cxn modelId="{6397B4A0-E31F-45D0-890A-9047D431C622}" type="presParOf" srcId="{F37F30DF-271D-4F6F-B7C7-AF779AF0251B}" destId="{E0B31008-F291-4108-A184-DB96F5AC7068}" srcOrd="7" destOrd="0" presId="urn:microsoft.com/office/officeart/2009/3/layout/HorizontalOrganizationChart"/>
    <dgm:cxn modelId="{3EF93AC8-3765-4DAC-9018-C5C09420A871}" type="presParOf" srcId="{E0B31008-F291-4108-A184-DB96F5AC7068}" destId="{A527CFE6-D897-4794-8B26-91743E555C73}" srcOrd="0" destOrd="0" presId="urn:microsoft.com/office/officeart/2009/3/layout/HorizontalOrganizationChart"/>
    <dgm:cxn modelId="{F3C2AA67-BCC2-4205-A02C-6D8988FE332E}" type="presParOf" srcId="{A527CFE6-D897-4794-8B26-91743E555C73}" destId="{83E4A530-0D6E-46A2-9559-3CFCA0CDA109}" srcOrd="0" destOrd="0" presId="urn:microsoft.com/office/officeart/2009/3/layout/HorizontalOrganizationChart"/>
    <dgm:cxn modelId="{F4C98046-23E5-46AE-A7B1-6EC83C12B0BA}" type="presParOf" srcId="{A527CFE6-D897-4794-8B26-91743E555C73}" destId="{DE57E866-E3CC-4FE0-9ACB-345222043209}" srcOrd="1" destOrd="0" presId="urn:microsoft.com/office/officeart/2009/3/layout/HorizontalOrganizationChart"/>
    <dgm:cxn modelId="{CF294622-0DD5-457C-92FA-6AC11A3C3135}" type="presParOf" srcId="{E0B31008-F291-4108-A184-DB96F5AC7068}" destId="{C9D9BB1D-C53A-44FB-A948-943B33069389}" srcOrd="1" destOrd="0" presId="urn:microsoft.com/office/officeart/2009/3/layout/HorizontalOrganizationChart"/>
    <dgm:cxn modelId="{AB5F6447-B45F-4334-B41F-8D5FF14357FA}" type="presParOf" srcId="{E0B31008-F291-4108-A184-DB96F5AC7068}" destId="{6E71C0D5-6C02-4AF2-836C-F0D270C9C4AE}" srcOrd="2" destOrd="0" presId="urn:microsoft.com/office/officeart/2009/3/layout/HorizontalOrganizationChart"/>
    <dgm:cxn modelId="{01280D56-0033-48B3-97EF-1B6568C3537B}" type="presParOf" srcId="{23FDC436-D4C8-447E-9F83-005EC151AB58}" destId="{7694B9E2-EE26-4FFF-ABAB-A7C9A45C5E93}" srcOrd="2" destOrd="0" presId="urn:microsoft.com/office/officeart/2009/3/layout/HorizontalOrganizationChart"/>
    <dgm:cxn modelId="{1C1BC388-F9EE-4B16-9693-318AD33E25F8}" type="presParOf" srcId="{7694B9E2-EE26-4FFF-ABAB-A7C9A45C5E93}" destId="{B76CCBB3-2C6B-455A-B530-82DEE5429951}" srcOrd="0" destOrd="0" presId="urn:microsoft.com/office/officeart/2009/3/layout/HorizontalOrganizationChart"/>
    <dgm:cxn modelId="{6B2AFD7D-5894-44E0-BC61-C4C8B9592BC4}" type="presParOf" srcId="{7694B9E2-EE26-4FFF-ABAB-A7C9A45C5E93}" destId="{8467E2DF-D550-4FD4-A33E-55F1D73E2162}" srcOrd="1" destOrd="0" presId="urn:microsoft.com/office/officeart/2009/3/layout/HorizontalOrganizationChart"/>
    <dgm:cxn modelId="{2F40239B-4686-4B7D-A615-232C5915A22A}" type="presParOf" srcId="{8467E2DF-D550-4FD4-A33E-55F1D73E2162}" destId="{0044C1B1-CEBF-4F89-BCC1-4CCE861FF321}" srcOrd="0" destOrd="0" presId="urn:microsoft.com/office/officeart/2009/3/layout/HorizontalOrganizationChart"/>
    <dgm:cxn modelId="{2B804F5E-7531-458A-AED4-55D9FC2A6748}" type="presParOf" srcId="{0044C1B1-CEBF-4F89-BCC1-4CCE861FF321}" destId="{82CE2077-D00F-499E-A3E1-4D7471B5EE32}" srcOrd="0" destOrd="0" presId="urn:microsoft.com/office/officeart/2009/3/layout/HorizontalOrganizationChart"/>
    <dgm:cxn modelId="{86A71406-4DE7-4B3E-BCF7-7947FAB3F17C}" type="presParOf" srcId="{0044C1B1-CEBF-4F89-BCC1-4CCE861FF321}" destId="{6E661EA1-9131-47B3-861C-769DCFA35153}" srcOrd="1" destOrd="0" presId="urn:microsoft.com/office/officeart/2009/3/layout/HorizontalOrganizationChart"/>
    <dgm:cxn modelId="{78CD4124-19B8-4776-A873-0573D6637821}" type="presParOf" srcId="{8467E2DF-D550-4FD4-A33E-55F1D73E2162}" destId="{A5EBE5DD-D655-4D59-B249-1CDE171F0833}" srcOrd="1" destOrd="0" presId="urn:microsoft.com/office/officeart/2009/3/layout/HorizontalOrganizationChart"/>
    <dgm:cxn modelId="{FD84582C-4410-4179-84E3-7A85361852E6}" type="presParOf" srcId="{8467E2DF-D550-4FD4-A33E-55F1D73E2162}" destId="{9F5D3D8A-EB74-4A5A-8C1F-472DFE43DB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69AE6-30EC-4B63-9A91-3C700F63C96D}" type="doc">
      <dgm:prSet loTypeId="urn:microsoft.com/office/officeart/2005/8/layout/hierarchy6" loCatId="hierarchy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C003FD5-3D28-4074-8679-1C215D82C404}">
      <dgm:prSet phldrT="[Текст]" custT="1"/>
      <dgm:spPr/>
      <dgm:t>
        <a:bodyPr/>
        <a:lstStyle/>
        <a:p>
          <a:r>
            <a:rPr lang="hy-AM" sz="1600" b="1" noProof="0" dirty="0">
              <a:latin typeface="Sylfaen" panose="010A0502050306030303" pitchFamily="18" charset="0"/>
            </a:rPr>
            <a:t>Հազվադեպ միջուկային ռեակցիաների և միջուկային աստղաֆիզիկական հետազոտությունների խումբ</a:t>
          </a:r>
          <a:endParaRPr lang="hy-AM" sz="1600" b="1" noProof="0" dirty="0"/>
        </a:p>
      </dgm:t>
    </dgm:pt>
    <dgm:pt modelId="{EA83E97E-E092-4AAA-8E35-1D64F31A830A}" type="parTrans" cxnId="{A6DAB497-768D-420C-8AD5-016102CC2BB9}">
      <dgm:prSet/>
      <dgm:spPr/>
      <dgm:t>
        <a:bodyPr/>
        <a:lstStyle/>
        <a:p>
          <a:endParaRPr lang="ru-RU"/>
        </a:p>
      </dgm:t>
    </dgm:pt>
    <dgm:pt modelId="{7B3F243D-D7BA-4FBB-9C1C-4C2B1423418C}" type="sibTrans" cxnId="{A6DAB497-768D-420C-8AD5-016102CC2BB9}">
      <dgm:prSet/>
      <dgm:spPr/>
      <dgm:t>
        <a:bodyPr/>
        <a:lstStyle/>
        <a:p>
          <a:endParaRPr lang="ru-RU"/>
        </a:p>
      </dgm:t>
    </dgm:pt>
    <dgm:pt modelId="{4149F0D5-0C6F-48AD-9835-BB3F0F31C168}" type="asst">
      <dgm:prSet phldrT="[Текст]" custT="1"/>
      <dgm:spPr/>
      <dgm:t>
        <a:bodyPr/>
        <a:lstStyle/>
        <a:p>
          <a:r>
            <a:rPr lang="hy-AM" sz="1400" dirty="0">
              <a:latin typeface="Sylfaen" pitchFamily="18" charset="0"/>
            </a:rPr>
            <a:t>ԱԱԳԼ-ի</a:t>
          </a:r>
          <a:r>
            <a:rPr lang="en-US" sz="1400" dirty="0">
              <a:latin typeface="Sylfaen" pitchFamily="18" charset="0"/>
            </a:rPr>
            <a:t> </a:t>
          </a:r>
          <a:r>
            <a:rPr lang="hy-AM" sz="1400" b="1" dirty="0">
              <a:latin typeface="Sylfaen" pitchFamily="18" charset="0"/>
            </a:rPr>
            <a:t>ЛУЭ-75</a:t>
          </a:r>
          <a:r>
            <a:rPr lang="hy-AM" sz="1400" dirty="0">
              <a:latin typeface="Sylfaen" pitchFamily="18" charset="0"/>
            </a:rPr>
            <a:t> գծային արագացուցիչ</a:t>
          </a:r>
          <a:endParaRPr lang="ru-RU" sz="500" dirty="0">
            <a:latin typeface="Sylfaen" panose="010A0502050306030303" pitchFamily="18" charset="0"/>
          </a:endParaRPr>
        </a:p>
      </dgm:t>
    </dgm:pt>
    <dgm:pt modelId="{551CF167-A5A4-431C-899B-93906C300036}" type="parTrans" cxnId="{F7D7C5A9-229C-4B66-AD91-A9023EA8E4A6}">
      <dgm:prSet/>
      <dgm:spPr/>
      <dgm:t>
        <a:bodyPr/>
        <a:lstStyle/>
        <a:p>
          <a:endParaRPr lang="ru-RU"/>
        </a:p>
      </dgm:t>
    </dgm:pt>
    <dgm:pt modelId="{9B7F2435-5172-4CDF-9F24-2D35970FA8B4}" type="sibTrans" cxnId="{F7D7C5A9-229C-4B66-AD91-A9023EA8E4A6}">
      <dgm:prSet/>
      <dgm:spPr/>
      <dgm:t>
        <a:bodyPr/>
        <a:lstStyle/>
        <a:p>
          <a:endParaRPr lang="ru-RU"/>
        </a:p>
      </dgm:t>
    </dgm:pt>
    <dgm:pt modelId="{50A1DD2E-08DE-430B-AEC7-13FBAFD7A0C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hy-AM" sz="1800" b="1" u="none" dirty="0">
              <a:latin typeface="Sylfaen" panose="010A0502050306030303" pitchFamily="18" charset="0"/>
            </a:rPr>
            <a:t>ԱԱԳԼ-ի (ԵրՖԻ) ստորգետնյա լաբորատորիա</a:t>
          </a:r>
          <a:endParaRPr lang="hy-AM" sz="1800" b="1" u="none" noProof="0" dirty="0">
            <a:latin typeface="Sylfaen" panose="010A0502050306030303" pitchFamily="18" charset="0"/>
          </a:endParaRPr>
        </a:p>
      </dgm:t>
    </dgm:pt>
    <dgm:pt modelId="{09DBD243-ACFD-4B5B-988E-077AEBD26929}" type="sibTrans" cxnId="{30A1112F-65EA-4995-9F83-698FCFCED3BE}">
      <dgm:prSet/>
      <dgm:spPr/>
      <dgm:t>
        <a:bodyPr/>
        <a:lstStyle/>
        <a:p>
          <a:endParaRPr lang="ru-RU"/>
        </a:p>
      </dgm:t>
    </dgm:pt>
    <dgm:pt modelId="{B132B718-9382-4B85-9982-FB51A57446EA}" type="parTrans" cxnId="{30A1112F-65EA-4995-9F83-698FCFCED3BE}">
      <dgm:prSet/>
      <dgm:spPr/>
      <dgm:t>
        <a:bodyPr/>
        <a:lstStyle/>
        <a:p>
          <a:endParaRPr lang="ru-RU"/>
        </a:p>
      </dgm:t>
    </dgm:pt>
    <dgm:pt modelId="{8FFBCA74-E551-4F8A-A571-7FED9E879C11}">
      <dgm:prSet custT="1"/>
      <dgm:spPr/>
      <dgm:t>
        <a:bodyPr/>
        <a:lstStyle/>
        <a:p>
          <a:r>
            <a:rPr lang="hy-AM" sz="1600" b="1" dirty="0">
              <a:latin typeface="Sylfaen" pitchFamily="18" charset="0"/>
            </a:rPr>
            <a:t>C-18 </a:t>
          </a:r>
          <a:r>
            <a:rPr lang="hy-AM" sz="1600" dirty="0">
              <a:latin typeface="Sylfaen" pitchFamily="18" charset="0"/>
            </a:rPr>
            <a:t>ցիկլոտրոն</a:t>
          </a:r>
          <a:endParaRPr lang="hy-AM" sz="1600" dirty="0"/>
        </a:p>
      </dgm:t>
    </dgm:pt>
    <dgm:pt modelId="{AE664B9A-CB4B-4880-AD95-DCD0C4DF9AAE}" type="parTrans" cxnId="{2DE8FE31-3289-445B-B8DD-562FDA504378}">
      <dgm:prSet/>
      <dgm:spPr/>
      <dgm:t>
        <a:bodyPr/>
        <a:lstStyle/>
        <a:p>
          <a:endParaRPr lang="hy-AM"/>
        </a:p>
      </dgm:t>
    </dgm:pt>
    <dgm:pt modelId="{E8BD924A-EE6C-4662-90F3-B803B49FF671}" type="sibTrans" cxnId="{2DE8FE31-3289-445B-B8DD-562FDA504378}">
      <dgm:prSet/>
      <dgm:spPr/>
      <dgm:t>
        <a:bodyPr/>
        <a:lstStyle/>
        <a:p>
          <a:endParaRPr lang="hy-AM"/>
        </a:p>
      </dgm:t>
    </dgm:pt>
    <dgm:pt modelId="{9EF15AE7-5DDF-4099-B480-5A8DA51E65A9}" type="pres">
      <dgm:prSet presAssocID="{1BB69AE6-30EC-4B63-9A91-3C700F63C96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53A8E0-2443-40B8-8B3D-EE5CD712A957}" type="pres">
      <dgm:prSet presAssocID="{1BB69AE6-30EC-4B63-9A91-3C700F63C96D}" presName="hierFlow" presStyleCnt="0"/>
      <dgm:spPr/>
    </dgm:pt>
    <dgm:pt modelId="{1ED4C13E-23D8-4DF4-9B62-9129B4A0FF18}" type="pres">
      <dgm:prSet presAssocID="{1BB69AE6-30EC-4B63-9A91-3C700F63C96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F10CF32-3334-40AE-A731-8F0854C30E42}" type="pres">
      <dgm:prSet presAssocID="{FC003FD5-3D28-4074-8679-1C215D82C404}" presName="Name14" presStyleCnt="0"/>
      <dgm:spPr/>
    </dgm:pt>
    <dgm:pt modelId="{250515A1-A748-44DB-B3AA-FF0572F5213C}" type="pres">
      <dgm:prSet presAssocID="{FC003FD5-3D28-4074-8679-1C215D82C404}" presName="level1Shape" presStyleLbl="node0" presStyleIdx="0" presStyleCnt="1" custScaleX="829852" custScaleY="171957">
        <dgm:presLayoutVars>
          <dgm:chPref val="3"/>
        </dgm:presLayoutVars>
      </dgm:prSet>
      <dgm:spPr/>
    </dgm:pt>
    <dgm:pt modelId="{25291933-D424-4D50-B4DD-6FFF4EC0EA77}" type="pres">
      <dgm:prSet presAssocID="{FC003FD5-3D28-4074-8679-1C215D82C404}" presName="hierChild2" presStyleCnt="0"/>
      <dgm:spPr/>
    </dgm:pt>
    <dgm:pt modelId="{07B5F011-9603-433D-9868-439D2433A767}" type="pres">
      <dgm:prSet presAssocID="{551CF167-A5A4-431C-899B-93906C300036}" presName="Name19" presStyleLbl="parChTrans1D2" presStyleIdx="0" presStyleCnt="3"/>
      <dgm:spPr/>
    </dgm:pt>
    <dgm:pt modelId="{9D209DE5-EAC3-430A-A829-47E79D6FCAF4}" type="pres">
      <dgm:prSet presAssocID="{4149F0D5-0C6F-48AD-9835-BB3F0F31C168}" presName="Name21" presStyleCnt="0"/>
      <dgm:spPr/>
    </dgm:pt>
    <dgm:pt modelId="{99984A7B-73B7-4900-9A21-038353208197}" type="pres">
      <dgm:prSet presAssocID="{4149F0D5-0C6F-48AD-9835-BB3F0F31C168}" presName="level2Shape" presStyleLbl="asst1" presStyleIdx="0" presStyleCnt="1" custScaleX="268658" custScaleY="153135"/>
      <dgm:spPr/>
    </dgm:pt>
    <dgm:pt modelId="{28460C5C-FC04-4CB3-8001-52E0E762CF47}" type="pres">
      <dgm:prSet presAssocID="{4149F0D5-0C6F-48AD-9835-BB3F0F31C168}" presName="hierChild3" presStyleCnt="0"/>
      <dgm:spPr/>
    </dgm:pt>
    <dgm:pt modelId="{5D3AE084-B5BE-40C7-B4FF-DD1289FAAC71}" type="pres">
      <dgm:prSet presAssocID="{B132B718-9382-4B85-9982-FB51A57446EA}" presName="Name19" presStyleLbl="parChTrans1D2" presStyleIdx="1" presStyleCnt="3"/>
      <dgm:spPr/>
    </dgm:pt>
    <dgm:pt modelId="{C4267463-A7BD-44D1-B08C-562FDC51C601}" type="pres">
      <dgm:prSet presAssocID="{50A1DD2E-08DE-430B-AEC7-13FBAFD7A0C2}" presName="Name21" presStyleCnt="0"/>
      <dgm:spPr/>
    </dgm:pt>
    <dgm:pt modelId="{99BB30EA-8093-44CC-A1B4-4DBE760CC09D}" type="pres">
      <dgm:prSet presAssocID="{50A1DD2E-08DE-430B-AEC7-13FBAFD7A0C2}" presName="level2Shape" presStyleLbl="node2" presStyleIdx="0" presStyleCnt="2" custScaleX="308815" custScaleY="214508"/>
      <dgm:spPr/>
    </dgm:pt>
    <dgm:pt modelId="{CE76B2F5-F49E-4D11-852C-70E697BD826B}" type="pres">
      <dgm:prSet presAssocID="{50A1DD2E-08DE-430B-AEC7-13FBAFD7A0C2}" presName="hierChild3" presStyleCnt="0"/>
      <dgm:spPr/>
    </dgm:pt>
    <dgm:pt modelId="{954BCBD1-1146-4711-8EEF-9DFB482E44C1}" type="pres">
      <dgm:prSet presAssocID="{AE664B9A-CB4B-4880-AD95-DCD0C4DF9AAE}" presName="Name19" presStyleLbl="parChTrans1D2" presStyleIdx="2" presStyleCnt="3"/>
      <dgm:spPr/>
    </dgm:pt>
    <dgm:pt modelId="{64F71DD9-63D1-473D-9C03-755A67930340}" type="pres">
      <dgm:prSet presAssocID="{8FFBCA74-E551-4F8A-A571-7FED9E879C11}" presName="Name21" presStyleCnt="0"/>
      <dgm:spPr/>
    </dgm:pt>
    <dgm:pt modelId="{D45F0BEF-1777-41DB-A22D-3FE2A2E2D1FC}" type="pres">
      <dgm:prSet presAssocID="{8FFBCA74-E551-4F8A-A571-7FED9E879C11}" presName="level2Shape" presStyleLbl="node2" presStyleIdx="1" presStyleCnt="2" custScaleX="268658" custScaleY="161195"/>
      <dgm:spPr/>
    </dgm:pt>
    <dgm:pt modelId="{C506A4BB-C5AC-4C9C-9950-162149797EB3}" type="pres">
      <dgm:prSet presAssocID="{8FFBCA74-E551-4F8A-A571-7FED9E879C11}" presName="hierChild3" presStyleCnt="0"/>
      <dgm:spPr/>
    </dgm:pt>
    <dgm:pt modelId="{8D6F7861-8AD2-416E-A374-635387F0DE42}" type="pres">
      <dgm:prSet presAssocID="{1BB69AE6-30EC-4B63-9A91-3C700F63C96D}" presName="bgShapesFlow" presStyleCnt="0"/>
      <dgm:spPr/>
    </dgm:pt>
  </dgm:ptLst>
  <dgm:cxnLst>
    <dgm:cxn modelId="{2DE58719-02A4-4910-8F42-F02B7DFED657}" type="presOf" srcId="{AE664B9A-CB4B-4880-AD95-DCD0C4DF9AAE}" destId="{954BCBD1-1146-4711-8EEF-9DFB482E44C1}" srcOrd="0" destOrd="0" presId="urn:microsoft.com/office/officeart/2005/8/layout/hierarchy6"/>
    <dgm:cxn modelId="{30A1112F-65EA-4995-9F83-698FCFCED3BE}" srcId="{FC003FD5-3D28-4074-8679-1C215D82C404}" destId="{50A1DD2E-08DE-430B-AEC7-13FBAFD7A0C2}" srcOrd="1" destOrd="0" parTransId="{B132B718-9382-4B85-9982-FB51A57446EA}" sibTransId="{09DBD243-ACFD-4B5B-988E-077AEBD26929}"/>
    <dgm:cxn modelId="{2DE8FE31-3289-445B-B8DD-562FDA504378}" srcId="{FC003FD5-3D28-4074-8679-1C215D82C404}" destId="{8FFBCA74-E551-4F8A-A571-7FED9E879C11}" srcOrd="2" destOrd="0" parTransId="{AE664B9A-CB4B-4880-AD95-DCD0C4DF9AAE}" sibTransId="{E8BD924A-EE6C-4662-90F3-B803B49FF671}"/>
    <dgm:cxn modelId="{817FCC67-5A7C-46DF-BDF8-9ECDBEF3B0A1}" type="presOf" srcId="{FC003FD5-3D28-4074-8679-1C215D82C404}" destId="{250515A1-A748-44DB-B3AA-FF0572F5213C}" srcOrd="0" destOrd="0" presId="urn:microsoft.com/office/officeart/2005/8/layout/hierarchy6"/>
    <dgm:cxn modelId="{F90F9A48-5436-4DF7-B3E9-49FCCF1F7C85}" type="presOf" srcId="{551CF167-A5A4-431C-899B-93906C300036}" destId="{07B5F011-9603-433D-9868-439D2433A767}" srcOrd="0" destOrd="0" presId="urn:microsoft.com/office/officeart/2005/8/layout/hierarchy6"/>
    <dgm:cxn modelId="{AC0C876D-12D2-425C-BE7C-78C92E26A683}" type="presOf" srcId="{4149F0D5-0C6F-48AD-9835-BB3F0F31C168}" destId="{99984A7B-73B7-4900-9A21-038353208197}" srcOrd="0" destOrd="0" presId="urn:microsoft.com/office/officeart/2005/8/layout/hierarchy6"/>
    <dgm:cxn modelId="{D375A24F-6541-4766-A016-57E8CD08F05D}" type="presOf" srcId="{50A1DD2E-08DE-430B-AEC7-13FBAFD7A0C2}" destId="{99BB30EA-8093-44CC-A1B4-4DBE760CC09D}" srcOrd="0" destOrd="0" presId="urn:microsoft.com/office/officeart/2005/8/layout/hierarchy6"/>
    <dgm:cxn modelId="{E043C47F-A286-4568-91A0-A0FCF28A5073}" type="presOf" srcId="{B132B718-9382-4B85-9982-FB51A57446EA}" destId="{5D3AE084-B5BE-40C7-B4FF-DD1289FAAC71}" srcOrd="0" destOrd="0" presId="urn:microsoft.com/office/officeart/2005/8/layout/hierarchy6"/>
    <dgm:cxn modelId="{AEF6A883-8D16-4940-8EF8-650799F68260}" type="presOf" srcId="{8FFBCA74-E551-4F8A-A571-7FED9E879C11}" destId="{D45F0BEF-1777-41DB-A22D-3FE2A2E2D1FC}" srcOrd="0" destOrd="0" presId="urn:microsoft.com/office/officeart/2005/8/layout/hierarchy6"/>
    <dgm:cxn modelId="{A6DAB497-768D-420C-8AD5-016102CC2BB9}" srcId="{1BB69AE6-30EC-4B63-9A91-3C700F63C96D}" destId="{FC003FD5-3D28-4074-8679-1C215D82C404}" srcOrd="0" destOrd="0" parTransId="{EA83E97E-E092-4AAA-8E35-1D64F31A830A}" sibTransId="{7B3F243D-D7BA-4FBB-9C1C-4C2B1423418C}"/>
    <dgm:cxn modelId="{6DCF9DA5-A566-4D94-B3F6-299FC182D814}" type="presOf" srcId="{1BB69AE6-30EC-4B63-9A91-3C700F63C96D}" destId="{9EF15AE7-5DDF-4099-B480-5A8DA51E65A9}" srcOrd="0" destOrd="0" presId="urn:microsoft.com/office/officeart/2005/8/layout/hierarchy6"/>
    <dgm:cxn modelId="{F7D7C5A9-229C-4B66-AD91-A9023EA8E4A6}" srcId="{FC003FD5-3D28-4074-8679-1C215D82C404}" destId="{4149F0D5-0C6F-48AD-9835-BB3F0F31C168}" srcOrd="0" destOrd="0" parTransId="{551CF167-A5A4-431C-899B-93906C300036}" sibTransId="{9B7F2435-5172-4CDF-9F24-2D35970FA8B4}"/>
    <dgm:cxn modelId="{2AB3646A-B2AF-466B-BFC4-0707508C3D9A}" type="presParOf" srcId="{9EF15AE7-5DDF-4099-B480-5A8DA51E65A9}" destId="{DC53A8E0-2443-40B8-8B3D-EE5CD712A957}" srcOrd="0" destOrd="0" presId="urn:microsoft.com/office/officeart/2005/8/layout/hierarchy6"/>
    <dgm:cxn modelId="{41F0E103-3BC3-44AA-BB12-FB136848313A}" type="presParOf" srcId="{DC53A8E0-2443-40B8-8B3D-EE5CD712A957}" destId="{1ED4C13E-23D8-4DF4-9B62-9129B4A0FF18}" srcOrd="0" destOrd="0" presId="urn:microsoft.com/office/officeart/2005/8/layout/hierarchy6"/>
    <dgm:cxn modelId="{D7409658-0F52-4224-BB19-F61FF29DDAFA}" type="presParOf" srcId="{1ED4C13E-23D8-4DF4-9B62-9129B4A0FF18}" destId="{3F10CF32-3334-40AE-A731-8F0854C30E42}" srcOrd="0" destOrd="0" presId="urn:microsoft.com/office/officeart/2005/8/layout/hierarchy6"/>
    <dgm:cxn modelId="{01AB7726-D8B0-4D4D-A26B-E2FB2EAFD96E}" type="presParOf" srcId="{3F10CF32-3334-40AE-A731-8F0854C30E42}" destId="{250515A1-A748-44DB-B3AA-FF0572F5213C}" srcOrd="0" destOrd="0" presId="urn:microsoft.com/office/officeart/2005/8/layout/hierarchy6"/>
    <dgm:cxn modelId="{05A30B15-B606-4876-B744-FF992E54FFF3}" type="presParOf" srcId="{3F10CF32-3334-40AE-A731-8F0854C30E42}" destId="{25291933-D424-4D50-B4DD-6FFF4EC0EA77}" srcOrd="1" destOrd="0" presId="urn:microsoft.com/office/officeart/2005/8/layout/hierarchy6"/>
    <dgm:cxn modelId="{D6E00420-30B3-4D78-BF00-9C9D3A53B781}" type="presParOf" srcId="{25291933-D424-4D50-B4DD-6FFF4EC0EA77}" destId="{07B5F011-9603-433D-9868-439D2433A767}" srcOrd="0" destOrd="0" presId="urn:microsoft.com/office/officeart/2005/8/layout/hierarchy6"/>
    <dgm:cxn modelId="{9DED73CE-2128-4C93-BC09-3CFEB3B5804E}" type="presParOf" srcId="{25291933-D424-4D50-B4DD-6FFF4EC0EA77}" destId="{9D209DE5-EAC3-430A-A829-47E79D6FCAF4}" srcOrd="1" destOrd="0" presId="urn:microsoft.com/office/officeart/2005/8/layout/hierarchy6"/>
    <dgm:cxn modelId="{000654FE-22EC-4FDF-9873-162206A69ED5}" type="presParOf" srcId="{9D209DE5-EAC3-430A-A829-47E79D6FCAF4}" destId="{99984A7B-73B7-4900-9A21-038353208197}" srcOrd="0" destOrd="0" presId="urn:microsoft.com/office/officeart/2005/8/layout/hierarchy6"/>
    <dgm:cxn modelId="{E7D83692-C999-425F-A3E2-634B30D4445A}" type="presParOf" srcId="{9D209DE5-EAC3-430A-A829-47E79D6FCAF4}" destId="{28460C5C-FC04-4CB3-8001-52E0E762CF47}" srcOrd="1" destOrd="0" presId="urn:microsoft.com/office/officeart/2005/8/layout/hierarchy6"/>
    <dgm:cxn modelId="{30A23FE7-A509-4EC9-B741-1CC2CF25C13F}" type="presParOf" srcId="{25291933-D424-4D50-B4DD-6FFF4EC0EA77}" destId="{5D3AE084-B5BE-40C7-B4FF-DD1289FAAC71}" srcOrd="2" destOrd="0" presId="urn:microsoft.com/office/officeart/2005/8/layout/hierarchy6"/>
    <dgm:cxn modelId="{F25F8274-A082-490D-B721-B1A0DE8F9C16}" type="presParOf" srcId="{25291933-D424-4D50-B4DD-6FFF4EC0EA77}" destId="{C4267463-A7BD-44D1-B08C-562FDC51C601}" srcOrd="3" destOrd="0" presId="urn:microsoft.com/office/officeart/2005/8/layout/hierarchy6"/>
    <dgm:cxn modelId="{6D95F6F0-01E0-4976-95B2-0CDEEF57BFF4}" type="presParOf" srcId="{C4267463-A7BD-44D1-B08C-562FDC51C601}" destId="{99BB30EA-8093-44CC-A1B4-4DBE760CC09D}" srcOrd="0" destOrd="0" presId="urn:microsoft.com/office/officeart/2005/8/layout/hierarchy6"/>
    <dgm:cxn modelId="{88B6F9B4-634E-4E42-AE41-7260B7A38E3A}" type="presParOf" srcId="{C4267463-A7BD-44D1-B08C-562FDC51C601}" destId="{CE76B2F5-F49E-4D11-852C-70E697BD826B}" srcOrd="1" destOrd="0" presId="urn:microsoft.com/office/officeart/2005/8/layout/hierarchy6"/>
    <dgm:cxn modelId="{53B112E2-138F-420A-BF05-6F889C9D979A}" type="presParOf" srcId="{25291933-D424-4D50-B4DD-6FFF4EC0EA77}" destId="{954BCBD1-1146-4711-8EEF-9DFB482E44C1}" srcOrd="4" destOrd="0" presId="urn:microsoft.com/office/officeart/2005/8/layout/hierarchy6"/>
    <dgm:cxn modelId="{12A13EA8-8226-4332-82AD-D479D1AF5F6E}" type="presParOf" srcId="{25291933-D424-4D50-B4DD-6FFF4EC0EA77}" destId="{64F71DD9-63D1-473D-9C03-755A67930340}" srcOrd="5" destOrd="0" presId="urn:microsoft.com/office/officeart/2005/8/layout/hierarchy6"/>
    <dgm:cxn modelId="{63F4D4B6-3FBE-4F40-ABBC-7A6A404F3ECD}" type="presParOf" srcId="{64F71DD9-63D1-473D-9C03-755A67930340}" destId="{D45F0BEF-1777-41DB-A22D-3FE2A2E2D1FC}" srcOrd="0" destOrd="0" presId="urn:microsoft.com/office/officeart/2005/8/layout/hierarchy6"/>
    <dgm:cxn modelId="{83AA8809-43BB-48B2-82BE-CEC9082A6244}" type="presParOf" srcId="{64F71DD9-63D1-473D-9C03-755A67930340}" destId="{C506A4BB-C5AC-4C9C-9950-162149797EB3}" srcOrd="1" destOrd="0" presId="urn:microsoft.com/office/officeart/2005/8/layout/hierarchy6"/>
    <dgm:cxn modelId="{DF9DAE7F-3DE5-41C7-B3E5-7585035B3D75}" type="presParOf" srcId="{9EF15AE7-5DDF-4099-B480-5A8DA51E65A9}" destId="{8D6F7861-8AD2-416E-A374-635387F0DE4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69AE6-30EC-4B63-9A91-3C700F63C96D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C003FD5-3D28-4074-8679-1C215D82C404}">
      <dgm:prSet phldrT="[Текст]" custT="1"/>
      <dgm:spPr/>
      <dgm:t>
        <a:bodyPr/>
        <a:lstStyle/>
        <a:p>
          <a:r>
            <a:rPr lang="hy-AM" sz="1200" dirty="0">
              <a:latin typeface="Sylfaen" pitchFamily="18" charset="0"/>
            </a:rPr>
            <a:t>ԱԱԳԼ</a:t>
          </a:r>
          <a:r>
            <a:rPr lang="en-US" sz="1200" dirty="0">
              <a:latin typeface="Sylfaen" pitchFamily="18" charset="0"/>
            </a:rPr>
            <a:t> </a:t>
          </a:r>
          <a:r>
            <a:rPr lang="hy-AM" sz="1200" b="1" noProof="0" dirty="0">
              <a:latin typeface="Sylfaen" panose="010A0502050306030303" pitchFamily="18" charset="0"/>
            </a:rPr>
            <a:t>Փորձարարական ֆիզիկաի բաժանմունք</a:t>
          </a:r>
        </a:p>
      </dgm:t>
    </dgm:pt>
    <dgm:pt modelId="{EA83E97E-E092-4AAA-8E35-1D64F31A830A}" type="parTrans" cxnId="{A6DAB497-768D-420C-8AD5-016102CC2BB9}">
      <dgm:prSet/>
      <dgm:spPr/>
      <dgm:t>
        <a:bodyPr/>
        <a:lstStyle/>
        <a:p>
          <a:endParaRPr lang="ru-RU"/>
        </a:p>
      </dgm:t>
    </dgm:pt>
    <dgm:pt modelId="{7B3F243D-D7BA-4FBB-9C1C-4C2B1423418C}" type="sibTrans" cxnId="{A6DAB497-768D-420C-8AD5-016102CC2BB9}">
      <dgm:prSet/>
      <dgm:spPr/>
      <dgm:t>
        <a:bodyPr/>
        <a:lstStyle/>
        <a:p>
          <a:endParaRPr lang="ru-RU"/>
        </a:p>
      </dgm:t>
    </dgm:pt>
    <dgm:pt modelId="{4149F0D5-0C6F-48AD-9835-BB3F0F31C168}" type="asst">
      <dgm:prSet phldrT="[Текст]" custT="1"/>
      <dgm:spPr/>
      <dgm:t>
        <a:bodyPr/>
        <a:lstStyle/>
        <a:p>
          <a:r>
            <a:rPr lang="en-US" sz="1600" dirty="0"/>
            <a:t>2023</a:t>
          </a:r>
          <a:endParaRPr lang="ru-RU" sz="600" dirty="0"/>
        </a:p>
      </dgm:t>
    </dgm:pt>
    <dgm:pt modelId="{551CF167-A5A4-431C-899B-93906C300036}" type="parTrans" cxnId="{F7D7C5A9-229C-4B66-AD91-A9023EA8E4A6}">
      <dgm:prSet/>
      <dgm:spPr/>
      <dgm:t>
        <a:bodyPr/>
        <a:lstStyle/>
        <a:p>
          <a:endParaRPr lang="ru-RU"/>
        </a:p>
      </dgm:t>
    </dgm:pt>
    <dgm:pt modelId="{9B7F2435-5172-4CDF-9F24-2D35970FA8B4}" type="sibTrans" cxnId="{F7D7C5A9-229C-4B66-AD91-A9023EA8E4A6}">
      <dgm:prSet/>
      <dgm:spPr/>
      <dgm:t>
        <a:bodyPr/>
        <a:lstStyle/>
        <a:p>
          <a:endParaRPr lang="ru-RU"/>
        </a:p>
      </dgm:t>
    </dgm:pt>
    <dgm:pt modelId="{50A1DD2E-08DE-430B-AEC7-13FBAFD7A0C2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hy-AM" sz="1100" b="1" noProof="0" dirty="0"/>
            <a:t>Հազվադեպ միջուկային ռեակցիաների և միջուկային աստղաֆիզիկական հետազոտությունների խումբ</a:t>
          </a:r>
        </a:p>
      </dgm:t>
    </dgm:pt>
    <dgm:pt modelId="{09DBD243-ACFD-4B5B-988E-077AEBD26929}" type="sibTrans" cxnId="{30A1112F-65EA-4995-9F83-698FCFCED3BE}">
      <dgm:prSet/>
      <dgm:spPr/>
      <dgm:t>
        <a:bodyPr/>
        <a:lstStyle/>
        <a:p>
          <a:endParaRPr lang="ru-RU"/>
        </a:p>
      </dgm:t>
    </dgm:pt>
    <dgm:pt modelId="{B132B718-9382-4B85-9982-FB51A57446EA}" type="parTrans" cxnId="{30A1112F-65EA-4995-9F83-698FCFCED3BE}">
      <dgm:prSet/>
      <dgm:spPr/>
      <dgm:t>
        <a:bodyPr/>
        <a:lstStyle/>
        <a:p>
          <a:endParaRPr lang="ru-RU"/>
        </a:p>
      </dgm:t>
    </dgm:pt>
    <dgm:pt modelId="{AEE85E5E-F5A8-4B3A-A5D9-AF616EE3F1B2}">
      <dgm:prSet phldrT="[Текст]" custT="1"/>
      <dgm:spPr/>
      <dgm:t>
        <a:bodyPr/>
        <a:lstStyle/>
        <a:p>
          <a:r>
            <a:rPr lang="hy-AM" sz="1200" b="1" dirty="0">
              <a:latin typeface="Sylfaen" pitchFamily="18" charset="0"/>
            </a:rPr>
            <a:t>C-18 </a:t>
          </a:r>
          <a:r>
            <a:rPr lang="hy-AM" sz="1200" dirty="0">
              <a:latin typeface="Sylfaen" pitchFamily="18" charset="0"/>
            </a:rPr>
            <a:t>ցիկլոտրոն</a:t>
          </a:r>
          <a:endParaRPr lang="ru-RU" sz="1200" dirty="0"/>
        </a:p>
      </dgm:t>
    </dgm:pt>
    <dgm:pt modelId="{D1662FA5-3FBA-437A-A4DF-3443D2F8BC39}" type="parTrans" cxnId="{6ADD367B-C06C-4736-B896-B406EC447F5C}">
      <dgm:prSet/>
      <dgm:spPr/>
      <dgm:t>
        <a:bodyPr/>
        <a:lstStyle/>
        <a:p>
          <a:endParaRPr lang="ru-RU"/>
        </a:p>
      </dgm:t>
    </dgm:pt>
    <dgm:pt modelId="{8F685DCC-3C38-4B86-BD57-3F96E532A73E}" type="sibTrans" cxnId="{6ADD367B-C06C-4736-B896-B406EC447F5C}">
      <dgm:prSet/>
      <dgm:spPr/>
      <dgm:t>
        <a:bodyPr/>
        <a:lstStyle/>
        <a:p>
          <a:endParaRPr lang="ru-RU"/>
        </a:p>
      </dgm:t>
    </dgm:pt>
    <dgm:pt modelId="{DC11DEFA-E604-4BEF-952A-DAA258A6620A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51049E50-5854-4A90-950F-21E16B93CAD8}" type="parTrans" cxnId="{F956FE47-2F30-4BD8-B9E3-36134FB5016D}">
      <dgm:prSet/>
      <dgm:spPr/>
      <dgm:t>
        <a:bodyPr/>
        <a:lstStyle/>
        <a:p>
          <a:endParaRPr lang="ru-RU"/>
        </a:p>
      </dgm:t>
    </dgm:pt>
    <dgm:pt modelId="{3A159EBC-C47F-430D-94E8-8FD857E908B9}" type="sibTrans" cxnId="{F956FE47-2F30-4BD8-B9E3-36134FB5016D}">
      <dgm:prSet/>
      <dgm:spPr/>
      <dgm:t>
        <a:bodyPr/>
        <a:lstStyle/>
        <a:p>
          <a:endParaRPr lang="ru-RU"/>
        </a:p>
      </dgm:t>
    </dgm:pt>
    <dgm:pt modelId="{67A80609-CD32-4951-8066-B92D964E8D02}">
      <dgm:prSet phldrT="[Текст]"/>
      <dgm:spPr/>
      <dgm:t>
        <a:bodyPr/>
        <a:lstStyle/>
        <a:p>
          <a:r>
            <a:rPr lang="en-US" dirty="0"/>
            <a:t>….</a:t>
          </a:r>
          <a:endParaRPr lang="ru-RU" dirty="0"/>
        </a:p>
      </dgm:t>
    </dgm:pt>
    <dgm:pt modelId="{FD79D7A2-E12A-4FBA-A014-0F9A8EE6EB28}" type="parTrans" cxnId="{15A99DD0-686C-42CE-82B1-3C95DD1B505B}">
      <dgm:prSet/>
      <dgm:spPr/>
      <dgm:t>
        <a:bodyPr/>
        <a:lstStyle/>
        <a:p>
          <a:endParaRPr lang="ru-RU"/>
        </a:p>
      </dgm:t>
    </dgm:pt>
    <dgm:pt modelId="{363C8EFF-B579-4A5C-8397-A7B7AE660716}" type="sibTrans" cxnId="{15A99DD0-686C-42CE-82B1-3C95DD1B505B}">
      <dgm:prSet/>
      <dgm:spPr/>
      <dgm:t>
        <a:bodyPr/>
        <a:lstStyle/>
        <a:p>
          <a:endParaRPr lang="ru-RU"/>
        </a:p>
      </dgm:t>
    </dgm:pt>
    <dgm:pt modelId="{F7E34700-55D6-41B0-A976-061F680CDA4E}">
      <dgm:prSet custT="1"/>
      <dgm:spPr/>
      <dgm:t>
        <a:bodyPr/>
        <a:lstStyle/>
        <a:p>
          <a:r>
            <a:rPr lang="hy-AM" sz="1100" b="1" dirty="0"/>
            <a:t>ԱԱԳԼ-ի (ԵրՖԻ) ստորգետնյա լաբորատորիա</a:t>
          </a:r>
        </a:p>
      </dgm:t>
    </dgm:pt>
    <dgm:pt modelId="{26F54203-D8AF-47AE-B4B1-EC0F8FDB9174}" type="parTrans" cxnId="{CF864664-1596-499F-A245-E59605480632}">
      <dgm:prSet/>
      <dgm:spPr/>
      <dgm:t>
        <a:bodyPr/>
        <a:lstStyle/>
        <a:p>
          <a:endParaRPr lang="hy-AM"/>
        </a:p>
      </dgm:t>
    </dgm:pt>
    <dgm:pt modelId="{152E752F-9AC8-487F-B7E9-7C1F457CBF6F}" type="sibTrans" cxnId="{CF864664-1596-499F-A245-E59605480632}">
      <dgm:prSet/>
      <dgm:spPr/>
      <dgm:t>
        <a:bodyPr/>
        <a:lstStyle/>
        <a:p>
          <a:endParaRPr lang="hy-AM"/>
        </a:p>
      </dgm:t>
    </dgm:pt>
    <dgm:pt modelId="{CD9ADB4A-5B47-403F-9ED8-E29B4910E381}">
      <dgm:prSet custT="1"/>
      <dgm:spPr/>
      <dgm:t>
        <a:bodyPr/>
        <a:lstStyle/>
        <a:p>
          <a:r>
            <a:rPr lang="en-US" sz="1100" dirty="0"/>
            <a:t>….</a:t>
          </a:r>
          <a:endParaRPr lang="hy-AM" sz="1100" dirty="0"/>
        </a:p>
      </dgm:t>
    </dgm:pt>
    <dgm:pt modelId="{279C0289-49C0-4FE0-A344-2E38AB946329}" type="parTrans" cxnId="{F06B8661-2CA7-4FA2-B520-996E8142F6A5}">
      <dgm:prSet/>
      <dgm:spPr/>
      <dgm:t>
        <a:bodyPr/>
        <a:lstStyle/>
        <a:p>
          <a:endParaRPr lang="hy-AM"/>
        </a:p>
      </dgm:t>
    </dgm:pt>
    <dgm:pt modelId="{9CEE56E5-46AD-4719-8A94-B7980A2F889B}" type="sibTrans" cxnId="{F06B8661-2CA7-4FA2-B520-996E8142F6A5}">
      <dgm:prSet/>
      <dgm:spPr/>
      <dgm:t>
        <a:bodyPr/>
        <a:lstStyle/>
        <a:p>
          <a:endParaRPr lang="hy-AM"/>
        </a:p>
      </dgm:t>
    </dgm:pt>
    <dgm:pt modelId="{BE58B874-26AF-4D3F-A028-B73A93741117}">
      <dgm:prSet custT="1"/>
      <dgm:spPr/>
      <dgm:t>
        <a:bodyPr/>
        <a:lstStyle/>
        <a:p>
          <a:r>
            <a:rPr lang="hy-AM" sz="1100" dirty="0">
              <a:latin typeface="Sylfaen" pitchFamily="18" charset="0"/>
            </a:rPr>
            <a:t>ԱԱԳԼ-ի</a:t>
          </a:r>
          <a:r>
            <a:rPr lang="en-US" sz="1100" dirty="0">
              <a:latin typeface="Sylfaen" pitchFamily="18" charset="0"/>
            </a:rPr>
            <a:t> </a:t>
          </a:r>
          <a:r>
            <a:rPr lang="hy-AM" sz="1100" b="1" dirty="0">
              <a:latin typeface="Sylfaen" pitchFamily="18" charset="0"/>
            </a:rPr>
            <a:t>ЛУЭ-75</a:t>
          </a:r>
          <a:r>
            <a:rPr lang="hy-AM" sz="1100" dirty="0">
              <a:latin typeface="Sylfaen" pitchFamily="18" charset="0"/>
            </a:rPr>
            <a:t> գծային արագացուցիչ</a:t>
          </a:r>
          <a:endParaRPr lang="hy-AM" sz="1100" dirty="0"/>
        </a:p>
      </dgm:t>
    </dgm:pt>
    <dgm:pt modelId="{4C8CBD97-0C91-4722-B5A4-C7C08738F69E}" type="parTrans" cxnId="{9DEE103A-760B-4810-BBE1-663B41B6580C}">
      <dgm:prSet/>
      <dgm:spPr/>
      <dgm:t>
        <a:bodyPr/>
        <a:lstStyle/>
        <a:p>
          <a:endParaRPr lang="hy-AM"/>
        </a:p>
      </dgm:t>
    </dgm:pt>
    <dgm:pt modelId="{0D3905B2-86E1-4C06-B3D4-D8782C6A569A}" type="sibTrans" cxnId="{9DEE103A-760B-4810-BBE1-663B41B6580C}">
      <dgm:prSet/>
      <dgm:spPr/>
      <dgm:t>
        <a:bodyPr/>
        <a:lstStyle/>
        <a:p>
          <a:endParaRPr lang="hy-AM"/>
        </a:p>
      </dgm:t>
    </dgm:pt>
    <dgm:pt modelId="{EFE1BB6D-7800-4A65-885B-8A9E9AE056AC}">
      <dgm:prSet custT="1"/>
      <dgm:spPr/>
      <dgm:t>
        <a:bodyPr/>
        <a:lstStyle/>
        <a:p>
          <a:r>
            <a:rPr lang="hy-AM" sz="1100" b="1" noProof="0" dirty="0">
              <a:latin typeface="+mn-lt"/>
            </a:rPr>
            <a:t>Հետազոտություններ միջուկային աստղաֆիզիկայի բնագավառում</a:t>
          </a:r>
          <a:endParaRPr lang="hy-AM" sz="1100" dirty="0"/>
        </a:p>
      </dgm:t>
    </dgm:pt>
    <dgm:pt modelId="{992085C5-ADD9-4709-888D-470B0297CDF2}" type="parTrans" cxnId="{3356DF79-D2F7-457E-971C-FA01C5AA5D99}">
      <dgm:prSet/>
      <dgm:spPr/>
      <dgm:t>
        <a:bodyPr/>
        <a:lstStyle/>
        <a:p>
          <a:endParaRPr lang="hy-AM"/>
        </a:p>
      </dgm:t>
    </dgm:pt>
    <dgm:pt modelId="{2AEBD6CA-9F7A-4675-88AE-AF5D1A213ABC}" type="sibTrans" cxnId="{3356DF79-D2F7-457E-971C-FA01C5AA5D99}">
      <dgm:prSet/>
      <dgm:spPr/>
      <dgm:t>
        <a:bodyPr/>
        <a:lstStyle/>
        <a:p>
          <a:endParaRPr lang="hy-AM"/>
        </a:p>
      </dgm:t>
    </dgm:pt>
    <dgm:pt modelId="{07497A86-ADB1-462D-8739-B33AFB7C6905}">
      <dgm:prSet custT="1"/>
      <dgm:spPr/>
      <dgm:t>
        <a:bodyPr/>
        <a:lstStyle/>
        <a:p>
          <a:r>
            <a:rPr lang="hy-AM" sz="1100" b="1" noProof="0" dirty="0">
              <a:latin typeface="+mn-lt"/>
            </a:rPr>
            <a:t>Հիմնարար հետազոտություններ միջուկային ֆիզիկայի բնագավառում</a:t>
          </a:r>
          <a:endParaRPr lang="hy-AM" sz="1100" dirty="0"/>
        </a:p>
      </dgm:t>
    </dgm:pt>
    <dgm:pt modelId="{21D842D7-AA66-4152-8348-87E86B624F8A}" type="parTrans" cxnId="{E34CBE7B-3D2B-47E4-86C9-D8B38D1176CB}">
      <dgm:prSet/>
      <dgm:spPr/>
      <dgm:t>
        <a:bodyPr/>
        <a:lstStyle/>
        <a:p>
          <a:endParaRPr lang="hy-AM"/>
        </a:p>
      </dgm:t>
    </dgm:pt>
    <dgm:pt modelId="{5368620D-EA43-4EAE-A907-F965B8734A8C}" type="sibTrans" cxnId="{E34CBE7B-3D2B-47E4-86C9-D8B38D1176CB}">
      <dgm:prSet/>
      <dgm:spPr/>
      <dgm:t>
        <a:bodyPr/>
        <a:lstStyle/>
        <a:p>
          <a:endParaRPr lang="hy-AM"/>
        </a:p>
      </dgm:t>
    </dgm:pt>
    <dgm:pt modelId="{0AE1E2F2-5B35-4A85-9530-25EAC7C2E924}">
      <dgm:prSet custT="1"/>
      <dgm:spPr/>
      <dgm:t>
        <a:bodyPr/>
        <a:lstStyle/>
        <a:p>
          <a:r>
            <a:rPr lang="hy-AM" sz="1100" b="1" noProof="0" dirty="0">
              <a:latin typeface="+mn-lt"/>
            </a:rPr>
            <a:t>Կիրառական բնույթի հետազոտություններ</a:t>
          </a:r>
          <a:endParaRPr lang="hy-AM" sz="1100" dirty="0"/>
        </a:p>
      </dgm:t>
    </dgm:pt>
    <dgm:pt modelId="{4FAEDBF2-D375-485F-B888-3AFE5E2385CD}" type="parTrans" cxnId="{A16920A8-1F33-404B-816F-AA387EE13A53}">
      <dgm:prSet/>
      <dgm:spPr/>
      <dgm:t>
        <a:bodyPr/>
        <a:lstStyle/>
        <a:p>
          <a:endParaRPr lang="hy-AM"/>
        </a:p>
      </dgm:t>
    </dgm:pt>
    <dgm:pt modelId="{6C556899-05AB-46A0-9109-E6E6B4437008}" type="sibTrans" cxnId="{A16920A8-1F33-404B-816F-AA387EE13A53}">
      <dgm:prSet/>
      <dgm:spPr/>
      <dgm:t>
        <a:bodyPr/>
        <a:lstStyle/>
        <a:p>
          <a:endParaRPr lang="hy-AM"/>
        </a:p>
      </dgm:t>
    </dgm:pt>
    <dgm:pt modelId="{3818EC93-BA01-4B63-831F-769B7ACD2020}" type="pres">
      <dgm:prSet presAssocID="{1BB69AE6-30EC-4B63-9A91-3C700F63C9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DC436-D4C8-447E-9F83-005EC151AB58}" type="pres">
      <dgm:prSet presAssocID="{FC003FD5-3D28-4074-8679-1C215D82C404}" presName="hierRoot1" presStyleCnt="0">
        <dgm:presLayoutVars>
          <dgm:hierBranch val="init"/>
        </dgm:presLayoutVars>
      </dgm:prSet>
      <dgm:spPr/>
    </dgm:pt>
    <dgm:pt modelId="{7F769731-C5BE-4B1A-9347-AE472CF1A783}" type="pres">
      <dgm:prSet presAssocID="{FC003FD5-3D28-4074-8679-1C215D82C404}" presName="rootComposite1" presStyleCnt="0"/>
      <dgm:spPr/>
    </dgm:pt>
    <dgm:pt modelId="{709EB574-2125-4531-B447-A2CAD3ACFED3}" type="pres">
      <dgm:prSet presAssocID="{FC003FD5-3D28-4074-8679-1C215D82C404}" presName="rootText1" presStyleLbl="node0" presStyleIdx="0" presStyleCnt="1" custScaleX="211077" custScaleY="514863">
        <dgm:presLayoutVars>
          <dgm:chPref val="3"/>
        </dgm:presLayoutVars>
      </dgm:prSet>
      <dgm:spPr/>
    </dgm:pt>
    <dgm:pt modelId="{E93AAF24-AB34-457D-8B6E-072BA9F7C7E3}" type="pres">
      <dgm:prSet presAssocID="{FC003FD5-3D28-4074-8679-1C215D82C404}" presName="rootConnector1" presStyleLbl="node1" presStyleIdx="0" presStyleCnt="0"/>
      <dgm:spPr/>
    </dgm:pt>
    <dgm:pt modelId="{F37F30DF-271D-4F6F-B7C7-AF779AF0251B}" type="pres">
      <dgm:prSet presAssocID="{FC003FD5-3D28-4074-8679-1C215D82C404}" presName="hierChild2" presStyleCnt="0"/>
      <dgm:spPr/>
    </dgm:pt>
    <dgm:pt modelId="{9DF64948-F3BB-4450-88CF-2266953BACDE}" type="pres">
      <dgm:prSet presAssocID="{B132B718-9382-4B85-9982-FB51A57446EA}" presName="Name64" presStyleLbl="parChTrans1D2" presStyleIdx="0" presStyleCnt="5"/>
      <dgm:spPr/>
    </dgm:pt>
    <dgm:pt modelId="{03945462-164F-4162-89DD-5B3D8363DF09}" type="pres">
      <dgm:prSet presAssocID="{50A1DD2E-08DE-430B-AEC7-13FBAFD7A0C2}" presName="hierRoot2" presStyleCnt="0">
        <dgm:presLayoutVars>
          <dgm:hierBranch val="init"/>
        </dgm:presLayoutVars>
      </dgm:prSet>
      <dgm:spPr/>
    </dgm:pt>
    <dgm:pt modelId="{84904811-65CF-4EC4-AE9F-DC5E094C81EF}" type="pres">
      <dgm:prSet presAssocID="{50A1DD2E-08DE-430B-AEC7-13FBAFD7A0C2}" presName="rootComposite" presStyleCnt="0"/>
      <dgm:spPr/>
    </dgm:pt>
    <dgm:pt modelId="{2449291F-F5D2-4E37-A4C7-0EC31D3B656F}" type="pres">
      <dgm:prSet presAssocID="{50A1DD2E-08DE-430B-AEC7-13FBAFD7A0C2}" presName="rootText" presStyleLbl="node2" presStyleIdx="0" presStyleCnt="4" custScaleX="401310" custScaleY="342689" custLinFactY="395504" custLinFactNeighborX="-79986" custLinFactNeighborY="400000">
        <dgm:presLayoutVars>
          <dgm:chPref val="3"/>
        </dgm:presLayoutVars>
      </dgm:prSet>
      <dgm:spPr/>
    </dgm:pt>
    <dgm:pt modelId="{8476B645-2F5D-4509-B679-06ED7962E95C}" type="pres">
      <dgm:prSet presAssocID="{50A1DD2E-08DE-430B-AEC7-13FBAFD7A0C2}" presName="rootConnector" presStyleLbl="node2" presStyleIdx="0" presStyleCnt="4"/>
      <dgm:spPr/>
    </dgm:pt>
    <dgm:pt modelId="{1F7DA1EC-B90B-4E2E-BEEF-9D6401EA202D}" type="pres">
      <dgm:prSet presAssocID="{50A1DD2E-08DE-430B-AEC7-13FBAFD7A0C2}" presName="hierChild4" presStyleCnt="0"/>
      <dgm:spPr/>
    </dgm:pt>
    <dgm:pt modelId="{B4EB21E6-2932-4137-84A6-A3E2D997FD2F}" type="pres">
      <dgm:prSet presAssocID="{26F54203-D8AF-47AE-B4B1-EC0F8FDB9174}" presName="Name64" presStyleLbl="parChTrans1D3" presStyleIdx="0" presStyleCnt="3"/>
      <dgm:spPr/>
    </dgm:pt>
    <dgm:pt modelId="{12F0CF19-DB6E-403E-8319-F07DB04C75E6}" type="pres">
      <dgm:prSet presAssocID="{F7E34700-55D6-41B0-A976-061F680CDA4E}" presName="hierRoot2" presStyleCnt="0">
        <dgm:presLayoutVars>
          <dgm:hierBranch val="init"/>
        </dgm:presLayoutVars>
      </dgm:prSet>
      <dgm:spPr/>
    </dgm:pt>
    <dgm:pt modelId="{47EEDF59-7862-4F47-9208-01F639DAD68B}" type="pres">
      <dgm:prSet presAssocID="{F7E34700-55D6-41B0-A976-061F680CDA4E}" presName="rootComposite" presStyleCnt="0"/>
      <dgm:spPr/>
    </dgm:pt>
    <dgm:pt modelId="{D12C9F19-269D-42B6-8303-02D11DAE74E2}" type="pres">
      <dgm:prSet presAssocID="{F7E34700-55D6-41B0-A976-061F680CDA4E}" presName="rootText" presStyleLbl="node3" presStyleIdx="0" presStyleCnt="3" custScaleX="249519" custScaleY="343373" custLinFactY="397222" custLinFactNeighborX="-66603" custLinFactNeighborY="400000">
        <dgm:presLayoutVars>
          <dgm:chPref val="3"/>
        </dgm:presLayoutVars>
      </dgm:prSet>
      <dgm:spPr/>
    </dgm:pt>
    <dgm:pt modelId="{0FA30065-B454-4CE1-BE73-B8DFA0576A95}" type="pres">
      <dgm:prSet presAssocID="{F7E34700-55D6-41B0-A976-061F680CDA4E}" presName="rootConnector" presStyleLbl="node3" presStyleIdx="0" presStyleCnt="3"/>
      <dgm:spPr/>
    </dgm:pt>
    <dgm:pt modelId="{8F926F91-C270-4440-BDDB-C58762DFF0C8}" type="pres">
      <dgm:prSet presAssocID="{F7E34700-55D6-41B0-A976-061F680CDA4E}" presName="hierChild4" presStyleCnt="0"/>
      <dgm:spPr/>
    </dgm:pt>
    <dgm:pt modelId="{8AC7B7B4-87B2-469A-93B9-82E3C72AF060}" type="pres">
      <dgm:prSet presAssocID="{992085C5-ADD9-4709-888D-470B0297CDF2}" presName="Name64" presStyleLbl="parChTrans1D4" presStyleIdx="0" presStyleCnt="3"/>
      <dgm:spPr/>
    </dgm:pt>
    <dgm:pt modelId="{0194ABA5-C0A5-4F98-9BB3-4336EFA604B5}" type="pres">
      <dgm:prSet presAssocID="{EFE1BB6D-7800-4A65-885B-8A9E9AE056AC}" presName="hierRoot2" presStyleCnt="0">
        <dgm:presLayoutVars>
          <dgm:hierBranch val="init"/>
        </dgm:presLayoutVars>
      </dgm:prSet>
      <dgm:spPr/>
    </dgm:pt>
    <dgm:pt modelId="{CDA2642B-94EF-400D-825E-9B14FA96DC6D}" type="pres">
      <dgm:prSet presAssocID="{EFE1BB6D-7800-4A65-885B-8A9E9AE056AC}" presName="rootComposite" presStyleCnt="0"/>
      <dgm:spPr/>
    </dgm:pt>
    <dgm:pt modelId="{322C4139-84D3-4858-876D-33C57F39D9E3}" type="pres">
      <dgm:prSet presAssocID="{EFE1BB6D-7800-4A65-885B-8A9E9AE056AC}" presName="rootText" presStyleLbl="node4" presStyleIdx="0" presStyleCnt="3" custScaleX="409956" custScaleY="353555" custLinFactY="200000" custLinFactNeighborX="-27062" custLinFactNeighborY="295181">
        <dgm:presLayoutVars>
          <dgm:chPref val="3"/>
        </dgm:presLayoutVars>
      </dgm:prSet>
      <dgm:spPr/>
    </dgm:pt>
    <dgm:pt modelId="{7C49D675-9EFD-4D69-B20E-5D4F51998778}" type="pres">
      <dgm:prSet presAssocID="{EFE1BB6D-7800-4A65-885B-8A9E9AE056AC}" presName="rootConnector" presStyleLbl="node4" presStyleIdx="0" presStyleCnt="3"/>
      <dgm:spPr/>
    </dgm:pt>
    <dgm:pt modelId="{06F28254-731E-429F-9CDB-B912ADE2E813}" type="pres">
      <dgm:prSet presAssocID="{EFE1BB6D-7800-4A65-885B-8A9E9AE056AC}" presName="hierChild4" presStyleCnt="0"/>
      <dgm:spPr/>
    </dgm:pt>
    <dgm:pt modelId="{BAF8D46D-F7DC-45A3-95C9-2DF3F11CF701}" type="pres">
      <dgm:prSet presAssocID="{EFE1BB6D-7800-4A65-885B-8A9E9AE056AC}" presName="hierChild5" presStyleCnt="0"/>
      <dgm:spPr/>
    </dgm:pt>
    <dgm:pt modelId="{A11B5E37-A6B6-42E8-B2D7-2AAACBDDED69}" type="pres">
      <dgm:prSet presAssocID="{21D842D7-AA66-4152-8348-87E86B624F8A}" presName="Name64" presStyleLbl="parChTrans1D4" presStyleIdx="1" presStyleCnt="3"/>
      <dgm:spPr/>
    </dgm:pt>
    <dgm:pt modelId="{B5376049-4973-413F-B1AD-DE8D7E56E147}" type="pres">
      <dgm:prSet presAssocID="{07497A86-ADB1-462D-8739-B33AFB7C6905}" presName="hierRoot2" presStyleCnt="0">
        <dgm:presLayoutVars>
          <dgm:hierBranch val="init"/>
        </dgm:presLayoutVars>
      </dgm:prSet>
      <dgm:spPr/>
    </dgm:pt>
    <dgm:pt modelId="{373D3D7F-DD98-4E94-964C-9EB717309493}" type="pres">
      <dgm:prSet presAssocID="{07497A86-ADB1-462D-8739-B33AFB7C6905}" presName="rootComposite" presStyleCnt="0"/>
      <dgm:spPr/>
    </dgm:pt>
    <dgm:pt modelId="{A2513DD9-1CE5-417A-BFBB-604B9FE23547}" type="pres">
      <dgm:prSet presAssocID="{07497A86-ADB1-462D-8739-B33AFB7C6905}" presName="rootText" presStyleLbl="node4" presStyleIdx="1" presStyleCnt="3" custScaleX="392860" custScaleY="370136" custLinFactY="327527" custLinFactNeighborX="-15390" custLinFactNeighborY="400000">
        <dgm:presLayoutVars>
          <dgm:chPref val="3"/>
        </dgm:presLayoutVars>
      </dgm:prSet>
      <dgm:spPr/>
    </dgm:pt>
    <dgm:pt modelId="{BE2DC341-0B99-4004-84B5-84F2B24FFB55}" type="pres">
      <dgm:prSet presAssocID="{07497A86-ADB1-462D-8739-B33AFB7C6905}" presName="rootConnector" presStyleLbl="node4" presStyleIdx="1" presStyleCnt="3"/>
      <dgm:spPr/>
    </dgm:pt>
    <dgm:pt modelId="{467C232F-9384-42D4-8987-7184FE39D566}" type="pres">
      <dgm:prSet presAssocID="{07497A86-ADB1-462D-8739-B33AFB7C6905}" presName="hierChild4" presStyleCnt="0"/>
      <dgm:spPr/>
    </dgm:pt>
    <dgm:pt modelId="{E579F1C2-D757-461A-A445-8990C3D5B8BE}" type="pres">
      <dgm:prSet presAssocID="{07497A86-ADB1-462D-8739-B33AFB7C6905}" presName="hierChild5" presStyleCnt="0"/>
      <dgm:spPr/>
    </dgm:pt>
    <dgm:pt modelId="{E695C0CB-1DDE-4346-9DEC-CA6F5A626EF7}" type="pres">
      <dgm:prSet presAssocID="{4FAEDBF2-D375-485F-B888-3AFE5E2385CD}" presName="Name64" presStyleLbl="parChTrans1D4" presStyleIdx="2" presStyleCnt="3"/>
      <dgm:spPr/>
    </dgm:pt>
    <dgm:pt modelId="{1DBF8CF0-2DD4-4AF6-9ACC-3A3F11EA6721}" type="pres">
      <dgm:prSet presAssocID="{0AE1E2F2-5B35-4A85-9530-25EAC7C2E924}" presName="hierRoot2" presStyleCnt="0">
        <dgm:presLayoutVars>
          <dgm:hierBranch val="init"/>
        </dgm:presLayoutVars>
      </dgm:prSet>
      <dgm:spPr/>
    </dgm:pt>
    <dgm:pt modelId="{BB13B0E2-0C86-47D1-826C-A38131A76766}" type="pres">
      <dgm:prSet presAssocID="{0AE1E2F2-5B35-4A85-9530-25EAC7C2E924}" presName="rootComposite" presStyleCnt="0"/>
      <dgm:spPr/>
    </dgm:pt>
    <dgm:pt modelId="{2C3E9ECC-7C03-4E42-ADB3-29639367633F}" type="pres">
      <dgm:prSet presAssocID="{0AE1E2F2-5B35-4A85-9530-25EAC7C2E924}" presName="rootText" presStyleLbl="node4" presStyleIdx="2" presStyleCnt="3" custScaleX="405389" custScaleY="211330" custLinFactY="400000" custLinFactNeighborX="-26895" custLinFactNeighborY="469554">
        <dgm:presLayoutVars>
          <dgm:chPref val="3"/>
        </dgm:presLayoutVars>
      </dgm:prSet>
      <dgm:spPr/>
    </dgm:pt>
    <dgm:pt modelId="{3CAE6787-1683-48D3-9384-2F9505A8D954}" type="pres">
      <dgm:prSet presAssocID="{0AE1E2F2-5B35-4A85-9530-25EAC7C2E924}" presName="rootConnector" presStyleLbl="node4" presStyleIdx="2" presStyleCnt="3"/>
      <dgm:spPr/>
    </dgm:pt>
    <dgm:pt modelId="{97F7E742-B934-465F-B5CE-B0319BBBDAD2}" type="pres">
      <dgm:prSet presAssocID="{0AE1E2F2-5B35-4A85-9530-25EAC7C2E924}" presName="hierChild4" presStyleCnt="0"/>
      <dgm:spPr/>
    </dgm:pt>
    <dgm:pt modelId="{CF458E67-F6DE-44B8-B9A4-B924E135299F}" type="pres">
      <dgm:prSet presAssocID="{0AE1E2F2-5B35-4A85-9530-25EAC7C2E924}" presName="hierChild5" presStyleCnt="0"/>
      <dgm:spPr/>
    </dgm:pt>
    <dgm:pt modelId="{56EE4F5B-74C2-4681-A4B8-05F296DCDEE3}" type="pres">
      <dgm:prSet presAssocID="{F7E34700-55D6-41B0-A976-061F680CDA4E}" presName="hierChild5" presStyleCnt="0"/>
      <dgm:spPr/>
    </dgm:pt>
    <dgm:pt modelId="{43385450-54CA-4C8F-A36E-32560E9B93C3}" type="pres">
      <dgm:prSet presAssocID="{50A1DD2E-08DE-430B-AEC7-13FBAFD7A0C2}" presName="hierChild5" presStyleCnt="0"/>
      <dgm:spPr/>
    </dgm:pt>
    <dgm:pt modelId="{AE38512D-BCB1-4257-8317-F039C6DD2D96}" type="pres">
      <dgm:prSet presAssocID="{FD79D7A2-E12A-4FBA-A014-0F9A8EE6EB28}" presName="Name64" presStyleLbl="parChTrans1D2" presStyleIdx="1" presStyleCnt="5"/>
      <dgm:spPr/>
    </dgm:pt>
    <dgm:pt modelId="{8894F1DB-118E-480B-8ADD-482DF5F4B753}" type="pres">
      <dgm:prSet presAssocID="{67A80609-CD32-4951-8066-B92D964E8D02}" presName="hierRoot2" presStyleCnt="0">
        <dgm:presLayoutVars>
          <dgm:hierBranch val="init"/>
        </dgm:presLayoutVars>
      </dgm:prSet>
      <dgm:spPr/>
    </dgm:pt>
    <dgm:pt modelId="{5E068977-5B1F-44CC-9102-E01A98F9963A}" type="pres">
      <dgm:prSet presAssocID="{67A80609-CD32-4951-8066-B92D964E8D02}" presName="rootComposite" presStyleCnt="0"/>
      <dgm:spPr/>
    </dgm:pt>
    <dgm:pt modelId="{4A389924-5165-46DE-A64E-53B597C6FD2A}" type="pres">
      <dgm:prSet presAssocID="{67A80609-CD32-4951-8066-B92D964E8D02}" presName="rootText" presStyleLbl="node2" presStyleIdx="1" presStyleCnt="4" custScaleX="282010" custScaleY="158503" custLinFactY="-300000" custLinFactNeighborX="-61767" custLinFactNeighborY="-307990">
        <dgm:presLayoutVars>
          <dgm:chPref val="3"/>
        </dgm:presLayoutVars>
      </dgm:prSet>
      <dgm:spPr/>
    </dgm:pt>
    <dgm:pt modelId="{E1324C8C-A82A-47B9-8176-1F97B277B104}" type="pres">
      <dgm:prSet presAssocID="{67A80609-CD32-4951-8066-B92D964E8D02}" presName="rootConnector" presStyleLbl="node2" presStyleIdx="1" presStyleCnt="4"/>
      <dgm:spPr/>
    </dgm:pt>
    <dgm:pt modelId="{D5CA3EDD-E202-4AA2-8391-7F8B2A0A2CC7}" type="pres">
      <dgm:prSet presAssocID="{67A80609-CD32-4951-8066-B92D964E8D02}" presName="hierChild4" presStyleCnt="0"/>
      <dgm:spPr/>
    </dgm:pt>
    <dgm:pt modelId="{983EE0A2-6E8C-45D2-B0BF-B009310C89D8}" type="pres">
      <dgm:prSet presAssocID="{4C8CBD97-0C91-4722-B5A4-C7C08738F69E}" presName="Name64" presStyleLbl="parChTrans1D3" presStyleIdx="1" presStyleCnt="3"/>
      <dgm:spPr/>
    </dgm:pt>
    <dgm:pt modelId="{EA2CEC9C-3DEE-421C-907A-28DB8088AC74}" type="pres">
      <dgm:prSet presAssocID="{BE58B874-26AF-4D3F-A028-B73A93741117}" presName="hierRoot2" presStyleCnt="0">
        <dgm:presLayoutVars>
          <dgm:hierBranch val="init"/>
        </dgm:presLayoutVars>
      </dgm:prSet>
      <dgm:spPr/>
    </dgm:pt>
    <dgm:pt modelId="{64AC9E36-C110-4DBE-9526-7CBF82D8E298}" type="pres">
      <dgm:prSet presAssocID="{BE58B874-26AF-4D3F-A028-B73A93741117}" presName="rootComposite" presStyleCnt="0"/>
      <dgm:spPr/>
    </dgm:pt>
    <dgm:pt modelId="{C3A203A9-1177-4590-88EA-5B24DD3CF00C}" type="pres">
      <dgm:prSet presAssocID="{BE58B874-26AF-4D3F-A028-B73A93741117}" presName="rootText" presStyleLbl="node3" presStyleIdx="1" presStyleCnt="3" custScaleX="346655" custScaleY="258421" custLinFactNeighborX="-23409" custLinFactNeighborY="-46525">
        <dgm:presLayoutVars>
          <dgm:chPref val="3"/>
        </dgm:presLayoutVars>
      </dgm:prSet>
      <dgm:spPr/>
    </dgm:pt>
    <dgm:pt modelId="{03F62200-834D-4DD5-9C35-EFB27A5FD001}" type="pres">
      <dgm:prSet presAssocID="{BE58B874-26AF-4D3F-A028-B73A93741117}" presName="rootConnector" presStyleLbl="node3" presStyleIdx="1" presStyleCnt="3"/>
      <dgm:spPr/>
    </dgm:pt>
    <dgm:pt modelId="{A5E222E2-0E7C-494E-87EF-FA524CC3438A}" type="pres">
      <dgm:prSet presAssocID="{BE58B874-26AF-4D3F-A028-B73A93741117}" presName="hierChild4" presStyleCnt="0"/>
      <dgm:spPr/>
    </dgm:pt>
    <dgm:pt modelId="{D3B6A8F0-0CC6-449F-B6B9-6C8FD02521D4}" type="pres">
      <dgm:prSet presAssocID="{BE58B874-26AF-4D3F-A028-B73A93741117}" presName="hierChild5" presStyleCnt="0"/>
      <dgm:spPr/>
    </dgm:pt>
    <dgm:pt modelId="{06E6CE64-E200-45F5-A8D6-2C531562D4ED}" type="pres">
      <dgm:prSet presAssocID="{279C0289-49C0-4FE0-A344-2E38AB946329}" presName="Name64" presStyleLbl="parChTrans1D3" presStyleIdx="2" presStyleCnt="3"/>
      <dgm:spPr/>
    </dgm:pt>
    <dgm:pt modelId="{BA08D2F4-7B0D-4D90-8DE9-F55C9AB018BD}" type="pres">
      <dgm:prSet presAssocID="{CD9ADB4A-5B47-403F-9ED8-E29B4910E381}" presName="hierRoot2" presStyleCnt="0">
        <dgm:presLayoutVars>
          <dgm:hierBranch val="init"/>
        </dgm:presLayoutVars>
      </dgm:prSet>
      <dgm:spPr/>
    </dgm:pt>
    <dgm:pt modelId="{D168FA05-41C8-4F1E-AC7C-648C0E3833FE}" type="pres">
      <dgm:prSet presAssocID="{CD9ADB4A-5B47-403F-9ED8-E29B4910E381}" presName="rootComposite" presStyleCnt="0"/>
      <dgm:spPr/>
    </dgm:pt>
    <dgm:pt modelId="{97CBF47E-E2AE-468F-B583-F947D6275CC3}" type="pres">
      <dgm:prSet presAssocID="{CD9ADB4A-5B47-403F-9ED8-E29B4910E381}" presName="rootText" presStyleLbl="node3" presStyleIdx="2" presStyleCnt="3" custScaleX="344802" custScaleY="259363" custLinFactY="-500000" custLinFactNeighborX="-23409" custLinFactNeighborY="-544094">
        <dgm:presLayoutVars>
          <dgm:chPref val="3"/>
        </dgm:presLayoutVars>
      </dgm:prSet>
      <dgm:spPr/>
    </dgm:pt>
    <dgm:pt modelId="{0331BABE-277E-43C8-AA1D-E03102D8EF90}" type="pres">
      <dgm:prSet presAssocID="{CD9ADB4A-5B47-403F-9ED8-E29B4910E381}" presName="rootConnector" presStyleLbl="node3" presStyleIdx="2" presStyleCnt="3"/>
      <dgm:spPr/>
    </dgm:pt>
    <dgm:pt modelId="{D8BD06AA-7FA7-4023-BCAC-85080448A767}" type="pres">
      <dgm:prSet presAssocID="{CD9ADB4A-5B47-403F-9ED8-E29B4910E381}" presName="hierChild4" presStyleCnt="0"/>
      <dgm:spPr/>
    </dgm:pt>
    <dgm:pt modelId="{3852C110-C9A7-40D0-8917-4DFA7F81BB18}" type="pres">
      <dgm:prSet presAssocID="{CD9ADB4A-5B47-403F-9ED8-E29B4910E381}" presName="hierChild5" presStyleCnt="0"/>
      <dgm:spPr/>
    </dgm:pt>
    <dgm:pt modelId="{8B843697-CE7B-4833-8CC4-1D81D7B23A1E}" type="pres">
      <dgm:prSet presAssocID="{67A80609-CD32-4951-8066-B92D964E8D02}" presName="hierChild5" presStyleCnt="0"/>
      <dgm:spPr/>
    </dgm:pt>
    <dgm:pt modelId="{8F8EBEBA-B6EF-4FB8-8E05-6027FDB088CD}" type="pres">
      <dgm:prSet presAssocID="{D1662FA5-3FBA-437A-A4DF-3443D2F8BC39}" presName="Name64" presStyleLbl="parChTrans1D2" presStyleIdx="2" presStyleCnt="5"/>
      <dgm:spPr/>
    </dgm:pt>
    <dgm:pt modelId="{A56E9C33-B30E-465B-924C-30D6B9BC8140}" type="pres">
      <dgm:prSet presAssocID="{AEE85E5E-F5A8-4B3A-A5D9-AF616EE3F1B2}" presName="hierRoot2" presStyleCnt="0">
        <dgm:presLayoutVars>
          <dgm:hierBranch val="init"/>
        </dgm:presLayoutVars>
      </dgm:prSet>
      <dgm:spPr/>
    </dgm:pt>
    <dgm:pt modelId="{A7DEE12A-9017-4FF5-8B6A-0FD50CBDB51B}" type="pres">
      <dgm:prSet presAssocID="{AEE85E5E-F5A8-4B3A-A5D9-AF616EE3F1B2}" presName="rootComposite" presStyleCnt="0"/>
      <dgm:spPr/>
    </dgm:pt>
    <dgm:pt modelId="{BD726FE8-1AF0-46C9-ADFC-1507620BBC72}" type="pres">
      <dgm:prSet presAssocID="{AEE85E5E-F5A8-4B3A-A5D9-AF616EE3F1B2}" presName="rootText" presStyleLbl="node2" presStyleIdx="2" presStyleCnt="4" custScaleX="282010" custScaleY="158503" custLinFactX="100000" custLinFactY="-700000" custLinFactNeighborX="162621" custLinFactNeighborY="-779834">
        <dgm:presLayoutVars>
          <dgm:chPref val="3"/>
        </dgm:presLayoutVars>
      </dgm:prSet>
      <dgm:spPr/>
    </dgm:pt>
    <dgm:pt modelId="{C000C765-B7A0-49B1-9880-B24481D2EE14}" type="pres">
      <dgm:prSet presAssocID="{AEE85E5E-F5A8-4B3A-A5D9-AF616EE3F1B2}" presName="rootConnector" presStyleLbl="node2" presStyleIdx="2" presStyleCnt="4"/>
      <dgm:spPr/>
    </dgm:pt>
    <dgm:pt modelId="{091D51BE-569F-4CE9-85C9-6EA4FA4164E8}" type="pres">
      <dgm:prSet presAssocID="{AEE85E5E-F5A8-4B3A-A5D9-AF616EE3F1B2}" presName="hierChild4" presStyleCnt="0"/>
      <dgm:spPr/>
    </dgm:pt>
    <dgm:pt modelId="{AF5F4F7A-77DD-4EEE-802F-A3C10C192268}" type="pres">
      <dgm:prSet presAssocID="{AEE85E5E-F5A8-4B3A-A5D9-AF616EE3F1B2}" presName="hierChild5" presStyleCnt="0"/>
      <dgm:spPr/>
    </dgm:pt>
    <dgm:pt modelId="{1DC00330-EEC1-435C-9480-187BAB32FA8C}" type="pres">
      <dgm:prSet presAssocID="{51049E50-5854-4A90-950F-21E16B93CAD8}" presName="Name64" presStyleLbl="parChTrans1D2" presStyleIdx="3" presStyleCnt="5"/>
      <dgm:spPr/>
    </dgm:pt>
    <dgm:pt modelId="{E0B31008-F291-4108-A184-DB96F5AC7068}" type="pres">
      <dgm:prSet presAssocID="{DC11DEFA-E604-4BEF-952A-DAA258A6620A}" presName="hierRoot2" presStyleCnt="0">
        <dgm:presLayoutVars>
          <dgm:hierBranch val="init"/>
        </dgm:presLayoutVars>
      </dgm:prSet>
      <dgm:spPr/>
    </dgm:pt>
    <dgm:pt modelId="{A527CFE6-D897-4794-8B26-91743E555C73}" type="pres">
      <dgm:prSet presAssocID="{DC11DEFA-E604-4BEF-952A-DAA258A6620A}" presName="rootComposite" presStyleCnt="0"/>
      <dgm:spPr/>
    </dgm:pt>
    <dgm:pt modelId="{83E4A530-0D6E-46A2-9559-3CFCA0CDA109}" type="pres">
      <dgm:prSet presAssocID="{DC11DEFA-E604-4BEF-952A-DAA258A6620A}" presName="rootText" presStyleLbl="node2" presStyleIdx="3" presStyleCnt="4" custScaleX="282010" custScaleY="158503" custLinFactY="187480" custLinFactNeighborX="-62045" custLinFactNeighborY="200000">
        <dgm:presLayoutVars>
          <dgm:chPref val="3"/>
        </dgm:presLayoutVars>
      </dgm:prSet>
      <dgm:spPr/>
    </dgm:pt>
    <dgm:pt modelId="{DE57E866-E3CC-4FE0-9ACB-345222043209}" type="pres">
      <dgm:prSet presAssocID="{DC11DEFA-E604-4BEF-952A-DAA258A6620A}" presName="rootConnector" presStyleLbl="node2" presStyleIdx="3" presStyleCnt="4"/>
      <dgm:spPr/>
    </dgm:pt>
    <dgm:pt modelId="{C9D9BB1D-C53A-44FB-A948-943B33069389}" type="pres">
      <dgm:prSet presAssocID="{DC11DEFA-E604-4BEF-952A-DAA258A6620A}" presName="hierChild4" presStyleCnt="0"/>
      <dgm:spPr/>
    </dgm:pt>
    <dgm:pt modelId="{6E71C0D5-6C02-4AF2-836C-F0D270C9C4AE}" type="pres">
      <dgm:prSet presAssocID="{DC11DEFA-E604-4BEF-952A-DAA258A6620A}" presName="hierChild5" presStyleCnt="0"/>
      <dgm:spPr/>
    </dgm:pt>
    <dgm:pt modelId="{7694B9E2-EE26-4FFF-ABAB-A7C9A45C5E93}" type="pres">
      <dgm:prSet presAssocID="{FC003FD5-3D28-4074-8679-1C215D82C404}" presName="hierChild3" presStyleCnt="0"/>
      <dgm:spPr/>
    </dgm:pt>
    <dgm:pt modelId="{B76CCBB3-2C6B-455A-B530-82DEE5429951}" type="pres">
      <dgm:prSet presAssocID="{551CF167-A5A4-431C-899B-93906C300036}" presName="Name115" presStyleLbl="parChTrans1D2" presStyleIdx="4" presStyleCnt="5"/>
      <dgm:spPr/>
    </dgm:pt>
    <dgm:pt modelId="{8467E2DF-D550-4FD4-A33E-55F1D73E2162}" type="pres">
      <dgm:prSet presAssocID="{4149F0D5-0C6F-48AD-9835-BB3F0F31C168}" presName="hierRoot3" presStyleCnt="0">
        <dgm:presLayoutVars>
          <dgm:hierBranch val="init"/>
        </dgm:presLayoutVars>
      </dgm:prSet>
      <dgm:spPr/>
    </dgm:pt>
    <dgm:pt modelId="{0044C1B1-CEBF-4F89-BCC1-4CCE861FF321}" type="pres">
      <dgm:prSet presAssocID="{4149F0D5-0C6F-48AD-9835-BB3F0F31C168}" presName="rootComposite3" presStyleCnt="0"/>
      <dgm:spPr/>
    </dgm:pt>
    <dgm:pt modelId="{82CE2077-D00F-499E-A3E1-4D7471B5EE32}" type="pres">
      <dgm:prSet presAssocID="{4149F0D5-0C6F-48AD-9835-BB3F0F31C168}" presName="rootText3" presStyleLbl="asst1" presStyleIdx="0" presStyleCnt="1" custScaleY="206581" custLinFactY="-329097" custLinFactNeighborX="-29631" custLinFactNeighborY="-400000">
        <dgm:presLayoutVars>
          <dgm:chPref val="3"/>
        </dgm:presLayoutVars>
      </dgm:prSet>
      <dgm:spPr/>
    </dgm:pt>
    <dgm:pt modelId="{6E661EA1-9131-47B3-861C-769DCFA35153}" type="pres">
      <dgm:prSet presAssocID="{4149F0D5-0C6F-48AD-9835-BB3F0F31C168}" presName="rootConnector3" presStyleLbl="asst1" presStyleIdx="0" presStyleCnt="1"/>
      <dgm:spPr/>
    </dgm:pt>
    <dgm:pt modelId="{A5EBE5DD-D655-4D59-B249-1CDE171F0833}" type="pres">
      <dgm:prSet presAssocID="{4149F0D5-0C6F-48AD-9835-BB3F0F31C168}" presName="hierChild6" presStyleCnt="0"/>
      <dgm:spPr/>
    </dgm:pt>
    <dgm:pt modelId="{9F5D3D8A-EB74-4A5A-8C1F-472DFE43DBCA}" type="pres">
      <dgm:prSet presAssocID="{4149F0D5-0C6F-48AD-9835-BB3F0F31C168}" presName="hierChild7" presStyleCnt="0"/>
      <dgm:spPr/>
    </dgm:pt>
  </dgm:ptLst>
  <dgm:cxnLst>
    <dgm:cxn modelId="{C87C1E0E-7E43-465F-A27D-71EB257A490E}" type="presOf" srcId="{CD9ADB4A-5B47-403F-9ED8-E29B4910E381}" destId="{97CBF47E-E2AE-468F-B583-F947D6275CC3}" srcOrd="0" destOrd="0" presId="urn:microsoft.com/office/officeart/2009/3/layout/HorizontalOrganizationChart"/>
    <dgm:cxn modelId="{0A1D1211-6A0A-4A9E-84F8-D2958F79D548}" type="presOf" srcId="{AEE85E5E-F5A8-4B3A-A5D9-AF616EE3F1B2}" destId="{C000C765-B7A0-49B1-9880-B24481D2EE14}" srcOrd="1" destOrd="0" presId="urn:microsoft.com/office/officeart/2009/3/layout/HorizontalOrganizationChart"/>
    <dgm:cxn modelId="{81B26413-372C-4B00-A3D2-F5043377A464}" type="presOf" srcId="{50A1DD2E-08DE-430B-AEC7-13FBAFD7A0C2}" destId="{8476B645-2F5D-4509-B679-06ED7962E95C}" srcOrd="1" destOrd="0" presId="urn:microsoft.com/office/officeart/2009/3/layout/HorizontalOrganizationChart"/>
    <dgm:cxn modelId="{98085617-1978-4349-9A1D-21F2CFA10E68}" type="presOf" srcId="{279C0289-49C0-4FE0-A344-2E38AB946329}" destId="{06E6CE64-E200-45F5-A8D6-2C531562D4ED}" srcOrd="0" destOrd="0" presId="urn:microsoft.com/office/officeart/2009/3/layout/HorizontalOrganizationChart"/>
    <dgm:cxn modelId="{AA2F6719-3CBF-4F10-91EA-3F2853946C4C}" type="presOf" srcId="{07497A86-ADB1-462D-8739-B33AFB7C6905}" destId="{A2513DD9-1CE5-417A-BFBB-604B9FE23547}" srcOrd="0" destOrd="0" presId="urn:microsoft.com/office/officeart/2009/3/layout/HorizontalOrganizationChart"/>
    <dgm:cxn modelId="{83321725-76D4-4A02-9B71-A625B9AE3092}" type="presOf" srcId="{0AE1E2F2-5B35-4A85-9530-25EAC7C2E924}" destId="{2C3E9ECC-7C03-4E42-ADB3-29639367633F}" srcOrd="0" destOrd="0" presId="urn:microsoft.com/office/officeart/2009/3/layout/HorizontalOrganizationChart"/>
    <dgm:cxn modelId="{3F1B2E28-DDC5-460E-94B6-C67E93F28307}" type="presOf" srcId="{B132B718-9382-4B85-9982-FB51A57446EA}" destId="{9DF64948-F3BB-4450-88CF-2266953BACDE}" srcOrd="0" destOrd="0" presId="urn:microsoft.com/office/officeart/2009/3/layout/HorizontalOrganizationChart"/>
    <dgm:cxn modelId="{30A1112F-65EA-4995-9F83-698FCFCED3BE}" srcId="{FC003FD5-3D28-4074-8679-1C215D82C404}" destId="{50A1DD2E-08DE-430B-AEC7-13FBAFD7A0C2}" srcOrd="1" destOrd="0" parTransId="{B132B718-9382-4B85-9982-FB51A57446EA}" sibTransId="{09DBD243-ACFD-4B5B-988E-077AEBD26929}"/>
    <dgm:cxn modelId="{96537139-553F-4ACA-84DF-B4159F7DC1A6}" type="presOf" srcId="{BE58B874-26AF-4D3F-A028-B73A93741117}" destId="{C3A203A9-1177-4590-88EA-5B24DD3CF00C}" srcOrd="0" destOrd="0" presId="urn:microsoft.com/office/officeart/2009/3/layout/HorizontalOrganizationChart"/>
    <dgm:cxn modelId="{9DEE103A-760B-4810-BBE1-663B41B6580C}" srcId="{67A80609-CD32-4951-8066-B92D964E8D02}" destId="{BE58B874-26AF-4D3F-A028-B73A93741117}" srcOrd="0" destOrd="0" parTransId="{4C8CBD97-0C91-4722-B5A4-C7C08738F69E}" sibTransId="{0D3905B2-86E1-4C06-B3D4-D8782C6A569A}"/>
    <dgm:cxn modelId="{2353233E-3359-4001-B67F-2F2DDE091ECA}" type="presOf" srcId="{551CF167-A5A4-431C-899B-93906C300036}" destId="{B76CCBB3-2C6B-455A-B530-82DEE5429951}" srcOrd="0" destOrd="0" presId="urn:microsoft.com/office/officeart/2009/3/layout/HorizontalOrganizationChart"/>
    <dgm:cxn modelId="{160A535B-4CE8-4ABB-8B89-A1471DEE0BEC}" type="presOf" srcId="{AEE85E5E-F5A8-4B3A-A5D9-AF616EE3F1B2}" destId="{BD726FE8-1AF0-46C9-ADFC-1507620BBC72}" srcOrd="0" destOrd="0" presId="urn:microsoft.com/office/officeart/2009/3/layout/HorizontalOrganizationChart"/>
    <dgm:cxn modelId="{471ABF5F-DE74-49EF-B4FC-6577DA36A044}" type="presOf" srcId="{DC11DEFA-E604-4BEF-952A-DAA258A6620A}" destId="{83E4A530-0D6E-46A2-9559-3CFCA0CDA109}" srcOrd="0" destOrd="0" presId="urn:microsoft.com/office/officeart/2009/3/layout/HorizontalOrganizationChart"/>
    <dgm:cxn modelId="{F06B8661-2CA7-4FA2-B520-996E8142F6A5}" srcId="{67A80609-CD32-4951-8066-B92D964E8D02}" destId="{CD9ADB4A-5B47-403F-9ED8-E29B4910E381}" srcOrd="1" destOrd="0" parTransId="{279C0289-49C0-4FE0-A344-2E38AB946329}" sibTransId="{9CEE56E5-46AD-4719-8A94-B7980A2F889B}"/>
    <dgm:cxn modelId="{CF864664-1596-499F-A245-E59605480632}" srcId="{50A1DD2E-08DE-430B-AEC7-13FBAFD7A0C2}" destId="{F7E34700-55D6-41B0-A976-061F680CDA4E}" srcOrd="0" destOrd="0" parTransId="{26F54203-D8AF-47AE-B4B1-EC0F8FDB9174}" sibTransId="{152E752F-9AC8-487F-B7E9-7C1F457CBF6F}"/>
    <dgm:cxn modelId="{F956FE47-2F30-4BD8-B9E3-36134FB5016D}" srcId="{FC003FD5-3D28-4074-8679-1C215D82C404}" destId="{DC11DEFA-E604-4BEF-952A-DAA258A6620A}" srcOrd="4" destOrd="0" parTransId="{51049E50-5854-4A90-950F-21E16B93CAD8}" sibTransId="{3A159EBC-C47F-430D-94E8-8FD857E908B9}"/>
    <dgm:cxn modelId="{0486606B-F40F-4211-B212-CBC9CA197E9F}" type="presOf" srcId="{4149F0D5-0C6F-48AD-9835-BB3F0F31C168}" destId="{6E661EA1-9131-47B3-861C-769DCFA35153}" srcOrd="1" destOrd="0" presId="urn:microsoft.com/office/officeart/2009/3/layout/HorizontalOrganizationChart"/>
    <dgm:cxn modelId="{1894674D-160C-4400-81E9-2F589BF6D66A}" type="presOf" srcId="{FC003FD5-3D28-4074-8679-1C215D82C404}" destId="{709EB574-2125-4531-B447-A2CAD3ACFED3}" srcOrd="0" destOrd="0" presId="urn:microsoft.com/office/officeart/2009/3/layout/HorizontalOrganizationChart"/>
    <dgm:cxn modelId="{1B7C8B50-FA11-4C15-AA88-71763953ED27}" type="presOf" srcId="{EFE1BB6D-7800-4A65-885B-8A9E9AE056AC}" destId="{322C4139-84D3-4858-876D-33C57F39D9E3}" srcOrd="0" destOrd="0" presId="urn:microsoft.com/office/officeart/2009/3/layout/HorizontalOrganizationChart"/>
    <dgm:cxn modelId="{F0B1B950-08A3-4039-BCDA-6DBBCC3C7FD6}" type="presOf" srcId="{26F54203-D8AF-47AE-B4B1-EC0F8FDB9174}" destId="{B4EB21E6-2932-4137-84A6-A3E2D997FD2F}" srcOrd="0" destOrd="0" presId="urn:microsoft.com/office/officeart/2009/3/layout/HorizontalOrganizationChart"/>
    <dgm:cxn modelId="{BAF24953-A4D0-4B0D-B793-89BFCDD03157}" type="presOf" srcId="{4C8CBD97-0C91-4722-B5A4-C7C08738F69E}" destId="{983EE0A2-6E8C-45D2-B0BF-B009310C89D8}" srcOrd="0" destOrd="0" presId="urn:microsoft.com/office/officeart/2009/3/layout/HorizontalOrganizationChart"/>
    <dgm:cxn modelId="{294FAD73-6A75-40C2-B751-C0AEE18C5EA8}" type="presOf" srcId="{67A80609-CD32-4951-8066-B92D964E8D02}" destId="{E1324C8C-A82A-47B9-8176-1F97B277B104}" srcOrd="1" destOrd="0" presId="urn:microsoft.com/office/officeart/2009/3/layout/HorizontalOrganizationChart"/>
    <dgm:cxn modelId="{0E9F7255-73EB-49F1-96B5-C975AE62455F}" type="presOf" srcId="{BE58B874-26AF-4D3F-A028-B73A93741117}" destId="{03F62200-834D-4DD5-9C35-EFB27A5FD001}" srcOrd="1" destOrd="0" presId="urn:microsoft.com/office/officeart/2009/3/layout/HorizontalOrganizationChart"/>
    <dgm:cxn modelId="{4B944C78-7A72-461C-B47D-D39D6FD1551C}" type="presOf" srcId="{21D842D7-AA66-4152-8348-87E86B624F8A}" destId="{A11B5E37-A6B6-42E8-B2D7-2AAACBDDED69}" srcOrd="0" destOrd="0" presId="urn:microsoft.com/office/officeart/2009/3/layout/HorizontalOrganizationChart"/>
    <dgm:cxn modelId="{7797B378-4859-4A30-AAC5-027053BB25B5}" type="presOf" srcId="{D1662FA5-3FBA-437A-A4DF-3443D2F8BC39}" destId="{8F8EBEBA-B6EF-4FB8-8E05-6027FDB088CD}" srcOrd="0" destOrd="0" presId="urn:microsoft.com/office/officeart/2009/3/layout/HorizontalOrganizationChart"/>
    <dgm:cxn modelId="{3356DF79-D2F7-457E-971C-FA01C5AA5D99}" srcId="{F7E34700-55D6-41B0-A976-061F680CDA4E}" destId="{EFE1BB6D-7800-4A65-885B-8A9E9AE056AC}" srcOrd="0" destOrd="0" parTransId="{992085C5-ADD9-4709-888D-470B0297CDF2}" sibTransId="{2AEBD6CA-9F7A-4675-88AE-AF5D1A213ABC}"/>
    <dgm:cxn modelId="{6ADD367B-C06C-4736-B896-B406EC447F5C}" srcId="{FC003FD5-3D28-4074-8679-1C215D82C404}" destId="{AEE85E5E-F5A8-4B3A-A5D9-AF616EE3F1B2}" srcOrd="3" destOrd="0" parTransId="{D1662FA5-3FBA-437A-A4DF-3443D2F8BC39}" sibTransId="{8F685DCC-3C38-4B86-BD57-3F96E532A73E}"/>
    <dgm:cxn modelId="{E34CBE7B-3D2B-47E4-86C9-D8B38D1176CB}" srcId="{F7E34700-55D6-41B0-A976-061F680CDA4E}" destId="{07497A86-ADB1-462D-8739-B33AFB7C6905}" srcOrd="1" destOrd="0" parTransId="{21D842D7-AA66-4152-8348-87E86B624F8A}" sibTransId="{5368620D-EA43-4EAE-A907-F965B8734A8C}"/>
    <dgm:cxn modelId="{5A26967E-272C-4414-924D-FF298131E4ED}" type="presOf" srcId="{992085C5-ADD9-4709-888D-470B0297CDF2}" destId="{8AC7B7B4-87B2-469A-93B9-82E3C72AF060}" srcOrd="0" destOrd="0" presId="urn:microsoft.com/office/officeart/2009/3/layout/HorizontalOrganizationChart"/>
    <dgm:cxn modelId="{61253E92-ADB0-40B8-A164-D0F35210093E}" type="presOf" srcId="{51049E50-5854-4A90-950F-21E16B93CAD8}" destId="{1DC00330-EEC1-435C-9480-187BAB32FA8C}" srcOrd="0" destOrd="0" presId="urn:microsoft.com/office/officeart/2009/3/layout/HorizontalOrganizationChart"/>
    <dgm:cxn modelId="{A6DAB497-768D-420C-8AD5-016102CC2BB9}" srcId="{1BB69AE6-30EC-4B63-9A91-3C700F63C96D}" destId="{FC003FD5-3D28-4074-8679-1C215D82C404}" srcOrd="0" destOrd="0" parTransId="{EA83E97E-E092-4AAA-8E35-1D64F31A830A}" sibTransId="{7B3F243D-D7BA-4FBB-9C1C-4C2B1423418C}"/>
    <dgm:cxn modelId="{20503C9E-38E6-4968-81D8-6475ED47C00B}" type="presOf" srcId="{0AE1E2F2-5B35-4A85-9530-25EAC7C2E924}" destId="{3CAE6787-1683-48D3-9384-2F9505A8D954}" srcOrd="1" destOrd="0" presId="urn:microsoft.com/office/officeart/2009/3/layout/HorizontalOrganizationChart"/>
    <dgm:cxn modelId="{8459AAA1-7E1F-485A-BE76-0C7949104360}" type="presOf" srcId="{FC003FD5-3D28-4074-8679-1C215D82C404}" destId="{E93AAF24-AB34-457D-8B6E-072BA9F7C7E3}" srcOrd="1" destOrd="0" presId="urn:microsoft.com/office/officeart/2009/3/layout/HorizontalOrganizationChart"/>
    <dgm:cxn modelId="{C49CACA7-B6CD-47A9-8E82-6BBA899E58E2}" type="presOf" srcId="{4149F0D5-0C6F-48AD-9835-BB3F0F31C168}" destId="{82CE2077-D00F-499E-A3E1-4D7471B5EE32}" srcOrd="0" destOrd="0" presId="urn:microsoft.com/office/officeart/2009/3/layout/HorizontalOrganizationChart"/>
    <dgm:cxn modelId="{A16920A8-1F33-404B-816F-AA387EE13A53}" srcId="{F7E34700-55D6-41B0-A976-061F680CDA4E}" destId="{0AE1E2F2-5B35-4A85-9530-25EAC7C2E924}" srcOrd="2" destOrd="0" parTransId="{4FAEDBF2-D375-485F-B888-3AFE5E2385CD}" sibTransId="{6C556899-05AB-46A0-9109-E6E6B4437008}"/>
    <dgm:cxn modelId="{F7D7C5A9-229C-4B66-AD91-A9023EA8E4A6}" srcId="{FC003FD5-3D28-4074-8679-1C215D82C404}" destId="{4149F0D5-0C6F-48AD-9835-BB3F0F31C168}" srcOrd="0" destOrd="0" parTransId="{551CF167-A5A4-431C-899B-93906C300036}" sibTransId="{9B7F2435-5172-4CDF-9F24-2D35970FA8B4}"/>
    <dgm:cxn modelId="{C8A983AF-2DE4-4597-BD1F-F79737BE49A6}" type="presOf" srcId="{FD79D7A2-E12A-4FBA-A014-0F9A8EE6EB28}" destId="{AE38512D-BCB1-4257-8317-F039C6DD2D96}" srcOrd="0" destOrd="0" presId="urn:microsoft.com/office/officeart/2009/3/layout/HorizontalOrganizationChart"/>
    <dgm:cxn modelId="{EDF9CBB4-0801-42B8-B958-3D527FA35711}" type="presOf" srcId="{CD9ADB4A-5B47-403F-9ED8-E29B4910E381}" destId="{0331BABE-277E-43C8-AA1D-E03102D8EF90}" srcOrd="1" destOrd="0" presId="urn:microsoft.com/office/officeart/2009/3/layout/HorizontalOrganizationChart"/>
    <dgm:cxn modelId="{4DDC8AB6-6FEA-4A1E-9A80-DB97325E7364}" type="presOf" srcId="{07497A86-ADB1-462D-8739-B33AFB7C6905}" destId="{BE2DC341-0B99-4004-84B5-84F2B24FFB55}" srcOrd="1" destOrd="0" presId="urn:microsoft.com/office/officeart/2009/3/layout/HorizontalOrganizationChart"/>
    <dgm:cxn modelId="{C44EA0BA-D181-445C-89D5-78D350C041FB}" type="presOf" srcId="{1BB69AE6-30EC-4B63-9A91-3C700F63C96D}" destId="{3818EC93-BA01-4B63-831F-769B7ACD2020}" srcOrd="0" destOrd="0" presId="urn:microsoft.com/office/officeart/2009/3/layout/HorizontalOrganizationChart"/>
    <dgm:cxn modelId="{15A99DD0-686C-42CE-82B1-3C95DD1B505B}" srcId="{FC003FD5-3D28-4074-8679-1C215D82C404}" destId="{67A80609-CD32-4951-8066-B92D964E8D02}" srcOrd="2" destOrd="0" parTransId="{FD79D7A2-E12A-4FBA-A014-0F9A8EE6EB28}" sibTransId="{363C8EFF-B579-4A5C-8397-A7B7AE660716}"/>
    <dgm:cxn modelId="{EF51B0D8-3EEA-4A99-956F-3969F677FBEF}" type="presOf" srcId="{F7E34700-55D6-41B0-A976-061F680CDA4E}" destId="{D12C9F19-269D-42B6-8303-02D11DAE74E2}" srcOrd="0" destOrd="0" presId="urn:microsoft.com/office/officeart/2009/3/layout/HorizontalOrganizationChart"/>
    <dgm:cxn modelId="{579257E0-7E6F-4D95-A9D9-C89E274A95F2}" type="presOf" srcId="{4FAEDBF2-D375-485F-B888-3AFE5E2385CD}" destId="{E695C0CB-1DDE-4346-9DEC-CA6F5A626EF7}" srcOrd="0" destOrd="0" presId="urn:microsoft.com/office/officeart/2009/3/layout/HorizontalOrganizationChart"/>
    <dgm:cxn modelId="{AA62D1E8-8522-4588-B074-F6F1CCA2E2CE}" type="presOf" srcId="{F7E34700-55D6-41B0-A976-061F680CDA4E}" destId="{0FA30065-B454-4CE1-BE73-B8DFA0576A95}" srcOrd="1" destOrd="0" presId="urn:microsoft.com/office/officeart/2009/3/layout/HorizontalOrganizationChart"/>
    <dgm:cxn modelId="{6BC4A0EC-A868-4DF4-8FC1-44E5883E9C73}" type="presOf" srcId="{50A1DD2E-08DE-430B-AEC7-13FBAFD7A0C2}" destId="{2449291F-F5D2-4E37-A4C7-0EC31D3B656F}" srcOrd="0" destOrd="0" presId="urn:microsoft.com/office/officeart/2009/3/layout/HorizontalOrganizationChart"/>
    <dgm:cxn modelId="{AA2B66F1-73CF-4953-9794-E3A96F66F89E}" type="presOf" srcId="{EFE1BB6D-7800-4A65-885B-8A9E9AE056AC}" destId="{7C49D675-9EFD-4D69-B20E-5D4F51998778}" srcOrd="1" destOrd="0" presId="urn:microsoft.com/office/officeart/2009/3/layout/HorizontalOrganizationChart"/>
    <dgm:cxn modelId="{4883E2F5-00E4-4AE3-BADF-C869C10EE270}" type="presOf" srcId="{DC11DEFA-E604-4BEF-952A-DAA258A6620A}" destId="{DE57E866-E3CC-4FE0-9ACB-345222043209}" srcOrd="1" destOrd="0" presId="urn:microsoft.com/office/officeart/2009/3/layout/HorizontalOrganizationChart"/>
    <dgm:cxn modelId="{8DEA54FE-CCBC-4458-ABF9-F51B41C31213}" type="presOf" srcId="{67A80609-CD32-4951-8066-B92D964E8D02}" destId="{4A389924-5165-46DE-A64E-53B597C6FD2A}" srcOrd="0" destOrd="0" presId="urn:microsoft.com/office/officeart/2009/3/layout/HorizontalOrganizationChart"/>
    <dgm:cxn modelId="{E654C2A0-3309-4E2C-9358-E831DE7D9873}" type="presParOf" srcId="{3818EC93-BA01-4B63-831F-769B7ACD2020}" destId="{23FDC436-D4C8-447E-9F83-005EC151AB58}" srcOrd="0" destOrd="0" presId="urn:microsoft.com/office/officeart/2009/3/layout/HorizontalOrganizationChart"/>
    <dgm:cxn modelId="{5A39A0A7-B2A9-44C8-84B2-34E4150A9E4B}" type="presParOf" srcId="{23FDC436-D4C8-447E-9F83-005EC151AB58}" destId="{7F769731-C5BE-4B1A-9347-AE472CF1A783}" srcOrd="0" destOrd="0" presId="urn:microsoft.com/office/officeart/2009/3/layout/HorizontalOrganizationChart"/>
    <dgm:cxn modelId="{53274CBD-8911-42A7-AE1C-2A91826F7E38}" type="presParOf" srcId="{7F769731-C5BE-4B1A-9347-AE472CF1A783}" destId="{709EB574-2125-4531-B447-A2CAD3ACFED3}" srcOrd="0" destOrd="0" presId="urn:microsoft.com/office/officeart/2009/3/layout/HorizontalOrganizationChart"/>
    <dgm:cxn modelId="{74F9E30D-63A6-4C47-B2D3-BCFBA21D0813}" type="presParOf" srcId="{7F769731-C5BE-4B1A-9347-AE472CF1A783}" destId="{E93AAF24-AB34-457D-8B6E-072BA9F7C7E3}" srcOrd="1" destOrd="0" presId="urn:microsoft.com/office/officeart/2009/3/layout/HorizontalOrganizationChart"/>
    <dgm:cxn modelId="{638EC397-6DF5-411C-83BC-766D012AABAD}" type="presParOf" srcId="{23FDC436-D4C8-447E-9F83-005EC151AB58}" destId="{F37F30DF-271D-4F6F-B7C7-AF779AF0251B}" srcOrd="1" destOrd="0" presId="urn:microsoft.com/office/officeart/2009/3/layout/HorizontalOrganizationChart"/>
    <dgm:cxn modelId="{8DA60E0F-B49D-4649-98FE-8377DB3A6462}" type="presParOf" srcId="{F37F30DF-271D-4F6F-B7C7-AF779AF0251B}" destId="{9DF64948-F3BB-4450-88CF-2266953BACDE}" srcOrd="0" destOrd="0" presId="urn:microsoft.com/office/officeart/2009/3/layout/HorizontalOrganizationChart"/>
    <dgm:cxn modelId="{F92952BB-32F5-444D-8A6E-FC606F0D756D}" type="presParOf" srcId="{F37F30DF-271D-4F6F-B7C7-AF779AF0251B}" destId="{03945462-164F-4162-89DD-5B3D8363DF09}" srcOrd="1" destOrd="0" presId="urn:microsoft.com/office/officeart/2009/3/layout/HorizontalOrganizationChart"/>
    <dgm:cxn modelId="{4BDA113B-076D-4B02-A269-9E416734BCFF}" type="presParOf" srcId="{03945462-164F-4162-89DD-5B3D8363DF09}" destId="{84904811-65CF-4EC4-AE9F-DC5E094C81EF}" srcOrd="0" destOrd="0" presId="urn:microsoft.com/office/officeart/2009/3/layout/HorizontalOrganizationChart"/>
    <dgm:cxn modelId="{54E7307C-25E1-46CF-B5AD-F9D554FAEB1E}" type="presParOf" srcId="{84904811-65CF-4EC4-AE9F-DC5E094C81EF}" destId="{2449291F-F5D2-4E37-A4C7-0EC31D3B656F}" srcOrd="0" destOrd="0" presId="urn:microsoft.com/office/officeart/2009/3/layout/HorizontalOrganizationChart"/>
    <dgm:cxn modelId="{5C153909-F359-4F21-8202-9F2FA1C31E8D}" type="presParOf" srcId="{84904811-65CF-4EC4-AE9F-DC5E094C81EF}" destId="{8476B645-2F5D-4509-B679-06ED7962E95C}" srcOrd="1" destOrd="0" presId="urn:microsoft.com/office/officeart/2009/3/layout/HorizontalOrganizationChart"/>
    <dgm:cxn modelId="{BFEC990A-2C45-436A-9186-8F7F9A25931B}" type="presParOf" srcId="{03945462-164F-4162-89DD-5B3D8363DF09}" destId="{1F7DA1EC-B90B-4E2E-BEEF-9D6401EA202D}" srcOrd="1" destOrd="0" presId="urn:microsoft.com/office/officeart/2009/3/layout/HorizontalOrganizationChart"/>
    <dgm:cxn modelId="{656AA005-6C34-43D5-A48B-EEAF51CE06F9}" type="presParOf" srcId="{1F7DA1EC-B90B-4E2E-BEEF-9D6401EA202D}" destId="{B4EB21E6-2932-4137-84A6-A3E2D997FD2F}" srcOrd="0" destOrd="0" presId="urn:microsoft.com/office/officeart/2009/3/layout/HorizontalOrganizationChart"/>
    <dgm:cxn modelId="{F252888C-B178-4E8F-A449-1DB133584BE9}" type="presParOf" srcId="{1F7DA1EC-B90B-4E2E-BEEF-9D6401EA202D}" destId="{12F0CF19-DB6E-403E-8319-F07DB04C75E6}" srcOrd="1" destOrd="0" presId="urn:microsoft.com/office/officeart/2009/3/layout/HorizontalOrganizationChart"/>
    <dgm:cxn modelId="{B09C7CE8-45F7-461E-8F79-A0EC52DDCF82}" type="presParOf" srcId="{12F0CF19-DB6E-403E-8319-F07DB04C75E6}" destId="{47EEDF59-7862-4F47-9208-01F639DAD68B}" srcOrd="0" destOrd="0" presId="urn:microsoft.com/office/officeart/2009/3/layout/HorizontalOrganizationChart"/>
    <dgm:cxn modelId="{652BEE87-6199-454A-BB5D-2ACF2BE05D05}" type="presParOf" srcId="{47EEDF59-7862-4F47-9208-01F639DAD68B}" destId="{D12C9F19-269D-42B6-8303-02D11DAE74E2}" srcOrd="0" destOrd="0" presId="urn:microsoft.com/office/officeart/2009/3/layout/HorizontalOrganizationChart"/>
    <dgm:cxn modelId="{D96EF6E6-C731-4F3B-B1BD-CF53C9E0DDC0}" type="presParOf" srcId="{47EEDF59-7862-4F47-9208-01F639DAD68B}" destId="{0FA30065-B454-4CE1-BE73-B8DFA0576A95}" srcOrd="1" destOrd="0" presId="urn:microsoft.com/office/officeart/2009/3/layout/HorizontalOrganizationChart"/>
    <dgm:cxn modelId="{7AD4C301-2E77-43F1-B6EC-5AC7834578F3}" type="presParOf" srcId="{12F0CF19-DB6E-403E-8319-F07DB04C75E6}" destId="{8F926F91-C270-4440-BDDB-C58762DFF0C8}" srcOrd="1" destOrd="0" presId="urn:microsoft.com/office/officeart/2009/3/layout/HorizontalOrganizationChart"/>
    <dgm:cxn modelId="{E4E85FA2-059B-4357-A7A7-C8F3944780B9}" type="presParOf" srcId="{8F926F91-C270-4440-BDDB-C58762DFF0C8}" destId="{8AC7B7B4-87B2-469A-93B9-82E3C72AF060}" srcOrd="0" destOrd="0" presId="urn:microsoft.com/office/officeart/2009/3/layout/HorizontalOrganizationChart"/>
    <dgm:cxn modelId="{A96774FB-EF0D-414B-ABE1-F200693A193E}" type="presParOf" srcId="{8F926F91-C270-4440-BDDB-C58762DFF0C8}" destId="{0194ABA5-C0A5-4F98-9BB3-4336EFA604B5}" srcOrd="1" destOrd="0" presId="urn:microsoft.com/office/officeart/2009/3/layout/HorizontalOrganizationChart"/>
    <dgm:cxn modelId="{E4F16E8F-314E-44FE-8259-0929D4EF0DBF}" type="presParOf" srcId="{0194ABA5-C0A5-4F98-9BB3-4336EFA604B5}" destId="{CDA2642B-94EF-400D-825E-9B14FA96DC6D}" srcOrd="0" destOrd="0" presId="urn:microsoft.com/office/officeart/2009/3/layout/HorizontalOrganizationChart"/>
    <dgm:cxn modelId="{CF0736D0-E4DD-481E-B16F-E8A5E66363D8}" type="presParOf" srcId="{CDA2642B-94EF-400D-825E-9B14FA96DC6D}" destId="{322C4139-84D3-4858-876D-33C57F39D9E3}" srcOrd="0" destOrd="0" presId="urn:microsoft.com/office/officeart/2009/3/layout/HorizontalOrganizationChart"/>
    <dgm:cxn modelId="{FA91E063-2715-4CF5-ACDD-DFED9E9B6E22}" type="presParOf" srcId="{CDA2642B-94EF-400D-825E-9B14FA96DC6D}" destId="{7C49D675-9EFD-4D69-B20E-5D4F51998778}" srcOrd="1" destOrd="0" presId="urn:microsoft.com/office/officeart/2009/3/layout/HorizontalOrganizationChart"/>
    <dgm:cxn modelId="{F7743868-C657-4D1C-B0D6-42851A00EF81}" type="presParOf" srcId="{0194ABA5-C0A5-4F98-9BB3-4336EFA604B5}" destId="{06F28254-731E-429F-9CDB-B912ADE2E813}" srcOrd="1" destOrd="0" presId="urn:microsoft.com/office/officeart/2009/3/layout/HorizontalOrganizationChart"/>
    <dgm:cxn modelId="{9120D12D-3AA4-4717-8746-53F57EFA9954}" type="presParOf" srcId="{0194ABA5-C0A5-4F98-9BB3-4336EFA604B5}" destId="{BAF8D46D-F7DC-45A3-95C9-2DF3F11CF701}" srcOrd="2" destOrd="0" presId="urn:microsoft.com/office/officeart/2009/3/layout/HorizontalOrganizationChart"/>
    <dgm:cxn modelId="{BDBCCDB2-831B-40C3-A07C-155F2D47B92F}" type="presParOf" srcId="{8F926F91-C270-4440-BDDB-C58762DFF0C8}" destId="{A11B5E37-A6B6-42E8-B2D7-2AAACBDDED69}" srcOrd="2" destOrd="0" presId="urn:microsoft.com/office/officeart/2009/3/layout/HorizontalOrganizationChart"/>
    <dgm:cxn modelId="{70BC869D-691B-4280-871E-F53D664EDD27}" type="presParOf" srcId="{8F926F91-C270-4440-BDDB-C58762DFF0C8}" destId="{B5376049-4973-413F-B1AD-DE8D7E56E147}" srcOrd="3" destOrd="0" presId="urn:microsoft.com/office/officeart/2009/3/layout/HorizontalOrganizationChart"/>
    <dgm:cxn modelId="{9573E483-EACC-47AD-8F7F-D649F04F48CB}" type="presParOf" srcId="{B5376049-4973-413F-B1AD-DE8D7E56E147}" destId="{373D3D7F-DD98-4E94-964C-9EB717309493}" srcOrd="0" destOrd="0" presId="urn:microsoft.com/office/officeart/2009/3/layout/HorizontalOrganizationChart"/>
    <dgm:cxn modelId="{57DBB7FE-ADB3-4BE3-8D6E-40EC6104FE88}" type="presParOf" srcId="{373D3D7F-DD98-4E94-964C-9EB717309493}" destId="{A2513DD9-1CE5-417A-BFBB-604B9FE23547}" srcOrd="0" destOrd="0" presId="urn:microsoft.com/office/officeart/2009/3/layout/HorizontalOrganizationChart"/>
    <dgm:cxn modelId="{3CAE46BA-65AC-409F-A149-3181B4A5E11D}" type="presParOf" srcId="{373D3D7F-DD98-4E94-964C-9EB717309493}" destId="{BE2DC341-0B99-4004-84B5-84F2B24FFB55}" srcOrd="1" destOrd="0" presId="urn:microsoft.com/office/officeart/2009/3/layout/HorizontalOrganizationChart"/>
    <dgm:cxn modelId="{F133C955-BC71-41F6-9C37-F2956A67C991}" type="presParOf" srcId="{B5376049-4973-413F-B1AD-DE8D7E56E147}" destId="{467C232F-9384-42D4-8987-7184FE39D566}" srcOrd="1" destOrd="0" presId="urn:microsoft.com/office/officeart/2009/3/layout/HorizontalOrganizationChart"/>
    <dgm:cxn modelId="{914FF6FB-EFEA-4F4D-8D0E-D871521D8319}" type="presParOf" srcId="{B5376049-4973-413F-B1AD-DE8D7E56E147}" destId="{E579F1C2-D757-461A-A445-8990C3D5B8BE}" srcOrd="2" destOrd="0" presId="urn:microsoft.com/office/officeart/2009/3/layout/HorizontalOrganizationChart"/>
    <dgm:cxn modelId="{D1ACB7ED-6487-4372-AF6D-8C18C2E7B58C}" type="presParOf" srcId="{8F926F91-C270-4440-BDDB-C58762DFF0C8}" destId="{E695C0CB-1DDE-4346-9DEC-CA6F5A626EF7}" srcOrd="4" destOrd="0" presId="urn:microsoft.com/office/officeart/2009/3/layout/HorizontalOrganizationChart"/>
    <dgm:cxn modelId="{B7212E84-E298-4ACA-98EF-584080C5B0A5}" type="presParOf" srcId="{8F926F91-C270-4440-BDDB-C58762DFF0C8}" destId="{1DBF8CF0-2DD4-4AF6-9ACC-3A3F11EA6721}" srcOrd="5" destOrd="0" presId="urn:microsoft.com/office/officeart/2009/3/layout/HorizontalOrganizationChart"/>
    <dgm:cxn modelId="{1E5C7C35-7A0A-4881-A4D6-2611E3CBB893}" type="presParOf" srcId="{1DBF8CF0-2DD4-4AF6-9ACC-3A3F11EA6721}" destId="{BB13B0E2-0C86-47D1-826C-A38131A76766}" srcOrd="0" destOrd="0" presId="urn:microsoft.com/office/officeart/2009/3/layout/HorizontalOrganizationChart"/>
    <dgm:cxn modelId="{7BB896F4-3D5B-4B70-BEBA-CA10AFDE330D}" type="presParOf" srcId="{BB13B0E2-0C86-47D1-826C-A38131A76766}" destId="{2C3E9ECC-7C03-4E42-ADB3-29639367633F}" srcOrd="0" destOrd="0" presId="urn:microsoft.com/office/officeart/2009/3/layout/HorizontalOrganizationChart"/>
    <dgm:cxn modelId="{FEC282B7-45C4-4159-AE21-ED250FF5C3B4}" type="presParOf" srcId="{BB13B0E2-0C86-47D1-826C-A38131A76766}" destId="{3CAE6787-1683-48D3-9384-2F9505A8D954}" srcOrd="1" destOrd="0" presId="urn:microsoft.com/office/officeart/2009/3/layout/HorizontalOrganizationChart"/>
    <dgm:cxn modelId="{67359F7E-2D77-4728-A4B3-BB9F4D4ACA8B}" type="presParOf" srcId="{1DBF8CF0-2DD4-4AF6-9ACC-3A3F11EA6721}" destId="{97F7E742-B934-465F-B5CE-B0319BBBDAD2}" srcOrd="1" destOrd="0" presId="urn:microsoft.com/office/officeart/2009/3/layout/HorizontalOrganizationChart"/>
    <dgm:cxn modelId="{021E0FD8-3B9F-41F5-BE5D-0A1F0005293D}" type="presParOf" srcId="{1DBF8CF0-2DD4-4AF6-9ACC-3A3F11EA6721}" destId="{CF458E67-F6DE-44B8-B9A4-B924E135299F}" srcOrd="2" destOrd="0" presId="urn:microsoft.com/office/officeart/2009/3/layout/HorizontalOrganizationChart"/>
    <dgm:cxn modelId="{F1EA355E-0FE5-40B1-9529-63D5DB44AC4A}" type="presParOf" srcId="{12F0CF19-DB6E-403E-8319-F07DB04C75E6}" destId="{56EE4F5B-74C2-4681-A4B8-05F296DCDEE3}" srcOrd="2" destOrd="0" presId="urn:microsoft.com/office/officeart/2009/3/layout/HorizontalOrganizationChart"/>
    <dgm:cxn modelId="{02A121EE-B1E2-48C8-AA80-6024CF0E4447}" type="presParOf" srcId="{03945462-164F-4162-89DD-5B3D8363DF09}" destId="{43385450-54CA-4C8F-A36E-32560E9B93C3}" srcOrd="2" destOrd="0" presId="urn:microsoft.com/office/officeart/2009/3/layout/HorizontalOrganizationChart"/>
    <dgm:cxn modelId="{054B595A-A471-478E-A9F9-0885E0DBF439}" type="presParOf" srcId="{F37F30DF-271D-4F6F-B7C7-AF779AF0251B}" destId="{AE38512D-BCB1-4257-8317-F039C6DD2D96}" srcOrd="2" destOrd="0" presId="urn:microsoft.com/office/officeart/2009/3/layout/HorizontalOrganizationChart"/>
    <dgm:cxn modelId="{A45BC906-154B-41F5-A9B6-6B90CE0E2D2C}" type="presParOf" srcId="{F37F30DF-271D-4F6F-B7C7-AF779AF0251B}" destId="{8894F1DB-118E-480B-8ADD-482DF5F4B753}" srcOrd="3" destOrd="0" presId="urn:microsoft.com/office/officeart/2009/3/layout/HorizontalOrganizationChart"/>
    <dgm:cxn modelId="{819A4CC3-7904-4A22-920B-541D9B51A467}" type="presParOf" srcId="{8894F1DB-118E-480B-8ADD-482DF5F4B753}" destId="{5E068977-5B1F-44CC-9102-E01A98F9963A}" srcOrd="0" destOrd="0" presId="urn:microsoft.com/office/officeart/2009/3/layout/HorizontalOrganizationChart"/>
    <dgm:cxn modelId="{56266779-2D4C-4A41-A032-64A47E607225}" type="presParOf" srcId="{5E068977-5B1F-44CC-9102-E01A98F9963A}" destId="{4A389924-5165-46DE-A64E-53B597C6FD2A}" srcOrd="0" destOrd="0" presId="urn:microsoft.com/office/officeart/2009/3/layout/HorizontalOrganizationChart"/>
    <dgm:cxn modelId="{73079227-A2A9-460D-9174-BEA24E93BAF6}" type="presParOf" srcId="{5E068977-5B1F-44CC-9102-E01A98F9963A}" destId="{E1324C8C-A82A-47B9-8176-1F97B277B104}" srcOrd="1" destOrd="0" presId="urn:microsoft.com/office/officeart/2009/3/layout/HorizontalOrganizationChart"/>
    <dgm:cxn modelId="{F2E8996D-5A44-433D-B58C-734DBA769532}" type="presParOf" srcId="{8894F1DB-118E-480B-8ADD-482DF5F4B753}" destId="{D5CA3EDD-E202-4AA2-8391-7F8B2A0A2CC7}" srcOrd="1" destOrd="0" presId="urn:microsoft.com/office/officeart/2009/3/layout/HorizontalOrganizationChart"/>
    <dgm:cxn modelId="{327A1295-4A58-4D37-A90F-E5BB047B8D88}" type="presParOf" srcId="{D5CA3EDD-E202-4AA2-8391-7F8B2A0A2CC7}" destId="{983EE0A2-6E8C-45D2-B0BF-B009310C89D8}" srcOrd="0" destOrd="0" presId="urn:microsoft.com/office/officeart/2009/3/layout/HorizontalOrganizationChart"/>
    <dgm:cxn modelId="{AFA47A6B-323F-4960-84D1-FB2109871E84}" type="presParOf" srcId="{D5CA3EDD-E202-4AA2-8391-7F8B2A0A2CC7}" destId="{EA2CEC9C-3DEE-421C-907A-28DB8088AC74}" srcOrd="1" destOrd="0" presId="urn:microsoft.com/office/officeart/2009/3/layout/HorizontalOrganizationChart"/>
    <dgm:cxn modelId="{96154E5F-4089-4060-B310-B4E0F6FAE246}" type="presParOf" srcId="{EA2CEC9C-3DEE-421C-907A-28DB8088AC74}" destId="{64AC9E36-C110-4DBE-9526-7CBF82D8E298}" srcOrd="0" destOrd="0" presId="urn:microsoft.com/office/officeart/2009/3/layout/HorizontalOrganizationChart"/>
    <dgm:cxn modelId="{C9612B0C-CB8D-4E32-87C9-2F5F4424D837}" type="presParOf" srcId="{64AC9E36-C110-4DBE-9526-7CBF82D8E298}" destId="{C3A203A9-1177-4590-88EA-5B24DD3CF00C}" srcOrd="0" destOrd="0" presId="urn:microsoft.com/office/officeart/2009/3/layout/HorizontalOrganizationChart"/>
    <dgm:cxn modelId="{64850255-D1B0-4296-8E93-8BD637D0969C}" type="presParOf" srcId="{64AC9E36-C110-4DBE-9526-7CBF82D8E298}" destId="{03F62200-834D-4DD5-9C35-EFB27A5FD001}" srcOrd="1" destOrd="0" presId="urn:microsoft.com/office/officeart/2009/3/layout/HorizontalOrganizationChart"/>
    <dgm:cxn modelId="{D557505D-D857-4233-9FEA-87A5834433AA}" type="presParOf" srcId="{EA2CEC9C-3DEE-421C-907A-28DB8088AC74}" destId="{A5E222E2-0E7C-494E-87EF-FA524CC3438A}" srcOrd="1" destOrd="0" presId="urn:microsoft.com/office/officeart/2009/3/layout/HorizontalOrganizationChart"/>
    <dgm:cxn modelId="{55942EEE-A19A-4A4C-8EDF-2799D83FF59F}" type="presParOf" srcId="{EA2CEC9C-3DEE-421C-907A-28DB8088AC74}" destId="{D3B6A8F0-0CC6-449F-B6B9-6C8FD02521D4}" srcOrd="2" destOrd="0" presId="urn:microsoft.com/office/officeart/2009/3/layout/HorizontalOrganizationChart"/>
    <dgm:cxn modelId="{23FB8272-5B26-44DA-8122-E93E1AC651F0}" type="presParOf" srcId="{D5CA3EDD-E202-4AA2-8391-7F8B2A0A2CC7}" destId="{06E6CE64-E200-45F5-A8D6-2C531562D4ED}" srcOrd="2" destOrd="0" presId="urn:microsoft.com/office/officeart/2009/3/layout/HorizontalOrganizationChart"/>
    <dgm:cxn modelId="{1AACACCB-14DA-47D5-B7CD-226584E9F86C}" type="presParOf" srcId="{D5CA3EDD-E202-4AA2-8391-7F8B2A0A2CC7}" destId="{BA08D2F4-7B0D-4D90-8DE9-F55C9AB018BD}" srcOrd="3" destOrd="0" presId="urn:microsoft.com/office/officeart/2009/3/layout/HorizontalOrganizationChart"/>
    <dgm:cxn modelId="{6C994B59-F0BC-4FDA-8216-2D860077FA2B}" type="presParOf" srcId="{BA08D2F4-7B0D-4D90-8DE9-F55C9AB018BD}" destId="{D168FA05-41C8-4F1E-AC7C-648C0E3833FE}" srcOrd="0" destOrd="0" presId="urn:microsoft.com/office/officeart/2009/3/layout/HorizontalOrganizationChart"/>
    <dgm:cxn modelId="{21311EF0-AE35-46FD-A6E1-780017C3BB8C}" type="presParOf" srcId="{D168FA05-41C8-4F1E-AC7C-648C0E3833FE}" destId="{97CBF47E-E2AE-468F-B583-F947D6275CC3}" srcOrd="0" destOrd="0" presId="urn:microsoft.com/office/officeart/2009/3/layout/HorizontalOrganizationChart"/>
    <dgm:cxn modelId="{8ECA97CB-B580-4617-AF1E-AEC0F9F2B3F4}" type="presParOf" srcId="{D168FA05-41C8-4F1E-AC7C-648C0E3833FE}" destId="{0331BABE-277E-43C8-AA1D-E03102D8EF90}" srcOrd="1" destOrd="0" presId="urn:microsoft.com/office/officeart/2009/3/layout/HorizontalOrganizationChart"/>
    <dgm:cxn modelId="{1F4F9AD1-BF87-4A9A-962A-F34619F1A407}" type="presParOf" srcId="{BA08D2F4-7B0D-4D90-8DE9-F55C9AB018BD}" destId="{D8BD06AA-7FA7-4023-BCAC-85080448A767}" srcOrd="1" destOrd="0" presId="urn:microsoft.com/office/officeart/2009/3/layout/HorizontalOrganizationChart"/>
    <dgm:cxn modelId="{5DCE2BBC-3ADB-4590-91D8-EFEA310E19A1}" type="presParOf" srcId="{BA08D2F4-7B0D-4D90-8DE9-F55C9AB018BD}" destId="{3852C110-C9A7-40D0-8917-4DFA7F81BB18}" srcOrd="2" destOrd="0" presId="urn:microsoft.com/office/officeart/2009/3/layout/HorizontalOrganizationChart"/>
    <dgm:cxn modelId="{70BB97FD-8178-47DE-8F4A-6B8ACCF74D68}" type="presParOf" srcId="{8894F1DB-118E-480B-8ADD-482DF5F4B753}" destId="{8B843697-CE7B-4833-8CC4-1D81D7B23A1E}" srcOrd="2" destOrd="0" presId="urn:microsoft.com/office/officeart/2009/3/layout/HorizontalOrganizationChart"/>
    <dgm:cxn modelId="{67099017-6CE4-411C-86D6-20ADB819D48D}" type="presParOf" srcId="{F37F30DF-271D-4F6F-B7C7-AF779AF0251B}" destId="{8F8EBEBA-B6EF-4FB8-8E05-6027FDB088CD}" srcOrd="4" destOrd="0" presId="urn:microsoft.com/office/officeart/2009/3/layout/HorizontalOrganizationChart"/>
    <dgm:cxn modelId="{53F22112-1B77-4FEE-82B9-87102145CE5F}" type="presParOf" srcId="{F37F30DF-271D-4F6F-B7C7-AF779AF0251B}" destId="{A56E9C33-B30E-465B-924C-30D6B9BC8140}" srcOrd="5" destOrd="0" presId="urn:microsoft.com/office/officeart/2009/3/layout/HorizontalOrganizationChart"/>
    <dgm:cxn modelId="{05FEC37D-5FC4-4E7E-BAE1-1F529D221605}" type="presParOf" srcId="{A56E9C33-B30E-465B-924C-30D6B9BC8140}" destId="{A7DEE12A-9017-4FF5-8B6A-0FD50CBDB51B}" srcOrd="0" destOrd="0" presId="urn:microsoft.com/office/officeart/2009/3/layout/HorizontalOrganizationChart"/>
    <dgm:cxn modelId="{4571FC3E-D183-45D1-A6AA-A3197F56442A}" type="presParOf" srcId="{A7DEE12A-9017-4FF5-8B6A-0FD50CBDB51B}" destId="{BD726FE8-1AF0-46C9-ADFC-1507620BBC72}" srcOrd="0" destOrd="0" presId="urn:microsoft.com/office/officeart/2009/3/layout/HorizontalOrganizationChart"/>
    <dgm:cxn modelId="{7515301D-50BF-43C2-AB8D-777F5D7BFAB3}" type="presParOf" srcId="{A7DEE12A-9017-4FF5-8B6A-0FD50CBDB51B}" destId="{C000C765-B7A0-49B1-9880-B24481D2EE14}" srcOrd="1" destOrd="0" presId="urn:microsoft.com/office/officeart/2009/3/layout/HorizontalOrganizationChart"/>
    <dgm:cxn modelId="{A3772535-8A96-4A9B-9108-442A60F71B6E}" type="presParOf" srcId="{A56E9C33-B30E-465B-924C-30D6B9BC8140}" destId="{091D51BE-569F-4CE9-85C9-6EA4FA4164E8}" srcOrd="1" destOrd="0" presId="urn:microsoft.com/office/officeart/2009/3/layout/HorizontalOrganizationChart"/>
    <dgm:cxn modelId="{E4D5C5D6-A1E3-484F-B3C4-B89DCA7020F8}" type="presParOf" srcId="{A56E9C33-B30E-465B-924C-30D6B9BC8140}" destId="{AF5F4F7A-77DD-4EEE-802F-A3C10C192268}" srcOrd="2" destOrd="0" presId="urn:microsoft.com/office/officeart/2009/3/layout/HorizontalOrganizationChart"/>
    <dgm:cxn modelId="{66929B06-8559-493A-9299-46485C3971B0}" type="presParOf" srcId="{F37F30DF-271D-4F6F-B7C7-AF779AF0251B}" destId="{1DC00330-EEC1-435C-9480-187BAB32FA8C}" srcOrd="6" destOrd="0" presId="urn:microsoft.com/office/officeart/2009/3/layout/HorizontalOrganizationChart"/>
    <dgm:cxn modelId="{D12BB9DD-3B70-4565-9AF9-ACAF6130A38F}" type="presParOf" srcId="{F37F30DF-271D-4F6F-B7C7-AF779AF0251B}" destId="{E0B31008-F291-4108-A184-DB96F5AC7068}" srcOrd="7" destOrd="0" presId="urn:microsoft.com/office/officeart/2009/3/layout/HorizontalOrganizationChart"/>
    <dgm:cxn modelId="{16D46DD1-B2E6-4506-BAF3-1DDA4175124E}" type="presParOf" srcId="{E0B31008-F291-4108-A184-DB96F5AC7068}" destId="{A527CFE6-D897-4794-8B26-91743E555C73}" srcOrd="0" destOrd="0" presId="urn:microsoft.com/office/officeart/2009/3/layout/HorizontalOrganizationChart"/>
    <dgm:cxn modelId="{40CDC7FE-6188-4A5F-BCF1-38D7D8322925}" type="presParOf" srcId="{A527CFE6-D897-4794-8B26-91743E555C73}" destId="{83E4A530-0D6E-46A2-9559-3CFCA0CDA109}" srcOrd="0" destOrd="0" presId="urn:microsoft.com/office/officeart/2009/3/layout/HorizontalOrganizationChart"/>
    <dgm:cxn modelId="{62675B02-A3F7-4E0D-97BA-1570ADBF3023}" type="presParOf" srcId="{A527CFE6-D897-4794-8B26-91743E555C73}" destId="{DE57E866-E3CC-4FE0-9ACB-345222043209}" srcOrd="1" destOrd="0" presId="urn:microsoft.com/office/officeart/2009/3/layout/HorizontalOrganizationChart"/>
    <dgm:cxn modelId="{750291E9-AABD-406F-A791-04E3FB4D8F61}" type="presParOf" srcId="{E0B31008-F291-4108-A184-DB96F5AC7068}" destId="{C9D9BB1D-C53A-44FB-A948-943B33069389}" srcOrd="1" destOrd="0" presId="urn:microsoft.com/office/officeart/2009/3/layout/HorizontalOrganizationChart"/>
    <dgm:cxn modelId="{B3729C9C-03D2-4708-BC2D-2A0D11023580}" type="presParOf" srcId="{E0B31008-F291-4108-A184-DB96F5AC7068}" destId="{6E71C0D5-6C02-4AF2-836C-F0D270C9C4AE}" srcOrd="2" destOrd="0" presId="urn:microsoft.com/office/officeart/2009/3/layout/HorizontalOrganizationChart"/>
    <dgm:cxn modelId="{6E852B08-F81C-43B8-A796-6B9FAB01F39F}" type="presParOf" srcId="{23FDC436-D4C8-447E-9F83-005EC151AB58}" destId="{7694B9E2-EE26-4FFF-ABAB-A7C9A45C5E93}" srcOrd="2" destOrd="0" presId="urn:microsoft.com/office/officeart/2009/3/layout/HorizontalOrganizationChart"/>
    <dgm:cxn modelId="{5E8261FA-0226-42CB-8A93-F5033740B926}" type="presParOf" srcId="{7694B9E2-EE26-4FFF-ABAB-A7C9A45C5E93}" destId="{B76CCBB3-2C6B-455A-B530-82DEE5429951}" srcOrd="0" destOrd="0" presId="urn:microsoft.com/office/officeart/2009/3/layout/HorizontalOrganizationChart"/>
    <dgm:cxn modelId="{55E04B11-F7FE-41C8-A335-5E12571B4DE0}" type="presParOf" srcId="{7694B9E2-EE26-4FFF-ABAB-A7C9A45C5E93}" destId="{8467E2DF-D550-4FD4-A33E-55F1D73E2162}" srcOrd="1" destOrd="0" presId="urn:microsoft.com/office/officeart/2009/3/layout/HorizontalOrganizationChart"/>
    <dgm:cxn modelId="{AF5D5785-64F3-4337-8E1E-4E1B7CCB8BFC}" type="presParOf" srcId="{8467E2DF-D550-4FD4-A33E-55F1D73E2162}" destId="{0044C1B1-CEBF-4F89-BCC1-4CCE861FF321}" srcOrd="0" destOrd="0" presId="urn:microsoft.com/office/officeart/2009/3/layout/HorizontalOrganizationChart"/>
    <dgm:cxn modelId="{4C630707-6160-436C-8130-887B62F77F83}" type="presParOf" srcId="{0044C1B1-CEBF-4F89-BCC1-4CCE861FF321}" destId="{82CE2077-D00F-499E-A3E1-4D7471B5EE32}" srcOrd="0" destOrd="0" presId="urn:microsoft.com/office/officeart/2009/3/layout/HorizontalOrganizationChart"/>
    <dgm:cxn modelId="{6A380333-2C96-4C24-A7D7-BE42F38DB600}" type="presParOf" srcId="{0044C1B1-CEBF-4F89-BCC1-4CCE861FF321}" destId="{6E661EA1-9131-47B3-861C-769DCFA35153}" srcOrd="1" destOrd="0" presId="urn:microsoft.com/office/officeart/2009/3/layout/HorizontalOrganizationChart"/>
    <dgm:cxn modelId="{D3FCDABB-BD0A-4167-B921-344F3032212B}" type="presParOf" srcId="{8467E2DF-D550-4FD4-A33E-55F1D73E2162}" destId="{A5EBE5DD-D655-4D59-B249-1CDE171F0833}" srcOrd="1" destOrd="0" presId="urn:microsoft.com/office/officeart/2009/3/layout/HorizontalOrganizationChart"/>
    <dgm:cxn modelId="{739962E9-A802-4572-B911-EEE1B060F43C}" type="presParOf" srcId="{8467E2DF-D550-4FD4-A33E-55F1D73E2162}" destId="{9F5D3D8A-EB74-4A5A-8C1F-472DFE43DB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CCBB3-2C6B-455A-B530-82DEE5429951}">
      <dsp:nvSpPr>
        <dsp:cNvPr id="0" name=""/>
        <dsp:cNvSpPr/>
      </dsp:nvSpPr>
      <dsp:spPr>
        <a:xfrm>
          <a:off x="1288137" y="1111871"/>
          <a:ext cx="245781" cy="1391950"/>
        </a:xfrm>
        <a:custGeom>
          <a:avLst/>
          <a:gdLst/>
          <a:ahLst/>
          <a:cxnLst/>
          <a:rect l="0" t="0" r="0" b="0"/>
          <a:pathLst>
            <a:path>
              <a:moveTo>
                <a:pt x="0" y="1391950"/>
              </a:moveTo>
              <a:lnTo>
                <a:pt x="245781" y="1391950"/>
              </a:lnTo>
              <a:lnTo>
                <a:pt x="24578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00330-EEC1-435C-9480-187BAB32FA8C}">
      <dsp:nvSpPr>
        <dsp:cNvPr id="0" name=""/>
        <dsp:cNvSpPr/>
      </dsp:nvSpPr>
      <dsp:spPr>
        <a:xfrm>
          <a:off x="1288137" y="2503821"/>
          <a:ext cx="474618" cy="172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734" y="0"/>
              </a:lnTo>
              <a:lnTo>
                <a:pt x="413734" y="1728419"/>
              </a:lnTo>
              <a:lnTo>
                <a:pt x="474618" y="17284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BEBA-B6EF-4FB8-8E05-6027FDB088CD}">
      <dsp:nvSpPr>
        <dsp:cNvPr id="0" name=""/>
        <dsp:cNvSpPr/>
      </dsp:nvSpPr>
      <dsp:spPr>
        <a:xfrm>
          <a:off x="1288137" y="435198"/>
          <a:ext cx="1736200" cy="2068623"/>
        </a:xfrm>
        <a:custGeom>
          <a:avLst/>
          <a:gdLst/>
          <a:ahLst/>
          <a:cxnLst/>
          <a:rect l="0" t="0" r="0" b="0"/>
          <a:pathLst>
            <a:path>
              <a:moveTo>
                <a:pt x="0" y="2068623"/>
              </a:moveTo>
              <a:lnTo>
                <a:pt x="1675317" y="2068623"/>
              </a:lnTo>
              <a:lnTo>
                <a:pt x="1675317" y="0"/>
              </a:lnTo>
              <a:lnTo>
                <a:pt x="1736200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CE64-E200-45F5-A8D6-2C531562D4ED}">
      <dsp:nvSpPr>
        <dsp:cNvPr id="0" name=""/>
        <dsp:cNvSpPr/>
      </dsp:nvSpPr>
      <dsp:spPr>
        <a:xfrm>
          <a:off x="3481428" y="1110994"/>
          <a:ext cx="355304" cy="531834"/>
        </a:xfrm>
        <a:custGeom>
          <a:avLst/>
          <a:gdLst/>
          <a:ahLst/>
          <a:cxnLst/>
          <a:rect l="0" t="0" r="0" b="0"/>
          <a:pathLst>
            <a:path>
              <a:moveTo>
                <a:pt x="0" y="531834"/>
              </a:moveTo>
              <a:lnTo>
                <a:pt x="294421" y="531834"/>
              </a:lnTo>
              <a:lnTo>
                <a:pt x="294421" y="0"/>
              </a:lnTo>
              <a:lnTo>
                <a:pt x="355304" y="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E0A2-6E8C-45D2-B0BF-B009310C89D8}">
      <dsp:nvSpPr>
        <dsp:cNvPr id="0" name=""/>
        <dsp:cNvSpPr/>
      </dsp:nvSpPr>
      <dsp:spPr>
        <a:xfrm>
          <a:off x="3481428" y="1642828"/>
          <a:ext cx="355304" cy="763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421" y="0"/>
              </a:lnTo>
              <a:lnTo>
                <a:pt x="294421" y="763748"/>
              </a:lnTo>
              <a:lnTo>
                <a:pt x="355304" y="763748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8512D-BCB1-4257-8317-F039C6DD2D96}">
      <dsp:nvSpPr>
        <dsp:cNvPr id="0" name=""/>
        <dsp:cNvSpPr/>
      </dsp:nvSpPr>
      <dsp:spPr>
        <a:xfrm>
          <a:off x="1288137" y="1642828"/>
          <a:ext cx="476311" cy="860993"/>
        </a:xfrm>
        <a:custGeom>
          <a:avLst/>
          <a:gdLst/>
          <a:ahLst/>
          <a:cxnLst/>
          <a:rect l="0" t="0" r="0" b="0"/>
          <a:pathLst>
            <a:path>
              <a:moveTo>
                <a:pt x="0" y="860993"/>
              </a:moveTo>
              <a:lnTo>
                <a:pt x="415427" y="860993"/>
              </a:lnTo>
              <a:lnTo>
                <a:pt x="415427" y="0"/>
              </a:lnTo>
              <a:lnTo>
                <a:pt x="47631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5C0CB-1DDE-4346-9DEC-CA6F5A626EF7}">
      <dsp:nvSpPr>
        <dsp:cNvPr id="0" name=""/>
        <dsp:cNvSpPr/>
      </dsp:nvSpPr>
      <dsp:spPr>
        <a:xfrm>
          <a:off x="5819257" y="3229271"/>
          <a:ext cx="363524" cy="882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640" y="0"/>
              </a:lnTo>
              <a:lnTo>
                <a:pt x="302640" y="882351"/>
              </a:lnTo>
              <a:lnTo>
                <a:pt x="363524" y="882351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B5E37-A6B6-42E8-B2D7-2AAACBDDED69}">
      <dsp:nvSpPr>
        <dsp:cNvPr id="0" name=""/>
        <dsp:cNvSpPr/>
      </dsp:nvSpPr>
      <dsp:spPr>
        <a:xfrm>
          <a:off x="5819257" y="3183551"/>
          <a:ext cx="4335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687" y="45720"/>
              </a:lnTo>
              <a:lnTo>
                <a:pt x="372687" y="48352"/>
              </a:lnTo>
              <a:lnTo>
                <a:pt x="433570" y="48352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7B7B4-87B2-469A-93B9-82E3C72AF060}">
      <dsp:nvSpPr>
        <dsp:cNvPr id="0" name=""/>
        <dsp:cNvSpPr/>
      </dsp:nvSpPr>
      <dsp:spPr>
        <a:xfrm>
          <a:off x="5819257" y="2052414"/>
          <a:ext cx="362507" cy="1176857"/>
        </a:xfrm>
        <a:custGeom>
          <a:avLst/>
          <a:gdLst/>
          <a:ahLst/>
          <a:cxnLst/>
          <a:rect l="0" t="0" r="0" b="0"/>
          <a:pathLst>
            <a:path>
              <a:moveTo>
                <a:pt x="0" y="1176857"/>
              </a:moveTo>
              <a:lnTo>
                <a:pt x="301623" y="1176857"/>
              </a:lnTo>
              <a:lnTo>
                <a:pt x="301623" y="0"/>
              </a:lnTo>
              <a:lnTo>
                <a:pt x="362507" y="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B21E6-2932-4137-84A6-A3E2D997FD2F}">
      <dsp:nvSpPr>
        <dsp:cNvPr id="0" name=""/>
        <dsp:cNvSpPr/>
      </dsp:nvSpPr>
      <dsp:spPr>
        <a:xfrm>
          <a:off x="4096846" y="3180361"/>
          <a:ext cx="2032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364" y="45720"/>
              </a:lnTo>
              <a:lnTo>
                <a:pt x="142364" y="48910"/>
              </a:lnTo>
              <a:lnTo>
                <a:pt x="203247" y="4891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64948-F3BB-4450-88CF-2266953BACDE}">
      <dsp:nvSpPr>
        <dsp:cNvPr id="0" name=""/>
        <dsp:cNvSpPr/>
      </dsp:nvSpPr>
      <dsp:spPr>
        <a:xfrm>
          <a:off x="1288137" y="2503821"/>
          <a:ext cx="365387" cy="722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503" y="0"/>
              </a:lnTo>
              <a:lnTo>
                <a:pt x="304503" y="722259"/>
              </a:lnTo>
              <a:lnTo>
                <a:pt x="365387" y="72225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B574-2125-4531-B447-A2CAD3ACFED3}">
      <dsp:nvSpPr>
        <dsp:cNvPr id="0" name=""/>
        <dsp:cNvSpPr/>
      </dsp:nvSpPr>
      <dsp:spPr>
        <a:xfrm>
          <a:off x="3023" y="2025783"/>
          <a:ext cx="1285113" cy="956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latin typeface="Sylfaen" pitchFamily="18" charset="0"/>
            </a:rPr>
            <a:t>ԱԱԳԼ</a:t>
          </a:r>
          <a:r>
            <a:rPr lang="en-US" sz="1200" kern="1200" dirty="0">
              <a:latin typeface="Sylfaen" pitchFamily="18" charset="0"/>
            </a:rPr>
            <a:t> </a:t>
          </a:r>
          <a:r>
            <a:rPr lang="hy-AM" sz="1200" b="1" kern="1200" noProof="0" dirty="0">
              <a:latin typeface="Sylfaen" pitchFamily="18" charset="0"/>
            </a:rPr>
            <a:t>Փորձարարական ֆիզիկաի բաժանմունք</a:t>
          </a:r>
        </a:p>
      </dsp:txBody>
      <dsp:txXfrm>
        <a:off x="3023" y="2025783"/>
        <a:ext cx="1285113" cy="956075"/>
      </dsp:txXfrm>
    </dsp:sp>
    <dsp:sp modelId="{2449291F-F5D2-4E37-A4C7-0EC31D3B656F}">
      <dsp:nvSpPr>
        <dsp:cNvPr id="0" name=""/>
        <dsp:cNvSpPr/>
      </dsp:nvSpPr>
      <dsp:spPr>
        <a:xfrm>
          <a:off x="1653524" y="2824979"/>
          <a:ext cx="2443322" cy="802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y-AM" sz="1300" b="1" kern="1200" noProof="0" dirty="0">
              <a:solidFill>
                <a:srgbClr val="FFC000"/>
              </a:solidFill>
              <a:latin typeface="Sylfaen" pitchFamily="18" charset="0"/>
            </a:rPr>
            <a:t>Հազվադեպ միջուկային ռեակցիաների և միջուկային աստղաֆիզիկական հետազոտությունների խումբ</a:t>
          </a:r>
        </a:p>
      </dsp:txBody>
      <dsp:txXfrm>
        <a:off x="1653524" y="2824979"/>
        <a:ext cx="2443322" cy="802203"/>
      </dsp:txXfrm>
    </dsp:sp>
    <dsp:sp modelId="{D12C9F19-269D-42B6-8303-02D11DAE74E2}">
      <dsp:nvSpPr>
        <dsp:cNvPr id="0" name=""/>
        <dsp:cNvSpPr/>
      </dsp:nvSpPr>
      <dsp:spPr>
        <a:xfrm>
          <a:off x="4300094" y="2801210"/>
          <a:ext cx="1519162" cy="8561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b="1" kern="1200" dirty="0">
              <a:solidFill>
                <a:schemeClr val="bg1"/>
              </a:solidFill>
              <a:latin typeface="Sylfaen" pitchFamily="18" charset="0"/>
            </a:rPr>
            <a:t>ԱԱԳԼ-ի (ԵրՖԻ) ստորգետնյա լաբորատորիա</a:t>
          </a:r>
        </a:p>
      </dsp:txBody>
      <dsp:txXfrm>
        <a:off x="4300094" y="2801210"/>
        <a:ext cx="1519162" cy="856121"/>
      </dsp:txXfrm>
    </dsp:sp>
    <dsp:sp modelId="{322C4139-84D3-4858-876D-33C57F39D9E3}">
      <dsp:nvSpPr>
        <dsp:cNvPr id="0" name=""/>
        <dsp:cNvSpPr/>
      </dsp:nvSpPr>
      <dsp:spPr>
        <a:xfrm>
          <a:off x="6181764" y="1724146"/>
          <a:ext cx="2495962" cy="656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noProof="0" dirty="0">
              <a:latin typeface="+mn-lt"/>
            </a:rPr>
            <a:t>Հետազոտություններ միջուկային աստղաֆիզիկայի բնագավառում</a:t>
          </a:r>
          <a:endParaRPr lang="hy-AM" sz="1100" kern="1200" dirty="0"/>
        </a:p>
      </dsp:txBody>
      <dsp:txXfrm>
        <a:off x="6181764" y="1724146"/>
        <a:ext cx="2495962" cy="656534"/>
      </dsp:txXfrm>
    </dsp:sp>
    <dsp:sp modelId="{A2513DD9-1CE5-417A-BFBB-604B9FE23547}">
      <dsp:nvSpPr>
        <dsp:cNvPr id="0" name=""/>
        <dsp:cNvSpPr/>
      </dsp:nvSpPr>
      <dsp:spPr>
        <a:xfrm>
          <a:off x="6252828" y="2888241"/>
          <a:ext cx="2507432" cy="68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noProof="0" dirty="0">
              <a:latin typeface="+mn-lt"/>
            </a:rPr>
            <a:t>Հիմնարար հետազոտություններ միջուկային ֆիզիկայի բնագավառում</a:t>
          </a:r>
          <a:endParaRPr lang="hy-AM" sz="1100" kern="1200" dirty="0"/>
        </a:p>
      </dsp:txBody>
      <dsp:txXfrm>
        <a:off x="6252828" y="2888241"/>
        <a:ext cx="2507432" cy="687324"/>
      </dsp:txXfrm>
    </dsp:sp>
    <dsp:sp modelId="{2C3E9ECC-7C03-4E42-ADB3-29639367633F}">
      <dsp:nvSpPr>
        <dsp:cNvPr id="0" name=""/>
        <dsp:cNvSpPr/>
      </dsp:nvSpPr>
      <dsp:spPr>
        <a:xfrm>
          <a:off x="6182781" y="3915407"/>
          <a:ext cx="2468156" cy="3924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noProof="0" dirty="0">
              <a:latin typeface="+mn-lt"/>
            </a:rPr>
            <a:t>Կիրառական բնույթի հետազոտություններ</a:t>
          </a:r>
          <a:endParaRPr lang="hy-AM" sz="1100" kern="1200" dirty="0"/>
        </a:p>
      </dsp:txBody>
      <dsp:txXfrm>
        <a:off x="6182781" y="3915407"/>
        <a:ext cx="2468156" cy="392429"/>
      </dsp:txXfrm>
    </dsp:sp>
    <dsp:sp modelId="{4A389924-5165-46DE-A64E-53B597C6FD2A}">
      <dsp:nvSpPr>
        <dsp:cNvPr id="0" name=""/>
        <dsp:cNvSpPr/>
      </dsp:nvSpPr>
      <dsp:spPr>
        <a:xfrm>
          <a:off x="1764448" y="1495662"/>
          <a:ext cx="1716979" cy="2943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….</a:t>
          </a:r>
          <a:endParaRPr lang="ru-RU" sz="1800" kern="1200" dirty="0"/>
        </a:p>
      </dsp:txBody>
      <dsp:txXfrm>
        <a:off x="1764448" y="1495662"/>
        <a:ext cx="1716979" cy="294332"/>
      </dsp:txXfrm>
    </dsp:sp>
    <dsp:sp modelId="{C3A203A9-1177-4590-88EA-5B24DD3CF00C}">
      <dsp:nvSpPr>
        <dsp:cNvPr id="0" name=""/>
        <dsp:cNvSpPr/>
      </dsp:nvSpPr>
      <dsp:spPr>
        <a:xfrm>
          <a:off x="3836733" y="2166639"/>
          <a:ext cx="2110562" cy="4798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300" kern="1200" dirty="0">
              <a:solidFill>
                <a:schemeClr val="bg1"/>
              </a:solidFill>
              <a:latin typeface="Sylfaen" pitchFamily="18" charset="0"/>
            </a:rPr>
            <a:t>ԱԱԳԼ-ի</a:t>
          </a:r>
          <a:r>
            <a:rPr lang="en-US" sz="1300" kern="1200" dirty="0">
              <a:solidFill>
                <a:schemeClr val="bg1"/>
              </a:solidFill>
              <a:latin typeface="Sylfaen" pitchFamily="18" charset="0"/>
            </a:rPr>
            <a:t> </a:t>
          </a:r>
          <a:r>
            <a:rPr lang="hy-AM" sz="1300" b="1" kern="1200" dirty="0">
              <a:solidFill>
                <a:schemeClr val="bg1"/>
              </a:solidFill>
              <a:latin typeface="Sylfaen" pitchFamily="18" charset="0"/>
            </a:rPr>
            <a:t>ЛУЭ-75</a:t>
          </a:r>
          <a:r>
            <a:rPr lang="hy-AM" sz="1300" kern="1200" dirty="0">
              <a:solidFill>
                <a:schemeClr val="bg1"/>
              </a:solidFill>
              <a:latin typeface="Sylfaen" pitchFamily="18" charset="0"/>
            </a:rPr>
            <a:t> գծային արագացուցիչ</a:t>
          </a:r>
          <a:endParaRPr lang="hy-AM" sz="1300" kern="1200" dirty="0">
            <a:solidFill>
              <a:schemeClr val="bg1"/>
            </a:solidFill>
          </a:endParaRPr>
        </a:p>
      </dsp:txBody>
      <dsp:txXfrm>
        <a:off x="3836733" y="2166639"/>
        <a:ext cx="2110562" cy="479875"/>
      </dsp:txXfrm>
    </dsp:sp>
    <dsp:sp modelId="{97CBF47E-E2AE-468F-B583-F947D6275CC3}">
      <dsp:nvSpPr>
        <dsp:cNvPr id="0" name=""/>
        <dsp:cNvSpPr/>
      </dsp:nvSpPr>
      <dsp:spPr>
        <a:xfrm>
          <a:off x="3836733" y="870181"/>
          <a:ext cx="2099280" cy="481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….</a:t>
          </a:r>
          <a:endParaRPr lang="hy-AM" sz="1100" kern="1200" dirty="0"/>
        </a:p>
      </dsp:txBody>
      <dsp:txXfrm>
        <a:off x="3836733" y="870181"/>
        <a:ext cx="2099280" cy="481624"/>
      </dsp:txXfrm>
    </dsp:sp>
    <dsp:sp modelId="{BD726FE8-1AF0-46C9-ADFC-1507620BBC72}">
      <dsp:nvSpPr>
        <dsp:cNvPr id="0" name=""/>
        <dsp:cNvSpPr/>
      </dsp:nvSpPr>
      <dsp:spPr>
        <a:xfrm>
          <a:off x="3024338" y="288031"/>
          <a:ext cx="1716979" cy="2943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>
              <a:solidFill>
                <a:schemeClr val="bg1"/>
              </a:solidFill>
              <a:latin typeface="Sylfaen" pitchFamily="18" charset="0"/>
            </a:rPr>
            <a:t>C-18 ցիկլոտրոն</a:t>
          </a:r>
          <a:endParaRPr lang="ru-RU" sz="1400" kern="1200" dirty="0">
            <a:solidFill>
              <a:schemeClr val="bg1"/>
            </a:solidFill>
            <a:latin typeface="Sylfaen" pitchFamily="18" charset="0"/>
          </a:endParaRPr>
        </a:p>
      </dsp:txBody>
      <dsp:txXfrm>
        <a:off x="3024338" y="288031"/>
        <a:ext cx="1716979" cy="294332"/>
      </dsp:txXfrm>
    </dsp:sp>
    <dsp:sp modelId="{83E4A530-0D6E-46A2-9559-3CFCA0CDA109}">
      <dsp:nvSpPr>
        <dsp:cNvPr id="0" name=""/>
        <dsp:cNvSpPr/>
      </dsp:nvSpPr>
      <dsp:spPr>
        <a:xfrm>
          <a:off x="1762755" y="4085075"/>
          <a:ext cx="1716979" cy="2943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….</a:t>
          </a:r>
          <a:endParaRPr lang="ru-RU" sz="1800" kern="1200" dirty="0"/>
        </a:p>
      </dsp:txBody>
      <dsp:txXfrm>
        <a:off x="1762755" y="4085075"/>
        <a:ext cx="1716979" cy="294332"/>
      </dsp:txXfrm>
    </dsp:sp>
    <dsp:sp modelId="{82CE2077-D00F-499E-A3E1-4D7471B5EE32}">
      <dsp:nvSpPr>
        <dsp:cNvPr id="0" name=""/>
        <dsp:cNvSpPr/>
      </dsp:nvSpPr>
      <dsp:spPr>
        <a:xfrm>
          <a:off x="1229500" y="728260"/>
          <a:ext cx="608836" cy="383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</a:t>
          </a:r>
          <a:endParaRPr lang="ru-RU" sz="600" kern="1200" dirty="0"/>
        </a:p>
      </dsp:txBody>
      <dsp:txXfrm>
        <a:off x="1229500" y="728260"/>
        <a:ext cx="608836" cy="383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CCBB3-2C6B-455A-B530-82DEE5429951}">
      <dsp:nvSpPr>
        <dsp:cNvPr id="0" name=""/>
        <dsp:cNvSpPr/>
      </dsp:nvSpPr>
      <dsp:spPr>
        <a:xfrm>
          <a:off x="1498234" y="512867"/>
          <a:ext cx="179541" cy="1208931"/>
        </a:xfrm>
        <a:custGeom>
          <a:avLst/>
          <a:gdLst/>
          <a:ahLst/>
          <a:cxnLst/>
          <a:rect l="0" t="0" r="0" b="0"/>
          <a:pathLst>
            <a:path>
              <a:moveTo>
                <a:pt x="0" y="1208931"/>
              </a:moveTo>
              <a:lnTo>
                <a:pt x="179541" y="1208931"/>
              </a:lnTo>
              <a:lnTo>
                <a:pt x="179541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00330-EEC1-435C-9480-187BAB32FA8C}">
      <dsp:nvSpPr>
        <dsp:cNvPr id="0" name=""/>
        <dsp:cNvSpPr/>
      </dsp:nvSpPr>
      <dsp:spPr>
        <a:xfrm>
          <a:off x="1498234" y="1721798"/>
          <a:ext cx="389475" cy="94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363" y="0"/>
              </a:lnTo>
              <a:lnTo>
                <a:pt x="337363" y="941152"/>
              </a:lnTo>
              <a:lnTo>
                <a:pt x="389475" y="941152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BEBA-B6EF-4FB8-8E05-6027FDB088CD}">
      <dsp:nvSpPr>
        <dsp:cNvPr id="0" name=""/>
        <dsp:cNvSpPr/>
      </dsp:nvSpPr>
      <dsp:spPr>
        <a:xfrm>
          <a:off x="1498234" y="1721798"/>
          <a:ext cx="389475" cy="549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363" y="0"/>
              </a:lnTo>
              <a:lnTo>
                <a:pt x="337363" y="549075"/>
              </a:lnTo>
              <a:lnTo>
                <a:pt x="389475" y="54907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8512D-BCB1-4257-8317-F039C6DD2D96}">
      <dsp:nvSpPr>
        <dsp:cNvPr id="0" name=""/>
        <dsp:cNvSpPr/>
      </dsp:nvSpPr>
      <dsp:spPr>
        <a:xfrm>
          <a:off x="1498234" y="1016227"/>
          <a:ext cx="389475" cy="705571"/>
        </a:xfrm>
        <a:custGeom>
          <a:avLst/>
          <a:gdLst/>
          <a:ahLst/>
          <a:cxnLst/>
          <a:rect l="0" t="0" r="0" b="0"/>
          <a:pathLst>
            <a:path>
              <a:moveTo>
                <a:pt x="0" y="705571"/>
              </a:moveTo>
              <a:lnTo>
                <a:pt x="337363" y="705571"/>
              </a:lnTo>
              <a:lnTo>
                <a:pt x="337363" y="0"/>
              </a:lnTo>
              <a:lnTo>
                <a:pt x="389475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F9985-996F-4486-95BA-A1525E3B3104}">
      <dsp:nvSpPr>
        <dsp:cNvPr id="0" name=""/>
        <dsp:cNvSpPr/>
      </dsp:nvSpPr>
      <dsp:spPr>
        <a:xfrm>
          <a:off x="4909708" y="1673936"/>
          <a:ext cx="1992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364"/>
              </a:moveTo>
              <a:lnTo>
                <a:pt x="147101" y="47364"/>
              </a:lnTo>
              <a:lnTo>
                <a:pt x="147101" y="45720"/>
              </a:lnTo>
              <a:lnTo>
                <a:pt x="199213" y="4572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191B9-BB90-4D74-820F-CFA9AECC74C6}">
      <dsp:nvSpPr>
        <dsp:cNvPr id="0" name=""/>
        <dsp:cNvSpPr/>
      </dsp:nvSpPr>
      <dsp:spPr>
        <a:xfrm>
          <a:off x="4909708" y="822291"/>
          <a:ext cx="122103" cy="899009"/>
        </a:xfrm>
        <a:custGeom>
          <a:avLst/>
          <a:gdLst/>
          <a:ahLst/>
          <a:cxnLst/>
          <a:rect l="0" t="0" r="0" b="0"/>
          <a:pathLst>
            <a:path>
              <a:moveTo>
                <a:pt x="0" y="899009"/>
              </a:moveTo>
              <a:lnTo>
                <a:pt x="69991" y="899009"/>
              </a:lnTo>
              <a:lnTo>
                <a:pt x="69991" y="0"/>
              </a:lnTo>
              <a:lnTo>
                <a:pt x="122103" y="0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6C57F-F972-424D-92B0-6BB1006187E5}">
      <dsp:nvSpPr>
        <dsp:cNvPr id="0" name=""/>
        <dsp:cNvSpPr/>
      </dsp:nvSpPr>
      <dsp:spPr>
        <a:xfrm>
          <a:off x="4909708" y="1721301"/>
          <a:ext cx="122103" cy="79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991" y="0"/>
              </a:lnTo>
              <a:lnTo>
                <a:pt x="69991" y="799317"/>
              </a:lnTo>
              <a:lnTo>
                <a:pt x="122103" y="799317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64948-F3BB-4450-88CF-2266953BACDE}">
      <dsp:nvSpPr>
        <dsp:cNvPr id="0" name=""/>
        <dsp:cNvSpPr/>
      </dsp:nvSpPr>
      <dsp:spPr>
        <a:xfrm>
          <a:off x="1498234" y="1675581"/>
          <a:ext cx="4678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217"/>
              </a:moveTo>
              <a:lnTo>
                <a:pt x="415776" y="46217"/>
              </a:lnTo>
              <a:lnTo>
                <a:pt x="415776" y="45720"/>
              </a:lnTo>
              <a:lnTo>
                <a:pt x="467888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B574-2125-4531-B447-A2CAD3ACFED3}">
      <dsp:nvSpPr>
        <dsp:cNvPr id="0" name=""/>
        <dsp:cNvSpPr/>
      </dsp:nvSpPr>
      <dsp:spPr>
        <a:xfrm>
          <a:off x="3535" y="1312632"/>
          <a:ext cx="1494698" cy="818332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b="1" kern="1200" noProof="0" dirty="0"/>
            <a:t>Փորձարարական ֆիզիկաի բաժանմունք</a:t>
          </a:r>
        </a:p>
      </dsp:txBody>
      <dsp:txXfrm>
        <a:off x="3535" y="1312632"/>
        <a:ext cx="1494698" cy="818332"/>
      </dsp:txXfrm>
    </dsp:sp>
    <dsp:sp modelId="{2449291F-F5D2-4E37-A4C7-0EC31D3B656F}">
      <dsp:nvSpPr>
        <dsp:cNvPr id="0" name=""/>
        <dsp:cNvSpPr/>
      </dsp:nvSpPr>
      <dsp:spPr>
        <a:xfrm>
          <a:off x="1966122" y="1360755"/>
          <a:ext cx="2943585" cy="72109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y-AM" sz="1100" b="1" kern="1200" noProof="0" dirty="0"/>
            <a:t>Հազվադեպ միջուկային ռեակցիաների և միջուկային աստղաֆիզիկական հետազոտությունների խումբ</a:t>
          </a:r>
        </a:p>
      </dsp:txBody>
      <dsp:txXfrm>
        <a:off x="1966122" y="1360755"/>
        <a:ext cx="2943585" cy="721091"/>
      </dsp:txXfrm>
    </dsp:sp>
    <dsp:sp modelId="{B9EC70BC-0DF3-40DE-89B3-1B83DBD8B71A}">
      <dsp:nvSpPr>
        <dsp:cNvPr id="0" name=""/>
        <dsp:cNvSpPr/>
      </dsp:nvSpPr>
      <dsp:spPr>
        <a:xfrm>
          <a:off x="5031811" y="2299194"/>
          <a:ext cx="3580035" cy="442849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b="1" kern="1200" noProof="0" dirty="0">
              <a:latin typeface="+mn-lt"/>
            </a:rPr>
            <a:t>Կիրառական բնույթի հետազոտություններ</a:t>
          </a:r>
        </a:p>
      </dsp:txBody>
      <dsp:txXfrm>
        <a:off x="5031811" y="2299194"/>
        <a:ext cx="3580035" cy="442849"/>
      </dsp:txXfrm>
    </dsp:sp>
    <dsp:sp modelId="{AC620B82-67BD-4EED-85E5-99749F2C2BB2}">
      <dsp:nvSpPr>
        <dsp:cNvPr id="0" name=""/>
        <dsp:cNvSpPr/>
      </dsp:nvSpPr>
      <dsp:spPr>
        <a:xfrm>
          <a:off x="5031811" y="525697"/>
          <a:ext cx="3568002" cy="593188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b="1" kern="1200" noProof="0" dirty="0">
              <a:latin typeface="+mn-lt"/>
            </a:rPr>
            <a:t>Հետազոտություններ միջուկային աստղաֆիզիկայի բնագավառում</a:t>
          </a:r>
        </a:p>
      </dsp:txBody>
      <dsp:txXfrm>
        <a:off x="5031811" y="525697"/>
        <a:ext cx="3568002" cy="593188"/>
      </dsp:txXfrm>
    </dsp:sp>
    <dsp:sp modelId="{99D9FFC4-1D24-46CA-90CE-C4F2828ECB81}">
      <dsp:nvSpPr>
        <dsp:cNvPr id="0" name=""/>
        <dsp:cNvSpPr/>
      </dsp:nvSpPr>
      <dsp:spPr>
        <a:xfrm>
          <a:off x="5108922" y="1451000"/>
          <a:ext cx="3457650" cy="537312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b="1" kern="1200" noProof="0">
              <a:latin typeface="+mn-lt"/>
            </a:rPr>
            <a:t>Հիմնարար </a:t>
          </a:r>
          <a:r>
            <a:rPr lang="hy-AM" sz="1200" b="1" kern="1200" noProof="0" dirty="0">
              <a:latin typeface="+mn-lt"/>
            </a:rPr>
            <a:t>հետազոտություններ միջուկային ֆիզիկայի բնագավառում</a:t>
          </a:r>
        </a:p>
      </dsp:txBody>
      <dsp:txXfrm>
        <a:off x="5108922" y="1451000"/>
        <a:ext cx="3457650" cy="537312"/>
      </dsp:txXfrm>
    </dsp:sp>
    <dsp:sp modelId="{4A389924-5165-46DE-A64E-53B597C6FD2A}">
      <dsp:nvSpPr>
        <dsp:cNvPr id="0" name=""/>
        <dsp:cNvSpPr/>
      </dsp:nvSpPr>
      <dsp:spPr>
        <a:xfrm>
          <a:off x="1887709" y="890263"/>
          <a:ext cx="1469611" cy="25192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….</a:t>
          </a:r>
          <a:endParaRPr lang="ru-RU" sz="1500" kern="1200" dirty="0"/>
        </a:p>
      </dsp:txBody>
      <dsp:txXfrm>
        <a:off x="1887709" y="890263"/>
        <a:ext cx="1469611" cy="251927"/>
      </dsp:txXfrm>
    </dsp:sp>
    <dsp:sp modelId="{BD726FE8-1AF0-46C9-ADFC-1507620BBC72}">
      <dsp:nvSpPr>
        <dsp:cNvPr id="0" name=""/>
        <dsp:cNvSpPr/>
      </dsp:nvSpPr>
      <dsp:spPr>
        <a:xfrm>
          <a:off x="1887709" y="2144910"/>
          <a:ext cx="1469611" cy="25192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….</a:t>
          </a:r>
          <a:endParaRPr lang="ru-RU" sz="1500" kern="1200" dirty="0"/>
        </a:p>
      </dsp:txBody>
      <dsp:txXfrm>
        <a:off x="1887709" y="2144910"/>
        <a:ext cx="1469611" cy="251927"/>
      </dsp:txXfrm>
    </dsp:sp>
    <dsp:sp modelId="{83E4A530-0D6E-46A2-9559-3CFCA0CDA109}">
      <dsp:nvSpPr>
        <dsp:cNvPr id="0" name=""/>
        <dsp:cNvSpPr/>
      </dsp:nvSpPr>
      <dsp:spPr>
        <a:xfrm>
          <a:off x="1887709" y="2536987"/>
          <a:ext cx="1469611" cy="25192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….</a:t>
          </a:r>
          <a:endParaRPr lang="ru-RU" sz="1500" kern="1200" dirty="0"/>
        </a:p>
      </dsp:txBody>
      <dsp:txXfrm>
        <a:off x="1887709" y="2536987"/>
        <a:ext cx="1469611" cy="251927"/>
      </dsp:txXfrm>
    </dsp:sp>
    <dsp:sp modelId="{82CE2077-D00F-499E-A3E1-4D7471B5EE32}">
      <dsp:nvSpPr>
        <dsp:cNvPr id="0" name=""/>
        <dsp:cNvSpPr/>
      </dsp:nvSpPr>
      <dsp:spPr>
        <a:xfrm>
          <a:off x="1417215" y="184523"/>
          <a:ext cx="521120" cy="32834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</a:t>
          </a:r>
          <a:endParaRPr lang="ru-RU" sz="600" kern="1200" dirty="0"/>
        </a:p>
      </dsp:txBody>
      <dsp:txXfrm>
        <a:off x="1417215" y="184523"/>
        <a:ext cx="521120" cy="32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515A1-A748-44DB-B3AA-FF0572F5213C}">
      <dsp:nvSpPr>
        <dsp:cNvPr id="0" name=""/>
        <dsp:cNvSpPr/>
      </dsp:nvSpPr>
      <dsp:spPr>
        <a:xfrm>
          <a:off x="934488" y="318"/>
          <a:ext cx="5222650" cy="72147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1" kern="1200" noProof="0" dirty="0">
              <a:latin typeface="Sylfaen" panose="010A0502050306030303" pitchFamily="18" charset="0"/>
            </a:rPr>
            <a:t>Հազվադեպ միջուկային ռեակցիաների և միջուկային աստղաֆիզիկական հետազոտությունների խումբ</a:t>
          </a:r>
          <a:endParaRPr lang="hy-AM" sz="1600" b="1" kern="1200" noProof="0" dirty="0"/>
        </a:p>
      </dsp:txBody>
      <dsp:txXfrm>
        <a:off x="955619" y="21449"/>
        <a:ext cx="5180388" cy="679209"/>
      </dsp:txXfrm>
    </dsp:sp>
    <dsp:sp modelId="{07B5F011-9603-433D-9868-439D2433A767}">
      <dsp:nvSpPr>
        <dsp:cNvPr id="0" name=""/>
        <dsp:cNvSpPr/>
      </dsp:nvSpPr>
      <dsp:spPr>
        <a:xfrm>
          <a:off x="1539854" y="721789"/>
          <a:ext cx="2005959" cy="167825"/>
        </a:xfrm>
        <a:custGeom>
          <a:avLst/>
          <a:gdLst/>
          <a:ahLst/>
          <a:cxnLst/>
          <a:rect l="0" t="0" r="0" b="0"/>
          <a:pathLst>
            <a:path>
              <a:moveTo>
                <a:pt x="2005959" y="0"/>
              </a:moveTo>
              <a:lnTo>
                <a:pt x="2005959" y="83912"/>
              </a:lnTo>
              <a:lnTo>
                <a:pt x="0" y="83912"/>
              </a:lnTo>
              <a:lnTo>
                <a:pt x="0" y="167825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84A7B-73B7-4900-9A21-038353208197}">
      <dsp:nvSpPr>
        <dsp:cNvPr id="0" name=""/>
        <dsp:cNvSpPr/>
      </dsp:nvSpPr>
      <dsp:spPr>
        <a:xfrm>
          <a:off x="694458" y="889615"/>
          <a:ext cx="1690791" cy="6425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>
              <a:latin typeface="Sylfaen" pitchFamily="18" charset="0"/>
            </a:rPr>
            <a:t>ԱԱԳԼ-ի</a:t>
          </a:r>
          <a:r>
            <a:rPr lang="en-US" sz="1400" kern="1200" dirty="0">
              <a:latin typeface="Sylfaen" pitchFamily="18" charset="0"/>
            </a:rPr>
            <a:t> </a:t>
          </a:r>
          <a:r>
            <a:rPr lang="hy-AM" sz="1400" b="1" kern="1200" dirty="0">
              <a:latin typeface="Sylfaen" pitchFamily="18" charset="0"/>
            </a:rPr>
            <a:t>ЛУЭ-75</a:t>
          </a:r>
          <a:r>
            <a:rPr lang="hy-AM" sz="1400" kern="1200" dirty="0">
              <a:latin typeface="Sylfaen" pitchFamily="18" charset="0"/>
            </a:rPr>
            <a:t> գծային արագացուցիչ</a:t>
          </a:r>
          <a:endParaRPr lang="ru-RU" sz="500" kern="1200" dirty="0">
            <a:latin typeface="Sylfaen" pitchFamily="18" charset="0"/>
          </a:endParaRPr>
        </a:p>
      </dsp:txBody>
      <dsp:txXfrm>
        <a:off x="713276" y="908433"/>
        <a:ext cx="1653155" cy="604864"/>
      </dsp:txXfrm>
    </dsp:sp>
    <dsp:sp modelId="{5D3AE084-B5BE-40C7-B4FF-DD1289FAAC71}">
      <dsp:nvSpPr>
        <dsp:cNvPr id="0" name=""/>
        <dsp:cNvSpPr/>
      </dsp:nvSpPr>
      <dsp:spPr>
        <a:xfrm>
          <a:off x="3500093" y="721789"/>
          <a:ext cx="91440" cy="16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825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B30EA-8093-44CC-A1B4-4DBE760CC09D}">
      <dsp:nvSpPr>
        <dsp:cNvPr id="0" name=""/>
        <dsp:cNvSpPr/>
      </dsp:nvSpPr>
      <dsp:spPr>
        <a:xfrm>
          <a:off x="2574054" y="889615"/>
          <a:ext cx="1943518" cy="9000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y-AM" sz="1800" b="1" u="none" kern="1200" dirty="0">
              <a:latin typeface="Sylfaen" panose="010A0502050306030303" pitchFamily="18" charset="0"/>
            </a:rPr>
            <a:t>ԱԱԳԼ-ի (ԵրՖԻ) ստորգետնյա լաբորատորիա</a:t>
          </a:r>
          <a:endParaRPr lang="hy-AM" sz="1800" b="1" u="none" kern="1200" noProof="0" dirty="0">
            <a:latin typeface="Sylfaen" panose="010A0502050306030303" pitchFamily="18" charset="0"/>
          </a:endParaRPr>
        </a:p>
      </dsp:txBody>
      <dsp:txXfrm>
        <a:off x="2600414" y="915975"/>
        <a:ext cx="1890798" cy="847280"/>
      </dsp:txXfrm>
    </dsp:sp>
    <dsp:sp modelId="{954BCBD1-1146-4711-8EEF-9DFB482E44C1}">
      <dsp:nvSpPr>
        <dsp:cNvPr id="0" name=""/>
        <dsp:cNvSpPr/>
      </dsp:nvSpPr>
      <dsp:spPr>
        <a:xfrm>
          <a:off x="3545813" y="721789"/>
          <a:ext cx="2005959" cy="16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12"/>
              </a:lnTo>
              <a:lnTo>
                <a:pt x="2005959" y="83912"/>
              </a:lnTo>
              <a:lnTo>
                <a:pt x="2005959" y="167825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0BEF-1777-41DB-A22D-3FE2A2E2D1FC}">
      <dsp:nvSpPr>
        <dsp:cNvPr id="0" name=""/>
        <dsp:cNvSpPr/>
      </dsp:nvSpPr>
      <dsp:spPr>
        <a:xfrm>
          <a:off x="4706377" y="889615"/>
          <a:ext cx="1690791" cy="67631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1" kern="1200" dirty="0">
              <a:latin typeface="Sylfaen" pitchFamily="18" charset="0"/>
            </a:rPr>
            <a:t>C-18 </a:t>
          </a:r>
          <a:r>
            <a:rPr lang="hy-AM" sz="1600" kern="1200" dirty="0">
              <a:latin typeface="Sylfaen" pitchFamily="18" charset="0"/>
            </a:rPr>
            <a:t>ցիկլոտրոն</a:t>
          </a:r>
          <a:endParaRPr lang="hy-AM" sz="1600" kern="1200" dirty="0"/>
        </a:p>
      </dsp:txBody>
      <dsp:txXfrm>
        <a:off x="4726186" y="909424"/>
        <a:ext cx="1651173" cy="636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CCBB3-2C6B-455A-B530-82DEE5429951}">
      <dsp:nvSpPr>
        <dsp:cNvPr id="0" name=""/>
        <dsp:cNvSpPr/>
      </dsp:nvSpPr>
      <dsp:spPr>
        <a:xfrm>
          <a:off x="1290393" y="1152135"/>
          <a:ext cx="246054" cy="1393494"/>
        </a:xfrm>
        <a:custGeom>
          <a:avLst/>
          <a:gdLst/>
          <a:ahLst/>
          <a:cxnLst/>
          <a:rect l="0" t="0" r="0" b="0"/>
          <a:pathLst>
            <a:path>
              <a:moveTo>
                <a:pt x="0" y="1393494"/>
              </a:moveTo>
              <a:lnTo>
                <a:pt x="246054" y="1393494"/>
              </a:lnTo>
              <a:lnTo>
                <a:pt x="246054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00330-EEC1-435C-9480-187BAB32FA8C}">
      <dsp:nvSpPr>
        <dsp:cNvPr id="0" name=""/>
        <dsp:cNvSpPr/>
      </dsp:nvSpPr>
      <dsp:spPr>
        <a:xfrm>
          <a:off x="1290393" y="2545630"/>
          <a:ext cx="475145" cy="1634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194" y="0"/>
              </a:lnTo>
              <a:lnTo>
                <a:pt x="414194" y="1634146"/>
              </a:lnTo>
              <a:lnTo>
                <a:pt x="475145" y="163414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BEBA-B6EF-4FB8-8E05-6027FDB088CD}">
      <dsp:nvSpPr>
        <dsp:cNvPr id="0" name=""/>
        <dsp:cNvSpPr/>
      </dsp:nvSpPr>
      <dsp:spPr>
        <a:xfrm>
          <a:off x="1290393" y="337568"/>
          <a:ext cx="2454024" cy="2208061"/>
        </a:xfrm>
        <a:custGeom>
          <a:avLst/>
          <a:gdLst/>
          <a:ahLst/>
          <a:cxnLst/>
          <a:rect l="0" t="0" r="0" b="0"/>
          <a:pathLst>
            <a:path>
              <a:moveTo>
                <a:pt x="0" y="2208061"/>
              </a:moveTo>
              <a:lnTo>
                <a:pt x="2393073" y="2208061"/>
              </a:lnTo>
              <a:lnTo>
                <a:pt x="2393073" y="0"/>
              </a:lnTo>
              <a:lnTo>
                <a:pt x="2454024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CE64-E200-45F5-A8D6-2C531562D4ED}">
      <dsp:nvSpPr>
        <dsp:cNvPr id="0" name=""/>
        <dsp:cNvSpPr/>
      </dsp:nvSpPr>
      <dsp:spPr>
        <a:xfrm>
          <a:off x="3486118" y="1055065"/>
          <a:ext cx="355699" cy="532424"/>
        </a:xfrm>
        <a:custGeom>
          <a:avLst/>
          <a:gdLst/>
          <a:ahLst/>
          <a:cxnLst/>
          <a:rect l="0" t="0" r="0" b="0"/>
          <a:pathLst>
            <a:path>
              <a:moveTo>
                <a:pt x="0" y="532424"/>
              </a:moveTo>
              <a:lnTo>
                <a:pt x="294747" y="532424"/>
              </a:lnTo>
              <a:lnTo>
                <a:pt x="294747" y="0"/>
              </a:lnTo>
              <a:lnTo>
                <a:pt x="355699" y="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E0A2-6E8C-45D2-B0BF-B009310C89D8}">
      <dsp:nvSpPr>
        <dsp:cNvPr id="0" name=""/>
        <dsp:cNvSpPr/>
      </dsp:nvSpPr>
      <dsp:spPr>
        <a:xfrm>
          <a:off x="3486118" y="1587489"/>
          <a:ext cx="355699" cy="76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747" y="0"/>
              </a:lnTo>
              <a:lnTo>
                <a:pt x="294747" y="764596"/>
              </a:lnTo>
              <a:lnTo>
                <a:pt x="355699" y="764596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8512D-BCB1-4257-8317-F039C6DD2D96}">
      <dsp:nvSpPr>
        <dsp:cNvPr id="0" name=""/>
        <dsp:cNvSpPr/>
      </dsp:nvSpPr>
      <dsp:spPr>
        <a:xfrm>
          <a:off x="1290393" y="1587489"/>
          <a:ext cx="476839" cy="958140"/>
        </a:xfrm>
        <a:custGeom>
          <a:avLst/>
          <a:gdLst/>
          <a:ahLst/>
          <a:cxnLst/>
          <a:rect l="0" t="0" r="0" b="0"/>
          <a:pathLst>
            <a:path>
              <a:moveTo>
                <a:pt x="0" y="958140"/>
              </a:moveTo>
              <a:lnTo>
                <a:pt x="415888" y="958140"/>
              </a:lnTo>
              <a:lnTo>
                <a:pt x="415888" y="0"/>
              </a:lnTo>
              <a:lnTo>
                <a:pt x="476839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5C0CB-1DDE-4346-9DEC-CA6F5A626EF7}">
      <dsp:nvSpPr>
        <dsp:cNvPr id="0" name=""/>
        <dsp:cNvSpPr/>
      </dsp:nvSpPr>
      <dsp:spPr>
        <a:xfrm>
          <a:off x="5826542" y="3285062"/>
          <a:ext cx="363927" cy="883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976" y="0"/>
              </a:lnTo>
              <a:lnTo>
                <a:pt x="302976" y="883330"/>
              </a:lnTo>
              <a:lnTo>
                <a:pt x="363927" y="88333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B5E37-A6B6-42E8-B2D7-2AAACBDDED69}">
      <dsp:nvSpPr>
        <dsp:cNvPr id="0" name=""/>
        <dsp:cNvSpPr/>
      </dsp:nvSpPr>
      <dsp:spPr>
        <a:xfrm>
          <a:off x="5826542" y="3239342"/>
          <a:ext cx="4340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100" y="45720"/>
              </a:lnTo>
              <a:lnTo>
                <a:pt x="373100" y="48355"/>
              </a:lnTo>
              <a:lnTo>
                <a:pt x="434051" y="48355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7B7B4-87B2-469A-93B9-82E3C72AF060}">
      <dsp:nvSpPr>
        <dsp:cNvPr id="0" name=""/>
        <dsp:cNvSpPr/>
      </dsp:nvSpPr>
      <dsp:spPr>
        <a:xfrm>
          <a:off x="5826542" y="2106898"/>
          <a:ext cx="362909" cy="1178163"/>
        </a:xfrm>
        <a:custGeom>
          <a:avLst/>
          <a:gdLst/>
          <a:ahLst/>
          <a:cxnLst/>
          <a:rect l="0" t="0" r="0" b="0"/>
          <a:pathLst>
            <a:path>
              <a:moveTo>
                <a:pt x="0" y="1178163"/>
              </a:moveTo>
              <a:lnTo>
                <a:pt x="301958" y="1178163"/>
              </a:lnTo>
              <a:lnTo>
                <a:pt x="301958" y="0"/>
              </a:lnTo>
              <a:lnTo>
                <a:pt x="362909" y="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B21E6-2932-4137-84A6-A3E2D997FD2F}">
      <dsp:nvSpPr>
        <dsp:cNvPr id="0" name=""/>
        <dsp:cNvSpPr/>
      </dsp:nvSpPr>
      <dsp:spPr>
        <a:xfrm>
          <a:off x="4102220" y="3236148"/>
          <a:ext cx="2034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522" y="45720"/>
              </a:lnTo>
              <a:lnTo>
                <a:pt x="142522" y="48913"/>
              </a:lnTo>
              <a:lnTo>
                <a:pt x="203473" y="4891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64948-F3BB-4450-88CF-2266953BACDE}">
      <dsp:nvSpPr>
        <dsp:cNvPr id="0" name=""/>
        <dsp:cNvSpPr/>
      </dsp:nvSpPr>
      <dsp:spPr>
        <a:xfrm>
          <a:off x="1290393" y="2545630"/>
          <a:ext cx="365792" cy="73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841" y="0"/>
              </a:lnTo>
              <a:lnTo>
                <a:pt x="304841" y="736237"/>
              </a:lnTo>
              <a:lnTo>
                <a:pt x="365792" y="73623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B574-2125-4531-B447-A2CAD3ACFED3}">
      <dsp:nvSpPr>
        <dsp:cNvPr id="0" name=""/>
        <dsp:cNvSpPr/>
      </dsp:nvSpPr>
      <dsp:spPr>
        <a:xfrm>
          <a:off x="3853" y="2067062"/>
          <a:ext cx="1286540" cy="9571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latin typeface="Sylfaen" pitchFamily="18" charset="0"/>
            </a:rPr>
            <a:t>ԱԱԳԼ</a:t>
          </a:r>
          <a:r>
            <a:rPr lang="en-US" sz="1200" kern="1200" dirty="0">
              <a:latin typeface="Sylfaen" pitchFamily="18" charset="0"/>
            </a:rPr>
            <a:t> </a:t>
          </a:r>
          <a:r>
            <a:rPr lang="hy-AM" sz="1200" b="1" kern="1200" noProof="0" dirty="0">
              <a:latin typeface="Sylfaen" pitchFamily="18" charset="0"/>
            </a:rPr>
            <a:t>Փորձարարական ֆիզիկաի բաժանմունք</a:t>
          </a:r>
        </a:p>
      </dsp:txBody>
      <dsp:txXfrm>
        <a:off x="3853" y="2067062"/>
        <a:ext cx="1286540" cy="957136"/>
      </dsp:txXfrm>
    </dsp:sp>
    <dsp:sp modelId="{2449291F-F5D2-4E37-A4C7-0EC31D3B656F}">
      <dsp:nvSpPr>
        <dsp:cNvPr id="0" name=""/>
        <dsp:cNvSpPr/>
      </dsp:nvSpPr>
      <dsp:spPr>
        <a:xfrm>
          <a:off x="1656186" y="2963336"/>
          <a:ext cx="2446033" cy="6370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y-AM" sz="1100" b="1" kern="1200" noProof="0" dirty="0"/>
            <a:t>Հազվադեպ միջուկային ռեակցիաների և միջուկային աստղաֆիզիկական հետազոտությունների խումբ</a:t>
          </a:r>
        </a:p>
      </dsp:txBody>
      <dsp:txXfrm>
        <a:off x="1656186" y="2963336"/>
        <a:ext cx="2446033" cy="637063"/>
      </dsp:txXfrm>
    </dsp:sp>
    <dsp:sp modelId="{D12C9F19-269D-42B6-8303-02D11DAE74E2}">
      <dsp:nvSpPr>
        <dsp:cNvPr id="0" name=""/>
        <dsp:cNvSpPr/>
      </dsp:nvSpPr>
      <dsp:spPr>
        <a:xfrm>
          <a:off x="4305693" y="2965894"/>
          <a:ext cx="1520848" cy="638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dirty="0"/>
            <a:t>ԱԱԳԼ-ի (ԵրՖԻ) ստորգետնյա լաբորատորիա</a:t>
          </a:r>
        </a:p>
      </dsp:txBody>
      <dsp:txXfrm>
        <a:off x="4305693" y="2965894"/>
        <a:ext cx="1520848" cy="638334"/>
      </dsp:txXfrm>
    </dsp:sp>
    <dsp:sp modelId="{322C4139-84D3-4858-876D-33C57F39D9E3}">
      <dsp:nvSpPr>
        <dsp:cNvPr id="0" name=""/>
        <dsp:cNvSpPr/>
      </dsp:nvSpPr>
      <dsp:spPr>
        <a:xfrm>
          <a:off x="6189452" y="1778267"/>
          <a:ext cx="2498732" cy="6572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noProof="0" dirty="0">
              <a:latin typeface="+mn-lt"/>
            </a:rPr>
            <a:t>Հետազոտություններ միջուկային աստղաֆիզիկայի բնագավառում</a:t>
          </a:r>
          <a:endParaRPr lang="hy-AM" sz="1100" kern="1200" dirty="0"/>
        </a:p>
      </dsp:txBody>
      <dsp:txXfrm>
        <a:off x="6189452" y="1778267"/>
        <a:ext cx="2498732" cy="657263"/>
      </dsp:txXfrm>
    </dsp:sp>
    <dsp:sp modelId="{A2513DD9-1CE5-417A-BFBB-604B9FE23547}">
      <dsp:nvSpPr>
        <dsp:cNvPr id="0" name=""/>
        <dsp:cNvSpPr/>
      </dsp:nvSpPr>
      <dsp:spPr>
        <a:xfrm>
          <a:off x="6260594" y="2943653"/>
          <a:ext cx="2394530" cy="6880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noProof="0" dirty="0">
              <a:latin typeface="+mn-lt"/>
            </a:rPr>
            <a:t>Հիմնարար հետազոտություններ միջուկային ֆիզիկայի բնագավառում</a:t>
          </a:r>
          <a:endParaRPr lang="hy-AM" sz="1100" kern="1200" dirty="0"/>
        </a:p>
      </dsp:txBody>
      <dsp:txXfrm>
        <a:off x="6260594" y="2943653"/>
        <a:ext cx="2394530" cy="688087"/>
      </dsp:txXfrm>
    </dsp:sp>
    <dsp:sp modelId="{2C3E9ECC-7C03-4E42-ADB3-29639367633F}">
      <dsp:nvSpPr>
        <dsp:cNvPr id="0" name=""/>
        <dsp:cNvSpPr/>
      </dsp:nvSpPr>
      <dsp:spPr>
        <a:xfrm>
          <a:off x="6190470" y="3971959"/>
          <a:ext cx="2470895" cy="3928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b="1" kern="1200" noProof="0" dirty="0">
              <a:latin typeface="+mn-lt"/>
            </a:rPr>
            <a:t>Կիրառական բնույթի հետազոտություններ</a:t>
          </a:r>
          <a:endParaRPr lang="hy-AM" sz="1100" kern="1200" dirty="0"/>
        </a:p>
      </dsp:txBody>
      <dsp:txXfrm>
        <a:off x="6190470" y="3971959"/>
        <a:ext cx="2470895" cy="392865"/>
      </dsp:txXfrm>
    </dsp:sp>
    <dsp:sp modelId="{4A389924-5165-46DE-A64E-53B597C6FD2A}">
      <dsp:nvSpPr>
        <dsp:cNvPr id="0" name=""/>
        <dsp:cNvSpPr/>
      </dsp:nvSpPr>
      <dsp:spPr>
        <a:xfrm>
          <a:off x="1767233" y="1440160"/>
          <a:ext cx="1718885" cy="2946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….</a:t>
          </a:r>
          <a:endParaRPr lang="ru-RU" sz="1800" kern="1200" dirty="0"/>
        </a:p>
      </dsp:txBody>
      <dsp:txXfrm>
        <a:off x="1767233" y="1440160"/>
        <a:ext cx="1718885" cy="294659"/>
      </dsp:txXfrm>
    </dsp:sp>
    <dsp:sp modelId="{C3A203A9-1177-4590-88EA-5B24DD3CF00C}">
      <dsp:nvSpPr>
        <dsp:cNvPr id="0" name=""/>
        <dsp:cNvSpPr/>
      </dsp:nvSpPr>
      <dsp:spPr>
        <a:xfrm>
          <a:off x="3841818" y="2111882"/>
          <a:ext cx="2112904" cy="4804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100" kern="1200" dirty="0">
              <a:latin typeface="Sylfaen" pitchFamily="18" charset="0"/>
            </a:rPr>
            <a:t>ԱԱԳԼ-ի</a:t>
          </a:r>
          <a:r>
            <a:rPr lang="en-US" sz="1100" kern="1200" dirty="0">
              <a:latin typeface="Sylfaen" pitchFamily="18" charset="0"/>
            </a:rPr>
            <a:t> </a:t>
          </a:r>
          <a:r>
            <a:rPr lang="hy-AM" sz="1100" b="1" kern="1200" dirty="0">
              <a:latin typeface="Sylfaen" pitchFamily="18" charset="0"/>
            </a:rPr>
            <a:t>ЛУЭ-75</a:t>
          </a:r>
          <a:r>
            <a:rPr lang="hy-AM" sz="1100" kern="1200" dirty="0">
              <a:latin typeface="Sylfaen" pitchFamily="18" charset="0"/>
            </a:rPr>
            <a:t> գծային արագացուցիչ</a:t>
          </a:r>
          <a:endParaRPr lang="hy-AM" sz="1100" kern="1200" dirty="0"/>
        </a:p>
      </dsp:txBody>
      <dsp:txXfrm>
        <a:off x="3841818" y="2111882"/>
        <a:ext cx="2112904" cy="480407"/>
      </dsp:txXfrm>
    </dsp:sp>
    <dsp:sp modelId="{97CBF47E-E2AE-468F-B583-F947D6275CC3}">
      <dsp:nvSpPr>
        <dsp:cNvPr id="0" name=""/>
        <dsp:cNvSpPr/>
      </dsp:nvSpPr>
      <dsp:spPr>
        <a:xfrm>
          <a:off x="3841818" y="813985"/>
          <a:ext cx="2101610" cy="4821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….</a:t>
          </a:r>
          <a:endParaRPr lang="hy-AM" sz="1100" kern="1200" dirty="0"/>
        </a:p>
      </dsp:txBody>
      <dsp:txXfrm>
        <a:off x="3841818" y="813985"/>
        <a:ext cx="2101610" cy="482159"/>
      </dsp:txXfrm>
    </dsp:sp>
    <dsp:sp modelId="{BD726FE8-1AF0-46C9-ADFC-1507620BBC72}">
      <dsp:nvSpPr>
        <dsp:cNvPr id="0" name=""/>
        <dsp:cNvSpPr/>
      </dsp:nvSpPr>
      <dsp:spPr>
        <a:xfrm>
          <a:off x="3744418" y="190239"/>
          <a:ext cx="1718885" cy="2946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b="1" kern="1200" dirty="0">
              <a:latin typeface="Sylfaen" pitchFamily="18" charset="0"/>
            </a:rPr>
            <a:t>C-18 </a:t>
          </a:r>
          <a:r>
            <a:rPr lang="hy-AM" sz="1200" kern="1200" dirty="0">
              <a:latin typeface="Sylfaen" pitchFamily="18" charset="0"/>
            </a:rPr>
            <a:t>ցիկլոտրոն</a:t>
          </a:r>
          <a:endParaRPr lang="ru-RU" sz="1200" kern="1200" dirty="0"/>
        </a:p>
      </dsp:txBody>
      <dsp:txXfrm>
        <a:off x="3744418" y="190239"/>
        <a:ext cx="1718885" cy="294659"/>
      </dsp:txXfrm>
    </dsp:sp>
    <dsp:sp modelId="{83E4A530-0D6E-46A2-9559-3CFCA0CDA109}">
      <dsp:nvSpPr>
        <dsp:cNvPr id="0" name=""/>
        <dsp:cNvSpPr/>
      </dsp:nvSpPr>
      <dsp:spPr>
        <a:xfrm>
          <a:off x="1765538" y="4032447"/>
          <a:ext cx="1718885" cy="2946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….</a:t>
          </a:r>
          <a:endParaRPr lang="ru-RU" sz="1800" kern="1200" dirty="0"/>
        </a:p>
      </dsp:txBody>
      <dsp:txXfrm>
        <a:off x="1765538" y="4032447"/>
        <a:ext cx="1718885" cy="294659"/>
      </dsp:txXfrm>
    </dsp:sp>
    <dsp:sp modelId="{82CE2077-D00F-499E-A3E1-4D7471B5EE32}">
      <dsp:nvSpPr>
        <dsp:cNvPr id="0" name=""/>
        <dsp:cNvSpPr/>
      </dsp:nvSpPr>
      <dsp:spPr>
        <a:xfrm>
          <a:off x="1231691" y="768099"/>
          <a:ext cx="609512" cy="38403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</a:t>
          </a:r>
          <a:endParaRPr lang="ru-RU" sz="600" kern="1200" dirty="0"/>
        </a:p>
      </dsp:txBody>
      <dsp:txXfrm>
        <a:off x="1231691" y="768099"/>
        <a:ext cx="609512" cy="384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7608-A7E3-46B5-867D-DA81E0E534D5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B837-A8C7-4DF5-83E3-4EC08C696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9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0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6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0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2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05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2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4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74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3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8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0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2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4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3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3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B837-A8C7-4DF5-83E3-4EC08C696B5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8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37.jpeg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3429000"/>
            <a:ext cx="9073008" cy="478904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Ա</a:t>
            </a:r>
            <a:r>
              <a:rPr lang="en-GB" sz="1600" b="1" i="1" dirty="0">
                <a:solidFill>
                  <a:schemeClr val="tx1"/>
                </a:solidFill>
                <a:latin typeface="Sylfaen" pitchFamily="18" charset="0"/>
              </a:rPr>
              <a:t>.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Ալեքսանյան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latin typeface="Sylfaen" pitchFamily="18" charset="0"/>
              </a:rPr>
              <a:t>,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 Ս</a:t>
            </a:r>
            <a:r>
              <a:rPr lang="en-GB" sz="1600" b="1" i="1" dirty="0">
                <a:solidFill>
                  <a:schemeClr val="tx1"/>
                </a:solidFill>
                <a:latin typeface="Sylfaen" pitchFamily="18" charset="0"/>
              </a:rPr>
              <a:t>.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Ամիրխանյան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en-US" sz="1600" b="1" i="1" dirty="0">
                <a:solidFill>
                  <a:schemeClr val="tx1"/>
                </a:solidFill>
                <a:latin typeface="Sylfaen" pitchFamily="18" charset="0"/>
              </a:rPr>
              <a:t>,</a:t>
            </a:r>
            <a:r>
              <a:rPr lang="en-GB" sz="1600" b="1" i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Հ</a:t>
            </a:r>
            <a:r>
              <a:rPr lang="en-GB" sz="1600" b="1" i="1" dirty="0">
                <a:solidFill>
                  <a:schemeClr val="tx1"/>
                </a:solidFill>
                <a:latin typeface="Sylfaen" pitchFamily="18" charset="0"/>
              </a:rPr>
              <a:t>.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Գուլ</a:t>
            </a:r>
            <a:r>
              <a:rPr lang="en-US" sz="1600" b="1" i="1" dirty="0">
                <a:solidFill>
                  <a:schemeClr val="tx1"/>
                </a:solidFill>
                <a:latin typeface="Sylfaen" pitchFamily="18" charset="0"/>
              </a:rPr>
              <a:t>ք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անյան</a:t>
            </a:r>
            <a:r>
              <a:rPr lang="en-US" sz="1600" b="1" i="1" dirty="0">
                <a:solidFill>
                  <a:schemeClr val="tx1"/>
                </a:solidFill>
                <a:latin typeface="Sylfaen" pitchFamily="18" charset="0"/>
              </a:rPr>
              <a:t>, 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Ա. 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Հակոբյան </a:t>
            </a:r>
            <a:r>
              <a:rPr lang="en-US" sz="1600" b="1" i="1" dirty="0">
                <a:solidFill>
                  <a:schemeClr val="tx1"/>
                </a:solidFill>
                <a:latin typeface="Sylfaen" pitchFamily="18" charset="0"/>
              </a:rPr>
              <a:t>, 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Գ․ Հարությունյան,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 Լ. Պ</a:t>
            </a:r>
            <a:r>
              <a:rPr lang="hy-AM" sz="1600" b="1" i="1" dirty="0">
                <a:solidFill>
                  <a:schemeClr val="tx1"/>
                </a:solidFill>
                <a:latin typeface="Sylfaen" pitchFamily="18" charset="0"/>
              </a:rPr>
              <a:t>ողոսյան</a:t>
            </a:r>
            <a:r>
              <a:rPr lang="ru-RU" sz="1600" b="1" i="1" dirty="0">
                <a:solidFill>
                  <a:schemeClr val="tx1"/>
                </a:solidFill>
                <a:latin typeface="Sylfaen" pitchFamily="18" charset="0"/>
              </a:rPr>
              <a:t>, </a:t>
            </a:r>
            <a:r>
              <a:rPr lang="ru-RU" sz="1600" b="1" i="1" u="sng" dirty="0">
                <a:solidFill>
                  <a:schemeClr val="tx1"/>
                </a:solidFill>
                <a:latin typeface="Sylfaen" pitchFamily="18" charset="0"/>
              </a:rPr>
              <a:t>Տ</a:t>
            </a:r>
            <a:r>
              <a:rPr lang="en-GB" sz="1600" b="1" i="1" u="sng" dirty="0">
                <a:solidFill>
                  <a:schemeClr val="tx1"/>
                </a:solidFill>
                <a:latin typeface="Sylfaen" pitchFamily="18" charset="0"/>
              </a:rPr>
              <a:t>.</a:t>
            </a:r>
            <a:r>
              <a:rPr lang="ru-RU" sz="1600" b="1" i="1" u="sng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hy-AM" sz="1600" b="1" i="1" u="sng" dirty="0">
                <a:solidFill>
                  <a:schemeClr val="tx1"/>
                </a:solidFill>
                <a:latin typeface="Sylfaen" pitchFamily="18" charset="0"/>
              </a:rPr>
              <a:t>Քոթանջյան</a:t>
            </a:r>
            <a:endParaRPr lang="hy-AM" sz="1600" b="1" u="sng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05177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/>
              <a:t>ՖՈՏՈՄԻՋՈՒԿԱՅԻՆ և ՊՐՈՏՈՆ-ՄԻՋՈՒԿԱՅԻՆ ՓՈԽԱԶԴԵՑՈՒԹՅՈՒՆՆԵՐՈՒՄ ԲԱԶՄԱՆԵՅՏՐՈՆ ՀԱՄԱԿԱՐԳԵՐԻ ԱՌԱՔՄԱՆ ՀԵՏԱԶՈՏՈՒՄԸ</a:t>
            </a:r>
            <a:br>
              <a:rPr lang="ru-RU" sz="2400" b="1" dirty="0"/>
            </a:br>
            <a:r>
              <a:rPr lang="en-GB" sz="2400" b="1" u="sng" dirty="0"/>
              <a:t>24LCG</a:t>
            </a:r>
            <a:r>
              <a:rPr lang="ru-RU" sz="2400" b="1" u="sng" dirty="0"/>
              <a:t>-</a:t>
            </a:r>
            <a:r>
              <a:rPr lang="en-GB" sz="2400" b="1" u="sng" dirty="0"/>
              <a:t>1C022</a:t>
            </a:r>
            <a:endParaRPr lang="ru-RU" sz="2400" b="1" u="sng" dirty="0">
              <a:ln w="50800"/>
              <a:solidFill>
                <a:schemeClr val="bg1">
                  <a:shade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0905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dirty="0">
                <a:latin typeface="Sylfaen" pitchFamily="18" charset="0"/>
              </a:rPr>
              <a:t>Դիլիջան</a:t>
            </a:r>
            <a:r>
              <a:rPr lang="ru-RU" dirty="0">
                <a:latin typeface="Sylfaen" pitchFamily="18" charset="0"/>
              </a:rPr>
              <a:t> 202</a:t>
            </a:r>
            <a:r>
              <a:rPr lang="hy-AM" dirty="0">
                <a:latin typeface="Sylfaen" pitchFamily="18" charset="0"/>
              </a:rPr>
              <a:t>6</a:t>
            </a:r>
            <a:endParaRPr lang="ru-RU" dirty="0"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450" y="5013176"/>
            <a:ext cx="652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i="1" dirty="0">
                <a:latin typeface="Sylfaen" pitchFamily="18" charset="0"/>
              </a:rPr>
              <a:t>«</a:t>
            </a:r>
            <a:r>
              <a:rPr lang="ru-RU" i="1" dirty="0">
                <a:latin typeface="Sylfaen" pitchFamily="18" charset="0"/>
              </a:rPr>
              <a:t>Ա</a:t>
            </a:r>
            <a:r>
              <a:rPr lang="ro-RO" i="1" dirty="0">
                <a:latin typeface="Sylfaen" pitchFamily="18" charset="0"/>
              </a:rPr>
              <a:t>. </a:t>
            </a:r>
            <a:r>
              <a:rPr lang="hy-AM" i="1" dirty="0">
                <a:latin typeface="Sylfaen" pitchFamily="18" charset="0"/>
              </a:rPr>
              <a:t>Ալիխանյանի</a:t>
            </a:r>
            <a:r>
              <a:rPr lang="ru-RU" i="1" dirty="0">
                <a:latin typeface="Sylfaen" pitchFamily="18" charset="0"/>
              </a:rPr>
              <a:t> </a:t>
            </a:r>
            <a:r>
              <a:rPr lang="hy-AM" i="1" dirty="0">
                <a:latin typeface="Sylfaen" pitchFamily="18" charset="0"/>
              </a:rPr>
              <a:t>անվան</a:t>
            </a:r>
            <a:r>
              <a:rPr lang="ru-RU" i="1" dirty="0">
                <a:latin typeface="Sylfaen" pitchFamily="18" charset="0"/>
              </a:rPr>
              <a:t> </a:t>
            </a:r>
            <a:r>
              <a:rPr lang="hy-AM" i="1" dirty="0">
                <a:latin typeface="Sylfaen" pitchFamily="18" charset="0"/>
              </a:rPr>
              <a:t>ազգային</a:t>
            </a:r>
            <a:r>
              <a:rPr lang="ru-RU" i="1" dirty="0">
                <a:latin typeface="Sylfaen" pitchFamily="18" charset="0"/>
              </a:rPr>
              <a:t> </a:t>
            </a:r>
            <a:r>
              <a:rPr lang="hy-AM" i="1" dirty="0">
                <a:latin typeface="Sylfaen" pitchFamily="18" charset="0"/>
              </a:rPr>
              <a:t>գիտական</a:t>
            </a:r>
            <a:r>
              <a:rPr lang="ru-RU" i="1" dirty="0">
                <a:latin typeface="Sylfaen" pitchFamily="18" charset="0"/>
              </a:rPr>
              <a:t> </a:t>
            </a:r>
            <a:r>
              <a:rPr lang="hy-AM" i="1" dirty="0">
                <a:latin typeface="Sylfaen" pitchFamily="18" charset="0"/>
              </a:rPr>
              <a:t>լաբորատորիա</a:t>
            </a:r>
          </a:p>
          <a:p>
            <a:pPr algn="ctr"/>
            <a:r>
              <a:rPr lang="ro-RO" i="1" dirty="0">
                <a:latin typeface="Sylfaen" pitchFamily="18" charset="0"/>
              </a:rPr>
              <a:t> (</a:t>
            </a:r>
            <a:r>
              <a:rPr lang="hy-AM" i="1" dirty="0">
                <a:latin typeface="Sylfaen" pitchFamily="18" charset="0"/>
              </a:rPr>
              <a:t>Երևանի</a:t>
            </a:r>
            <a:r>
              <a:rPr lang="ru-RU" i="1" dirty="0">
                <a:latin typeface="Sylfaen" pitchFamily="18" charset="0"/>
              </a:rPr>
              <a:t> </a:t>
            </a:r>
            <a:r>
              <a:rPr lang="hy-AM" i="1" dirty="0">
                <a:latin typeface="Sylfaen" pitchFamily="18" charset="0"/>
              </a:rPr>
              <a:t>ֆիզիկայի</a:t>
            </a:r>
            <a:r>
              <a:rPr lang="ru-RU" i="1" dirty="0">
                <a:latin typeface="Sylfaen" pitchFamily="18" charset="0"/>
              </a:rPr>
              <a:t> </a:t>
            </a:r>
            <a:r>
              <a:rPr lang="hy-AM" i="1" dirty="0">
                <a:latin typeface="Sylfaen" pitchFamily="18" charset="0"/>
              </a:rPr>
              <a:t>ինստիտուտ</a:t>
            </a:r>
            <a:r>
              <a:rPr lang="ro-RO" i="1" dirty="0">
                <a:latin typeface="Sylfaen" pitchFamily="18" charset="0"/>
              </a:rPr>
              <a:t>)» </a:t>
            </a:r>
            <a:r>
              <a:rPr lang="hy-AM" i="1" dirty="0">
                <a:latin typeface="Sylfaen" pitchFamily="18" charset="0"/>
              </a:rPr>
              <a:t>հիմնադրամ</a:t>
            </a:r>
            <a:endParaRPr lang="hy-AM" dirty="0">
              <a:latin typeface="Sylfaen" pitchFamily="18" charset="0"/>
            </a:endParaRPr>
          </a:p>
        </p:txBody>
      </p:sp>
      <p:pic>
        <p:nvPicPr>
          <p:cNvPr id="8" name="Picture 2" descr="C:\Users\TIGRAN\Desktop\aanl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72" y="116632"/>
            <a:ext cx="2844000" cy="12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5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30621"/>
            <a:ext cx="7772400" cy="706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5131299" y="960194"/>
            <a:ext cx="339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hy-AM" sz="4000" dirty="0">
                <a:latin typeface="Sylfaen" panose="010A0502050306030303" pitchFamily="18" charset="0"/>
              </a:rPr>
              <a:t>30</a:t>
            </a:r>
            <a:r>
              <a:rPr lang="en-US" sz="4000" dirty="0">
                <a:latin typeface="Sylfaen" panose="010A0502050306030303" pitchFamily="18" charset="0"/>
              </a:rPr>
              <a:t>.5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EBEDF-44AA-4778-9B46-7142D3BF3CB0}"/>
              </a:ext>
            </a:extLst>
          </p:cNvPr>
          <p:cNvSpPr txBox="1"/>
          <p:nvPr/>
        </p:nvSpPr>
        <p:spPr>
          <a:xfrm>
            <a:off x="2573079" y="1468025"/>
            <a:ext cx="187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Sylfaen" panose="010A0502050306030303" pitchFamily="18" charset="0"/>
              </a:rPr>
              <a:t>Е</a:t>
            </a:r>
            <a:r>
              <a:rPr lang="ru-RU" sz="2000" i="1" baseline="-25000" dirty="0">
                <a:latin typeface="Sylfaen" panose="010A0502050306030303" pitchFamily="18" charset="0"/>
              </a:rPr>
              <a:t>γ</a:t>
            </a:r>
            <a:r>
              <a:rPr lang="en-US" sz="2000" i="1" baseline="30000" dirty="0" err="1">
                <a:latin typeface="Sylfaen" panose="010A0502050306030303" pitchFamily="18" charset="0"/>
              </a:rPr>
              <a:t>th</a:t>
            </a:r>
            <a:r>
              <a:rPr lang="ru-RU" sz="2000" dirty="0">
                <a:latin typeface="Sylfaen" panose="010A0502050306030303" pitchFamily="18" charset="0"/>
              </a:rPr>
              <a:t>= </a:t>
            </a:r>
            <a:r>
              <a:rPr lang="en-US" sz="2000" dirty="0">
                <a:latin typeface="Sylfaen" panose="010A0502050306030303" pitchFamily="18" charset="0"/>
              </a:rPr>
              <a:t>29.5 </a:t>
            </a:r>
            <a:r>
              <a:rPr lang="hy-AM" sz="2000" dirty="0">
                <a:latin typeface="Sylfaen" panose="010A0502050306030303" pitchFamily="18" charset="0"/>
              </a:rPr>
              <a:t>ՄէՎ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C460-E612-43C6-9240-315578837433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2360731" y="980887"/>
            <a:ext cx="22378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4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205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211151" y="914687"/>
            <a:ext cx="2057921" cy="21367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968B43-5B80-431E-AEDA-E73343A87646}"/>
              </a:ext>
            </a:extLst>
          </p:cNvPr>
          <p:cNvSpPr txBox="1"/>
          <p:nvPr/>
        </p:nvSpPr>
        <p:spPr>
          <a:xfrm>
            <a:off x="323528" y="5949280"/>
            <a:ext cx="8363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թիրախից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γ-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սպեկտրը՝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703.4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ԿէՎ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էներգիայի մոտ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տիրույթում,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30.5</a:t>
            </a:r>
            <a:r>
              <a:rPr lang="hy-AM" sz="1600" dirty="0">
                <a:latin typeface="Sylfaen" panose="010A0502050306030303" pitchFamily="18" charset="0"/>
              </a:rPr>
              <a:t>ՄէՎ</a:t>
            </a:r>
            <a:r>
              <a:rPr lang="ru-RU" sz="1600" dirty="0">
                <a:latin typeface="Sylfaen" panose="010A0502050306030303" pitchFamily="18" charset="0"/>
              </a:rPr>
              <a:t>-ի </a:t>
            </a:r>
            <a:r>
              <a:rPr lang="hy-AM" sz="1600" dirty="0">
                <a:latin typeface="Sylfaen" panose="010A0502050306030303" pitchFamily="18" charset="0"/>
              </a:rPr>
              <a:t>դեպքու</a:t>
            </a:r>
            <a:r>
              <a:rPr lang="ru-RU" sz="1600" dirty="0">
                <a:latin typeface="Sylfaen" panose="010A0502050306030303" pitchFamily="18" charset="0"/>
              </a:rPr>
              <a:t>մ (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e</a:t>
            </a:r>
            <a:r>
              <a:rPr lang="ru-RU" sz="1600" i="1" dirty="0">
                <a:latin typeface="Sylfaen" panose="010A0502050306030303" pitchFamily="18" charset="0"/>
                <a:cs typeface="Times New Roman" pitchFamily="18" charset="0"/>
              </a:rPr>
              <a:t>=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579342sec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161h</a:t>
            </a:r>
            <a:r>
              <a:rPr lang="ru-RU" sz="1600" dirty="0">
                <a:latin typeface="Sylfaen" panose="010A0502050306030303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AANL 2024\Article gBi\Referee\nkarner_16.11.24\fi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0273" r="12928" b="5301"/>
          <a:stretch/>
        </p:blipFill>
        <p:spPr bwMode="auto">
          <a:xfrm>
            <a:off x="2573079" y="1959831"/>
            <a:ext cx="520102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9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30621"/>
            <a:ext cx="7772400" cy="706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2267744" y="1224388"/>
            <a:ext cx="339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30.5 MeV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EBEDF-44AA-4778-9B46-7142D3BF3CB0}"/>
              </a:ext>
            </a:extLst>
          </p:cNvPr>
          <p:cNvSpPr txBox="1"/>
          <p:nvPr/>
        </p:nvSpPr>
        <p:spPr>
          <a:xfrm>
            <a:off x="6965150" y="2881761"/>
            <a:ext cx="202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29.48 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C460-E612-43C6-9240-315578837433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6752802" y="2250569"/>
            <a:ext cx="22378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(γ,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6865697" y="3579299"/>
            <a:ext cx="2057921" cy="21367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968B43-5B80-431E-AEDA-E73343A87646}"/>
              </a:ext>
            </a:extLst>
          </p:cNvPr>
          <p:cNvSpPr txBox="1"/>
          <p:nvPr/>
        </p:nvSpPr>
        <p:spPr>
          <a:xfrm>
            <a:off x="1568" y="6380976"/>
            <a:ext cx="8468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ru-RU" sz="1600" baseline="30000" dirty="0"/>
              <a:t>205</a:t>
            </a:r>
            <a:r>
              <a:rPr lang="ru-RU" sz="1600" dirty="0"/>
              <a:t>Bi</a:t>
            </a:r>
            <a:r>
              <a:rPr lang="hy-AM" sz="1600" dirty="0"/>
              <a:t>-ի տրոհման կորը: Հոծ գիծը էքսպոնենցիալ մոտարկման (ֆիթինգի) արդյունքն է:</a:t>
            </a:r>
            <a:endParaRPr lang="en-US" sz="16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AANL 2025\Conference 2025\Fi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0770" r="12517" b="3831"/>
          <a:stretch/>
        </p:blipFill>
        <p:spPr bwMode="auto">
          <a:xfrm>
            <a:off x="351995" y="1803205"/>
            <a:ext cx="6400807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7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30621"/>
            <a:ext cx="7772400" cy="706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5131299" y="960194"/>
            <a:ext cx="339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hy-AM" sz="4000" dirty="0">
                <a:latin typeface="Sylfaen" panose="010A0502050306030303" pitchFamily="18" charset="0"/>
              </a:rPr>
              <a:t>3</a:t>
            </a:r>
            <a:r>
              <a:rPr lang="en-US" sz="4000" dirty="0">
                <a:latin typeface="Sylfaen" panose="010A0502050306030303" pitchFamily="18" charset="0"/>
              </a:rPr>
              <a:t>2.5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EBEDF-44AA-4778-9B46-7142D3BF3CB0}"/>
              </a:ext>
            </a:extLst>
          </p:cNvPr>
          <p:cNvSpPr txBox="1"/>
          <p:nvPr/>
        </p:nvSpPr>
        <p:spPr>
          <a:xfrm>
            <a:off x="2573079" y="1468025"/>
            <a:ext cx="187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Sylfaen" panose="010A0502050306030303" pitchFamily="18" charset="0"/>
              </a:rPr>
              <a:t>Е</a:t>
            </a:r>
            <a:r>
              <a:rPr lang="ru-RU" sz="2000" i="1" baseline="-25000" dirty="0">
                <a:latin typeface="Sylfaen" panose="010A0502050306030303" pitchFamily="18" charset="0"/>
              </a:rPr>
              <a:t>γ</a:t>
            </a:r>
            <a:r>
              <a:rPr lang="en-US" sz="2000" i="1" baseline="30000" dirty="0" err="1">
                <a:latin typeface="Sylfaen" panose="010A0502050306030303" pitchFamily="18" charset="0"/>
              </a:rPr>
              <a:t>th</a:t>
            </a:r>
            <a:r>
              <a:rPr lang="ru-RU" sz="2000" dirty="0">
                <a:latin typeface="Sylfaen" panose="010A0502050306030303" pitchFamily="18" charset="0"/>
              </a:rPr>
              <a:t>= </a:t>
            </a:r>
            <a:r>
              <a:rPr lang="en-US" sz="2000" dirty="0">
                <a:latin typeface="Sylfaen" panose="010A0502050306030303" pitchFamily="18" charset="0"/>
              </a:rPr>
              <a:t>29.5 </a:t>
            </a:r>
            <a:r>
              <a:rPr lang="hy-AM" sz="2000" dirty="0">
                <a:latin typeface="Sylfaen" panose="010A0502050306030303" pitchFamily="18" charset="0"/>
              </a:rPr>
              <a:t>ՄէՎ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C460-E612-43C6-9240-315578837433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2360731" y="980887"/>
            <a:ext cx="22378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4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205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211151" y="914687"/>
            <a:ext cx="2057921" cy="21367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968B43-5B80-431E-AEDA-E73343A87646}"/>
              </a:ext>
            </a:extLst>
          </p:cNvPr>
          <p:cNvSpPr txBox="1"/>
          <p:nvPr/>
        </p:nvSpPr>
        <p:spPr>
          <a:xfrm>
            <a:off x="323528" y="5949280"/>
            <a:ext cx="8363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թիրախից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γ-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սպեկտրը՝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703.4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ԿէՎ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էներգիայի մոտ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տիրույթում,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32.5</a:t>
            </a:r>
            <a:r>
              <a:rPr lang="hy-AM" sz="1600" dirty="0">
                <a:latin typeface="Sylfaen" panose="010A0502050306030303" pitchFamily="18" charset="0"/>
              </a:rPr>
              <a:t>ՄէՎ</a:t>
            </a:r>
            <a:r>
              <a:rPr lang="ru-RU" sz="1600" dirty="0">
                <a:latin typeface="Sylfaen" panose="010A0502050306030303" pitchFamily="18" charset="0"/>
              </a:rPr>
              <a:t>-ի </a:t>
            </a:r>
            <a:r>
              <a:rPr lang="hy-AM" sz="1600" dirty="0">
                <a:latin typeface="Sylfaen" panose="010A0502050306030303" pitchFamily="18" charset="0"/>
              </a:rPr>
              <a:t>դեպքու</a:t>
            </a:r>
            <a:r>
              <a:rPr lang="ru-RU" sz="1600" dirty="0">
                <a:latin typeface="Sylfaen" panose="010A0502050306030303" pitchFamily="18" charset="0"/>
              </a:rPr>
              <a:t>մ (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e</a:t>
            </a:r>
            <a:r>
              <a:rPr lang="ru-RU" sz="1600" i="1" dirty="0">
                <a:latin typeface="Sylfaen" panose="010A0502050306030303" pitchFamily="18" charset="0"/>
                <a:cs typeface="Times New Roman" pitchFamily="18" charset="0"/>
              </a:rPr>
              <a:t>=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278176sec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77,3h</a:t>
            </a:r>
            <a:r>
              <a:rPr lang="ru-RU" sz="1600" dirty="0">
                <a:latin typeface="Sylfaen" panose="010A0502050306030303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CC734E-E7BA-4985-A3AE-10CC0EBC18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1121" r="13775" b="5461"/>
          <a:stretch/>
        </p:blipFill>
        <p:spPr>
          <a:xfrm>
            <a:off x="2771800" y="1983073"/>
            <a:ext cx="5212080" cy="39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3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A89B7E72-F8E3-4302-B05E-84DCDC8CC630}"/>
              </a:ext>
            </a:extLst>
          </p:cNvPr>
          <p:cNvSpPr txBox="1"/>
          <p:nvPr/>
        </p:nvSpPr>
        <p:spPr>
          <a:xfrm>
            <a:off x="216171" y="270857"/>
            <a:ext cx="8820325" cy="750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y-AM" sz="1600" dirty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Cu(</a:t>
            </a:r>
            <a:r>
              <a:rPr lang="en-US" b="1" dirty="0" err="1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γ,n</a:t>
            </a:r>
            <a:r>
              <a:rPr lang="en-US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b="1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Cu</a:t>
            </a:r>
            <a:r>
              <a:rPr lang="en-US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 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ռեակցիայի միջոցով հոսանքի հաշվարկման համար կիրառվում են մի շարք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հայտնի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առնչություններ՝</a:t>
            </a:r>
            <a:endParaRPr lang="en-US" sz="1600" dirty="0">
              <a:latin typeface="Sylfaen" panose="010A0502050306030303" pitchFamily="18" charset="0"/>
              <a:ea typeface="Montserrat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A80FD-40A9-4A82-BE3F-6C59014409E6}"/>
              </a:ext>
            </a:extLst>
          </p:cNvPr>
          <p:cNvSpPr/>
          <p:nvPr/>
        </p:nvSpPr>
        <p:spPr>
          <a:xfrm>
            <a:off x="179512" y="2651428"/>
            <a:ext cx="8856984" cy="320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որտեղ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                                          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                          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ռեակցիայի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կ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շռավորված կ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տրվածքն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է</a:t>
            </a:r>
            <a:r>
              <a:rPr lang="en-US" sz="1600" i="1" dirty="0">
                <a:latin typeface="Sylfaen" panose="010A0502050306030303" pitchFamily="18" charset="0"/>
                <a:cs typeface="Times New Roman" pitchFamily="18" charset="0"/>
              </a:rPr>
              <a:t>, λ </a:t>
            </a:r>
            <a:r>
              <a:rPr lang="fr-FR" sz="1600" dirty="0">
                <a:latin typeface="Sylfaen" panose="010A0502050306030303" pitchFamily="18" charset="0"/>
                <a:cs typeface="Times New Roman" pitchFamily="18" charset="0"/>
              </a:rPr>
              <a:t>= ln2/T</a:t>
            </a:r>
            <a:r>
              <a:rPr lang="fr-FR" sz="1600" baseline="-25000" dirty="0">
                <a:latin typeface="Sylfaen" panose="010A0502050306030303" pitchFamily="18" charset="0"/>
                <a:cs typeface="Times New Roman" pitchFamily="18" charset="0"/>
              </a:rPr>
              <a:t>1/2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տրոհման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հաստատուն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ն է,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baseline="-25000" dirty="0">
                <a:latin typeface="Sylfaen" panose="010A0502050306030303" pitchFamily="18" charset="0"/>
                <a:cs typeface="Times New Roman" pitchFamily="18" charset="0"/>
              </a:rPr>
              <a:t>1/2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  </a:t>
            </a:r>
            <a:r>
              <a:rPr lang="en-US" sz="1600" baseline="30000" dirty="0">
                <a:latin typeface="Sylfaen" panose="010A0502050306030303" pitchFamily="18" charset="0"/>
                <a:cs typeface="Times New Roman" pitchFamily="18" charset="0"/>
              </a:rPr>
              <a:t>64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Cu-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ի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տրոհման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կիսապարբերությունը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e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ճառագայթման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տևողությունը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 (Exposition time)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c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ճառագայթման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ավարտից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մինչև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գամմա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-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դետեկտորով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չափումների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սկիզբն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ընկած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ժամանակահատվածը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(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այսպես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կոչված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սառեցման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ժամանակ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՝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 </a:t>
            </a:r>
            <a:r>
              <a:rPr lang="fr-FR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Cooling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time)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i="1" dirty="0" err="1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i="1" baseline="-25000" dirty="0" err="1">
                <a:latin typeface="Sylfaen" panose="010A0502050306030303" pitchFamily="18" charset="0"/>
                <a:cs typeface="Times New Roman" pitchFamily="18" charset="0"/>
              </a:rPr>
              <a:t>R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 , </a:t>
            </a:r>
            <a:r>
              <a:rPr lang="fr-FR" sz="1600" i="1" dirty="0" err="1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fr-FR" sz="1600" i="1" baseline="-25000" dirty="0" err="1">
                <a:latin typeface="Sylfaen" panose="010A0502050306030303" pitchFamily="18" charset="0"/>
                <a:cs typeface="Times New Roman" pitchFamily="18" charset="0"/>
              </a:rPr>
              <a:t>L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 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գամմա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-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դետեկտորով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չափումների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իրական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և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էֆեկտիվ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տևողությունը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(Real and Live time)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i="1" dirty="0">
                <a:latin typeface="Sylfaen" panose="010A0502050306030303" pitchFamily="18" charset="0"/>
                <a:cs typeface="Times New Roman" pitchFamily="18" charset="0"/>
              </a:rPr>
              <a:t>I</a:t>
            </a:r>
            <a:r>
              <a:rPr lang="ru-RU" sz="1600" i="1" baseline="-25000" dirty="0">
                <a:latin typeface="Sylfaen" panose="010A0502050306030303" pitchFamily="18" charset="0"/>
                <a:cs typeface="Times New Roman" pitchFamily="18" charset="0"/>
              </a:rPr>
              <a:t>γ</a:t>
            </a:r>
            <a:r>
              <a:rPr lang="en-US" sz="1600" i="1" baseline="-25000" dirty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տրոհումն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ուղեկցող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 </a:t>
            </a:r>
            <a:r>
              <a:rPr lang="ru-RU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γ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քվանտի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առաքման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հավանականությունը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i="1" dirty="0">
                <a:latin typeface="Sylfaen" panose="010A0502050306030303" pitchFamily="18" charset="0"/>
                <a:cs typeface="Times New Roman" pitchFamily="18" charset="0"/>
              </a:rPr>
              <a:t>ε</a:t>
            </a:r>
            <a:r>
              <a:rPr lang="ru-RU" sz="1600" i="1" baseline="-25000" dirty="0">
                <a:latin typeface="Sylfaen" panose="010A0502050306030303" pitchFamily="18" charset="0"/>
                <a:cs typeface="Times New Roman" pitchFamily="18" charset="0"/>
              </a:rPr>
              <a:t>γ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դետեկտորում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ru-RU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γ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քվանտի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գրանցման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էֆեկտիվությունը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:</a:t>
            </a:r>
            <a:r>
              <a:rPr lang="hy-AM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/>
              <a:ea typeface="Montserrat"/>
              <a:cs typeface="Montserrat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Montserrat"/>
              <a:ea typeface="Montserrat"/>
              <a:cs typeface="Montserra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AAB0E8-C7BB-4BA4-9F93-CF46A5F6A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370" y="2535530"/>
          <a:ext cx="3537878" cy="64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tion" r:id="rId3" imgW="1942920" imgH="342720" progId="">
                  <p:embed/>
                </p:oleObj>
              </mc:Choice>
              <mc:Fallback>
                <p:oleObj name="Equation" r:id="rId3" imgW="1942920" imgH="342720" progId="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370" y="2535530"/>
                        <a:ext cx="3537878" cy="640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FEEA2F-86E0-461F-8F51-590143229D16}"/>
              </a:ext>
            </a:extLst>
          </p:cNvPr>
          <p:cNvSpPr/>
          <p:nvPr/>
        </p:nvSpPr>
        <p:spPr>
          <a:xfrm>
            <a:off x="1957378" y="5453906"/>
            <a:ext cx="6915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որտեղ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m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զանգվածն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է, 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S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T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ճառագայթվող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մակերևույթի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մակերեսը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 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A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t 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տարրի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ատոմական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կշիռը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, </a:t>
            </a:r>
            <a:r>
              <a:rPr lang="fr-FR" sz="1600" dirty="0">
                <a:latin typeface="Sylfaen" panose="010A0502050306030303" pitchFamily="18" charset="0"/>
                <a:cs typeface="Times New Roman" pitchFamily="18" charset="0"/>
              </a:rPr>
              <a:t>N</a:t>
            </a:r>
            <a:r>
              <a:rPr lang="fr-FR" sz="1600" baseline="-25000" dirty="0">
                <a:latin typeface="Sylfaen" panose="010A0502050306030303" pitchFamily="18" charset="0"/>
                <a:cs typeface="Times New Roman" pitchFamily="18" charset="0"/>
              </a:rPr>
              <a:t>A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Ավոգադրոյի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թիվը</a:t>
            </a:r>
            <a:endParaRPr lang="en-US" sz="1600" dirty="0">
              <a:latin typeface="Sylfaen" panose="010A0502050306030303" pitchFamily="18" charset="0"/>
              <a:ea typeface="Montserrat"/>
              <a:cs typeface="Times New Roman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51774B-E08B-4E6A-9EB4-2254EF27C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8205" y="917175"/>
          <a:ext cx="4789599" cy="98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Equation" r:id="rId5" imgW="2260600" imgH="469900" progId="">
                  <p:embed/>
                </p:oleObj>
              </mc:Choice>
              <mc:Fallback>
                <p:oleObj name="Equation" r:id="rId5" imgW="2260600" imgH="469900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205" y="917175"/>
                        <a:ext cx="4789599" cy="989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292ED0-7408-4BA8-B356-860CD1FFD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8205" y="2050704"/>
          <a:ext cx="1860116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tion" r:id="rId7" imgW="926698" imgH="215806" progId="">
                  <p:embed/>
                </p:oleObj>
              </mc:Choice>
              <mc:Fallback>
                <p:oleObj name="Equation" r:id="rId7" imgW="926698" imgH="215806" progId="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205" y="2050704"/>
                        <a:ext cx="1860116" cy="43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A472D1-4148-4BE7-AF48-5F1DA1B39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2120" y="1887907"/>
          <a:ext cx="1323455" cy="84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Equation" r:id="rId9" imgW="660400" imgH="419100" progId="">
                  <p:embed/>
                </p:oleObj>
              </mc:Choice>
              <mc:Fallback>
                <p:oleObj name="Equation" r:id="rId9" imgW="660400" imgH="419100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887907"/>
                        <a:ext cx="1323455" cy="842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74E5866-8AF2-4611-99FE-0D901BA58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825" y="5420850"/>
          <a:ext cx="1348847" cy="816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Equation" r:id="rId11" imgW="672808" imgH="406224" progId="">
                  <p:embed/>
                </p:oleObj>
              </mc:Choice>
              <mc:Fallback>
                <p:oleObj name="Equation" r:id="rId11" imgW="672808" imgH="406224" progId="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5" y="5420850"/>
                        <a:ext cx="1348847" cy="816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11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E87EA03-E221-424B-A4E5-FFA71C6F9EC0}"/>
              </a:ext>
            </a:extLst>
          </p:cNvPr>
          <p:cNvSpPr txBox="1"/>
          <p:nvPr/>
        </p:nvSpPr>
        <p:spPr>
          <a:xfrm>
            <a:off x="395536" y="4993324"/>
            <a:ext cx="8640960" cy="33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y-AM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       </a:t>
            </a:r>
            <a:r>
              <a:rPr lang="fr-FR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hy-AM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 –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թիրախում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բիսմութի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  <a:ea typeface="Montserrat"/>
                <a:cs typeface="Times New Roman" pitchFamily="18" charset="0"/>
              </a:rPr>
              <a:t>միջուկների</a:t>
            </a:r>
            <a:r>
              <a:rPr lang="en-US" sz="1600" dirty="0"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hy-AM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մակերևույթային խտությունն է՝ 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C5985-3462-4147-A17E-C8896D77AB2C}"/>
              </a:ext>
            </a:extLst>
          </p:cNvPr>
          <p:cNvSpPr/>
          <p:nvPr/>
        </p:nvSpPr>
        <p:spPr>
          <a:xfrm>
            <a:off x="93405" y="395931"/>
            <a:ext cx="895718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4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000" dirty="0">
                <a:solidFill>
                  <a:srgbClr val="242424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</a:t>
            </a:r>
            <a:r>
              <a:rPr lang="hy-AM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ռեակցիայի կտրվածքը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hy-AM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գտնելու համար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EEA97-9A05-4776-97BD-240D925FE517}"/>
              </a:ext>
            </a:extLst>
          </p:cNvPr>
          <p:cNvSpPr/>
          <p:nvPr/>
        </p:nvSpPr>
        <p:spPr>
          <a:xfrm>
            <a:off x="1691680" y="5607333"/>
            <a:ext cx="7344816" cy="79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որտեղ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fr-FR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m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–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թիրախի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զանգվածն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է, 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S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թիրախի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ճառագայթվող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մակերևույթի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մակերեսը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, </a:t>
            </a:r>
            <a:r>
              <a:rPr lang="fr-FR" sz="1600" i="1" dirty="0">
                <a:latin typeface="Sylfaen" panose="010A0502050306030303" pitchFamily="18" charset="0"/>
                <a:cs typeface="Times New Roman" pitchFamily="18" charset="0"/>
              </a:rPr>
              <a:t>A</a:t>
            </a:r>
            <a:r>
              <a:rPr lang="fr-FR" sz="1600" i="1" baseline="-25000" dirty="0">
                <a:latin typeface="Sylfaen" panose="010A0502050306030303" pitchFamily="18" charset="0"/>
                <a:cs typeface="Times New Roman" pitchFamily="18" charset="0"/>
              </a:rPr>
              <a:t>t 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թիրախի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տարրի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ատոմական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կշիռը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, </a:t>
            </a:r>
            <a:r>
              <a:rPr lang="fr-FR" sz="1600" dirty="0">
                <a:latin typeface="Sylfaen" panose="010A0502050306030303" pitchFamily="18" charset="0"/>
                <a:cs typeface="Times New Roman" pitchFamily="18" charset="0"/>
              </a:rPr>
              <a:t>N</a:t>
            </a:r>
            <a:r>
              <a:rPr lang="fr-FR" sz="1600" baseline="-25000" dirty="0">
                <a:latin typeface="Sylfaen" panose="010A0502050306030303" pitchFamily="18" charset="0"/>
                <a:cs typeface="Times New Roman" pitchFamily="18" charset="0"/>
              </a:rPr>
              <a:t>A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–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Ավոգադրոյի</a:t>
            </a:r>
            <a:r>
              <a:rPr lang="en-US" sz="1600" dirty="0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Sylfaen" panose="010A0502050306030303" pitchFamily="18" charset="0"/>
                <a:ea typeface="Montserrat"/>
                <a:cs typeface="Times New Roman" pitchFamily="18" charset="0"/>
              </a:rPr>
              <a:t>թիվը</a:t>
            </a:r>
            <a:endParaRPr lang="en-US" sz="1600" dirty="0">
              <a:solidFill>
                <a:srgbClr val="242424"/>
              </a:solidFill>
              <a:latin typeface="Sylfaen" panose="010A0502050306030303" pitchFamily="18" charset="0"/>
              <a:ea typeface="Montserrat"/>
              <a:cs typeface="Times New Roman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1D10CD-BA28-4BE1-8FD3-7C8A5B38E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47040"/>
              </p:ext>
            </p:extLst>
          </p:nvPr>
        </p:nvGraphicFramePr>
        <p:xfrm>
          <a:off x="2384193" y="1391670"/>
          <a:ext cx="4663645" cy="102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r:id="rId3" imgW="2120900" imgH="469900" progId="">
                  <p:embed/>
                </p:oleObj>
              </mc:Choice>
              <mc:Fallback>
                <p:oleObj r:id="rId3" imgW="2120900" imgH="46990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193" y="1391670"/>
                        <a:ext cx="4663645" cy="1027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91B6B6-0325-4CFF-B188-DD19B3B8A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68220"/>
              </p:ext>
            </p:extLst>
          </p:nvPr>
        </p:nvGraphicFramePr>
        <p:xfrm>
          <a:off x="1796000" y="2780928"/>
          <a:ext cx="1651871" cy="101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Equation" r:id="rId5" imgW="660240" imgH="406080" progId="">
                  <p:embed/>
                </p:oleObj>
              </mc:Choice>
              <mc:Fallback>
                <p:oleObj name="Equation" r:id="rId5" imgW="660240" imgH="40608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000" y="2780928"/>
                        <a:ext cx="1651871" cy="1019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5FA78FD-4B8F-40E2-BE12-A521FB1D0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5579157"/>
          <a:ext cx="1353312" cy="82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Equation" r:id="rId7" imgW="672840" imgH="406080" progId="">
                  <p:embed/>
                </p:oleObj>
              </mc:Choice>
              <mc:Fallback>
                <p:oleObj name="Equation" r:id="rId7" imgW="672840" imgH="40608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79157"/>
                        <a:ext cx="1353312" cy="820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7D12742C-4522-4BBE-AFE0-FAE32F087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281092"/>
              </p:ext>
            </p:extLst>
          </p:nvPr>
        </p:nvGraphicFramePr>
        <p:xfrm>
          <a:off x="3563887" y="3943956"/>
          <a:ext cx="1619431" cy="92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Equation" r:id="rId9" imgW="647640" imgH="368280" progId="">
                  <p:embed/>
                </p:oleObj>
              </mc:Choice>
              <mc:Fallback>
                <p:oleObj name="Equation" r:id="rId9" imgW="647640" imgH="368280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3943956"/>
                        <a:ext cx="1619431" cy="925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0E28FFAD-6C80-4F8B-9E09-F230C5762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90544"/>
              </p:ext>
            </p:extLst>
          </p:nvPr>
        </p:nvGraphicFramePr>
        <p:xfrm>
          <a:off x="4680392" y="2912009"/>
          <a:ext cx="3088336" cy="79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Equation" r:id="rId11" imgW="1358640" imgH="342720" progId="">
                  <p:embed/>
                </p:oleObj>
              </mc:Choice>
              <mc:Fallback>
                <p:oleObj name="Equation" r:id="rId11" imgW="1358640" imgH="34272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392" y="2912009"/>
                        <a:ext cx="3088336" cy="79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4">
            <a:extLst>
              <a:ext uri="{FF2B5EF4-FFF2-40B4-BE49-F238E27FC236}">
                <a16:creationId xmlns:a16="http://schemas.microsoft.com/office/drawing/2014/main" id="{2CB13E9D-88FB-48E9-9706-C420F6B51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016" y="4971891"/>
          <a:ext cx="274320" cy="40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Equation" r:id="rId13" imgW="139680" imgH="203040" progId="">
                  <p:embed/>
                </p:oleObj>
              </mc:Choice>
              <mc:Fallback>
                <p:oleObj name="Equation" r:id="rId13" imgW="139680" imgH="203040" progId="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16" y="4971891"/>
                        <a:ext cx="274320" cy="400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50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93936"/>
            <a:ext cx="77724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D100E-7AFC-43E7-A273-F76F747AC0C7}"/>
              </a:ext>
            </a:extLst>
          </p:cNvPr>
          <p:cNvSpPr txBox="1"/>
          <p:nvPr/>
        </p:nvSpPr>
        <p:spPr>
          <a:xfrm>
            <a:off x="150313" y="1124744"/>
            <a:ext cx="8838728" cy="835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4038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b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Աղյուսակ. </a:t>
            </a:r>
            <a:r>
              <a:rPr lang="ru-RU" sz="1400" b="1" baseline="30000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4</a:t>
            </a:r>
            <a:r>
              <a:rPr lang="en-US" sz="1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baseline="30000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400" b="1" dirty="0">
                <a:solidFill>
                  <a:srgbClr val="FF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ռեակցիայի ելքը</a:t>
            </a:r>
            <a:r>
              <a:rPr lang="ru-RU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i="1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y-AM" sz="1400" dirty="0">
                <a:latin typeface="Sylfaen" panose="010A0502050306030303" pitchFamily="18" charset="0"/>
              </a:rPr>
              <a:t>ֆոտոններ</a:t>
            </a:r>
            <a:r>
              <a:rPr lang="en-US" sz="1400" dirty="0">
                <a:latin typeface="Sylfaen" panose="010A0502050306030303" pitchFamily="18" charset="0"/>
              </a:rPr>
              <a:t>ի </a:t>
            </a:r>
            <a:r>
              <a:rPr lang="hy-AM" sz="1400" dirty="0">
                <a:latin typeface="Sylfaen" panose="010A0502050306030303" pitchFamily="18" charset="0"/>
              </a:rPr>
              <a:t>սպեկտրով</a:t>
            </a:r>
            <a:r>
              <a:rPr lang="en-US" sz="1400" dirty="0">
                <a:latin typeface="Sylfaen" panose="010A0502050306030303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</a:rPr>
              <a:t>կշռավորված</a:t>
            </a:r>
            <a:r>
              <a:rPr lang="ru-RU" sz="1400" dirty="0">
                <a:latin typeface="Sylfaen" panose="010A0502050306030303" pitchFamily="18" charset="0"/>
              </a:rPr>
              <a:t> և </a:t>
            </a:r>
            <a:r>
              <a:rPr lang="hy-AM" sz="1400" dirty="0">
                <a:latin typeface="Sylfaen" panose="010A0502050306030303" pitchFamily="18" charset="0"/>
              </a:rPr>
              <a:t>միջինացված կտրվածք</a:t>
            </a:r>
            <a:r>
              <a:rPr lang="en-US" sz="1400" dirty="0" err="1">
                <a:latin typeface="Sylfaen" panose="010A0502050306030303" pitchFamily="18" charset="0"/>
              </a:rPr>
              <a:t>ներ</a:t>
            </a:r>
            <a:r>
              <a:rPr lang="hy-AM" sz="1400" dirty="0">
                <a:latin typeface="Sylfaen" panose="010A0502050306030303" pitchFamily="18" charset="0"/>
              </a:rPr>
              <a:t>ը</a:t>
            </a:r>
            <a:r>
              <a:rPr lang="ru-RU" sz="1400" dirty="0">
                <a:latin typeface="Sylfaen" panose="010A0502050306030303" pitchFamily="18" charset="0"/>
              </a:rPr>
              <a:t>`</a:t>
            </a:r>
            <a:r>
              <a:rPr lang="ru-RU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400" i="1" baseline="-25000" dirty="0" err="1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i="1" baseline="-25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&lt;σ&gt;</a:t>
            </a:r>
            <a:r>
              <a:rPr lang="hy-AM" sz="14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hy-AM" sz="1400" dirty="0">
                <a:latin typeface="Sylfaen" panose="010A0502050306030303" pitchFamily="18" charset="0"/>
              </a:rPr>
              <a:t>մոդելների շրջանակներում</a:t>
            </a:r>
            <a:r>
              <a:rPr lang="en-US" sz="1400" dirty="0">
                <a:latin typeface="Sylfaen" panose="010A0502050306030303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</a:rPr>
              <a:t>կանխատեսած</a:t>
            </a:r>
            <a:r>
              <a:rPr lang="en-US" sz="1400" dirty="0">
                <a:latin typeface="Sylfaen" panose="010A0502050306030303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</a:rPr>
              <a:t>արժեք</a:t>
            </a:r>
            <a:r>
              <a:rPr lang="ru-RU" sz="1400" dirty="0">
                <a:latin typeface="Sylfaen" panose="010A0502050306030303" pitchFamily="18" charset="0"/>
              </a:rPr>
              <a:t>ի </a:t>
            </a:r>
            <a:r>
              <a:rPr lang="hy-AM" sz="1400" dirty="0">
                <a:latin typeface="Sylfaen" panose="010A0502050306030303" pitchFamily="18" charset="0"/>
              </a:rPr>
              <a:t>հետ համեմատումները</a:t>
            </a:r>
            <a:r>
              <a:rPr lang="ru-RU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47" y="5589240"/>
            <a:ext cx="8985026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  <a:latin typeface="Sylfaen" pitchFamily="18" charset="0"/>
              </a:rPr>
              <a:t>30.5 </a:t>
            </a:r>
            <a:r>
              <a:rPr lang="en-US" sz="1600" b="1" dirty="0" err="1">
                <a:solidFill>
                  <a:srgbClr val="FF0000"/>
                </a:solidFill>
                <a:latin typeface="Sylfaen" pitchFamily="18" charset="0"/>
              </a:rPr>
              <a:t>ՄէՎ</a:t>
            </a:r>
            <a:r>
              <a:rPr lang="en-US" sz="1600" b="1" dirty="0">
                <a:solidFill>
                  <a:srgbClr val="FF0000"/>
                </a:solidFill>
                <a:latin typeface="Sylfaen" pitchFamily="18" charset="0"/>
              </a:rPr>
              <a:t>-ի </a:t>
            </a:r>
            <a:r>
              <a:rPr lang="en-US" sz="1600" b="1" dirty="0" err="1">
                <a:latin typeface="Sylfaen" pitchFamily="18" charset="0"/>
              </a:rPr>
              <a:t>դեպքում</a:t>
            </a:r>
            <a:r>
              <a:rPr lang="en-US" sz="1600" b="1" dirty="0">
                <a:latin typeface="Sylfaen" pitchFamily="18" charset="0"/>
              </a:rPr>
              <a:t> չ</a:t>
            </a:r>
            <a:r>
              <a:rPr lang="hy-AM" sz="1600" b="1" dirty="0">
                <a:latin typeface="Sylfaen" pitchFamily="18" charset="0"/>
              </a:rPr>
              <a:t>ափված կտրվածքները </a:t>
            </a:r>
            <a:r>
              <a:rPr lang="en-US" sz="1600" b="1" dirty="0" err="1">
                <a:latin typeface="Sylfaen" pitchFamily="18" charset="0"/>
              </a:rPr>
              <a:t>գրեթե</a:t>
            </a:r>
            <a:r>
              <a:rPr lang="en-US" sz="1600" b="1" dirty="0">
                <a:latin typeface="Sylfaen" pitchFamily="18" charset="0"/>
              </a:rPr>
              <a:t> </a:t>
            </a:r>
            <a:r>
              <a:rPr lang="hy-AM" sz="1600" b="1" dirty="0">
                <a:latin typeface="Sylfaen" pitchFamily="18" charset="0"/>
              </a:rPr>
              <a:t>մեկ կարգով գերազանցում են չորս անկախ նեյտրոնների ֆոտոառաքման ռեակցիայի ակնկալվող կտրվածքը, ինչը կարող է դիտարկվել որպես անուղղակի վկայություն քառանեյտրոն համակարգի կո</a:t>
            </a:r>
            <a:r>
              <a:rPr lang="en-US" sz="1600" b="1" dirty="0">
                <a:latin typeface="Sylfaen" pitchFamily="18" charset="0"/>
              </a:rPr>
              <a:t>ռ</a:t>
            </a:r>
            <a:r>
              <a:rPr lang="hy-AM" sz="1600" b="1" dirty="0">
                <a:latin typeface="Sylfaen" pitchFamily="18" charset="0"/>
              </a:rPr>
              <a:t>ելացված բնույթի մասին</a:t>
            </a:r>
            <a:r>
              <a:rPr lang="en-US" sz="1600" dirty="0">
                <a:latin typeface="Sylfaen" pitchFamily="18" charset="0"/>
              </a:rPr>
              <a:t>:</a:t>
            </a:r>
            <a:endParaRPr lang="ru-RU" sz="1600" dirty="0">
              <a:latin typeface="Sylfae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BA0528-7B1B-40CC-A389-436F843B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61504"/>
              </p:ext>
            </p:extLst>
          </p:nvPr>
        </p:nvGraphicFramePr>
        <p:xfrm>
          <a:off x="123438" y="2085609"/>
          <a:ext cx="8838727" cy="2599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716">
                  <a:extLst>
                    <a:ext uri="{9D8B030D-6E8A-4147-A177-3AD203B41FA5}">
                      <a16:colId xmlns:a16="http://schemas.microsoft.com/office/drawing/2014/main" val="3827450212"/>
                    </a:ext>
                  </a:extLst>
                </a:gridCol>
                <a:gridCol w="2171396">
                  <a:extLst>
                    <a:ext uri="{9D8B030D-6E8A-4147-A177-3AD203B41FA5}">
                      <a16:colId xmlns:a16="http://schemas.microsoft.com/office/drawing/2014/main" val="1600247549"/>
                    </a:ext>
                  </a:extLst>
                </a:gridCol>
                <a:gridCol w="2363296">
                  <a:extLst>
                    <a:ext uri="{9D8B030D-6E8A-4147-A177-3AD203B41FA5}">
                      <a16:colId xmlns:a16="http://schemas.microsoft.com/office/drawing/2014/main" val="471066780"/>
                    </a:ext>
                  </a:extLst>
                </a:gridCol>
                <a:gridCol w="2207319">
                  <a:extLst>
                    <a:ext uri="{9D8B030D-6E8A-4147-A177-3AD203B41FA5}">
                      <a16:colId xmlns:a16="http://schemas.microsoft.com/office/drawing/2014/main" val="861932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Energy  </a:t>
                      </a:r>
                      <a:r>
                        <a:rPr lang="en-US" sz="1400" dirty="0" err="1">
                          <a:effectLst/>
                        </a:rPr>
                        <a:t>Ê</a:t>
                      </a:r>
                      <a:r>
                        <a:rPr lang="en-US" sz="1400" baseline="-25000" dirty="0" err="1">
                          <a:effectLst/>
                        </a:rPr>
                        <a:t>е</a:t>
                      </a:r>
                      <a:r>
                        <a:rPr lang="en-US" sz="1400" dirty="0">
                          <a:effectLst/>
                        </a:rPr>
                        <a:t> ,  MeV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30.5 </a:t>
                      </a:r>
                      <a:r>
                        <a:rPr kumimoji="0"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ՄէՎ</a:t>
                      </a:r>
                      <a:r>
                        <a:rPr lang="en-US" sz="1400" dirty="0">
                          <a:effectLst/>
                        </a:rPr>
                        <a:t> (05.12.23)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30.5 </a:t>
                      </a:r>
                      <a:r>
                        <a:rPr kumimoji="0"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ՄէՎ</a:t>
                      </a:r>
                      <a:r>
                        <a:rPr lang="en-US" sz="1400" dirty="0">
                          <a:effectLst/>
                        </a:rPr>
                        <a:t> (01.12.25 )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32.5 </a:t>
                      </a:r>
                      <a:r>
                        <a:rPr kumimoji="0"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ՄէՎ</a:t>
                      </a:r>
                      <a:r>
                        <a:rPr lang="en-US" sz="1400" dirty="0">
                          <a:effectLst/>
                        </a:rPr>
                        <a:t> (23.12.25)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3029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200" dirty="0" err="1">
                          <a:effectLst/>
                        </a:rPr>
                        <a:t>Y</a:t>
                      </a:r>
                      <a:r>
                        <a:rPr lang="en-US" sz="1400" baseline="30000" dirty="0" err="1">
                          <a:effectLst/>
                        </a:rPr>
                        <a:t>exp</a:t>
                      </a:r>
                      <a:r>
                        <a:rPr lang="en-US" sz="1400" dirty="0">
                          <a:effectLst/>
                        </a:rPr>
                        <a:t>(sec</a:t>
                      </a:r>
                      <a:r>
                        <a:rPr lang="en-US" sz="1400" baseline="30000" dirty="0">
                          <a:effectLst/>
                        </a:rPr>
                        <a:t>–1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265.36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53.07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1581.05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276.1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9782.41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1072.28 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00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</a:t>
                      </a:r>
                      <a:r>
                        <a:rPr lang="en-US" sz="1400" baseline="-25000">
                          <a:effectLst/>
                        </a:rPr>
                        <a:t>w</a:t>
                      </a:r>
                      <a:r>
                        <a:rPr lang="en-US" sz="1400">
                          <a:effectLst/>
                        </a:rPr>
                        <a:t> (mb)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(1.42±0.29) ×10</a:t>
                      </a:r>
                      <a:r>
                        <a:rPr lang="en-US" sz="1400" baseline="30000" dirty="0">
                          <a:effectLst/>
                        </a:rPr>
                        <a:t>–4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(1.37±0.27) ×10</a:t>
                      </a:r>
                      <a:r>
                        <a:rPr lang="en-US" sz="1400" baseline="30000" dirty="0">
                          <a:effectLst/>
                        </a:rPr>
                        <a:t>–4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(1.63±0.22) ×10</a:t>
                      </a:r>
                      <a:r>
                        <a:rPr lang="en-US" sz="1400" baseline="30000" dirty="0">
                          <a:effectLst/>
                        </a:rPr>
                        <a:t>–3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9432450"/>
                  </a:ext>
                </a:extLst>
              </a:tr>
              <a:tr h="54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2.25×10</a:t>
                      </a:r>
                      <a:r>
                        <a:rPr lang="en-US" sz="1400" baseline="30000">
                          <a:effectLst/>
                        </a:rPr>
                        <a:t>–4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3.13×10</a:t>
                      </a:r>
                      <a:r>
                        <a:rPr lang="en-US" sz="1400" baseline="30000">
                          <a:effectLst/>
                        </a:rPr>
                        <a:t>–4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1.498×10</a:t>
                      </a:r>
                      <a:r>
                        <a:rPr lang="en-US" sz="1400" baseline="30000" dirty="0">
                          <a:effectLst/>
                        </a:rPr>
                        <a:t>–3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175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&lt;σ&gt; (mb)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r>
                        <a:rPr kumimoji="0"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  <a:r>
                        <a:rPr kumimoji="0"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</a:t>
                      </a:r>
                      <a:r>
                        <a:rPr kumimoji="0"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615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&lt;σ&gt; (mb)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(Default options of TALYS2.0)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0.272 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87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&lt;σ&gt; (mb)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(Selected options of TALYS2.0)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952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42E864-025F-445E-A8D4-5DB746582EDA}"/>
              </a:ext>
            </a:extLst>
          </p:cNvPr>
          <p:cNvSpPr txBox="1"/>
          <p:nvPr/>
        </p:nvSpPr>
        <p:spPr>
          <a:xfrm>
            <a:off x="166362" y="4897644"/>
            <a:ext cx="88534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200" dirty="0">
                <a:latin typeface="Sylfaen" pitchFamily="18" charset="0"/>
              </a:rPr>
              <a:t>&lt;σ&gt;–</a:t>
            </a:r>
            <a:r>
              <a:rPr lang="hy-AM" sz="1200" dirty="0">
                <a:latin typeface="Sylfaen" pitchFamily="18" charset="0"/>
              </a:rPr>
              <a:t>ի կանխատեսված ամենամեծ արժեքները ձեռք են բերվել մոդելի բաղադրիչների հետևյալ տարբերակների դեպքում՝</a:t>
            </a:r>
            <a:r>
              <a:rPr lang="en-US" sz="1200" dirty="0">
                <a:latin typeface="Sylfaen" pitchFamily="18" charset="0"/>
              </a:rPr>
              <a:t> </a:t>
            </a:r>
          </a:p>
          <a:p>
            <a:pPr algn="just"/>
            <a:r>
              <a:rPr lang="en-US" sz="1400" dirty="0">
                <a:effectLst/>
              </a:rPr>
              <a:t>Selected options of TALYS2.0 </a:t>
            </a:r>
            <a:r>
              <a:rPr lang="hy-AM" sz="1200" dirty="0">
                <a:effectLst/>
              </a:rPr>
              <a:t>— </a:t>
            </a:r>
            <a:r>
              <a:rPr lang="en-US" sz="1200" dirty="0">
                <a:latin typeface="Sylfaen" pitchFamily="18" charset="0"/>
              </a:rPr>
              <a:t>PSF - Strength 7; OMP - </a:t>
            </a:r>
            <a:r>
              <a:rPr lang="en-US" sz="1200" dirty="0" err="1">
                <a:latin typeface="Sylfaen" pitchFamily="18" charset="0"/>
              </a:rPr>
              <a:t>Soukho</a:t>
            </a:r>
            <a:r>
              <a:rPr lang="en-US" sz="1200" dirty="0">
                <a:latin typeface="Sylfaen" pitchFamily="18" charset="0"/>
              </a:rPr>
              <a:t> OMP; NLD - </a:t>
            </a:r>
            <a:r>
              <a:rPr lang="en-US" sz="1200" dirty="0" err="1">
                <a:latin typeface="Sylfaen" pitchFamily="18" charset="0"/>
              </a:rPr>
              <a:t>ld</a:t>
            </a:r>
            <a:r>
              <a:rPr lang="en-US" sz="1200" dirty="0">
                <a:latin typeface="Sylfaen" pitchFamily="18" charset="0"/>
              </a:rPr>
              <a:t> model 3; PEM- </a:t>
            </a:r>
            <a:r>
              <a:rPr lang="en-US" sz="1200" dirty="0" err="1">
                <a:latin typeface="Sylfaen" pitchFamily="18" charset="0"/>
              </a:rPr>
              <a:t>preeqmode</a:t>
            </a:r>
            <a:r>
              <a:rPr lang="en-US" sz="1200" dirty="0">
                <a:latin typeface="Sylfae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28959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1"/>
            <a:ext cx="7772400" cy="391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Փաստացի ծախսեր (2024-2025թթ.)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AA01A7-1F3C-4DD2-B10A-7A5632C24170}"/>
              </a:ext>
            </a:extLst>
          </p:cNvPr>
          <p:cNvSpPr/>
          <p:nvPr/>
        </p:nvSpPr>
        <p:spPr>
          <a:xfrm>
            <a:off x="395536" y="836712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600" b="1" i="1" dirty="0">
                <a:solidFill>
                  <a:srgbClr val="C00000"/>
                </a:solidFill>
                <a:latin typeface="Sylfaen" pitchFamily="18" charset="0"/>
              </a:rPr>
              <a:t>Ձեռքբերված սարքավորումներ</a:t>
            </a:r>
            <a:r>
              <a:rPr lang="en-US" sz="1600" b="1" i="1" dirty="0">
                <a:solidFill>
                  <a:srgbClr val="C00000"/>
                </a:solidFill>
                <a:latin typeface="Sylfaen" pitchFamily="18" charset="0"/>
              </a:rPr>
              <a:t>`</a:t>
            </a:r>
            <a:endParaRPr lang="ru-RU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4A497-15C3-4DA5-8BB5-68FB77692246}"/>
              </a:ext>
            </a:extLst>
          </p:cNvPr>
          <p:cNvSpPr txBox="1"/>
          <p:nvPr/>
        </p:nvSpPr>
        <p:spPr>
          <a:xfrm>
            <a:off x="179512" y="1268760"/>
            <a:ext cx="8784976" cy="2806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կապուղիներո</a:t>
            </a:r>
            <a:r>
              <a:rPr lang="en-US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 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N979B - 16 Channel Mixed Gain Fast Amplifier ուժեղացուցիչ</a:t>
            </a:r>
            <a:endParaRPr lang="en-US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Եռակի 4-ապատիկ N405 - Triple 4-Fold Logic Unit/Majority with Veto տրամաբանական միավոր</a:t>
            </a:r>
            <a:endParaRPr lang="en-US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Բազմականալային N6780M անալիզատոր</a:t>
            </a:r>
            <a:endParaRPr lang="en-US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Համակարգիչներ, </a:t>
            </a:r>
            <a:r>
              <a:rPr lang="hy-AM" sz="16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համակարգչային սարքավորումներ 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և </a:t>
            </a:r>
            <a:r>
              <a:rPr lang="hy-AM" sz="16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անխափան սնուցման սարքեր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Քառաբնիկ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հանգույց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կ</a:t>
            </a:r>
            <a:r>
              <a:rPr lang="en-US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ր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եյթ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՝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SY5527LC</a:t>
            </a:r>
            <a:endParaRPr lang="en-US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Բարձրավոլտ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հանգույցներ՝ AG7236DP</a:t>
            </a:r>
            <a:endParaRPr lang="en-US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Բարձրավոլտ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հանգույցներ՝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AG7236DN</a:t>
            </a:r>
            <a:endParaRPr lang="en-US" sz="1600" dirty="0">
              <a:effectLst/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3D4F32B3-1B69-43DC-89C1-E5795553CE86}"/>
              </a:ext>
            </a:extLst>
          </p:cNvPr>
          <p:cNvSpPr/>
          <p:nvPr/>
        </p:nvSpPr>
        <p:spPr>
          <a:xfrm>
            <a:off x="323528" y="429309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600" b="1" i="1" dirty="0">
                <a:solidFill>
                  <a:srgbClr val="C00000"/>
                </a:solidFill>
                <a:latin typeface="Sylfaen" pitchFamily="18" charset="0"/>
              </a:rPr>
              <a:t>Պատվիրված է՝</a:t>
            </a:r>
          </a:p>
          <a:p>
            <a:pPr algn="just"/>
            <a:endParaRPr lang="hy-AM" sz="1600" b="1" i="1" dirty="0">
              <a:solidFill>
                <a:srgbClr val="C00000"/>
              </a:solidFill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Բարձր ճշգրտության թվային տեսլամետր Հոլի սենսորով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Պրեցիզիոն էլեկտրական գծային շարժիչ (վինտային փոխանցմամբ)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hy-AM" sz="16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Էլեկտրամեխանիկական </a:t>
            </a:r>
            <a:r>
              <a:rPr lang="en-US" sz="16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վ</a:t>
            </a:r>
            <a:r>
              <a:rPr lang="hy-AM" sz="16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ալցեր</a:t>
            </a:r>
            <a:endParaRPr lang="ru-RU" sz="16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0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8600" y="124425"/>
            <a:ext cx="8350696" cy="4848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գործող գամմա-սպեկտրաչափական համալիրի արդիականացման ծրագիր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FDCA0CF-323E-47A9-9062-6E20DF983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6" y="817840"/>
            <a:ext cx="7241210" cy="5430908"/>
          </a:xfrm>
          <a:prstGeom prst="rect">
            <a:avLst/>
          </a:prstGeom>
        </p:spPr>
      </p:pic>
      <p:pic>
        <p:nvPicPr>
          <p:cNvPr id="16" name="Picture 3" descr="C:\Documents and Settings\Conf\Desktop\Институт ядерной физики 2016\MyuonPhone\Photo\IMG_0694.JPG">
            <a:extLst>
              <a:ext uri="{FF2B5EF4-FFF2-40B4-BE49-F238E27FC236}">
                <a16:creationId xmlns:a16="http://schemas.microsoft.com/office/drawing/2014/main" id="{23F27051-D0A6-4621-B030-C219DCCA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64021" cy="3573016"/>
          </a:xfrm>
          <a:prstGeom prst="rect">
            <a:avLst/>
          </a:prstGeom>
          <a:noFill/>
        </p:spPr>
      </p:pic>
      <p:pic>
        <p:nvPicPr>
          <p:cNvPr id="17" name="Picture 2" descr="C:\Documents and Settings\Conf\Desktop\Институт ядерной физики 2016\MyuonPhone\Photo\IMG_0692.JPG">
            <a:extLst>
              <a:ext uri="{FF2B5EF4-FFF2-40B4-BE49-F238E27FC236}">
                <a16:creationId xmlns:a16="http://schemas.microsoft.com/office/drawing/2014/main" id="{6434DC75-A1FB-4BC7-ADFD-B8D1A243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625" t="9536" r="29062" b="35256"/>
          <a:stretch>
            <a:fillRect/>
          </a:stretch>
        </p:blipFill>
        <p:spPr bwMode="auto">
          <a:xfrm>
            <a:off x="179512" y="620688"/>
            <a:ext cx="5112567" cy="3827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1"/>
            <a:ext cx="7772400" cy="391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Փաստացի ծախսեր (2024-2025թթ.)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24A67-D16F-4675-B84F-58848E1C19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600" y="1196752"/>
            <a:ext cx="7596336" cy="49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6BAAD58C-0CF7-400A-89DE-DE2909DB3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48139"/>
            <a:ext cx="3765527" cy="56477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D1A75F-1296-4DD6-8831-24B629A9AB0D}"/>
              </a:ext>
            </a:extLst>
          </p:cNvPr>
          <p:cNvSpPr txBox="1"/>
          <p:nvPr/>
        </p:nvSpPr>
        <p:spPr>
          <a:xfrm>
            <a:off x="4427984" y="6214555"/>
            <a:ext cx="32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lfaen" panose="010A0502050306030303" pitchFamily="18" charset="0"/>
              </a:rPr>
              <a:t>HPGe</a:t>
            </a:r>
            <a:r>
              <a:rPr lang="en-US" dirty="0">
                <a:latin typeface="Sylfaen" panose="010A0502050306030303" pitchFamily="18" charset="0"/>
              </a:rPr>
              <a:t> Coaxial Detector GCD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8C97C841-1B66-4111-9A5B-CBFA3A3AE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741">
            <a:off x="746764" y="375301"/>
            <a:ext cx="4500000" cy="33750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3720C2FB-6A35-4D80-974F-5BEE6725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44" y="3268419"/>
            <a:ext cx="3218336" cy="2834640"/>
          </a:xfrm>
          <a:prstGeom prst="rect">
            <a:avLst/>
          </a:prstGeom>
        </p:spPr>
      </p:pic>
      <p:pic>
        <p:nvPicPr>
          <p:cNvPr id="24" name="Рисунок 6">
            <a:extLst>
              <a:ext uri="{FF2B5EF4-FFF2-40B4-BE49-F238E27FC236}">
                <a16:creationId xmlns:a16="http://schemas.microsoft.com/office/drawing/2014/main" id="{7566D9A9-8313-4B64-BDDD-5617D59CF2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9210" r="13557" b="4441"/>
          <a:stretch/>
        </p:blipFill>
        <p:spPr bwMode="auto">
          <a:xfrm>
            <a:off x="158401" y="3167197"/>
            <a:ext cx="2520000" cy="1833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390B4A-C3FB-47CA-A294-B1BFC903263B}"/>
              </a:ext>
            </a:extLst>
          </p:cNvPr>
          <p:cNvSpPr/>
          <p:nvPr/>
        </p:nvSpPr>
        <p:spPr>
          <a:xfrm>
            <a:off x="107504" y="1890698"/>
            <a:ext cx="892899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y-AM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ՇՆՈՐՀԱԿԱԼՈՒԹՅՈՒՆ</a:t>
            </a:r>
            <a:r>
              <a:rPr lang="ru-RU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y-AM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ՈՒՇԱԴՐՈՒԹՅԱՆ ՀԱՄԱՐ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C981C860-E30B-44FB-A7B1-C574DD29B4AB}"/>
              </a:ext>
            </a:extLst>
          </p:cNvPr>
          <p:cNvGrpSpPr/>
          <p:nvPr/>
        </p:nvGrpSpPr>
        <p:grpSpPr>
          <a:xfrm rot="20818291">
            <a:off x="634450" y="4412328"/>
            <a:ext cx="4087902" cy="2190805"/>
            <a:chOff x="0" y="0"/>
            <a:chExt cx="4088042" cy="2191256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E74AA66-4618-4DB9-858A-7F1EF9C58D85}"/>
                </a:ext>
              </a:extLst>
            </p:cNvPr>
            <p:cNvGrpSpPr/>
            <p:nvPr/>
          </p:nvGrpSpPr>
          <p:grpSpPr>
            <a:xfrm>
              <a:off x="3018049" y="0"/>
              <a:ext cx="408305" cy="418465"/>
              <a:chOff x="0" y="0"/>
              <a:chExt cx="408305" cy="418465"/>
            </a:xfrm>
          </p:grpSpPr>
          <p:pic>
            <p:nvPicPr>
              <p:cNvPr id="15" name="Picture 20" descr="G:\Y\Hodvacner\Seminar tetraneutron\220 - Copy (2).jpg">
                <a:extLst>
                  <a:ext uri="{FF2B5EF4-FFF2-40B4-BE49-F238E27FC236}">
                    <a16:creationId xmlns:a16="http://schemas.microsoft.com/office/drawing/2014/main" id="{F518CDB3-2A40-4187-8E5B-EE774AD8E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3729" y1="56364" x2="81356" y2="50909"/>
                            <a14:foregroundMark x1="50847" y1="23636" x2="55932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" y="15621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21" descr="G:\Y\Hodvacner\Seminar tetraneutron\220 - Copy (2).jpg">
                <a:extLst>
                  <a:ext uri="{FF2B5EF4-FFF2-40B4-BE49-F238E27FC236}">
                    <a16:creationId xmlns:a16="http://schemas.microsoft.com/office/drawing/2014/main" id="{317D35FF-AB67-4584-9E7B-3DFCFC5AE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47458" y1="76364" x2="59322" y2="29091"/>
                            <a14:foregroundMark x1="27119" y1="45455" x2="81356" y2="563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" y="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22" descr="G:\Y\Hodvacner\Seminar tetraneutron\220 - Copy (2).jpg">
                <a:extLst>
                  <a:ext uri="{FF2B5EF4-FFF2-40B4-BE49-F238E27FC236}">
                    <a16:creationId xmlns:a16="http://schemas.microsoft.com/office/drawing/2014/main" id="{8942953B-C59A-4FA8-9E45-04B24AB38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5424" y1="43636" x2="79661" y2="63636"/>
                            <a14:foregroundMark x1="64407" y1="25455" x2="40678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23" descr="G:\Y\Hodvacner\Seminar tetraneutron\220 - Copy (2).jpg">
                <a:extLst>
                  <a:ext uri="{FF2B5EF4-FFF2-40B4-BE49-F238E27FC236}">
                    <a16:creationId xmlns:a16="http://schemas.microsoft.com/office/drawing/2014/main" id="{8385E678-1054-4FE3-98C7-94C1D8AA2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25424" y1="43636" x2="79661" y2="63636"/>
                            <a14:foregroundMark x1="64407" y1="25455" x2="40678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Picture 11" descr="G:\Y\Hodvacner\Seminar tetraneutron\220 (2).jpg">
              <a:extLst>
                <a:ext uri="{FF2B5EF4-FFF2-40B4-BE49-F238E27FC236}">
                  <a16:creationId xmlns:a16="http://schemas.microsoft.com/office/drawing/2014/main" id="{6D66DB08-615E-404D-A2A0-AB9DFFDFD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670" b="97248" l="1478" r="98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10" y="369988"/>
              <a:ext cx="1085850" cy="1165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2" descr="G:\Y\Hodvacner\Seminar tetraneutron\220 (2).jpg">
              <a:extLst>
                <a:ext uri="{FF2B5EF4-FFF2-40B4-BE49-F238E27FC236}">
                  <a16:creationId xmlns:a16="http://schemas.microsoft.com/office/drawing/2014/main" id="{A2E28AA2-703C-4867-ABCA-DE7452EB8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670" b="97706" l="1478" r="98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192" y="1025396"/>
              <a:ext cx="1085850" cy="11658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Straight Arrow Connector 13">
              <a:extLst>
                <a:ext uri="{FF2B5EF4-FFF2-40B4-BE49-F238E27FC236}">
                  <a16:creationId xmlns:a16="http://schemas.microsoft.com/office/drawing/2014/main" id="{A13D2827-C323-4944-B401-AA6E3658CA57}"/>
                </a:ext>
              </a:extLst>
            </p:cNvPr>
            <p:cNvCxnSpPr/>
            <p:nvPr/>
          </p:nvCxnSpPr>
          <p:spPr>
            <a:xfrm>
              <a:off x="2156504" y="1178677"/>
              <a:ext cx="809625" cy="3714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urved Connector 53">
              <a:extLst>
                <a:ext uri="{FF2B5EF4-FFF2-40B4-BE49-F238E27FC236}">
                  <a16:creationId xmlns:a16="http://schemas.microsoft.com/office/drawing/2014/main" id="{687FEA5B-6647-4978-8B7C-5B445E9A4FC6}"/>
                </a:ext>
              </a:extLst>
            </p:cNvPr>
            <p:cNvCxnSpPr/>
            <p:nvPr/>
          </p:nvCxnSpPr>
          <p:spPr>
            <a:xfrm>
              <a:off x="0" y="681836"/>
              <a:ext cx="866775" cy="257175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7">
              <a:extLst>
                <a:ext uri="{FF2B5EF4-FFF2-40B4-BE49-F238E27FC236}">
                  <a16:creationId xmlns:a16="http://schemas.microsoft.com/office/drawing/2014/main" id="{97AA394A-9AC8-4BF4-92E6-7B8D37F5D5FA}"/>
                </a:ext>
              </a:extLst>
            </p:cNvPr>
            <p:cNvCxnSpPr/>
            <p:nvPr/>
          </p:nvCxnSpPr>
          <p:spPr>
            <a:xfrm flipV="1">
              <a:off x="2161790" y="264277"/>
              <a:ext cx="847725" cy="381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 Box 32">
              <a:extLst>
                <a:ext uri="{FF2B5EF4-FFF2-40B4-BE49-F238E27FC236}">
                  <a16:creationId xmlns:a16="http://schemas.microsoft.com/office/drawing/2014/main" id="{69D6B6B6-5D53-488E-8739-359EBB2EDB2D}"/>
                </a:ext>
              </a:extLst>
            </p:cNvPr>
            <p:cNvSpPr txBox="1"/>
            <p:nvPr/>
          </p:nvSpPr>
          <p:spPr>
            <a:xfrm>
              <a:off x="2981050" y="301276"/>
              <a:ext cx="628650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aseline="300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512" y="400843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Aft>
                <a:spcPts val="0"/>
              </a:spcAft>
            </a:pP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Հազվադեպ միջուկային ռեակցիաների և միջուկային աստղաֆիզիկական հետազոտությունների խումբ</a:t>
            </a:r>
          </a:p>
          <a:p>
            <a:pPr algn="ctr"/>
            <a:r>
              <a:rPr lang="ro-RO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«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Ա</a:t>
            </a:r>
            <a:r>
              <a:rPr lang="ro-RO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.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Ալիխանյանի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անվան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ազգային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գիտական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լաբորատորիա</a:t>
            </a:r>
          </a:p>
          <a:p>
            <a:pPr algn="ctr"/>
            <a:r>
              <a:rPr lang="ro-RO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(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Երևանի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ֆիզիկայի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ինստիտուտ</a:t>
            </a:r>
            <a:r>
              <a:rPr lang="ro-RO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) » </a:t>
            </a:r>
            <a:r>
              <a:rPr lang="hy-AM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</a:rPr>
              <a:t>հիմնադրամ</a:t>
            </a:r>
            <a:endParaRPr lang="hy-AM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y-AM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Խմբի անդամների ներգրավվածության հիմնավորումը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052" y="1052736"/>
            <a:ext cx="8928992" cy="560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hy-AM" sz="1400" b="1" dirty="0">
                <a:latin typeface="Sylfaen" pitchFamily="18" charset="0"/>
              </a:rPr>
              <a:t>Քոթանջյան Տիգրան</a:t>
            </a:r>
            <a:r>
              <a:rPr lang="en-US" sz="1400" b="1" i="1" dirty="0">
                <a:latin typeface="Sylfaen" pitchFamily="18" charset="0"/>
              </a:rPr>
              <a:t> –</a:t>
            </a:r>
            <a:r>
              <a:rPr lang="ru-RU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Գիտական ծրագրերի մշակում, </a:t>
            </a:r>
            <a:r>
              <a:rPr lang="en-US" sz="1400" dirty="0">
                <a:latin typeface="Sylfaen" pitchFamily="18" charset="0"/>
              </a:rPr>
              <a:t>տ</a:t>
            </a:r>
            <a:r>
              <a:rPr lang="hy-AM" sz="1400" dirty="0">
                <a:latin typeface="Sylfaen" pitchFamily="18" charset="0"/>
              </a:rPr>
              <a:t>եսական մոդելների (մասնավորապես, TALYS մոդելի) կանխագուշակումների ստացում համապատասխան ռեակցիաների համար</a:t>
            </a:r>
            <a:r>
              <a:rPr lang="en-US" sz="1400" dirty="0">
                <a:latin typeface="Sylfaen" pitchFamily="18" charset="0"/>
              </a:rPr>
              <a:t>,</a:t>
            </a:r>
            <a:r>
              <a:rPr lang="hy-AM" sz="1400" dirty="0">
                <a:latin typeface="Sylfaen" pitchFamily="18" charset="0"/>
              </a:rPr>
              <a:t> </a:t>
            </a:r>
            <a:r>
              <a:rPr lang="en-US" sz="1400" dirty="0">
                <a:latin typeface="Sylfaen" pitchFamily="18" charset="0"/>
              </a:rPr>
              <a:t>գ</a:t>
            </a:r>
            <a:r>
              <a:rPr lang="hy-AM" sz="1400" dirty="0">
                <a:latin typeface="Sylfaen" pitchFamily="18" charset="0"/>
              </a:rPr>
              <a:t>իտափորձերի նախապատրաստում,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թիրախային համակարգի ճառագայթում</a:t>
            </a:r>
            <a:r>
              <a:rPr lang="en-US" sz="1400" dirty="0">
                <a:latin typeface="Sylfaen" pitchFamily="18" charset="0"/>
              </a:rPr>
              <a:t> և </a:t>
            </a:r>
            <a:r>
              <a:rPr lang="hy-AM" sz="1400" dirty="0">
                <a:latin typeface="Sylfaen" pitchFamily="18" charset="0"/>
              </a:rPr>
              <a:t>գամմա-սպեկտրոսկոպիկ չափումներ ցածրֆոնային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ստորգետնյա լաբորատորիայում 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HPGe դետեկտորի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վրա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տվյալների վերլուծություն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հոդվածների նախապատրաստում</a:t>
            </a:r>
          </a:p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hy-AM" sz="1400" b="1" dirty="0">
                <a:latin typeface="Sylfaen" pitchFamily="18" charset="0"/>
              </a:rPr>
              <a:t>Սերգեյ Ամիրխանյան</a:t>
            </a:r>
            <a:r>
              <a:rPr lang="en-US" sz="1400" b="1" i="1" dirty="0">
                <a:latin typeface="Sylfaen" pitchFamily="18" charset="0"/>
              </a:rPr>
              <a:t> –</a:t>
            </a:r>
            <a:r>
              <a:rPr lang="hy-AM" sz="1400" dirty="0">
                <a:latin typeface="Sylfaen" pitchFamily="18" charset="0"/>
              </a:rPr>
              <a:t> հաշվարկներ GEANT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և FLUKA ծրագրային </a:t>
            </a:r>
            <a:r>
              <a:rPr lang="hy-AM" sz="1400" dirty="0"/>
              <a:t>փաթեթ</a:t>
            </a:r>
            <a:r>
              <a:rPr lang="hy-AM" sz="1400" dirty="0">
                <a:latin typeface="Sylfaen" pitchFamily="18" charset="0"/>
              </a:rPr>
              <a:t>ներ</a:t>
            </a:r>
            <a:r>
              <a:rPr lang="hy-AM" sz="1400" dirty="0"/>
              <a:t>ի օգնությամբ</a:t>
            </a:r>
            <a:r>
              <a:rPr lang="en-US" sz="1400" dirty="0"/>
              <a:t>,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թիրախային համակարգի ճառագայթում</a:t>
            </a:r>
            <a:r>
              <a:rPr lang="en-US" sz="1400" dirty="0">
                <a:latin typeface="Sylfaen" pitchFamily="18" charset="0"/>
              </a:rPr>
              <a:t> և </a:t>
            </a:r>
            <a:r>
              <a:rPr lang="hy-AM" sz="1400" dirty="0">
                <a:latin typeface="Sylfaen" pitchFamily="18" charset="0"/>
              </a:rPr>
              <a:t>գամմա-սպեկտրոսկոպիկ չափումներ ցածրֆոնային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ստորգետնյա լաբորատորիայում 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HPGe դետեկտորի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վրա</a:t>
            </a:r>
            <a:r>
              <a:rPr lang="en-US" sz="1400" dirty="0">
                <a:latin typeface="Sylfaen" pitchFamily="18" charset="0"/>
              </a:rPr>
              <a:t> </a:t>
            </a:r>
          </a:p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hy-AM" sz="1400" b="1" dirty="0">
                <a:latin typeface="Sylfaen" pitchFamily="18" charset="0"/>
              </a:rPr>
              <a:t>Անդրանիկ Ալեքսանյան</a:t>
            </a:r>
            <a:r>
              <a:rPr lang="en-US" sz="1400" b="1" i="1" dirty="0">
                <a:latin typeface="Sylfaen" pitchFamily="18" charset="0"/>
              </a:rPr>
              <a:t> –</a:t>
            </a:r>
            <a:r>
              <a:rPr lang="ru-RU" sz="1400" b="1" i="1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հաշվարկներ</a:t>
            </a:r>
            <a:r>
              <a:rPr lang="ru-RU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SRIM&amp;TRIM </a:t>
            </a:r>
            <a:r>
              <a:rPr lang="hy-AM" sz="1400" dirty="0"/>
              <a:t>ծրագրային փաթեթների օգնությամբ</a:t>
            </a:r>
            <a:r>
              <a:rPr lang="ru-RU" sz="1400" dirty="0"/>
              <a:t>,</a:t>
            </a:r>
            <a:r>
              <a:rPr lang="hy-AM" sz="1400" dirty="0">
                <a:latin typeface="Sylfaen" pitchFamily="18" charset="0"/>
              </a:rPr>
              <a:t> գիտափորձերի նախապատրաստում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թիրախային համակարգի ճառագայթում</a:t>
            </a:r>
            <a:r>
              <a:rPr lang="en-US" sz="1400" dirty="0">
                <a:latin typeface="Sylfaen" pitchFamily="18" charset="0"/>
              </a:rPr>
              <a:t> և </a:t>
            </a:r>
            <a:r>
              <a:rPr lang="hy-AM" sz="1400" dirty="0">
                <a:latin typeface="Sylfaen" pitchFamily="18" charset="0"/>
              </a:rPr>
              <a:t>գամմա-սպեկտրոսկոպիկ չափումներ ցածրֆոնային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ստորգետնյա լաբորատորիայում 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HPGe դետեկտորի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վրա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տվյալների վերլուծություն</a:t>
            </a:r>
            <a:endParaRPr lang="en-US" sz="1400" dirty="0">
              <a:latin typeface="Sylfae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hy-AM" sz="1400" b="1" dirty="0">
                <a:latin typeface="Sylfaen" pitchFamily="18" charset="0"/>
              </a:rPr>
              <a:t>Հրանտ Գուլքանյան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en-US" sz="1400" b="1" i="1" dirty="0">
                <a:latin typeface="Sylfaen" pitchFamily="18" charset="0"/>
              </a:rPr>
              <a:t>–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Գիտական ծրագրերի մշակում, գիտափորձերի նախապատրաստում, տվյալների վերլուծություն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հոդվածների նախապատրաստում</a:t>
            </a:r>
          </a:p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sz="1400" b="1" i="1" dirty="0">
                <a:latin typeface="Sylfaen" pitchFamily="18" charset="0"/>
              </a:rPr>
              <a:t>Ա</a:t>
            </a:r>
            <a:r>
              <a:rPr lang="hy-AM" sz="1400" b="1" i="1" dirty="0">
                <a:latin typeface="Sylfaen" pitchFamily="18" charset="0"/>
              </a:rPr>
              <a:t>շոտ</a:t>
            </a:r>
            <a:r>
              <a:rPr lang="ru-RU" sz="1400" b="1" i="1" dirty="0">
                <a:latin typeface="Sylfaen" pitchFamily="18" charset="0"/>
              </a:rPr>
              <a:t> </a:t>
            </a:r>
            <a:r>
              <a:rPr lang="hy-AM" sz="1400" b="1" i="1" dirty="0">
                <a:latin typeface="Sylfaen" pitchFamily="18" charset="0"/>
              </a:rPr>
              <a:t>Հակոբյան </a:t>
            </a:r>
            <a:r>
              <a:rPr lang="en-US" sz="1400" b="1" i="1" dirty="0">
                <a:latin typeface="Sylfaen" pitchFamily="18" charset="0"/>
              </a:rPr>
              <a:t>– </a:t>
            </a:r>
            <a:r>
              <a:rPr lang="hy-AM" sz="1400" dirty="0">
                <a:latin typeface="Sylfaen" pitchFamily="18" charset="0"/>
              </a:rPr>
              <a:t>Գծային արագացուցչի աշխատանքի կազմակերպում, անհրաժեշտ էներգիայ</a:t>
            </a:r>
            <a:r>
              <a:rPr lang="en-US" sz="1400" dirty="0">
                <a:latin typeface="Sylfaen" pitchFamily="18" charset="0"/>
              </a:rPr>
              <a:t>ո</a:t>
            </a:r>
            <a:r>
              <a:rPr lang="hy-AM" sz="1400" dirty="0">
                <a:latin typeface="Sylfaen" pitchFamily="18" charset="0"/>
              </a:rPr>
              <a:t>վ էլեկտրոնների կայուն փնջի ապահովում</a:t>
            </a:r>
          </a:p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hy-AM" sz="1400" b="1" dirty="0">
                <a:latin typeface="Sylfaen" pitchFamily="18" charset="0"/>
              </a:rPr>
              <a:t>Լևոն</a:t>
            </a:r>
            <a:r>
              <a:rPr lang="en-US" sz="1400" b="1" dirty="0">
                <a:latin typeface="Sylfaen" pitchFamily="18" charset="0"/>
              </a:rPr>
              <a:t> </a:t>
            </a:r>
            <a:r>
              <a:rPr lang="hy-AM" sz="1400" b="1" dirty="0">
                <a:latin typeface="Sylfaen" pitchFamily="18" charset="0"/>
              </a:rPr>
              <a:t>Պողոսյան</a:t>
            </a:r>
            <a:r>
              <a:rPr lang="en-US" sz="1400" b="1" i="1" dirty="0">
                <a:latin typeface="Sylfaen" pitchFamily="18" charset="0"/>
              </a:rPr>
              <a:t> –</a:t>
            </a:r>
            <a:r>
              <a:rPr lang="en-US" sz="1400" b="1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Գիտափորձերի նախապատրաստում</a:t>
            </a:r>
            <a:r>
              <a:rPr lang="en-US" sz="1400" dirty="0">
                <a:latin typeface="Sylfaen" pitchFamily="18" charset="0"/>
              </a:rPr>
              <a:t> և </a:t>
            </a:r>
            <a:r>
              <a:rPr lang="hy-AM" sz="1400" dirty="0">
                <a:latin typeface="Sylfaen" pitchFamily="18" charset="0"/>
              </a:rPr>
              <a:t>իրականացում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գամմա-սպեկտրոսկոպիկ չափումներ ցածրֆոնային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ստորգետնյա լաբորատորիայում HPGe դետեկտորի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վրա</a:t>
            </a:r>
            <a:r>
              <a:rPr lang="en-US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տվյալների մշակում</a:t>
            </a:r>
            <a:r>
              <a:rPr lang="en-US" sz="1400" dirty="0">
                <a:latin typeface="Sylfaen" pitchFamily="18" charset="0"/>
              </a:rPr>
              <a:t> և </a:t>
            </a:r>
            <a:r>
              <a:rPr lang="hy-AM" sz="1400" dirty="0">
                <a:latin typeface="Sylfaen" pitchFamily="18" charset="0"/>
              </a:rPr>
              <a:t>վերլուծություն</a:t>
            </a:r>
            <a:endParaRPr lang="en-US" sz="1400" dirty="0">
              <a:latin typeface="Sylfae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hy-AM" sz="1400" b="1" dirty="0">
                <a:latin typeface="Sylfaen" pitchFamily="18" charset="0"/>
              </a:rPr>
              <a:t>Գևորգ</a:t>
            </a:r>
            <a:r>
              <a:rPr lang="hy-AM" sz="1400" b="1" i="1" dirty="0">
                <a:solidFill>
                  <a:schemeClr val="tx1"/>
                </a:solidFill>
                <a:latin typeface="Sylfaen" pitchFamily="18" charset="0"/>
              </a:rPr>
              <a:t> Հարությունյան</a:t>
            </a:r>
            <a:r>
              <a:rPr lang="en-US" sz="1400" b="1" i="1" dirty="0">
                <a:latin typeface="Sylfaen" pitchFamily="18" charset="0"/>
              </a:rPr>
              <a:t> – </a:t>
            </a:r>
            <a:r>
              <a:rPr lang="hy-AM" sz="1400" dirty="0"/>
              <a:t>Ինժեներական աշխատանքներ, գ</a:t>
            </a:r>
            <a:r>
              <a:rPr lang="hy-AM" sz="1400" dirty="0">
                <a:latin typeface="Sylfaen" pitchFamily="18" charset="0"/>
              </a:rPr>
              <a:t>իտափորձերի նախապատրաստում</a:t>
            </a:r>
            <a:r>
              <a:rPr lang="en-US" sz="1400" dirty="0">
                <a:latin typeface="Sylfaen" pitchFamily="18" charset="0"/>
              </a:rPr>
              <a:t> և </a:t>
            </a:r>
            <a:r>
              <a:rPr lang="hy-AM" sz="1400" dirty="0">
                <a:latin typeface="Sylfaen" pitchFamily="18" charset="0"/>
              </a:rPr>
              <a:t>իրականացում</a:t>
            </a:r>
          </a:p>
        </p:txBody>
      </p:sp>
    </p:spTree>
    <p:extLst>
      <p:ext uri="{BB962C8B-B14F-4D97-AF65-F5344CB8AC3E}">
        <p14:creationId xmlns:p14="http://schemas.microsoft.com/office/powerpoint/2010/main" val="92214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3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B1433D39-D58A-4C00-B16F-46762191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22673"/>
              </p:ext>
            </p:extLst>
          </p:nvPr>
        </p:nvGraphicFramePr>
        <p:xfrm>
          <a:off x="1090318" y="1772816"/>
          <a:ext cx="6963364" cy="1208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1595">
                  <a:extLst>
                    <a:ext uri="{9D8B030D-6E8A-4147-A177-3AD203B41FA5}">
                      <a16:colId xmlns:a16="http://schemas.microsoft.com/office/drawing/2014/main" val="822234332"/>
                    </a:ext>
                  </a:extLst>
                </a:gridCol>
                <a:gridCol w="2040986">
                  <a:extLst>
                    <a:ext uri="{9D8B030D-6E8A-4147-A177-3AD203B41FA5}">
                      <a16:colId xmlns:a16="http://schemas.microsoft.com/office/drawing/2014/main" val="2530724943"/>
                    </a:ext>
                  </a:extLst>
                </a:gridCol>
                <a:gridCol w="1620783">
                  <a:extLst>
                    <a:ext uri="{9D8B030D-6E8A-4147-A177-3AD203B41FA5}">
                      <a16:colId xmlns:a16="http://schemas.microsoft.com/office/drawing/2014/main" val="2617206030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197Au(</a:t>
                      </a:r>
                      <a:r>
                        <a:rPr lang="el-GR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γ,</a:t>
                      </a:r>
                      <a:r>
                        <a:rPr lang="en-GB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n)196Au</a:t>
                      </a: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effectLst/>
                        </a:rPr>
                        <a:t>Cross Section &lt;</a:t>
                      </a:r>
                      <a:r>
                        <a:rPr lang="el-GR" sz="1400" u="none" strike="noStrike" kern="1200" dirty="0">
                          <a:effectLst/>
                        </a:rPr>
                        <a:t>σ&gt;</a:t>
                      </a:r>
                      <a:endParaRPr lang="el-GR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±</a:t>
                      </a:r>
                      <a:endParaRPr lang="ru-RU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2133865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effectLst/>
                        </a:rPr>
                        <a:t>Our Data</a:t>
                      </a:r>
                      <a:endParaRPr lang="en-GB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134,7</a:t>
                      </a:r>
                      <a:endParaRPr lang="ru-RU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16,15</a:t>
                      </a:r>
                      <a:endParaRPr lang="ru-RU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82877156"/>
                  </a:ext>
                </a:extLst>
              </a:tr>
              <a:tr h="2181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effectLst/>
                        </a:rPr>
                        <a:t>EXFOR</a:t>
                      </a:r>
                      <a:r>
                        <a:rPr lang="en-GB" sz="1400" dirty="0"/>
                        <a:t>[1-3]</a:t>
                      </a:r>
                      <a:endParaRPr lang="en-GB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142,67</a:t>
                      </a:r>
                      <a:endParaRPr lang="ru-RU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1</a:t>
                      </a:r>
                      <a:r>
                        <a:rPr lang="ru-RU" sz="1400" u="none" strike="noStrike" kern="1200" dirty="0">
                          <a:effectLst/>
                        </a:rPr>
                        <a:t>5,</a:t>
                      </a:r>
                      <a:r>
                        <a:rPr lang="en-US" sz="1400" u="none" strike="noStrike" kern="1200" dirty="0">
                          <a:effectLst/>
                        </a:rPr>
                        <a:t>69</a:t>
                      </a:r>
                      <a:endParaRPr lang="ru-RU" sz="1400" b="1" i="0" u="none" strike="noStrike" kern="1200" dirty="0">
                        <a:solidFill>
                          <a:srgbClr val="24242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068017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7B310B-AF3C-45F4-AAB1-71B2861E5143}"/>
              </a:ext>
            </a:extLst>
          </p:cNvPr>
          <p:cNvSpPr txBox="1"/>
          <p:nvPr/>
        </p:nvSpPr>
        <p:spPr>
          <a:xfrm>
            <a:off x="2627784" y="3876461"/>
            <a:ext cx="6269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[1] </a:t>
            </a:r>
            <a:r>
              <a:rPr lang="en-GB" sz="1200" b="1" dirty="0" err="1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O.Itoh</a:t>
            </a:r>
            <a:r>
              <a:rPr lang="en-GB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et al, </a:t>
            </a:r>
            <a:r>
              <a:rPr lang="en-US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Jour. of Nuclear Science and Technology, Vol.48, Issue.5, p.834 (2011)</a:t>
            </a:r>
            <a:endParaRPr lang="ru-RU" sz="1200" b="1" dirty="0">
              <a:solidFill>
                <a:srgbClr val="242424"/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  <a:p>
            <a:r>
              <a:rPr lang="en-GB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[2] </a:t>
            </a:r>
            <a:r>
              <a:rPr lang="en-GB" sz="1200" b="1" dirty="0" err="1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K.Y.Hara</a:t>
            </a:r>
            <a:r>
              <a:rPr lang="ru-RU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et al, Jour. of Nuclear Science and Technology, Vol.44, Issue.7, p.938 (2007)</a:t>
            </a:r>
          </a:p>
          <a:p>
            <a:r>
              <a:rPr lang="en-GB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[3] </a:t>
            </a:r>
            <a:r>
              <a:rPr lang="en-GB" sz="1200" b="1" dirty="0" err="1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C.Plaisir</a:t>
            </a:r>
            <a:r>
              <a:rPr lang="en-GB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et al, </a:t>
            </a:r>
            <a:r>
              <a:rPr lang="en-US" sz="1200" b="1" dirty="0">
                <a:solidFill>
                  <a:srgbClr val="242424"/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European Physical Journal A: Hadrons and Nuclei, Vol.48, p.68 (2012)</a:t>
            </a:r>
            <a:endParaRPr lang="en-US" sz="1000" b="1" dirty="0">
              <a:solidFill>
                <a:srgbClr val="24242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67544" y="548680"/>
            <a:ext cx="5367793" cy="589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hy-AM" sz="3000" b="1" dirty="0">
                <a:solidFill>
                  <a:srgbClr val="242424"/>
                </a:solidFill>
                <a:latin typeface="Sylfaen" panose="010A0502050306030303" pitchFamily="18" charset="0"/>
                <a:sym typeface="Montserrat Ultra-Bold"/>
              </a:rPr>
              <a:t>Մոնիտորային թիրախ</a:t>
            </a:r>
            <a:endParaRPr lang="hy-AM" baseline="30000" dirty="0">
              <a:solidFill>
                <a:srgbClr val="242424"/>
              </a:solidFill>
              <a:latin typeface="Sylfaen" panose="010A0502050306030303" pitchFamily="18" charset="0"/>
              <a:sym typeface="Montserrat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70335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1FDC64-3887-4B9E-8E35-422E0ED04506}"/>
              </a:ext>
            </a:extLst>
          </p:cNvPr>
          <p:cNvSpPr txBox="1"/>
          <p:nvPr/>
        </p:nvSpPr>
        <p:spPr>
          <a:xfrm>
            <a:off x="145260" y="1974755"/>
            <a:ext cx="8853479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300" dirty="0">
                <a:latin typeface="Sylfaen" pitchFamily="18" charset="0"/>
              </a:rPr>
              <a:t>&lt;σ&gt;–</a:t>
            </a:r>
            <a:r>
              <a:rPr lang="hy-AM" sz="1300" dirty="0">
                <a:latin typeface="Sylfaen" pitchFamily="18" charset="0"/>
              </a:rPr>
              <a:t>ի կանխատեսված ամենամեծ արժեքները ձեռք են բերվել մոդելի բաղադրիչների հետևյալ տարբերակների դեպքում՝</a:t>
            </a:r>
            <a:r>
              <a:rPr lang="en-US" sz="1300" dirty="0">
                <a:latin typeface="Sylfae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latin typeface="Sylfaen" pitchFamily="18" charset="0"/>
              </a:rPr>
              <a:t>PSF - Strength 7 (Temperature-dependent Relativistic Mean Field model-</a:t>
            </a:r>
            <a:r>
              <a:rPr lang="hy-AM" sz="1300" dirty="0">
                <a:latin typeface="Sylfaen" pitchFamily="18" charset="0"/>
              </a:rPr>
              <a:t>ջերմաստիճանից կախված ռելյատիվիստական միջուկային դաշտի մոդել)</a:t>
            </a:r>
            <a:r>
              <a:rPr lang="en-US" sz="1300" dirty="0">
                <a:latin typeface="Sylfaen" pitchFamily="18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latin typeface="Sylfaen" pitchFamily="18" charset="0"/>
              </a:rPr>
              <a:t> OMP - </a:t>
            </a:r>
            <a:r>
              <a:rPr lang="en-US" sz="1300" dirty="0" err="1">
                <a:latin typeface="Sylfaen" pitchFamily="18" charset="0"/>
              </a:rPr>
              <a:t>Soukho</a:t>
            </a:r>
            <a:r>
              <a:rPr lang="en-US" sz="1300" dirty="0">
                <a:latin typeface="Sylfaen" pitchFamily="18" charset="0"/>
              </a:rPr>
              <a:t> OMP (proposed for the description of experimental data concerning the nucleon scattering on actinide nuclei-</a:t>
            </a:r>
            <a:r>
              <a:rPr lang="hy-AM" sz="1300" dirty="0">
                <a:latin typeface="Sylfaen" pitchFamily="18" charset="0"/>
              </a:rPr>
              <a:t>առաջարկված ակտինիդային միջուկների վրա նուկլոնների ցրման փորձարարական տվյալների նկարագրության համար)</a:t>
            </a:r>
            <a:r>
              <a:rPr lang="en-US" sz="1300" dirty="0">
                <a:latin typeface="Sylfaen" pitchFamily="18" charset="0"/>
              </a:rPr>
              <a:t>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latin typeface="Sylfaen" pitchFamily="18" charset="0"/>
              </a:rPr>
              <a:t>NLD - </a:t>
            </a:r>
            <a:r>
              <a:rPr lang="en-US" sz="1300" dirty="0" err="1">
                <a:latin typeface="Sylfaen" pitchFamily="18" charset="0"/>
              </a:rPr>
              <a:t>ld</a:t>
            </a:r>
            <a:r>
              <a:rPr lang="en-US" sz="1300" dirty="0">
                <a:latin typeface="Sylfaen" pitchFamily="18" charset="0"/>
              </a:rPr>
              <a:t> model 3 (</a:t>
            </a:r>
            <a:r>
              <a:rPr lang="en-US" sz="1300" dirty="0" err="1">
                <a:latin typeface="Sylfaen" pitchFamily="18" charset="0"/>
              </a:rPr>
              <a:t>Generalised</a:t>
            </a:r>
            <a:r>
              <a:rPr lang="en-US" sz="1300" dirty="0">
                <a:latin typeface="Sylfaen" pitchFamily="18" charset="0"/>
              </a:rPr>
              <a:t> Superfluid Model </a:t>
            </a:r>
            <a:r>
              <a:rPr lang="hy-AM" sz="1300" dirty="0">
                <a:latin typeface="Sylfaen" pitchFamily="18" charset="0"/>
              </a:rPr>
              <a:t>ընդհանրացված գերհեղուկ մոդել)</a:t>
            </a:r>
            <a:r>
              <a:rPr lang="en-US" sz="1300" dirty="0">
                <a:latin typeface="Sylfaen" pitchFamily="18" charset="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300" dirty="0">
                <a:latin typeface="Sylfaen" pitchFamily="18" charset="0"/>
              </a:rPr>
              <a:t>PEM- </a:t>
            </a:r>
            <a:r>
              <a:rPr lang="en-US" sz="1300" dirty="0" err="1">
                <a:latin typeface="Sylfaen" pitchFamily="18" charset="0"/>
              </a:rPr>
              <a:t>preeqmode</a:t>
            </a:r>
            <a:r>
              <a:rPr lang="en-US" sz="1300" dirty="0">
                <a:latin typeface="Sylfaen" pitchFamily="18" charset="0"/>
              </a:rPr>
              <a:t> 3 (Exciton model: Numerical transition rates with optical model for collision probability-</a:t>
            </a:r>
            <a:r>
              <a:rPr lang="hy-AM" sz="1300" dirty="0">
                <a:latin typeface="Sylfaen" pitchFamily="18" charset="0"/>
              </a:rPr>
              <a:t>էքսիտոնային մոդել՝ բախման հավանականության համար օպտիկական մոդելով թվային անցումային արագություններով)</a:t>
            </a:r>
          </a:p>
          <a:p>
            <a:endParaRPr lang="en-US" sz="13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6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Հետազոտվող</a:t>
            </a:r>
            <a:r>
              <a:rPr lang="ru-RU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ru-RU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ռեակցիաները</a:t>
            </a:r>
            <a:endParaRPr lang="ru-RU" sz="35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492896"/>
          <a:ext cx="8743589" cy="327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0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7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Թիրախ-միջուկ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(γ, 4n) </a:t>
                      </a:r>
                      <a:r>
                        <a:rPr lang="hy-AM" sz="1400" noProof="0" dirty="0">
                          <a:effectLst/>
                        </a:rPr>
                        <a:t>ռեակցիա</a:t>
                      </a:r>
                      <a:r>
                        <a:rPr lang="ru-RU" sz="1400" noProof="0" dirty="0">
                          <a:effectLst/>
                        </a:rPr>
                        <a:t>յ</a:t>
                      </a:r>
                      <a:r>
                        <a:rPr lang="hy-AM" sz="1400" noProof="0" dirty="0">
                          <a:effectLst/>
                        </a:rPr>
                        <a:t>ի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դուստր</a:t>
                      </a:r>
                      <a:r>
                        <a:rPr lang="fr-FR" sz="1400" dirty="0">
                          <a:effectLst/>
                        </a:rPr>
                        <a:t>-</a:t>
                      </a:r>
                      <a:r>
                        <a:rPr lang="hy-AM" sz="1400" noProof="0" dirty="0">
                          <a:effectLst/>
                        </a:rPr>
                        <a:t>միջուկը</a:t>
                      </a:r>
                      <a:r>
                        <a:rPr lang="en-US" sz="1400" dirty="0">
                          <a:effectLst/>
                        </a:rPr>
                        <a:t> և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նրա կիսատրոհման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պարբերությունը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(γ, 4n) </a:t>
                      </a:r>
                      <a:r>
                        <a:rPr lang="hy-AM" sz="1400" noProof="0" dirty="0">
                          <a:effectLst/>
                        </a:rPr>
                        <a:t>Ռեակցիայի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շեմը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hy-AM" sz="1400" noProof="0" dirty="0">
                          <a:effectLst/>
                        </a:rPr>
                        <a:t>ՄէՎ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Սկզբնական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էլեկտրոնների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միջին էներգիայի արժեքները (ՄէՎ)</a:t>
                      </a:r>
                      <a:endParaRPr lang="hy-AM" sz="14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Դուստր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hy-AM" sz="1400" noProof="0" dirty="0">
                          <a:effectLst/>
                        </a:rPr>
                        <a:t>միջուկի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տրոհմանն ուղեկցո</a:t>
                      </a:r>
                      <a:r>
                        <a:rPr lang="en-US" sz="1400" dirty="0">
                          <a:effectLst/>
                        </a:rPr>
                        <a:t>ղ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γ-քվանտի էներգիան (կէՎ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և ինտենսիվությունը (%)</a:t>
                      </a:r>
                      <a:endParaRPr lang="hy-AM" sz="14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159</a:t>
                      </a:r>
                      <a:r>
                        <a:rPr lang="en-US" sz="1600" dirty="0">
                          <a:effectLst/>
                        </a:rPr>
                        <a:t>Tb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155</a:t>
                      </a:r>
                      <a:r>
                        <a:rPr lang="en-US" sz="1400">
                          <a:effectLst/>
                        </a:rPr>
                        <a:t>Tb   (5.32  օր)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30.57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30.5, 31.0, 31.5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86.55  (32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0%)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105.32  (25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1%)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169</a:t>
                      </a:r>
                      <a:r>
                        <a:rPr lang="en-US" sz="1600" dirty="0">
                          <a:effectLst/>
                        </a:rPr>
                        <a:t>Tm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165</a:t>
                      </a:r>
                      <a:r>
                        <a:rPr lang="en-US" sz="1400">
                          <a:effectLst/>
                        </a:rPr>
                        <a:t>Tm  (30.66  ժամ)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30.63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30.5, 31.0, 31.5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242.92  (35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5%)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297.37  (12.7%)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175</a:t>
                      </a:r>
                      <a:r>
                        <a:rPr lang="en-US" sz="1600" dirty="0">
                          <a:effectLst/>
                        </a:rPr>
                        <a:t>Lu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171</a:t>
                      </a:r>
                      <a:r>
                        <a:rPr lang="en-US" sz="1400" dirty="0">
                          <a:effectLst/>
                        </a:rPr>
                        <a:t>Lu   (8.24  </a:t>
                      </a:r>
                      <a:r>
                        <a:rPr lang="en-US" sz="1400" dirty="0" err="1">
                          <a:effectLst/>
                        </a:rPr>
                        <a:t>օր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29.63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29.5, 30.0, 30.5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667.4    (11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2%)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739.79  (48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7%)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181</a:t>
                      </a:r>
                      <a:r>
                        <a:rPr lang="en-US" sz="1600" dirty="0">
                          <a:effectLst/>
                        </a:rPr>
                        <a:t>Ta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177</a:t>
                      </a:r>
                      <a:r>
                        <a:rPr lang="en-US" sz="1400">
                          <a:effectLst/>
                        </a:rPr>
                        <a:t>Ta   (56.56  ժամ)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29.01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29.0, 29.5, 30.0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112.95  (11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4%)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7923" marR="9792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0077" y="1714185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/>
              <a:t>Աղյուսակ  1. </a:t>
            </a:r>
            <a:r>
              <a:rPr lang="hy-AM" b="1" dirty="0">
                <a:solidFill>
                  <a:srgbClr val="FF0000"/>
                </a:solidFill>
                <a:cs typeface="Times New Roman" pitchFamily="18" charset="0"/>
              </a:rPr>
              <a:t>(γ, 4n)</a:t>
            </a:r>
            <a:r>
              <a:rPr lang="hy-AM" dirty="0">
                <a:cs typeface="Times New Roman" pitchFamily="18" charset="0"/>
              </a:rPr>
              <a:t>  </a:t>
            </a:r>
            <a:r>
              <a:rPr lang="hy-AM" dirty="0"/>
              <a:t>ռեակցիաների որոշ բնութագրեր</a:t>
            </a:r>
          </a:p>
        </p:txBody>
      </p:sp>
    </p:spTree>
    <p:extLst>
      <p:ext uri="{BB962C8B-B14F-4D97-AF65-F5344CB8AC3E}">
        <p14:creationId xmlns:p14="http://schemas.microsoft.com/office/powerpoint/2010/main" val="2053511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Հետազոտվող</a:t>
            </a:r>
            <a:r>
              <a:rPr lang="ru-RU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ru-RU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ռեակցիաները</a:t>
            </a:r>
            <a:endParaRPr lang="ru-RU" sz="35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28" y="1369737"/>
            <a:ext cx="861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/>
              <a:t>Աղյուսակ</a:t>
            </a:r>
            <a:r>
              <a:rPr lang="en-US" dirty="0"/>
              <a:t>  2.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(p,4n), (p,p+4n), (p,2n) </a:t>
            </a:r>
            <a:r>
              <a:rPr lang="en-US" dirty="0"/>
              <a:t>և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(p, t+2n) </a:t>
            </a:r>
            <a:r>
              <a:rPr lang="hy-AM" dirty="0"/>
              <a:t>ռեակցիաների որոշ բնութագրեր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988840"/>
          <a:ext cx="7352647" cy="469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6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Թիրախ-միջուկ</a:t>
                      </a:r>
                      <a:endParaRPr lang="hy-AM" sz="14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(p,4n), (p,p+4n),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(p, 2n) </a:t>
                      </a:r>
                      <a:r>
                        <a:rPr lang="en-US" sz="1600" dirty="0">
                          <a:effectLst/>
                        </a:rPr>
                        <a:t>և </a:t>
                      </a:r>
                      <a:r>
                        <a:rPr lang="fr-FR" sz="1600" dirty="0">
                          <a:effectLst/>
                        </a:rPr>
                        <a:t>(p, t+2n)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ռեակցիաների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դուստր</a:t>
                      </a:r>
                      <a:r>
                        <a:rPr lang="fr-FR" sz="1200" dirty="0">
                          <a:effectLst/>
                        </a:rPr>
                        <a:t>-</a:t>
                      </a:r>
                      <a:r>
                        <a:rPr lang="hy-AM" sz="1200" noProof="0" dirty="0">
                          <a:effectLst/>
                        </a:rPr>
                        <a:t>միջուկը</a:t>
                      </a:r>
                      <a:r>
                        <a:rPr lang="en-US" sz="1200" dirty="0">
                          <a:effectLst/>
                        </a:rPr>
                        <a:t> և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նրա</a:t>
                      </a:r>
                      <a:r>
                        <a:rPr lang="ru-RU" sz="1200" noProof="0" dirty="0" err="1">
                          <a:effectLst/>
                        </a:rPr>
                        <a:t>նց</a:t>
                      </a:r>
                      <a:r>
                        <a:rPr lang="hy-AM" sz="1200" noProof="0" dirty="0">
                          <a:effectLst/>
                        </a:rPr>
                        <a:t> կիսատրոհման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պարբերությունը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Հետազովող ռեակցիան</a:t>
                      </a:r>
                      <a:endParaRPr lang="hy-AM" sz="14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Ռեակցիայի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400" noProof="0" dirty="0">
                          <a:effectLst/>
                        </a:rPr>
                        <a:t>շեմը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hy-AM" sz="1400" noProof="0" dirty="0">
                          <a:effectLst/>
                        </a:rPr>
                        <a:t>ՄէՎ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Դուստր-միջուկի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տրոհմանն ուղեկցող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y-AM" sz="1200" noProof="0" dirty="0">
                          <a:effectLst/>
                        </a:rPr>
                        <a:t>γ-քվանտի էներգիան 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hy-AM" sz="1200" noProof="0" dirty="0">
                          <a:effectLst/>
                        </a:rPr>
                        <a:t>կէՎ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և </a:t>
                      </a:r>
                      <a:r>
                        <a:rPr lang="hy-AM" sz="1200" noProof="0" dirty="0">
                          <a:effectLst/>
                        </a:rPr>
                        <a:t>ինտենսիվությունը</a:t>
                      </a:r>
                      <a:r>
                        <a:rPr lang="en-US" sz="1200" dirty="0">
                          <a:effectLst/>
                        </a:rPr>
                        <a:t> (%)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63</a:t>
                      </a:r>
                      <a:r>
                        <a:rPr lang="en-US" sz="1600" dirty="0">
                          <a:effectLst/>
                        </a:rPr>
                        <a:t>Cu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62</a:t>
                      </a:r>
                      <a:r>
                        <a:rPr lang="en-US" sz="1400">
                          <a:effectLst/>
                        </a:rPr>
                        <a:t>Zn  (9.193  ժամ)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63</a:t>
                      </a:r>
                      <a:r>
                        <a:rPr lang="en-US" sz="1400" dirty="0">
                          <a:effectLst/>
                        </a:rPr>
                        <a:t>Cu(p,2n)</a:t>
                      </a:r>
                      <a:r>
                        <a:rPr lang="en-US" sz="1400" baseline="30000" dirty="0">
                          <a:effectLst/>
                        </a:rPr>
                        <a:t>62</a:t>
                      </a:r>
                      <a:r>
                        <a:rPr lang="en-US" sz="1400" dirty="0">
                          <a:effectLst/>
                        </a:rPr>
                        <a:t>Zn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13.48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596.56 (26%)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89</a:t>
                      </a:r>
                      <a:r>
                        <a:rPr lang="en-US" sz="1600" dirty="0">
                          <a:effectLst/>
                        </a:rPr>
                        <a:t>Y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88</a:t>
                      </a:r>
                      <a:r>
                        <a:rPr lang="en-US" sz="1400">
                          <a:effectLst/>
                        </a:rPr>
                        <a:t>Zr  (83.4 օր)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</a:rPr>
                        <a:t>89</a:t>
                      </a:r>
                      <a:r>
                        <a:rPr lang="en-US" sz="1400" dirty="0">
                          <a:effectLst/>
                        </a:rPr>
                        <a:t>Y(p,2n)</a:t>
                      </a:r>
                      <a:r>
                        <a:rPr lang="en-US" sz="1400" baseline="30000" dirty="0">
                          <a:effectLst/>
                        </a:rPr>
                        <a:t>88</a:t>
                      </a:r>
                      <a:r>
                        <a:rPr lang="en-US" sz="1400" dirty="0">
                          <a:effectLst/>
                        </a:rPr>
                        <a:t>Zr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13.08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392.87 (97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29%)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175</a:t>
                      </a:r>
                      <a:r>
                        <a:rPr lang="en-US" sz="1600" dirty="0">
                          <a:effectLst/>
                        </a:rPr>
                        <a:t>Lu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171</a:t>
                      </a:r>
                      <a:r>
                        <a:rPr lang="en-US" sz="1400">
                          <a:effectLst/>
                        </a:rPr>
                        <a:t>Lu   (8.24  օր)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175</a:t>
                      </a:r>
                      <a:r>
                        <a:rPr lang="fr-FR" sz="1400" dirty="0">
                          <a:effectLst/>
                        </a:rPr>
                        <a:t>Lu(p,p+4n)</a:t>
                      </a:r>
                      <a:r>
                        <a:rPr lang="fr-FR" sz="1400" baseline="30000" dirty="0">
                          <a:effectLst/>
                        </a:rPr>
                        <a:t>171</a:t>
                      </a:r>
                      <a:r>
                        <a:rPr lang="fr-FR" sz="1400" dirty="0">
                          <a:effectLst/>
                        </a:rPr>
                        <a:t>Lu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175</a:t>
                      </a:r>
                      <a:r>
                        <a:rPr lang="fr-FR" sz="1400" dirty="0">
                          <a:effectLst/>
                        </a:rPr>
                        <a:t>Lu (p,t+2n)</a:t>
                      </a:r>
                      <a:r>
                        <a:rPr lang="fr-FR" sz="1400" baseline="30000" dirty="0">
                          <a:effectLst/>
                        </a:rPr>
                        <a:t>171</a:t>
                      </a:r>
                      <a:r>
                        <a:rPr lang="fr-FR" sz="1400" dirty="0">
                          <a:effectLst/>
                        </a:rPr>
                        <a:t>Lu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29.79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21.26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667.4    (11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2%)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739.79  (48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7%)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181</a:t>
                      </a:r>
                      <a:r>
                        <a:rPr lang="en-US" sz="1600" dirty="0">
                          <a:effectLst/>
                        </a:rPr>
                        <a:t>Ta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177</a:t>
                      </a:r>
                      <a:r>
                        <a:rPr lang="en-US" sz="1400">
                          <a:effectLst/>
                        </a:rPr>
                        <a:t>Ta   (56.56  ժամ)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>
                          <a:effectLst/>
                        </a:rPr>
                        <a:t>181</a:t>
                      </a:r>
                      <a:r>
                        <a:rPr lang="fr-FR" sz="1400">
                          <a:effectLst/>
                        </a:rPr>
                        <a:t>Ta (p,p+4n)</a:t>
                      </a:r>
                      <a:r>
                        <a:rPr lang="fr-FR" sz="1400" baseline="30000">
                          <a:effectLst/>
                        </a:rPr>
                        <a:t>177</a:t>
                      </a:r>
                      <a:r>
                        <a:rPr lang="fr-FR" sz="1400">
                          <a:effectLst/>
                        </a:rPr>
                        <a:t>Ta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>
                          <a:effectLst/>
                        </a:rPr>
                        <a:t>181</a:t>
                      </a:r>
                      <a:r>
                        <a:rPr lang="fr-FR" sz="1400">
                          <a:effectLst/>
                        </a:rPr>
                        <a:t>Ta (p, t+2n)</a:t>
                      </a:r>
                      <a:r>
                        <a:rPr lang="fr-FR" sz="1400" baseline="30000">
                          <a:effectLst/>
                        </a:rPr>
                        <a:t>177</a:t>
                      </a:r>
                      <a:r>
                        <a:rPr lang="fr-FR" sz="1400">
                          <a:effectLst/>
                        </a:rPr>
                        <a:t>Ta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29.01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20.62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112.95  (11</a:t>
                      </a:r>
                      <a:r>
                        <a:rPr lang="hy-AM" sz="140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4%)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185</a:t>
                      </a:r>
                      <a:r>
                        <a:rPr lang="en-US" sz="1600" dirty="0">
                          <a:effectLst/>
                        </a:rPr>
                        <a:t>Re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181</a:t>
                      </a:r>
                      <a:r>
                        <a:rPr lang="en-US" sz="1400">
                          <a:effectLst/>
                        </a:rPr>
                        <a:t>Re  (19.95 ժամ)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182</a:t>
                      </a:r>
                      <a:r>
                        <a:rPr lang="en-US" sz="1400">
                          <a:effectLst/>
                        </a:rPr>
                        <a:t>Os  (22.04 օր)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>
                          <a:effectLst/>
                        </a:rPr>
                        <a:t>185</a:t>
                      </a:r>
                      <a:r>
                        <a:rPr lang="fr-FR" sz="1400">
                          <a:effectLst/>
                        </a:rPr>
                        <a:t>Re(p,p+4n)</a:t>
                      </a:r>
                      <a:r>
                        <a:rPr lang="fr-FR" sz="1400" baseline="30000">
                          <a:effectLst/>
                        </a:rPr>
                        <a:t>181</a:t>
                      </a:r>
                      <a:r>
                        <a:rPr lang="fr-FR" sz="1400">
                          <a:effectLst/>
                        </a:rPr>
                        <a:t>Re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>
                          <a:effectLst/>
                        </a:rPr>
                        <a:t>185</a:t>
                      </a:r>
                      <a:r>
                        <a:rPr lang="fr-FR" sz="1400">
                          <a:effectLst/>
                        </a:rPr>
                        <a:t>Re(p, t+2n)</a:t>
                      </a:r>
                      <a:r>
                        <a:rPr lang="fr-FR" sz="1400" baseline="30000">
                          <a:effectLst/>
                        </a:rPr>
                        <a:t>181</a:t>
                      </a:r>
                      <a:r>
                        <a:rPr lang="fr-FR" sz="1400">
                          <a:effectLst/>
                        </a:rPr>
                        <a:t>Re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185</a:t>
                      </a:r>
                      <a:r>
                        <a:rPr lang="en-US" sz="1400">
                          <a:effectLst/>
                        </a:rPr>
                        <a:t>Re(p,4n)</a:t>
                      </a:r>
                      <a:r>
                        <a:rPr lang="en-US" sz="1400" baseline="30000">
                          <a:effectLst/>
                        </a:rPr>
                        <a:t>182</a:t>
                      </a:r>
                      <a:r>
                        <a:rPr lang="en-US" sz="1400">
                          <a:effectLst/>
                        </a:rPr>
                        <a:t>Os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29.45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21.22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24.34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365.5 (56%)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180.2  (34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1%)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510.04  (52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4%)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209</a:t>
                      </a:r>
                      <a:r>
                        <a:rPr lang="en-US" sz="1600" dirty="0">
                          <a:effectLst/>
                        </a:rPr>
                        <a:t>Bi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205</a:t>
                      </a:r>
                      <a:r>
                        <a:rPr lang="en-US" sz="1400">
                          <a:effectLst/>
                        </a:rPr>
                        <a:t>Bi  (14.91 օր)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206</a:t>
                      </a:r>
                      <a:r>
                        <a:rPr lang="en-US" sz="1400">
                          <a:effectLst/>
                        </a:rPr>
                        <a:t>Po  (8.8 օր)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>
                          <a:effectLst/>
                        </a:rPr>
                        <a:t>209</a:t>
                      </a:r>
                      <a:r>
                        <a:rPr lang="fr-FR" sz="1400">
                          <a:effectLst/>
                        </a:rPr>
                        <a:t>Bi(p,p+4n)</a:t>
                      </a:r>
                      <a:r>
                        <a:rPr lang="fr-FR" sz="1400" baseline="30000">
                          <a:effectLst/>
                        </a:rPr>
                        <a:t>205</a:t>
                      </a:r>
                      <a:r>
                        <a:rPr lang="fr-FR" sz="1400">
                          <a:effectLst/>
                        </a:rPr>
                        <a:t>Bi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30000">
                          <a:effectLst/>
                        </a:rPr>
                        <a:t>209</a:t>
                      </a:r>
                      <a:r>
                        <a:rPr lang="fr-FR" sz="1400">
                          <a:effectLst/>
                        </a:rPr>
                        <a:t>Bi(p, t+2n)</a:t>
                      </a:r>
                      <a:r>
                        <a:rPr lang="fr-FR" sz="1400" baseline="30000">
                          <a:effectLst/>
                        </a:rPr>
                        <a:t>205</a:t>
                      </a:r>
                      <a:r>
                        <a:rPr lang="fr-FR" sz="1400">
                          <a:effectLst/>
                        </a:rPr>
                        <a:t>Bi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30000">
                          <a:effectLst/>
                        </a:rPr>
                        <a:t>209</a:t>
                      </a:r>
                      <a:r>
                        <a:rPr lang="en-US" sz="1400">
                          <a:effectLst/>
                        </a:rPr>
                        <a:t>Bi(p,4n)</a:t>
                      </a:r>
                      <a:r>
                        <a:rPr lang="en-US" sz="1400" baseline="30000">
                          <a:effectLst/>
                        </a:rPr>
                        <a:t>206</a:t>
                      </a:r>
                      <a:r>
                        <a:rPr lang="en-US" sz="1400">
                          <a:effectLst/>
                        </a:rPr>
                        <a:t>Po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29.62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21.10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25.19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703.45 (31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08%)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1032.26 (31</a:t>
                      </a:r>
                      <a:r>
                        <a:rPr lang="hy-AM" sz="1400" dirty="0">
                          <a:effectLst/>
                        </a:rPr>
                        <a:t>,</a:t>
                      </a:r>
                      <a:r>
                        <a:rPr lang="en-US" sz="1400" dirty="0">
                          <a:effectLst/>
                        </a:rPr>
                        <a:t>7%)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353" marR="8735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38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2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Ծրագրի նպատակները</a:t>
            </a:r>
            <a:b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</a:b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Հետազոտվող ռեակցիաները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64704"/>
            <a:ext cx="8928992" cy="6101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hy-AM" sz="1400" dirty="0">
                <a:latin typeface="Sylfaen" pitchFamily="18" charset="0"/>
              </a:rPr>
              <a:t>Սույն Ծրագրի հիմնական խնդիրներն են</a:t>
            </a:r>
            <a:r>
              <a:rPr lang="ru-RU" sz="1400" dirty="0">
                <a:latin typeface="Sylfaen" pitchFamily="18" charset="0"/>
              </a:rPr>
              <a:t>`</a:t>
            </a:r>
          </a:p>
          <a:p>
            <a:pPr marL="285750" indent="-28575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 իրականացնել քառանեյտրոն համակարգերի առաքման ֆոտոմիջուկային 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(γ,</a:t>
            </a:r>
            <a:r>
              <a:rPr lang="ru-RU" sz="14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4n)</a:t>
            </a:r>
            <a:r>
              <a:rPr lang="hy-AM" sz="1400" dirty="0">
                <a:latin typeface="Sylfaen" pitchFamily="18" charset="0"/>
              </a:rPr>
              <a:t> ռեակցիայի և պրոտոն-միջուկային 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(p, 4n)</a:t>
            </a:r>
            <a:r>
              <a:rPr lang="hy-AM" sz="1400" dirty="0">
                <a:latin typeface="Sylfaen" pitchFamily="18" charset="0"/>
              </a:rPr>
              <a:t> և 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(p, p+4n)</a:t>
            </a:r>
            <a:r>
              <a:rPr lang="hy-AM" sz="1400" dirty="0">
                <a:latin typeface="Sylfaen" pitchFamily="18" charset="0"/>
              </a:rPr>
              <a:t>, ռեակցիաների ծավալուն փորձարարական ուսումնասիրություն շեմամերձ էներգիաների տիրույթում՝ նպատակ ունենալով որոնելու նոր վկայություններ այդ համակարգերի կոռելացված բնույթի վերաբերյալ:</a:t>
            </a:r>
          </a:p>
          <a:p>
            <a:pPr algn="just"/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Առաջին անգամ շեմամերձ էներգիաների տիրույթում չափվելու են </a:t>
            </a:r>
            <a:r>
              <a:rPr lang="hy-AM" sz="1400" dirty="0">
                <a:latin typeface="Sylfaen" pitchFamily="18" charset="0"/>
              </a:rPr>
              <a:t>հետևյալ</a:t>
            </a:r>
            <a:r>
              <a:rPr lang="hy-AM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ռեակցիաների կտրվածքները</a:t>
            </a: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</a:t>
            </a: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γ,4</a:t>
            </a:r>
            <a:r>
              <a:rPr lang="en-US" sz="15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γ,4</a:t>
            </a:r>
            <a:r>
              <a:rPr lang="en-US" sz="15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γ,4</a:t>
            </a:r>
            <a:r>
              <a:rPr lang="en-US" sz="15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 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γ,4</a:t>
            </a:r>
            <a:r>
              <a:rPr lang="en-US" sz="15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177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ինչպես նաև իրականացվելու է </a:t>
            </a:r>
            <a:r>
              <a:rPr lang="hy-AM" sz="15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տետրանեյտրոնի</a:t>
            </a:r>
            <a:r>
              <a:rPr lang="en-US" sz="1500" b="1" i="1" dirty="0">
                <a:solidFill>
                  <a:srgbClr val="FF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(</a:t>
            </a:r>
            <a:r>
              <a:rPr lang="hy-AM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կապված</a:t>
            </a:r>
            <a:r>
              <a:rPr lang="ru-RU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hy-AM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վիճակի</a:t>
            </a:r>
            <a:r>
              <a:rPr lang="en-US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</a:t>
            </a:r>
            <a:r>
              <a:rPr lang="hy-AM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 </a:t>
            </a:r>
            <a:r>
              <a:rPr lang="hy-AM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որոնում հետևյալ ռեակցիաներում՝</a:t>
            </a:r>
          </a:p>
          <a:p>
            <a:pPr marL="3943350" lvl="8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y-AM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hy-AM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p+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hy-AM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y-AM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</a:p>
          <a:p>
            <a:pPr marL="3943350" lvl="8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p+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p+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43350" lvl="8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p+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endParaRPr lang="ru-RU" sz="1500" dirty="0">
              <a:latin typeface="Sylfae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հետազոտությունների շրջանակում ընդգրկվելու են նաև </a:t>
            </a:r>
            <a:r>
              <a:rPr lang="hy-AM" sz="1500" b="1" i="1" dirty="0">
                <a:solidFill>
                  <a:srgbClr val="FF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երկնեյտրոն համակարգերի </a:t>
            </a:r>
            <a:r>
              <a:rPr lang="hy-AM" sz="1400" dirty="0">
                <a:latin typeface="Sylfaen" pitchFamily="18" charset="0"/>
              </a:rPr>
              <a:t>առաքման 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(p, 2n)</a:t>
            </a:r>
            <a:r>
              <a:rPr lang="hy-AM" sz="1400" dirty="0">
                <a:latin typeface="Sylfaen" pitchFamily="18" charset="0"/>
              </a:rPr>
              <a:t> և 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(p, t+2n)</a:t>
            </a:r>
            <a:r>
              <a:rPr lang="hy-AM" sz="1400" dirty="0">
                <a:latin typeface="Sylfaen" pitchFamily="18" charset="0"/>
              </a:rPr>
              <a:t> պրոտոն-միջուկային ռեակցիաներ, և իրականացվելու է երկնեյտրոն համակարգերի որոնում հետևյալ ռեակցիաներում՝</a:t>
            </a:r>
          </a:p>
          <a:p>
            <a:pPr marL="1200150" lvl="2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Zn,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Zr,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t+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Lu,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y-AM" sz="1500" dirty="0">
              <a:effectLst/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t+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hy-AM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1200150" lvl="2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(p, t+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15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500" baseline="300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5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6893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7011"/>
            <a:ext cx="7772400" cy="5076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Միջազգային արձագանք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43071"/>
            <a:ext cx="8928992" cy="81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hy-AM" sz="1400" dirty="0">
                <a:latin typeface="Sylfaen" pitchFamily="18" charset="0"/>
              </a:rPr>
              <a:t>Մեր</a:t>
            </a:r>
            <a:r>
              <a:rPr lang="pt-BR" sz="1400" dirty="0">
                <a:latin typeface="Sylfaen" pitchFamily="18" charset="0"/>
              </a:rPr>
              <a:t> արդյունքները</a:t>
            </a:r>
            <a:r>
              <a:rPr lang="hy-AM" sz="1400" dirty="0">
                <a:latin typeface="Sylfaen" pitchFamily="18" charset="0"/>
              </a:rPr>
              <a:t> 2025թ․-ին</a:t>
            </a:r>
            <a:r>
              <a:rPr lang="pt-BR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ընդգրկվել են </a:t>
            </a:r>
            <a:r>
              <a:rPr lang="pt-BR" sz="1400" dirty="0">
                <a:latin typeface="Sylfaen" pitchFamily="18" charset="0"/>
              </a:rPr>
              <a:t>տետրանեյտրոնի վերաբերյալ </a:t>
            </a:r>
            <a:r>
              <a:rPr lang="hy-AM" sz="1400" dirty="0">
                <a:latin typeface="Sylfaen" pitchFamily="18" charset="0"/>
              </a:rPr>
              <a:t>արդի վիճակը նկարագրող</a:t>
            </a:r>
            <a:r>
              <a:rPr lang="pt-BR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ամփոփիչ աշխատանքում՝ </a:t>
            </a:r>
            <a:r>
              <a:rPr lang="en-US" sz="1400" b="1" u="sng" dirty="0">
                <a:latin typeface="Sylfaen" pitchFamily="18" charset="0"/>
              </a:rPr>
              <a:t>Thomas Faestermann</a:t>
            </a:r>
            <a:r>
              <a:rPr lang="hy-AM" sz="1400" b="1" u="sng" dirty="0">
                <a:latin typeface="Sylfaen" pitchFamily="18" charset="0"/>
              </a:rPr>
              <a:t> </a:t>
            </a:r>
            <a:r>
              <a:rPr lang="en-US" sz="1400" b="1" u="sng" dirty="0">
                <a:latin typeface="Sylfaen" pitchFamily="18" charset="0"/>
              </a:rPr>
              <a:t>&amp; Roman Gernhäuser</a:t>
            </a:r>
            <a:r>
              <a:rPr lang="hy-AM" sz="1400" dirty="0">
                <a:latin typeface="Sylfaen" pitchFamily="18" charset="0"/>
              </a:rPr>
              <a:t> </a:t>
            </a:r>
            <a:r>
              <a:rPr lang="en-US" sz="1400" b="1" dirty="0">
                <a:latin typeface="Sylfaen" pitchFamily="18" charset="0"/>
              </a:rPr>
              <a:t>Recent Results on the Tetraneutron (2025). https://doi.org/10.48550/arXiv.2506.11623</a:t>
            </a:r>
            <a:endParaRPr lang="en-US" sz="1400" dirty="0">
              <a:latin typeface="Sylfae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1F8DC-485D-42CD-BD45-4463599A4B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48905"/>
            <a:ext cx="5956252" cy="4937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09139-64B8-4B2B-9556-2D8887072E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55202"/>
            <a:ext cx="6163535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5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Միջազգային համագործակցությունը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672" y="5443189"/>
            <a:ext cx="7646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i="1" dirty="0">
                <a:latin typeface="Sylfaen" pitchFamily="18" charset="0"/>
              </a:rPr>
              <a:t>Joint Institute for Nuclear Research (JINR)</a:t>
            </a:r>
            <a:r>
              <a:rPr lang="en-US" sz="2400" i="1" dirty="0">
                <a:latin typeface="Sylfaen" pitchFamily="18" charset="0"/>
              </a:rPr>
              <a:t>, </a:t>
            </a:r>
            <a:r>
              <a:rPr lang="en-GB" sz="2400" i="1" dirty="0">
                <a:latin typeface="Sylfaen" pitchFamily="18" charset="0"/>
              </a:rPr>
              <a:t>Dubna</a:t>
            </a:r>
            <a:r>
              <a:rPr lang="ru-RU" sz="2400" i="1" dirty="0">
                <a:latin typeface="Sylfaen" pitchFamily="18" charset="0"/>
              </a:rPr>
              <a:t>, </a:t>
            </a:r>
            <a:r>
              <a:rPr lang="en-US" sz="2400" i="1" dirty="0">
                <a:latin typeface="Sylfaen" pitchFamily="18" charset="0"/>
              </a:rPr>
              <a:t>Russia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650" y="980728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000" b="1" u="sng" dirty="0">
                <a:latin typeface="Sylfaen" pitchFamily="18" charset="0"/>
              </a:rPr>
              <a:t>Արմեն </a:t>
            </a:r>
            <a:r>
              <a:rPr lang="ru-RU" sz="2000" b="1" u="sng" dirty="0">
                <a:latin typeface="Sylfaen" pitchFamily="18" charset="0"/>
              </a:rPr>
              <a:t> </a:t>
            </a:r>
            <a:r>
              <a:rPr lang="hy-AM" sz="2000" b="1" u="sng" dirty="0">
                <a:latin typeface="Sylfaen" pitchFamily="18" charset="0"/>
              </a:rPr>
              <a:t>Քե</a:t>
            </a:r>
            <a:r>
              <a:rPr lang="ru-RU" sz="2000" b="1" u="sng" dirty="0">
                <a:latin typeface="Sylfaen" pitchFamily="18" charset="0"/>
              </a:rPr>
              <a:t>չ</a:t>
            </a:r>
            <a:r>
              <a:rPr lang="hy-AM" sz="2000" b="1" u="sng" dirty="0">
                <a:latin typeface="Sylfaen" pitchFamily="18" charset="0"/>
              </a:rPr>
              <a:t>ե</a:t>
            </a:r>
            <a:r>
              <a:rPr lang="ru-RU" sz="2000" b="1" u="sng" dirty="0">
                <a:latin typeface="Sylfaen" pitchFamily="18" charset="0"/>
              </a:rPr>
              <a:t>չ</a:t>
            </a:r>
            <a:r>
              <a:rPr lang="hy-AM" sz="2000" b="1" u="sng" dirty="0">
                <a:latin typeface="Sylfaen" pitchFamily="18" charset="0"/>
              </a:rPr>
              <a:t>յան</a:t>
            </a:r>
            <a:endParaRPr lang="en-US" sz="2000" b="1" u="sng" dirty="0">
              <a:latin typeface="Sylfaen" pitchFamily="18" charset="0"/>
            </a:endParaRPr>
          </a:p>
          <a:p>
            <a:pPr algn="ctr"/>
            <a:r>
              <a:rPr lang="en-GB" sz="2000" b="1" i="1" u="sng" dirty="0">
                <a:latin typeface="Sylfaen" pitchFamily="18" charset="0"/>
              </a:rPr>
              <a:t>h</a:t>
            </a:r>
            <a:r>
              <a:rPr lang="en-GB" sz="2000" b="1" u="sng" dirty="0">
                <a:latin typeface="Sylfaen" pitchFamily="18" charset="0"/>
              </a:rPr>
              <a:t>-</a:t>
            </a:r>
            <a:r>
              <a:rPr lang="en-US" sz="2000" b="1" u="sng" dirty="0">
                <a:latin typeface="Sylfaen" pitchFamily="18" charset="0"/>
              </a:rPr>
              <a:t>index</a:t>
            </a:r>
            <a:r>
              <a:rPr lang="ru-RU" sz="2000" b="1" u="sng" dirty="0">
                <a:latin typeface="Sylfaen" pitchFamily="18" charset="0"/>
              </a:rPr>
              <a:t>:</a:t>
            </a:r>
            <a:r>
              <a:rPr lang="en-US" sz="2000" b="1" u="sng" dirty="0">
                <a:latin typeface="Sylfaen" pitchFamily="18" charset="0"/>
              </a:rPr>
              <a:t> </a:t>
            </a:r>
            <a:r>
              <a:rPr lang="en-GB" sz="2000" b="1" u="sng" dirty="0">
                <a:latin typeface="Sylfaen" pitchFamily="18" charset="0"/>
              </a:rPr>
              <a:t>79</a:t>
            </a:r>
            <a:endParaRPr lang="hy-AM" sz="2000" b="1" u="sng" dirty="0">
              <a:latin typeface="Sylfaen" pitchFamily="18" charset="0"/>
            </a:endParaRPr>
          </a:p>
          <a:p>
            <a:pPr algn="ctr"/>
            <a:endParaRPr lang="ru-RU" sz="2000" b="1" u="sng" dirty="0">
              <a:latin typeface="Sylfaen" pitchFamily="18" charset="0"/>
            </a:endParaRPr>
          </a:p>
          <a:p>
            <a:pPr algn="just"/>
            <a:r>
              <a:rPr lang="en-US" dirty="0">
                <a:latin typeface="Sylfaen" pitchFamily="18" charset="0"/>
              </a:rPr>
              <a:t>09/1976-05/1993 – Yerevan Physics Institute, Yerevan, Armenia, Researcher </a:t>
            </a:r>
          </a:p>
          <a:p>
            <a:pPr algn="just"/>
            <a:r>
              <a:rPr lang="en-US" dirty="0">
                <a:latin typeface="Sylfaen" pitchFamily="18" charset="0"/>
              </a:rPr>
              <a:t>03/2001 to present – International Intergovernmental Organization, Joint Institute for Nuclear Research, Dubna, Moscow Region, Russia, Leading Researcher</a:t>
            </a:r>
          </a:p>
          <a:p>
            <a:pPr algn="just"/>
            <a:endParaRPr lang="ru-RU" dirty="0">
              <a:latin typeface="Sylfaen" pitchFamily="18" charset="0"/>
            </a:endParaRPr>
          </a:p>
          <a:p>
            <a:pPr algn="just"/>
            <a:r>
              <a:rPr lang="en-GB" dirty="0">
                <a:latin typeface="Sylfaen" pitchFamily="18" charset="0"/>
              </a:rPr>
              <a:t>Research Interests </a:t>
            </a:r>
          </a:p>
          <a:p>
            <a:pPr algn="just"/>
            <a:r>
              <a:rPr lang="en-US" dirty="0">
                <a:latin typeface="Sylfaen" pitchFamily="18" charset="0"/>
              </a:rPr>
              <a:t>Search of signatures of quark-gluon plasma in heavy ion collisions at RHIC and NICA. </a:t>
            </a:r>
          </a:p>
          <a:p>
            <a:pPr algn="just"/>
            <a:r>
              <a:rPr lang="en-US" dirty="0">
                <a:latin typeface="Sylfaen" pitchFamily="18" charset="0"/>
              </a:rPr>
              <a:t>Research of produced particles transverse momentum spectra in high energy heavy ion collisions at STAR RHIC. </a:t>
            </a:r>
          </a:p>
          <a:p>
            <a:pPr algn="just"/>
            <a:r>
              <a:rPr lang="en-US" dirty="0">
                <a:latin typeface="Sylfaen" pitchFamily="18" charset="0"/>
              </a:rPr>
              <a:t>Research of strange particles production and global polarization in heavy ion collisions at RHIC and NICA .</a:t>
            </a:r>
          </a:p>
          <a:p>
            <a:pPr algn="just"/>
            <a:endParaRPr lang="en-US" dirty="0">
              <a:latin typeface="Sylfaen" pitchFamily="18" charset="0"/>
            </a:endParaRPr>
          </a:p>
          <a:p>
            <a:pPr algn="just"/>
            <a:r>
              <a:rPr lang="en-US" dirty="0">
                <a:latin typeface="Sylfaen" pitchFamily="18" charset="0"/>
              </a:rPr>
              <a:t>Takes part in research in the framework of the </a:t>
            </a:r>
            <a:r>
              <a:rPr lang="en-GB" b="1" u="sng" dirty="0">
                <a:latin typeface="Sylfaen" pitchFamily="18" charset="0"/>
              </a:rPr>
              <a:t>STAR collaboration</a:t>
            </a:r>
            <a:r>
              <a:rPr lang="en-US" dirty="0">
                <a:latin typeface="Sylfae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4968552" cy="374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80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5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Միջազգային համագործակցությունը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836712"/>
            <a:ext cx="8928992" cy="590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250" dirty="0">
                <a:latin typeface="Sylfaen" pitchFamily="18" charset="0"/>
              </a:rPr>
              <a:t>Թեմայի կատարմանն առնչվող միջազգային համագործակցության մեջ ընդգրկված է լինելու </a:t>
            </a:r>
            <a:r>
              <a:rPr lang="hy-AM" sz="1250" b="1" dirty="0">
                <a:latin typeface="Sylfaen" pitchFamily="18" charset="0"/>
              </a:rPr>
              <a:t>Միջուկային հետազոտությունների միացյալ ինստիտուտի (ՄՀՄԻ, Ռուսաստանի դաշնություն, ք. Դուբնա)</a:t>
            </a:r>
            <a:r>
              <a:rPr lang="hy-AM" sz="1250" dirty="0">
                <a:latin typeface="Sylfaen" pitchFamily="18" charset="0"/>
              </a:rPr>
              <a:t>, առաջատար գիտաշխատող, ճանաչված փորձարար-ֆիզիկոս 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Արմեն Քե</a:t>
            </a:r>
            <a:r>
              <a:rPr lang="en-US" sz="1250" b="1" u="sng" dirty="0">
                <a:solidFill>
                  <a:srgbClr val="0070C0"/>
                </a:solidFill>
                <a:latin typeface="Sylfaen" pitchFamily="18" charset="0"/>
              </a:rPr>
              <a:t>չ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ե</a:t>
            </a:r>
            <a:r>
              <a:rPr lang="en-US" sz="1250" b="1" u="sng" dirty="0">
                <a:solidFill>
                  <a:srgbClr val="0070C0"/>
                </a:solidFill>
                <a:latin typeface="Sylfaen" pitchFamily="18" charset="0"/>
              </a:rPr>
              <a:t>չ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յանը</a:t>
            </a:r>
            <a:r>
              <a:rPr lang="en-US" sz="1250" b="1" u="sng" dirty="0">
                <a:latin typeface="Sylfaen" pitchFamily="18" charset="0"/>
              </a:rPr>
              <a:t> </a:t>
            </a:r>
            <a:r>
              <a:rPr lang="ru-RU" sz="1250" b="1" dirty="0">
                <a:latin typeface="Sylfaen" pitchFamily="18" charset="0"/>
              </a:rPr>
              <a:t>(</a:t>
            </a:r>
            <a:r>
              <a:rPr lang="en-GB" sz="1250" b="1" u="sng" dirty="0">
                <a:solidFill>
                  <a:srgbClr val="FF0000"/>
                </a:solidFill>
                <a:latin typeface="Sylfaen" pitchFamily="18" charset="0"/>
              </a:rPr>
              <a:t>h-</a:t>
            </a:r>
            <a:r>
              <a:rPr lang="en-US" sz="1250" b="1" u="sng" dirty="0">
                <a:solidFill>
                  <a:srgbClr val="FF0000"/>
                </a:solidFill>
                <a:latin typeface="Sylfaen" pitchFamily="18" charset="0"/>
              </a:rPr>
              <a:t>index</a:t>
            </a:r>
            <a:r>
              <a:rPr lang="ru-RU" sz="1250" b="1" u="sng" dirty="0">
                <a:solidFill>
                  <a:srgbClr val="FF0000"/>
                </a:solidFill>
                <a:latin typeface="Sylfaen" pitchFamily="18" charset="0"/>
              </a:rPr>
              <a:t>:</a:t>
            </a:r>
            <a:r>
              <a:rPr lang="en-US" sz="1250" b="1" u="sng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GB" sz="1250" b="1" u="sng" dirty="0">
                <a:solidFill>
                  <a:srgbClr val="FF0000"/>
                </a:solidFill>
                <a:latin typeface="Sylfaen" pitchFamily="18" charset="0"/>
              </a:rPr>
              <a:t>79</a:t>
            </a:r>
            <a:r>
              <a:rPr lang="ru-RU" sz="1250" b="1" u="sng" dirty="0">
                <a:latin typeface="Sylfaen" pitchFamily="18" charset="0"/>
              </a:rPr>
              <a:t>)</a:t>
            </a:r>
            <a:r>
              <a:rPr lang="hy-AM" sz="1250" dirty="0">
                <a:latin typeface="Sylfaen" pitchFamily="18" charset="0"/>
              </a:rPr>
              <a:t>, ո</a:t>
            </a:r>
            <a:r>
              <a:rPr lang="en-US" sz="1250" dirty="0">
                <a:latin typeface="Sylfaen" pitchFamily="18" charset="0"/>
              </a:rPr>
              <a:t>վ</a:t>
            </a:r>
            <a:r>
              <a:rPr lang="hy-AM" sz="1250" dirty="0">
                <a:latin typeface="Sylfaen" pitchFamily="18" charset="0"/>
              </a:rPr>
              <a:t> մեծ փորձ ունի միջուկային փոխազդեցությունների հետազոտման ասպարեզում</a:t>
            </a:r>
            <a:r>
              <a:rPr lang="ru-RU" sz="1250" dirty="0">
                <a:latin typeface="Sylfaen" pitchFamily="18" charset="0"/>
              </a:rPr>
              <a:t>: 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Արմեն Քե</a:t>
            </a:r>
            <a:r>
              <a:rPr lang="en-US" sz="1250" b="1" u="sng" dirty="0">
                <a:solidFill>
                  <a:srgbClr val="0070C0"/>
                </a:solidFill>
                <a:latin typeface="Sylfaen" pitchFamily="18" charset="0"/>
              </a:rPr>
              <a:t>չ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ե</a:t>
            </a:r>
            <a:r>
              <a:rPr lang="en-US" sz="1250" b="1" u="sng" dirty="0">
                <a:solidFill>
                  <a:srgbClr val="0070C0"/>
                </a:solidFill>
                <a:latin typeface="Sylfaen" pitchFamily="18" charset="0"/>
              </a:rPr>
              <a:t>չ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յանը</a:t>
            </a:r>
            <a:r>
              <a:rPr lang="en-US" sz="1250" b="1" dirty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hy-AM" sz="1250" dirty="0">
                <a:latin typeface="Sylfaen" pitchFamily="18" charset="0"/>
              </a:rPr>
              <a:t>վերջին </a:t>
            </a:r>
            <a:r>
              <a:rPr lang="en-US" sz="1250" dirty="0">
                <a:latin typeface="Sylfaen" pitchFamily="18" charset="0"/>
              </a:rPr>
              <a:t>15</a:t>
            </a:r>
            <a:r>
              <a:rPr lang="hy-AM" sz="1250" dirty="0">
                <a:latin typeface="Sylfaen" pitchFamily="18" charset="0"/>
              </a:rPr>
              <a:t> տարիներին նշանակալի գիտական ներդրում է ունեցել </a:t>
            </a:r>
            <a:r>
              <a:rPr lang="hy-AM" sz="1250" b="1" dirty="0">
                <a:latin typeface="Sylfaen" pitchFamily="18" charset="0"/>
              </a:rPr>
              <a:t>Բրուկհեյվենի ազգային լաբորատորիայի (ԱՄՆ) RHIC  միջուկ-միջուկային կոլայդերի  STAR գիտափորձում</a:t>
            </a:r>
            <a:r>
              <a:rPr lang="hy-AM" sz="1250" dirty="0">
                <a:latin typeface="Sylfaen" pitchFamily="18" charset="0"/>
              </a:rPr>
              <a:t>: 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Ա. </a:t>
            </a:r>
            <a:r>
              <a:rPr lang="en-US" sz="1250" b="1" u="sng" dirty="0">
                <a:solidFill>
                  <a:srgbClr val="0070C0"/>
                </a:solidFill>
                <a:latin typeface="Sylfaen" pitchFamily="18" charset="0"/>
              </a:rPr>
              <a:t>Ք</a:t>
            </a:r>
            <a:r>
              <a:rPr lang="hy-AM" sz="1250" b="1" u="sng" dirty="0">
                <a:solidFill>
                  <a:srgbClr val="0070C0"/>
                </a:solidFill>
                <a:latin typeface="Sylfaen" pitchFamily="18" charset="0"/>
              </a:rPr>
              <a:t>եչեչյանի</a:t>
            </a:r>
            <a:r>
              <a:rPr lang="hy-AM" sz="1250" dirty="0">
                <a:latin typeface="Sylfaen" pitchFamily="18" charset="0"/>
              </a:rPr>
              <a:t> հարուստ փորձը տվյալների մշակման, ֆիզիկական վերլուծության և մեկնաբանության բնագավառում նկատելիորեն կնպաստի թեմայի կատարման ընթացքում ստացված փորձարարական տվյալների վերլուծությանը, տեսական մոդելների կանխագուշակումների հետ դրանց համեմատությունից բխող եզրահանգումների ձևավորմանը, փորձարարական տվյալների հիման վրա տեսական մոդելների ճշգրտման հնարավորությունների բացահայտմանը:</a:t>
            </a:r>
            <a:endParaRPr lang="en-US" sz="1250" dirty="0">
              <a:latin typeface="Sylfae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250" dirty="0">
                <a:latin typeface="Sylfaen" pitchFamily="18" charset="0"/>
              </a:rPr>
              <a:t>2024թ.-ին տեղի է ունեցել խմբի երկու անդամի գործուղում դեպի </a:t>
            </a:r>
            <a:r>
              <a:rPr lang="hy-AM" sz="1250" b="1" dirty="0">
                <a:latin typeface="Sylfaen" pitchFamily="18" charset="0"/>
              </a:rPr>
              <a:t>ՄՀՄԻ </a:t>
            </a:r>
            <a:r>
              <a:rPr lang="en-US" sz="1250" b="1" dirty="0">
                <a:latin typeface="Sylfaen" pitchFamily="18" charset="0"/>
              </a:rPr>
              <a:t>(</a:t>
            </a:r>
            <a:r>
              <a:rPr lang="hy-AM" sz="1250" b="1" dirty="0">
                <a:latin typeface="Sylfaen" pitchFamily="18" charset="0"/>
              </a:rPr>
              <a:t>ք. Դուբնա)</a:t>
            </a:r>
            <a:r>
              <a:rPr lang="hy-AM" sz="1250" dirty="0">
                <a:latin typeface="Sylfaen" pitchFamily="18" charset="0"/>
              </a:rPr>
              <a:t>։ Գործուղման ժամանակ տեղի են ունեցել մի շարք հանդիպումներ ՄՀՄԻ-ի առաջատար գիտաշխատողների, այդ թվում՝ </a:t>
            </a:r>
            <a:r>
              <a:rPr lang="hy-AM" sz="1250" b="1" dirty="0">
                <a:latin typeface="Sylfaen" pitchFamily="18" charset="0"/>
              </a:rPr>
              <a:t>Գ.Ն. Ֆլյորովի անվան Միջուկային ռեակցիաների լաբորատորիայի գիտական ղեկավար՝</a:t>
            </a:r>
            <a:r>
              <a:rPr lang="hy-AM" sz="1250" dirty="0">
                <a:latin typeface="Sylfaen" pitchFamily="18" charset="0"/>
              </a:rPr>
              <a:t> </a:t>
            </a:r>
            <a:r>
              <a:rPr lang="hy-AM" sz="1300" b="1" i="1" u="sng" dirty="0">
                <a:latin typeface="Sylfaen" pitchFamily="18" charset="0"/>
              </a:rPr>
              <a:t>ակադեմիկոս ֆ.-մ. գ.դ. Յու. Ց. Հովհաննիսյանի</a:t>
            </a:r>
            <a:r>
              <a:rPr lang="hy-AM" sz="1300" i="1" dirty="0">
                <a:latin typeface="Sylfaen" pitchFamily="18" charset="0"/>
              </a:rPr>
              <a:t> </a:t>
            </a:r>
            <a:r>
              <a:rPr lang="hy-AM" sz="1250" dirty="0">
                <a:latin typeface="Sylfaen" pitchFamily="18" charset="0"/>
              </a:rPr>
              <a:t>և </a:t>
            </a:r>
            <a:r>
              <a:rPr lang="hy-AM" sz="1250" b="1" dirty="0">
                <a:latin typeface="Sylfaen" pitchFamily="18" charset="0"/>
              </a:rPr>
              <a:t>լաբորատորիա տնօրեն </a:t>
            </a:r>
            <a:r>
              <a:rPr lang="hy-AM" sz="1300" b="1" i="1" u="sng" dirty="0">
                <a:latin typeface="Sylfaen" pitchFamily="18" charset="0"/>
              </a:rPr>
              <a:t>ֆ.-մ. գ.դ. Ս.Ի. Սիդորչուկի</a:t>
            </a:r>
            <a:r>
              <a:rPr lang="hy-AM" sz="1400" dirty="0">
                <a:latin typeface="Sylfaen" pitchFamily="18" charset="0"/>
              </a:rPr>
              <a:t> </a:t>
            </a:r>
            <a:r>
              <a:rPr lang="hy-AM" sz="1250" dirty="0">
                <a:latin typeface="Sylfaen" pitchFamily="18" charset="0"/>
              </a:rPr>
              <a:t>հետ։ Տեղի է ունեցել աշխատանքային քննարկում, ներկայացվել են խմբի կողմից կատարվող ընթացիկ աշխատանքները և ստացված արդյունքները։ </a:t>
            </a:r>
            <a:r>
              <a:rPr lang="ru-RU" sz="1250" dirty="0">
                <a:latin typeface="Sylfaen" pitchFamily="18" charset="0"/>
              </a:rPr>
              <a:t>Ն</a:t>
            </a:r>
            <a:r>
              <a:rPr lang="hy-AM" sz="1250" dirty="0">
                <a:latin typeface="Sylfaen" pitchFamily="18" charset="0"/>
              </a:rPr>
              <a:t>ախատեսվում է</a:t>
            </a:r>
            <a:r>
              <a:rPr lang="ru-RU" sz="1250" dirty="0">
                <a:latin typeface="Sylfaen" pitchFamily="18" charset="0"/>
              </a:rPr>
              <a:t> </a:t>
            </a:r>
            <a:r>
              <a:rPr lang="hy-AM" sz="1250" dirty="0">
                <a:latin typeface="Sylfaen" pitchFamily="18" charset="0"/>
              </a:rPr>
              <a:t>զարգացնել</a:t>
            </a:r>
            <a:r>
              <a:rPr lang="en-US" sz="1250" dirty="0">
                <a:latin typeface="Sylfaen" pitchFamily="18" charset="0"/>
              </a:rPr>
              <a:t> </a:t>
            </a:r>
            <a:r>
              <a:rPr lang="hy-AM" sz="1250" dirty="0">
                <a:latin typeface="Sylfaen" pitchFamily="18" charset="0"/>
              </a:rPr>
              <a:t>համագործակցություն </a:t>
            </a:r>
            <a:r>
              <a:rPr lang="hy-AM" sz="1250" b="1" dirty="0">
                <a:latin typeface="Sylfaen" pitchFamily="18" charset="0"/>
              </a:rPr>
              <a:t>ՄՀՄԻ-ի Գ.Ն. Ֆլյորովի անվան Միջուկային ռեակցիաների լաբորատորիայի</a:t>
            </a:r>
            <a:r>
              <a:rPr lang="hy-AM" sz="1250" dirty="0">
                <a:latin typeface="Sylfaen" pitchFamily="18" charset="0"/>
              </a:rPr>
              <a:t> հետ</a:t>
            </a:r>
            <a:r>
              <a:rPr lang="en-US" sz="1250" dirty="0">
                <a:latin typeface="Sylfaen" pitchFamily="18" charset="0"/>
              </a:rPr>
              <a:t> </a:t>
            </a:r>
            <a:r>
              <a:rPr lang="pt-BR" sz="1250" dirty="0">
                <a:latin typeface="Sylfaen" pitchFamily="18" charset="0"/>
              </a:rPr>
              <a:t>երկնեյտրոն և քառանեյտրոն համակարգերի հետազոտման գիտափորձեր</a:t>
            </a:r>
            <a:r>
              <a:rPr lang="hy-AM" sz="1250" dirty="0">
                <a:latin typeface="Sylfaen" pitchFamily="18" charset="0"/>
              </a:rPr>
              <a:t>ի շրջանակում</a:t>
            </a:r>
            <a:r>
              <a:rPr lang="pt-BR" sz="1250" dirty="0">
                <a:latin typeface="Sylfaen" pitchFamily="18" charset="0"/>
              </a:rPr>
              <a:t>:</a:t>
            </a:r>
            <a:r>
              <a:rPr lang="en-US" sz="1250" dirty="0">
                <a:latin typeface="Sylfaen" pitchFamily="18" charset="0"/>
              </a:rPr>
              <a:t> </a:t>
            </a:r>
          </a:p>
          <a:p>
            <a:pPr marL="285750" indent="-28575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250" dirty="0">
                <a:latin typeface="Sylfaen" pitchFamily="18" charset="0"/>
              </a:rPr>
              <a:t>Խմբի կողմից </a:t>
            </a:r>
            <a:r>
              <a:rPr lang="hy-AM" sz="1250" b="1" dirty="0">
                <a:latin typeface="Sylfaen" pitchFamily="18" charset="0"/>
              </a:rPr>
              <a:t>21SCG-1C018</a:t>
            </a:r>
            <a:r>
              <a:rPr lang="hy-AM" sz="1250" dirty="0">
                <a:latin typeface="Sylfaen" pitchFamily="18" charset="0"/>
              </a:rPr>
              <a:t> ծածկագրով նախագծի շրջանակում </a:t>
            </a:r>
            <a:r>
              <a:rPr lang="hy-AM" sz="1250" b="1" dirty="0">
                <a:latin typeface="Sylfaen" pitchFamily="18" charset="0"/>
              </a:rPr>
              <a:t>ЛУЭ-75</a:t>
            </a:r>
            <a:r>
              <a:rPr lang="hy-AM" sz="1250" dirty="0">
                <a:latin typeface="Sylfaen" pitchFamily="18" charset="0"/>
              </a:rPr>
              <a:t> արագացուցիչի վրա կատարված ֆոտոմիջուկային ռեակցիաներում </a:t>
            </a:r>
            <a:r>
              <a:rPr lang="hy-AM" sz="1250" b="1" dirty="0">
                <a:latin typeface="Sylfaen" pitchFamily="18" charset="0"/>
              </a:rPr>
              <a:t>բազմանեյտրոնային կոռելացված համակարգերի</a:t>
            </a:r>
            <a:r>
              <a:rPr lang="hy-AM" sz="1250" dirty="0">
                <a:latin typeface="Sylfaen" pitchFamily="18" charset="0"/>
              </a:rPr>
              <a:t> որոնման հետազոտությունների [</a:t>
            </a:r>
            <a:r>
              <a:rPr lang="ru-RU" sz="1250" dirty="0">
                <a:latin typeface="Sylfaen" pitchFamily="18" charset="0"/>
              </a:rPr>
              <a:t>1</a:t>
            </a:r>
            <a:r>
              <a:rPr lang="hy-AM" sz="1250" dirty="0">
                <a:latin typeface="Sylfaen" pitchFamily="18" charset="0"/>
              </a:rPr>
              <a:t>] արդյունքները, համաձայն [</a:t>
            </a:r>
            <a:r>
              <a:rPr lang="ru-RU" sz="1250" dirty="0">
                <a:latin typeface="Sylfaen" pitchFamily="18" charset="0"/>
              </a:rPr>
              <a:t>2</a:t>
            </a:r>
            <a:r>
              <a:rPr lang="hy-AM" sz="1250" dirty="0">
                <a:latin typeface="Sylfaen" pitchFamily="18" charset="0"/>
              </a:rPr>
              <a:t>] հոդվածի հիմնական հեղինակի (</a:t>
            </a:r>
            <a:r>
              <a:rPr lang="hy-AM" sz="1250" b="1" u="sng" dirty="0">
                <a:latin typeface="Sylfaen" pitchFamily="18" charset="0"/>
              </a:rPr>
              <a:t>T. Faestermann</a:t>
            </a:r>
            <a:r>
              <a:rPr lang="hy-AM" sz="1250" dirty="0">
                <a:latin typeface="Sylfaen" pitchFamily="18" charset="0"/>
              </a:rPr>
              <a:t>) ծանուցման, ընդգրկվելու են նրա կողմից նախապատրաստվող ամփոփիչ հոդվածում:</a:t>
            </a:r>
            <a:r>
              <a:rPr lang="ru-RU" sz="1250" dirty="0">
                <a:latin typeface="Sylfaen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[1] T.V. Kotanjyan, A.Y.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Aleksanyan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A.O.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Kechechyan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S. M.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Amirkhanyan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H. R.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Gulkanyan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V. S.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Pogosov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and L.A. Poghosyan, J. Contemp. Phys. 58, 6 (2023).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[2] T. Faestermann, A.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Bergmaier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R. Gernhäuser, D.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Kolla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and M.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Mahgoub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Phys. Lett. B 824, 136799 (2022).</a:t>
            </a:r>
            <a:endParaRPr lang="en-US" sz="1200" dirty="0">
              <a:latin typeface="Sylfae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Font typeface="Wingdings" pitchFamily="2" charset="2"/>
              <a:buChar char="Ø"/>
            </a:pPr>
            <a:endParaRPr lang="en-US" sz="12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0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772400" cy="715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43148"/>
            <a:ext cx="8928992" cy="2606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hy-AM" sz="1600" b="1" dirty="0">
                <a:latin typeface="Sylfaen" pitchFamily="18" charset="0"/>
              </a:rPr>
              <a:t>Բազմանեյտրոն կոռելացված համակարգերի </a:t>
            </a:r>
            <a:r>
              <a:rPr lang="ru-RU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կապված</a:t>
            </a:r>
            <a:r>
              <a:rPr lang="ru-RU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կամ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ռեզոնանսային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վիճակների</a:t>
            </a:r>
            <a:r>
              <a:rPr lang="ru-RU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y-AM" sz="1600" dirty="0">
                <a:latin typeface="Sylfaen" pitchFamily="18" charset="0"/>
              </a:rPr>
              <a:t> հնարավոր գոյության հարցը տասնամյակների ընթացքում շարունակում է մնալ միջուկային ֆիզիկայի հրատապ խնդիրներից մեկը: Նման վիճակների հայտնաբերումը կարող է էականորեն զարգացնել արդի պատկերացումները </a:t>
            </a:r>
            <a:r>
              <a:rPr lang="hy-AM" sz="1600" b="1" dirty="0">
                <a:latin typeface="Sylfaen" pitchFamily="18" charset="0"/>
              </a:rPr>
              <a:t>միջուկային ուժերի հատկությունների, ատոմական միջուկների կառուցվածքի, տիեզերական նուկլեոսինթեզի և նեյտրոնային աստղերի ձևավորման մեխանիզմների</a:t>
            </a:r>
            <a:r>
              <a:rPr lang="hy-AM" sz="1600" dirty="0">
                <a:latin typeface="Sylfaen" pitchFamily="18" charset="0"/>
              </a:rPr>
              <a:t> վերաբերյալ:</a:t>
            </a:r>
            <a:r>
              <a:rPr lang="en-US" sz="1600" dirty="0">
                <a:latin typeface="Sylfaen" pitchFamily="18" charset="0"/>
              </a:rPr>
              <a:t> </a:t>
            </a:r>
          </a:p>
          <a:p>
            <a:pPr algn="just">
              <a:lnSpc>
                <a:spcPct val="114000"/>
              </a:lnSpc>
            </a:pP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Վերջին տար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ի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ներին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30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և  </a:t>
            </a:r>
            <a:r>
              <a:rPr lang="en-US" sz="1600" b="1" baseline="30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n-US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միջուկային փնջերով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իրականացված գիտափորձերում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ստացվել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են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որոշակի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դրական վկայություններ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քառանեյտրոն կոռելացված</a:t>
            </a:r>
            <a:r>
              <a:rPr lang="hy-AM" sz="16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b="1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համակարգերի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գոյության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վերաբերյալ</a:t>
            </a:r>
            <a:r>
              <a:rPr lang="en-US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Sylfae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9A0E7-56D7-4C9E-AB3C-FC2710F1426A}"/>
              </a:ext>
            </a:extLst>
          </p:cNvPr>
          <p:cNvSpPr txBox="1"/>
          <p:nvPr/>
        </p:nvSpPr>
        <p:spPr>
          <a:xfrm>
            <a:off x="88107" y="3411659"/>
            <a:ext cx="902275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y-AM" sz="1600" b="1" dirty="0">
                <a:latin typeface="Sylfaen" pitchFamily="18" charset="0"/>
              </a:rPr>
              <a:t>2001թ․</a:t>
            </a:r>
            <a:r>
              <a:rPr lang="hy-AM" sz="1600" dirty="0">
                <a:latin typeface="Sylfaen" pitchFamily="18" charset="0"/>
              </a:rPr>
              <a:t> ք․ Կան (Ֆրանսիա)՝ Մեծ ազգային ծանր իոնների արագացուցիչ (ֆր. </a:t>
            </a:r>
            <a:r>
              <a:rPr lang="en-US" sz="1600" dirty="0">
                <a:latin typeface="Sylfaen" pitchFamily="18" charset="0"/>
              </a:rPr>
              <a:t>Grand </a:t>
            </a:r>
            <a:r>
              <a:rPr lang="en-US" sz="1600" dirty="0" err="1">
                <a:latin typeface="Sylfaen" pitchFamily="18" charset="0"/>
              </a:rPr>
              <a:t>accélérateur</a:t>
            </a:r>
            <a:r>
              <a:rPr lang="en-US" sz="1600" dirty="0">
                <a:latin typeface="Sylfaen" pitchFamily="18" charset="0"/>
              </a:rPr>
              <a:t> national </a:t>
            </a:r>
            <a:r>
              <a:rPr lang="en-US" sz="1600" dirty="0" err="1">
                <a:latin typeface="Sylfaen" pitchFamily="18" charset="0"/>
              </a:rPr>
              <a:t>d’ions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en-US" sz="1600" dirty="0" err="1">
                <a:latin typeface="Sylfaen" pitchFamily="18" charset="0"/>
              </a:rPr>
              <a:t>lourds</a:t>
            </a:r>
            <a:r>
              <a:rPr lang="en-US" sz="1600" dirty="0">
                <a:latin typeface="Sylfaen" pitchFamily="18" charset="0"/>
              </a:rPr>
              <a:t> — GANIL)</a:t>
            </a:r>
            <a:endParaRPr lang="hy-AM" sz="1600" dirty="0">
              <a:latin typeface="Sylfaen" pitchFamily="18" charset="0"/>
            </a:endParaRPr>
          </a:p>
          <a:p>
            <a:pPr algn="ctr"/>
            <a:r>
              <a:rPr lang="en-US" dirty="0">
                <a:latin typeface="Sylfaen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Be+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C→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Be+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hy-A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F. M.</a:t>
            </a:r>
            <a:r>
              <a:rPr lang="hy-AM" sz="14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Marqués et al.</a:t>
            </a:r>
            <a:r>
              <a:rPr lang="hy-AM" sz="1400" b="0" i="0" dirty="0">
                <a:solidFill>
                  <a:srgbClr val="0F1115"/>
                </a:solidFill>
                <a:effectLst/>
                <a:latin typeface="quote-cjk-patch"/>
              </a:rPr>
              <a:t>;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Phys. Rev. C 65, 044006 (</a:t>
            </a:r>
            <a:r>
              <a:rPr lang="ru-RU" sz="1400" dirty="0">
                <a:solidFill>
                  <a:srgbClr val="0F1115"/>
                </a:solidFill>
                <a:latin typeface="quote-cjk-patch"/>
              </a:rPr>
              <a:t>2002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 — doi:10.1103/PhysRevC.65.044006</a:t>
            </a:r>
          </a:p>
          <a:p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y-AM" sz="1600" b="1" dirty="0">
                <a:latin typeface="Sylfaen" pitchFamily="18" charset="0"/>
              </a:rPr>
              <a:t>2016թ․</a:t>
            </a:r>
            <a:r>
              <a:rPr lang="hy-AM" sz="1600" dirty="0">
                <a:latin typeface="Sylfaen" pitchFamily="18" charset="0"/>
              </a:rPr>
              <a:t> Ճապոնիայի ֆիզիկաքիմիական հետազոտությունների ինստիտուտի (</a:t>
            </a:r>
            <a:r>
              <a:rPr lang="en-US" sz="1600" dirty="0">
                <a:latin typeface="Sylfaen" pitchFamily="18" charset="0"/>
              </a:rPr>
              <a:t>RIKEN)</a:t>
            </a:r>
          </a:p>
          <a:p>
            <a:pPr algn="ctr" defTabSz="685800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He→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</a:p>
          <a:p>
            <a:pPr algn="ctr" defTabSz="685800"/>
            <a:r>
              <a:rPr lang="en-US" sz="1200" i="1" dirty="0">
                <a:latin typeface="Sylfaen" panose="010A0502050306030303" pitchFamily="18" charset="0"/>
              </a:rPr>
              <a:t>E</a:t>
            </a:r>
            <a:r>
              <a:rPr lang="en-US" sz="1200" i="1" baseline="-25000" dirty="0">
                <a:latin typeface="Sylfaen" panose="010A0502050306030303" pitchFamily="18" charset="0"/>
              </a:rPr>
              <a:t>r</a:t>
            </a:r>
            <a:r>
              <a:rPr lang="en-US" sz="1200" i="1" dirty="0">
                <a:latin typeface="Sylfaen" panose="010A0502050306030303" pitchFamily="18" charset="0"/>
              </a:rPr>
              <a:t> </a:t>
            </a:r>
            <a:r>
              <a:rPr lang="en-US" sz="1200" dirty="0">
                <a:latin typeface="Sylfaen" panose="010A0502050306030303" pitchFamily="18" charset="0"/>
              </a:rPr>
              <a:t>= 0.83 ± 0.65(stat.) ± 1.25(sys) MeV  </a:t>
            </a:r>
            <a:r>
              <a:rPr lang="en-US" sz="1200" dirty="0"/>
              <a:t>upper limit of </a:t>
            </a:r>
            <a:r>
              <a:rPr lang="el-GR" sz="1200" dirty="0"/>
              <a:t>Γ ≤ 2.6 </a:t>
            </a:r>
            <a:r>
              <a:rPr lang="en-US" sz="1200" dirty="0"/>
              <a:t>MeV (FWHM)</a:t>
            </a:r>
            <a:endParaRPr lang="en-US" sz="1200" dirty="0">
              <a:latin typeface="Sylfaen" panose="010A0502050306030303" pitchFamily="18" charset="0"/>
            </a:endParaRPr>
          </a:p>
          <a:p>
            <a:pPr algn="just"/>
            <a:r>
              <a:rPr lang="en-US" sz="1400" dirty="0">
                <a:solidFill>
                  <a:srgbClr val="0F1115"/>
                </a:solidFill>
                <a:latin typeface="quote-cjk-patch"/>
              </a:rPr>
              <a:t>K. </a:t>
            </a:r>
            <a:r>
              <a:rPr lang="en-US" sz="1400" dirty="0" err="1">
                <a:solidFill>
                  <a:srgbClr val="0F1115"/>
                </a:solidFill>
                <a:latin typeface="quote-cjk-patch"/>
              </a:rPr>
              <a:t>Kisamori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et al.</a:t>
            </a:r>
            <a:r>
              <a:rPr lang="hy-AM" sz="1400" dirty="0">
                <a:solidFill>
                  <a:srgbClr val="0F1115"/>
                </a:solidFill>
                <a:latin typeface="quote-cjk-patch"/>
              </a:rPr>
              <a:t>;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Phys. Rev. Lett. 116, 052501 (</a:t>
            </a:r>
            <a:r>
              <a:rPr lang="ru-RU" sz="1400" dirty="0">
                <a:solidFill>
                  <a:srgbClr val="0F1115"/>
                </a:solidFill>
                <a:latin typeface="quote-cjk-patch"/>
              </a:rPr>
              <a:t>20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16</a:t>
            </a:r>
            <a:r>
              <a:rPr lang="ru-RU" sz="1400" dirty="0">
                <a:solidFill>
                  <a:srgbClr val="0F1115"/>
                </a:solidFill>
                <a:latin typeface="quote-cjk-patch"/>
              </a:rPr>
              <a:t>)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— </a:t>
            </a:r>
            <a:r>
              <a:rPr lang="en-US" sz="1400" dirty="0" err="1">
                <a:solidFill>
                  <a:srgbClr val="0F1115"/>
                </a:solidFill>
                <a:latin typeface="quote-cjk-patch"/>
              </a:rPr>
              <a:t>doi</a:t>
            </a:r>
            <a:r>
              <a:rPr lang="en-US" sz="1400" dirty="0">
                <a:solidFill>
                  <a:srgbClr val="0F1115"/>
                </a:solidFill>
                <a:latin typeface="quote-cjk-patch"/>
              </a:rPr>
              <a:t>: 10.1103/PhysRevLett.116.052501</a:t>
            </a:r>
          </a:p>
          <a:p>
            <a:pPr algn="just"/>
            <a:endParaRPr lang="hy-AM" sz="1400" dirty="0">
              <a:solidFill>
                <a:srgbClr val="0F1115"/>
              </a:solidFill>
              <a:latin typeface="quote-cjk-patch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y-AM" sz="1600" b="1" dirty="0">
                <a:latin typeface="Sylfaen" pitchFamily="18" charset="0"/>
              </a:rPr>
              <a:t>2021թ․</a:t>
            </a:r>
            <a:r>
              <a:rPr lang="hy-AM" sz="1600" dirty="0">
                <a:latin typeface="Sylfaen" pitchFamily="18" charset="0"/>
              </a:rPr>
              <a:t> Գերմանիայի Մյունխենի տեխնիկական համալսարան </a:t>
            </a:r>
            <a:r>
              <a:rPr lang="en-US" sz="1600" dirty="0">
                <a:latin typeface="Sylfaen" pitchFamily="18" charset="0"/>
              </a:rPr>
              <a:t>(TUM)</a:t>
            </a:r>
            <a:r>
              <a:rPr lang="hy-AM" sz="1600" dirty="0">
                <a:latin typeface="Sylfaen" pitchFamily="18" charset="0"/>
              </a:rPr>
              <a:t> ՝ Գարխինգի գիտահետազոտական համալսարանում գտնվող արագացուցչային լաբորատորիա</a:t>
            </a:r>
            <a:endParaRPr lang="en-US" sz="1600" dirty="0">
              <a:latin typeface="Sylfaen" pitchFamily="18" charset="0"/>
            </a:endParaRPr>
          </a:p>
          <a:p>
            <a:pPr algn="ctr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Li+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→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		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=0.42±0.16</a:t>
            </a:r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ՄէՎ</a:t>
            </a:r>
          </a:p>
          <a:p>
            <a:r>
              <a:rPr lang="en-US" sz="1400" dirty="0"/>
              <a:t>Thomas </a:t>
            </a:r>
            <a:r>
              <a:rPr lang="en-US" sz="1400" dirty="0" err="1"/>
              <a:t>Faestermann</a:t>
            </a:r>
            <a:r>
              <a:rPr lang="ru-RU" sz="1400" dirty="0"/>
              <a:t> 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et al.</a:t>
            </a:r>
            <a:r>
              <a:rPr lang="hy-AM" sz="1400" b="0" i="0" dirty="0">
                <a:solidFill>
                  <a:srgbClr val="0F1115"/>
                </a:solidFill>
                <a:effectLst/>
                <a:latin typeface="quote-cjk-patch"/>
              </a:rPr>
              <a:t>;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 Physics Letters B 824, 136799 (2022) — </a:t>
            </a:r>
            <a:r>
              <a:rPr lang="en-US" sz="1400" b="0" i="0" dirty="0" err="1">
                <a:solidFill>
                  <a:srgbClr val="0F1115"/>
                </a:solidFill>
                <a:effectLst/>
                <a:latin typeface="quote-cjk-patch"/>
              </a:rPr>
              <a:t>doi</a:t>
            </a:r>
            <a:r>
              <a:rPr lang="en-US" sz="1400" b="0" i="0" dirty="0">
                <a:solidFill>
                  <a:srgbClr val="0F1115"/>
                </a:solidFill>
                <a:effectLst/>
                <a:latin typeface="quote-cjk-patch"/>
              </a:rPr>
              <a:t>: 10.1016/j.physletb.2021.136799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endParaRPr lang="en-US" sz="1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6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5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Միջազգային համագործակցությունը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2050" name="Picture 2" descr="D:\2018\foto karevor\new\2024\Dubna komandirovka 2024\Dubna 2024\IMG_20240625_123118_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/>
          <a:stretch/>
        </p:blipFill>
        <p:spPr bwMode="auto">
          <a:xfrm>
            <a:off x="899592" y="908720"/>
            <a:ext cx="4392000" cy="2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18\foto karevor\new\2024\Dubna komandirovka 2024\Dubna 2024\448763218_1030739408574031_759212573739842733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50" y="732867"/>
            <a:ext cx="3553200" cy="26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18\foto karevor\new\2024\Dubna komandirovka 2024\Dubna 2024\IMG_20240626_121047_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6"/>
          <a:stretch/>
        </p:blipFill>
        <p:spPr bwMode="auto">
          <a:xfrm>
            <a:off x="107504" y="3284984"/>
            <a:ext cx="4813200" cy="28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2018\foto karevor\new\2024\Dubna komandirovka 2024\Dubna 2024\IMG_20240625_171723_6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/>
          <a:stretch/>
        </p:blipFill>
        <p:spPr bwMode="auto">
          <a:xfrm>
            <a:off x="4211960" y="3356992"/>
            <a:ext cx="4813200" cy="32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00808"/>
            <a:ext cx="8928992" cy="375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hy-AM" sz="1600" dirty="0">
                <a:latin typeface="Sylfaen" pitchFamily="18" charset="0"/>
              </a:rPr>
              <a:t>Գիտական ստորաբաժանման ամրապնդումը նպաստելու է </a:t>
            </a:r>
            <a:r>
              <a:rPr lang="hy-AM" sz="1600" b="1" dirty="0">
                <a:latin typeface="Sylfaen" pitchFamily="18" charset="0"/>
              </a:rPr>
              <a:t>ԱԱԳԼ</a:t>
            </a:r>
            <a:r>
              <a:rPr lang="hy-AM" sz="1600" dirty="0">
                <a:latin typeface="Sylfaen" pitchFamily="18" charset="0"/>
              </a:rPr>
              <a:t>-ում հիմնարար և կիրառական հետզոտությունների նոր ուղղությունների զարգացմանը, ներառյալ </a:t>
            </a:r>
            <a:r>
              <a:rPr lang="hy-AM" sz="1600" b="1" dirty="0">
                <a:latin typeface="Sylfaen" pitchFamily="18" charset="0"/>
              </a:rPr>
              <a:t>ցածր էներգիաների միջուկային ֆիզիկան</a:t>
            </a:r>
            <a:r>
              <a:rPr lang="hy-AM" sz="1600" dirty="0">
                <a:latin typeface="Sylfaen" pitchFamily="18" charset="0"/>
              </a:rPr>
              <a:t>, </a:t>
            </a:r>
            <a:r>
              <a:rPr lang="hy-AM" sz="1600" b="1" dirty="0">
                <a:latin typeface="Sylfaen" pitchFamily="18" charset="0"/>
              </a:rPr>
              <a:t>միջուկային աստղաֆիզիկան</a:t>
            </a:r>
            <a:r>
              <a:rPr lang="hy-AM" sz="1600" dirty="0">
                <a:latin typeface="Sylfaen" pitchFamily="18" charset="0"/>
              </a:rPr>
              <a:t>, ինչպես նաև </a:t>
            </a:r>
            <a:r>
              <a:rPr lang="hy-AM" sz="1600" b="1" dirty="0">
                <a:latin typeface="Sylfaen" pitchFamily="18" charset="0"/>
              </a:rPr>
              <a:t>կիրառական նշանակություն ունեցող գամմա-ակտիվացման և պրոտոնային ակտիվացման մեթոդները</a:t>
            </a:r>
            <a:r>
              <a:rPr lang="hy-AM" sz="1600" dirty="0">
                <a:latin typeface="Sylfaen" pitchFamily="18" charset="0"/>
              </a:rPr>
              <a:t>, որոնք կարող են իրենց նպաստը բերել բնապահպանությանը և հանքարդյունաբերությանն առնչվող մի շարք խնդիրներին: Ստորաբաժանման անդամները կարևոր դերակատարություն են ունեցել արտասահմանյան գիտական խմբերի կողմից (</a:t>
            </a:r>
            <a:r>
              <a:rPr lang="hy-AM" sz="1600" b="1" dirty="0">
                <a:latin typeface="Sylfaen" pitchFamily="18" charset="0"/>
              </a:rPr>
              <a:t>ՄՀՄԻ, Դուբնա (ՌԴ), Բռնոյի համալսարան (Չեխիա)</a:t>
            </a:r>
            <a:r>
              <a:rPr lang="hy-AM" sz="1600" dirty="0">
                <a:latin typeface="Sylfaen" pitchFamily="18" charset="0"/>
              </a:rPr>
              <a:t>) ԱԱԳԼ-ի գծային էլեկտրոնային արագացուցչի վրա իրականացված համատեղ գիտափորձերում և կարող են նպաստել </a:t>
            </a:r>
            <a:r>
              <a:rPr lang="hy-AM" sz="1600" b="1" dirty="0">
                <a:latin typeface="Sylfaen" pitchFamily="18" charset="0"/>
              </a:rPr>
              <a:t>միջազգային գիտական համագործակցության</a:t>
            </a:r>
            <a:r>
              <a:rPr lang="hy-AM" sz="1600" dirty="0">
                <a:latin typeface="Sylfaen" pitchFamily="18" charset="0"/>
              </a:rPr>
              <a:t> զարգացմանը: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Գիտական կազմակերպությունը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6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30622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2874817" y="688097"/>
            <a:ext cx="339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en-US" sz="4000" dirty="0">
                <a:latin typeface="Sylfaen" panose="010A0502050306030303" pitchFamily="18" charset="0"/>
              </a:rPr>
              <a:t>30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EBEDF-44AA-4778-9B46-7142D3BF3CB0}"/>
              </a:ext>
            </a:extLst>
          </p:cNvPr>
          <p:cNvSpPr txBox="1"/>
          <p:nvPr/>
        </p:nvSpPr>
        <p:spPr>
          <a:xfrm>
            <a:off x="2511567" y="1948770"/>
            <a:ext cx="187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Sylfaen" panose="010A0502050306030303" pitchFamily="18" charset="0"/>
              </a:rPr>
              <a:t>Е</a:t>
            </a:r>
            <a:r>
              <a:rPr lang="ru-RU" sz="2000" i="1" baseline="-25000" dirty="0">
                <a:latin typeface="Sylfaen" panose="010A0502050306030303" pitchFamily="18" charset="0"/>
              </a:rPr>
              <a:t>γ</a:t>
            </a:r>
            <a:r>
              <a:rPr lang="en-US" sz="2000" i="1" baseline="30000" dirty="0" err="1">
                <a:latin typeface="Sylfaen" panose="010A0502050306030303" pitchFamily="18" charset="0"/>
              </a:rPr>
              <a:t>th</a:t>
            </a:r>
            <a:r>
              <a:rPr lang="ru-RU" sz="2000" dirty="0">
                <a:latin typeface="Sylfaen" panose="010A0502050306030303" pitchFamily="18" charset="0"/>
              </a:rPr>
              <a:t>= </a:t>
            </a:r>
            <a:r>
              <a:rPr lang="en-US" sz="2000" dirty="0">
                <a:latin typeface="Sylfaen" panose="010A0502050306030303" pitchFamily="18" charset="0"/>
              </a:rPr>
              <a:t>29.5 </a:t>
            </a:r>
            <a:r>
              <a:rPr lang="en-US" sz="2000" dirty="0" err="1">
                <a:latin typeface="Sylfaen" panose="010A0502050306030303" pitchFamily="18" charset="0"/>
              </a:rPr>
              <a:t>ՄէՎ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C460-E612-43C6-9240-315578837433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2334192" y="1439480"/>
            <a:ext cx="22378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4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205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127528" y="745695"/>
            <a:ext cx="2237808" cy="2323552"/>
          </a:xfrm>
          <a:prstGeom prst="rect">
            <a:avLst/>
          </a:prstGeom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DEF59D35-205E-4DA5-9305-D46B59672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9210" r="13557" b="4441"/>
          <a:stretch/>
        </p:blipFill>
        <p:spPr bwMode="auto">
          <a:xfrm>
            <a:off x="109958" y="3118415"/>
            <a:ext cx="4272706" cy="310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C1FD4A27-3157-40FF-A216-73BEFC64D8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9539" r="13443" b="3618"/>
          <a:stretch/>
        </p:blipFill>
        <p:spPr bwMode="auto">
          <a:xfrm>
            <a:off x="4499992" y="1544176"/>
            <a:ext cx="4371116" cy="310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F7370E-4DE9-4EA8-B2AB-8D76572F10D4}"/>
              </a:ext>
            </a:extLst>
          </p:cNvPr>
          <p:cNvSpPr txBox="1"/>
          <p:nvPr/>
        </p:nvSpPr>
        <p:spPr>
          <a:xfrm>
            <a:off x="4681892" y="4511387"/>
            <a:ext cx="4248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Рис.8.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γ-спектр от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BGO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мишени вблизи энергии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1764.3 кэВ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МэВ.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ривой 2 показан фоновый вклад линии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1764.5 кэВ изотопа 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214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образующегося в распадной цепочке содержащегося в окружающих материалах 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43E7BB-BE41-418C-A9A4-B383EBBBA555}"/>
                  </a:ext>
                </a:extLst>
              </p:cNvPr>
              <p:cNvSpPr/>
              <p:nvPr/>
            </p:nvSpPr>
            <p:spPr>
              <a:xfrm>
                <a:off x="4370898" y="6152123"/>
                <a:ext cx="4773102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83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84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43E7BB-BE41-418C-A9A4-B383EBBB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98" y="6152123"/>
                <a:ext cx="4773102" cy="4813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968B43-5B80-431E-AEDA-E73343A87646}"/>
              </a:ext>
            </a:extLst>
          </p:cNvPr>
          <p:cNvSpPr txBox="1"/>
          <p:nvPr/>
        </p:nvSpPr>
        <p:spPr>
          <a:xfrm>
            <a:off x="-201102" y="60810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Рис.7.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γ-спектр от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BGO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мишени вблизи энергии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703.4 кэВ при 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МэВ.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33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827584" y="128826"/>
            <a:ext cx="78592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017A7-553E-4989-A0ED-9ABAABEA15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23840" r="24681" b="24066"/>
          <a:stretch/>
        </p:blipFill>
        <p:spPr>
          <a:xfrm>
            <a:off x="323528" y="917718"/>
            <a:ext cx="2426053" cy="1224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01680-DFBB-423E-8484-A1B8D4027AE2}"/>
              </a:ext>
            </a:extLst>
          </p:cNvPr>
          <p:cNvSpPr txBox="1"/>
          <p:nvPr/>
        </p:nvSpPr>
        <p:spPr>
          <a:xfrm>
            <a:off x="5012389" y="862940"/>
            <a:ext cx="303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en-US" sz="4000" dirty="0">
                <a:latin typeface="Sylfaen" panose="010A0502050306030303" pitchFamily="18" charset="0"/>
              </a:rPr>
              <a:t>30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pic>
        <p:nvPicPr>
          <p:cNvPr id="7" name="Рисунок 11" descr="E:\ANSL 2022\Article 8 tetraneutron\Для Известии\A.Y. Aleksanyan, S.M. Amirkhanyan et al\fig_5.JPG">
            <a:extLst>
              <a:ext uri="{FF2B5EF4-FFF2-40B4-BE49-F238E27FC236}">
                <a16:creationId xmlns:a16="http://schemas.microsoft.com/office/drawing/2014/main" id="{F6CF5C0B-7E4F-4351-B36D-800B353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691" r="11029" b="4935"/>
          <a:stretch/>
        </p:blipFill>
        <p:spPr bwMode="auto">
          <a:xfrm>
            <a:off x="2128519" y="2219306"/>
            <a:ext cx="4886960" cy="338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09A37-1601-4CFF-AA6D-C53712152B80}"/>
              </a:ext>
            </a:extLst>
          </p:cNvPr>
          <p:cNvSpPr txBox="1"/>
          <p:nvPr/>
        </p:nvSpPr>
        <p:spPr>
          <a:xfrm flipH="1">
            <a:off x="3012784" y="1434851"/>
            <a:ext cx="223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</a:t>
            </a:r>
            <a:r>
              <a:rPr lang="en-US" sz="2400" baseline="30000" dirty="0">
                <a:latin typeface="Sylfaen" panose="010A0502050306030303" pitchFamily="18" charset="0"/>
              </a:rPr>
              <a:t>8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B89DF-0FE8-46ED-B7F8-FAD60106351F}"/>
              </a:ext>
            </a:extLst>
          </p:cNvPr>
          <p:cNvSpPr txBox="1"/>
          <p:nvPr/>
        </p:nvSpPr>
        <p:spPr>
          <a:xfrm>
            <a:off x="889702" y="5534729"/>
            <a:ext cx="7797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hy-AM" sz="1600" dirty="0"/>
              <a:t>սպեկտրը</a:t>
            </a:r>
            <a:r>
              <a:rPr lang="ru-RU" sz="1600" dirty="0"/>
              <a:t> </a:t>
            </a:r>
            <a:r>
              <a:rPr lang="en-US" sz="1600" dirty="0"/>
              <a:t>BGO </a:t>
            </a:r>
            <a:r>
              <a:rPr lang="hy-AM" sz="1600" dirty="0"/>
              <a:t>թիրախից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2614.5 </a:t>
            </a:r>
            <a:r>
              <a:rPr lang="hy-AM" sz="1600" dirty="0"/>
              <a:t>կէՎ էներգիայի միջակայքում՝</a:t>
            </a:r>
            <a:r>
              <a:rPr lang="ru-RU" sz="1600" dirty="0"/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 </a:t>
            </a:r>
            <a:r>
              <a:rPr lang="hy-AM" sz="1600" dirty="0"/>
              <a:t>ՄէՎ դեպքում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y-AM" sz="1600" dirty="0"/>
              <a:t>2-րդ կորով ցույց է տրված շրջակա նյութերում պարունակվող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y-AM" sz="1600" dirty="0"/>
              <a:t>-ի նորմավորված ֆոնը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99615-FC38-4DF4-85DA-B8BF9E11F2B6}"/>
                  </a:ext>
                </a:extLst>
              </p:cNvPr>
              <p:cNvSpPr/>
              <p:nvPr/>
            </p:nvSpPr>
            <p:spPr>
              <a:xfrm>
                <a:off x="2805181" y="6259954"/>
                <a:ext cx="4078218" cy="48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228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89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228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Tl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199615-FC38-4DF4-85DA-B8BF9E11F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81" y="6259954"/>
                <a:ext cx="4078218" cy="48141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59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30621"/>
            <a:ext cx="7772400" cy="706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5165716" y="2924944"/>
            <a:ext cx="339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30.5 MeV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EBEDF-44AA-4778-9B46-7142D3BF3CB0}"/>
              </a:ext>
            </a:extLst>
          </p:cNvPr>
          <p:cNvSpPr txBox="1"/>
          <p:nvPr/>
        </p:nvSpPr>
        <p:spPr>
          <a:xfrm>
            <a:off x="556301" y="1911879"/>
            <a:ext cx="202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i="1" baseline="-25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29.48 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C460-E612-43C6-9240-315578837433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343953" y="1424741"/>
            <a:ext cx="22378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(γ,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3579495" y="1019003"/>
            <a:ext cx="2057921" cy="21367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968B43-5B80-431E-AEDA-E73343A87646}"/>
              </a:ext>
            </a:extLst>
          </p:cNvPr>
          <p:cNvSpPr txBox="1"/>
          <p:nvPr/>
        </p:nvSpPr>
        <p:spPr>
          <a:xfrm>
            <a:off x="323528" y="6334581"/>
            <a:ext cx="8363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.5.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decay</a:t>
            </a:r>
            <a:r>
              <a:rPr lang="ru-RU" sz="1600" dirty="0"/>
              <a:t> </a:t>
            </a:r>
            <a:r>
              <a:rPr lang="ru-RU" sz="1600" dirty="0" err="1"/>
              <a:t>curve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baseline="30000" dirty="0"/>
              <a:t>205</a:t>
            </a:r>
            <a:r>
              <a:rPr lang="ru-RU" sz="1600" dirty="0"/>
              <a:t>Bi.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line</a:t>
            </a:r>
            <a:r>
              <a:rPr lang="ru-RU" sz="1600" dirty="0"/>
              <a:t> </a:t>
            </a:r>
            <a:r>
              <a:rPr lang="ru-RU" sz="1600" dirty="0" err="1"/>
              <a:t>is</a:t>
            </a:r>
            <a:r>
              <a:rPr lang="ru-RU" sz="1600" dirty="0"/>
              <a:t>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result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exponential</a:t>
            </a:r>
            <a:r>
              <a:rPr lang="ru-RU" sz="1600" dirty="0"/>
              <a:t> </a:t>
            </a:r>
            <a:r>
              <a:rPr lang="ru-RU" sz="1600" dirty="0" err="1"/>
              <a:t>fitting</a:t>
            </a:r>
            <a:r>
              <a:rPr lang="ru-RU" sz="1600" dirty="0"/>
              <a:t>.</a:t>
            </a:r>
            <a:endParaRPr lang="en-US" sz="16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AANL 2025\Conference 2025\Fig2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0770" r="12517" b="3831"/>
          <a:stretch/>
        </p:blipFill>
        <p:spPr bwMode="auto">
          <a:xfrm>
            <a:off x="4608456" y="3501008"/>
            <a:ext cx="4068000" cy="28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2" descr="E:\ANSL 2022\Article 8 tetraneutron\Для Известии\A.Y. Aleksanyan, S.M. Amirkhanyan et al\fig_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10822" r="12427" b="4252"/>
          <a:stretch/>
        </p:blipFill>
        <p:spPr bwMode="auto">
          <a:xfrm>
            <a:off x="337872" y="3505829"/>
            <a:ext cx="4068000" cy="284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817595" y="2996952"/>
            <a:ext cx="339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= 30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02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93936"/>
            <a:ext cx="77724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FE3129-282D-4118-A08C-CEF75977E497}"/>
              </a:ext>
            </a:extLst>
          </p:cNvPr>
          <p:cNvGraphicFramePr>
            <a:graphicFrameLocks noGrp="1"/>
          </p:cNvGraphicFramePr>
          <p:nvPr/>
        </p:nvGraphicFramePr>
        <p:xfrm>
          <a:off x="127695" y="1627889"/>
          <a:ext cx="8892480" cy="300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928">
                  <a:extLst>
                    <a:ext uri="{9D8B030D-6E8A-4147-A177-3AD203B41FA5}">
                      <a16:colId xmlns:a16="http://schemas.microsoft.com/office/drawing/2014/main" val="2001574190"/>
                    </a:ext>
                  </a:extLst>
                </a:gridCol>
                <a:gridCol w="1450678">
                  <a:extLst>
                    <a:ext uri="{9D8B030D-6E8A-4147-A177-3AD203B41FA5}">
                      <a16:colId xmlns:a16="http://schemas.microsoft.com/office/drawing/2014/main" val="3574563207"/>
                    </a:ext>
                  </a:extLst>
                </a:gridCol>
                <a:gridCol w="1725421">
                  <a:extLst>
                    <a:ext uri="{9D8B030D-6E8A-4147-A177-3AD203B41FA5}">
                      <a16:colId xmlns:a16="http://schemas.microsoft.com/office/drawing/2014/main" val="880714444"/>
                    </a:ext>
                  </a:extLst>
                </a:gridCol>
                <a:gridCol w="1543797">
                  <a:extLst>
                    <a:ext uri="{9D8B030D-6E8A-4147-A177-3AD203B41FA5}">
                      <a16:colId xmlns:a16="http://schemas.microsoft.com/office/drawing/2014/main" val="2767269593"/>
                    </a:ext>
                  </a:extLst>
                </a:gridCol>
                <a:gridCol w="1112752">
                  <a:extLst>
                    <a:ext uri="{9D8B030D-6E8A-4147-A177-3AD203B41FA5}">
                      <a16:colId xmlns:a16="http://schemas.microsoft.com/office/drawing/2014/main" val="2559345999"/>
                    </a:ext>
                  </a:extLst>
                </a:gridCol>
                <a:gridCol w="1421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effectLst/>
                        </a:rPr>
                        <a:t>Ê</a:t>
                      </a:r>
                      <a:r>
                        <a:rPr lang="ru-RU" sz="1400" baseline="-25000" dirty="0" err="1">
                          <a:effectLst/>
                        </a:rPr>
                        <a:t>е</a:t>
                      </a:r>
                      <a:r>
                        <a:rPr lang="ru-RU" sz="1400" dirty="0">
                          <a:effectLst/>
                        </a:rPr>
                        <a:t> =</a:t>
                      </a:r>
                      <a:r>
                        <a:rPr lang="en-US" sz="1400" dirty="0">
                          <a:effectLst/>
                        </a:rPr>
                        <a:t> 30 </a:t>
                      </a:r>
                      <a:r>
                        <a:rPr kumimoji="0"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ՄէՎ</a:t>
                      </a: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Ê</a:t>
                      </a:r>
                      <a:r>
                        <a:rPr lang="ru-RU" sz="1400" baseline="-25000" dirty="0">
                          <a:effectLst/>
                        </a:rPr>
                        <a:t>е</a:t>
                      </a:r>
                      <a:r>
                        <a:rPr lang="ru-RU" sz="1400" dirty="0">
                          <a:effectLst/>
                        </a:rPr>
                        <a:t> =</a:t>
                      </a:r>
                      <a:r>
                        <a:rPr lang="en-US" sz="1400" dirty="0">
                          <a:effectLst/>
                        </a:rPr>
                        <a:t> 28 </a:t>
                      </a:r>
                      <a:r>
                        <a:rPr kumimoji="0"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ՄէՎ</a:t>
                      </a: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Êе =</a:t>
                      </a: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y-AM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ՄէՎ</a:t>
                      </a:r>
                      <a:endParaRPr kumimoji="0"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3396169"/>
                  </a:ext>
                </a:extLst>
              </a:tr>
              <a:tr h="3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208</a:t>
                      </a:r>
                      <a:r>
                        <a:rPr lang="en-US" sz="1600" dirty="0">
                          <a:effectLst/>
                        </a:rPr>
                        <a:t>Bi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205</a:t>
                      </a:r>
                      <a:r>
                        <a:rPr lang="en-US" sz="1600" dirty="0">
                          <a:effectLst/>
                        </a:rPr>
                        <a:t>Bi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effectLst/>
                        </a:rPr>
                        <a:t>208</a:t>
                      </a:r>
                      <a:r>
                        <a:rPr lang="en-US" sz="1600">
                          <a:effectLst/>
                        </a:rPr>
                        <a:t>Bi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205</a:t>
                      </a:r>
                      <a:r>
                        <a:rPr lang="en-US" sz="1600" dirty="0">
                          <a:effectLst/>
                        </a:rPr>
                        <a:t>Bi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>
                          <a:effectLst/>
                        </a:rPr>
                        <a:t>205</a:t>
                      </a:r>
                      <a:r>
                        <a:rPr lang="en-US" sz="1600" dirty="0">
                          <a:effectLst/>
                        </a:rPr>
                        <a:t>Bi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188451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</a:t>
                      </a:r>
                      <a:r>
                        <a:rPr lang="en-US" sz="1400" baseline="30000" dirty="0">
                          <a:effectLst/>
                        </a:rPr>
                        <a:t>exp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վ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(9.81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±0.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95)</a:t>
                      </a:r>
                      <a:r>
                        <a:rPr lang="ru-RU" sz="1400" dirty="0">
                          <a:effectLst/>
                        </a:rPr>
                        <a:t>·10</a:t>
                      </a:r>
                      <a:r>
                        <a:rPr lang="en-US" sz="1400" baseline="300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(2.56±0.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28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)·</a:t>
                      </a:r>
                      <a:r>
                        <a:rPr lang="ru-RU" sz="1400" dirty="0">
                          <a:effectLst/>
                        </a:rPr>
                        <a:t>10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87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±0.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30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)·</a:t>
                      </a:r>
                      <a:r>
                        <a:rPr lang="ru-RU" sz="1400" dirty="0">
                          <a:effectLst/>
                        </a:rPr>
                        <a:t>10</a:t>
                      </a:r>
                      <a:r>
                        <a:rPr lang="ru-RU" sz="1400" baseline="300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 1.2·10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673±97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667595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σ</a:t>
                      </a:r>
                      <a:r>
                        <a:rPr lang="en-US" sz="1400" baseline="-25000" dirty="0" err="1">
                          <a:effectLst/>
                        </a:rPr>
                        <a:t>w</a:t>
                      </a:r>
                      <a:r>
                        <a:rPr lang="en-US" sz="1400" baseline="-250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y-AM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մբ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16.4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2.2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(4.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42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±0.4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8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)·1</a:t>
                      </a:r>
                      <a:r>
                        <a:rPr lang="ru-RU" sz="1400" dirty="0">
                          <a:effectLst/>
                        </a:rPr>
                        <a:t>0</a:t>
                      </a:r>
                      <a:r>
                        <a:rPr lang="ru-RU" sz="1400" baseline="30000" dirty="0">
                          <a:effectLst/>
                        </a:rPr>
                        <a:t>-4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±3.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 2·10</a:t>
                      </a:r>
                      <a:r>
                        <a:rPr lang="ru-RU" sz="1400" baseline="30000" dirty="0">
                          <a:effectLst/>
                        </a:rPr>
                        <a:t>-4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(1.71±0.25) ×10–4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006726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 σ &gt; 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y-AM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մբ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14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19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4.46±0.49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[1]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39</a:t>
                      </a: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±2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3.40±0.49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543248"/>
                  </a:ext>
                </a:extLst>
              </a:tr>
              <a:tr h="582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 σ </a:t>
                      </a:r>
                      <a:r>
                        <a:rPr lang="en-US" sz="1400" dirty="0">
                          <a:effectLst/>
                        </a:rPr>
                        <a:t>&gt; 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y-AM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մբ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y-AM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 options of</a:t>
                      </a:r>
                      <a:r>
                        <a:rPr kumimoji="0"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TALYS1.96)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179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 </a:t>
                      </a:r>
                      <a:endParaRPr kumimoji="0"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163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0.0164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0.028 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472779"/>
                  </a:ext>
                </a:extLst>
              </a:tr>
              <a:tr h="615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&lt; σ </a:t>
                      </a:r>
                      <a:r>
                        <a:rPr lang="en-US" sz="1400" dirty="0">
                          <a:effectLst/>
                        </a:rPr>
                        <a:t>&gt; 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y-AM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մբ</a:t>
                      </a:r>
                      <a:r>
                        <a:rPr kumimoji="0"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y-AM" sz="11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 options of </a:t>
                      </a:r>
                      <a:r>
                        <a:rPr kumimoji="0"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TALYS1.96)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0.229</a:t>
                      </a:r>
                      <a:endParaRPr kumimoji="0"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rgbClr val="FF0000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0.141 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1209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1D100E-7AFC-43E7-A273-F76F747AC0C7}"/>
              </a:ext>
            </a:extLst>
          </p:cNvPr>
          <p:cNvSpPr txBox="1"/>
          <p:nvPr/>
        </p:nvSpPr>
        <p:spPr>
          <a:xfrm>
            <a:off x="125760" y="900026"/>
            <a:ext cx="8892480" cy="72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4038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Աղյուսակ.1. </a:t>
            </a:r>
            <a:r>
              <a:rPr lang="ru-RU" sz="1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և  </a:t>
            </a:r>
            <a:r>
              <a:rPr lang="ru-RU" sz="1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4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ռեակցիաների ելքերը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y-AM" sz="1200" dirty="0"/>
              <a:t>ֆոտոններ</a:t>
            </a:r>
            <a:r>
              <a:rPr lang="en-US" sz="1200" dirty="0"/>
              <a:t>ի </a:t>
            </a:r>
            <a:r>
              <a:rPr lang="hy-AM" sz="1200" dirty="0"/>
              <a:t>սպեկտրով</a:t>
            </a:r>
            <a:r>
              <a:rPr lang="en-US" sz="1200" dirty="0"/>
              <a:t> </a:t>
            </a:r>
            <a:r>
              <a:rPr lang="hy-AM" sz="1200" dirty="0"/>
              <a:t>կշռավորված</a:t>
            </a:r>
            <a:r>
              <a:rPr lang="ru-RU" sz="1200" dirty="0"/>
              <a:t> և </a:t>
            </a:r>
            <a:r>
              <a:rPr lang="hy-AM" sz="1200" dirty="0"/>
              <a:t>միջինացված կտրվածքը</a:t>
            </a:r>
            <a:r>
              <a:rPr lang="ru-RU" sz="1200" dirty="0"/>
              <a:t>`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2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2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&lt;σ&gt; (</a:t>
            </a:r>
            <a:r>
              <a:rPr lang="hy-AM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կամ իրենց վերին սահմանը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և </a:t>
            </a:r>
            <a:r>
              <a:rPr lang="hy-AM" sz="1200" dirty="0"/>
              <a:t>մոդելների շրջանակներում</a:t>
            </a:r>
            <a:r>
              <a:rPr lang="en-US" sz="1200" dirty="0"/>
              <a:t> </a:t>
            </a:r>
            <a:r>
              <a:rPr lang="hy-AM" sz="1200" dirty="0"/>
              <a:t>կանխատեսած</a:t>
            </a:r>
            <a:r>
              <a:rPr lang="en-US" sz="1200" dirty="0"/>
              <a:t> </a:t>
            </a:r>
            <a:r>
              <a:rPr lang="hy-AM" sz="1200" dirty="0"/>
              <a:t>արժեք</a:t>
            </a:r>
            <a:r>
              <a:rPr lang="ru-RU" sz="1200" dirty="0"/>
              <a:t>ի </a:t>
            </a:r>
            <a:r>
              <a:rPr lang="hy-AM" sz="1200" dirty="0"/>
              <a:t>հետ համեմատումները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45" y="4694724"/>
            <a:ext cx="8985026" cy="1310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300" b="1" dirty="0">
                <a:latin typeface="Sylfaen" pitchFamily="18" charset="0"/>
              </a:rPr>
              <a:t>Չափված կտրվածքները ավելի քան մեկ կարգով գերազանցում են չորս անկախ նեյտրոնների ֆոտոառաքման ռեակցիայի ակնկալվող կտրվածքը, ինչը կարող է դիտարկվել որպես անուղղակի վկայություն քառանեյտրոն համակարգի կո</a:t>
            </a:r>
            <a:r>
              <a:rPr lang="en-US" sz="1300" b="1" dirty="0">
                <a:latin typeface="Sylfaen" pitchFamily="18" charset="0"/>
              </a:rPr>
              <a:t>ր</a:t>
            </a:r>
            <a:r>
              <a:rPr lang="hy-AM" sz="1300" b="1" dirty="0">
                <a:latin typeface="Sylfaen" pitchFamily="18" charset="0"/>
              </a:rPr>
              <a:t>ելացված բնույթի մասին</a:t>
            </a:r>
            <a:r>
              <a:rPr lang="en-US" sz="1300" dirty="0">
                <a:latin typeface="Sylfaen" pitchFamily="18" charset="0"/>
              </a:rPr>
              <a:t>:</a:t>
            </a:r>
            <a:endParaRPr lang="ru-RU" sz="1300" dirty="0">
              <a:latin typeface="Sylfaen" pitchFamily="18" charset="0"/>
            </a:endParaRPr>
          </a:p>
          <a:p>
            <a:pPr algn="just">
              <a:spcBef>
                <a:spcPts val="2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[1] T.V.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Kotanjyan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A.Y.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Aleksanyan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A.O.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Kechechyan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S. M.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Amirkhanyan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H. R.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Gulkanyan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V. S.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Pogosov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and L.A. Poghosyan, J. Contemp. Phys. 58, 6 (2023).</a:t>
            </a:r>
          </a:p>
        </p:txBody>
      </p:sp>
    </p:spTree>
    <p:extLst>
      <p:ext uri="{BB962C8B-B14F-4D97-AF65-F5344CB8AC3E}">
        <p14:creationId xmlns:p14="http://schemas.microsoft.com/office/powerpoint/2010/main" val="1856962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7011"/>
            <a:ext cx="77724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Հետազոտական</a:t>
            </a:r>
            <a:r>
              <a:rPr lang="en-US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en-US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խնդրի</a:t>
            </a:r>
            <a:r>
              <a:rPr lang="en-US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en-US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վերաբերյալ</a:t>
            </a:r>
            <a:r>
              <a:rPr lang="en-US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en-US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ներկա</a:t>
            </a:r>
            <a:r>
              <a:rPr lang="en-US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en-US" sz="3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վիճակի</a:t>
            </a:r>
            <a:endParaRPr lang="hy-AM" sz="35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ylfae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44824"/>
            <a:ext cx="8928992" cy="4293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600" dirty="0">
                <a:latin typeface="Sylfaen" pitchFamily="18" charset="0"/>
              </a:rPr>
              <a:t>Բազմանեյտրոն կոռելացված համակարգերի հնարավոր գոյության հարցը տասնամյակների ընթացքում շարունակում է մնալ միջուկային ֆիզիկայի հրատապ խնդիրներից մեկը: Նման վիճակների հայտնաբերումը կարող է էականորեն զարգացնել արդի պատկերացումները միջուկային ուժերի հատկությունների, ատոմական միջուկների կառուցվածքի, տիեզերական նուկլեոսինթեզի և նեյտրոնային աստղերի ձևավորման մեխանիզմների վերաբերյալ:</a:t>
            </a:r>
            <a:r>
              <a:rPr lang="en-US" sz="1600" dirty="0">
                <a:latin typeface="Sylfae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Վերջին տարներին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և  </a:t>
            </a:r>
            <a:r>
              <a:rPr lang="en-US" sz="1600" baseline="300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միջուկային փնջերով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իրականացված գիտափորձերում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ստացվել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են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որոշակի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դրական վկայություններ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քառանեյտրոն կոռելացված</a:t>
            </a:r>
            <a:r>
              <a:rPr lang="hy-AM" sz="16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համակարգերի </a:t>
            </a:r>
            <a:r>
              <a:rPr lang="ru-RU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կապված</a:t>
            </a:r>
            <a:r>
              <a:rPr lang="ru-RU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կամ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ռեզոնանսային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վիճակների</a:t>
            </a:r>
            <a:r>
              <a:rPr lang="ru-RU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գոյության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վերաբերյալ</a:t>
            </a:r>
            <a:r>
              <a:rPr lang="en-US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0340" algn="just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He(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8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He,4</a:t>
            </a:r>
            <a:r>
              <a:rPr lang="en-US" sz="1800" i="1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)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8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Be         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գրգռման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էներգիան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՝  E*  = 0.83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±0.65±1.25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ՄէՎ</a:t>
            </a:r>
            <a:r>
              <a:rPr lang="en-US" sz="1800" dirty="0">
                <a:solidFill>
                  <a:srgbClr val="00B0F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     [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2016 թ.]</a:t>
            </a:r>
            <a:endParaRPr lang="hy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1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H(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8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He,4</a:t>
            </a:r>
            <a:r>
              <a:rPr lang="en-US" sz="1800" i="1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)p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He        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գրգռման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էներգիան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՝  E*  =  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2.37±0.38±0.44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ՄէՎ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    [2022 թ.]</a:t>
            </a:r>
            <a:endParaRPr lang="hy-AM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aseline="30000" dirty="0">
                <a:solidFill>
                  <a:srgbClr val="0070C0"/>
                </a:solidFill>
                <a:latin typeface="Sylfaen" panose="010A0502050306030303" pitchFamily="18" charset="0"/>
                <a:ea typeface="Calibri" panose="020F0502020204030204" pitchFamily="34" charset="0"/>
              </a:rPr>
              <a:t>        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7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Li(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7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Li,4</a:t>
            </a:r>
            <a:r>
              <a:rPr lang="en-US" sz="1800" i="1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)</a:t>
            </a:r>
            <a:r>
              <a:rPr lang="en-US" sz="1800" baseline="30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10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C          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կապի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էներգիան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՝  E</a:t>
            </a:r>
            <a:r>
              <a:rPr lang="en-US" sz="1800" baseline="-250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b   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= 0.42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±</a:t>
            </a:r>
            <a:r>
              <a:rPr lang="en-US" sz="1800" dirty="0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0.16 </a:t>
            </a:r>
            <a:r>
              <a:rPr lang="en-US" sz="1800" dirty="0" err="1">
                <a:solidFill>
                  <a:srgbClr val="0070C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ՄէՎ</a:t>
            </a:r>
            <a: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                     [2022 թ.]</a:t>
            </a:r>
            <a:endParaRPr lang="en-US" sz="1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76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95553-1D1D-42A0-A358-7654D86983D1}"/>
              </a:ext>
            </a:extLst>
          </p:cNvPr>
          <p:cNvSpPr txBox="1"/>
          <p:nvPr/>
        </p:nvSpPr>
        <p:spPr>
          <a:xfrm>
            <a:off x="3707904" y="5805264"/>
            <a:ext cx="1904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>
                <a:latin typeface="Sylfaen" panose="010A0502050306030303" pitchFamily="18" charset="0"/>
              </a:rPr>
              <a:t>Е</a:t>
            </a:r>
            <a:r>
              <a:rPr lang="ru-RU" sz="2000" i="1" baseline="-25000">
                <a:latin typeface="Sylfaen" panose="010A0502050306030303" pitchFamily="18" charset="0"/>
              </a:rPr>
              <a:t>γ</a:t>
            </a:r>
            <a:r>
              <a:rPr lang="en-US" sz="2000" i="1" baseline="30000">
                <a:latin typeface="Sylfaen" panose="010A0502050306030303" pitchFamily="18" charset="0"/>
              </a:rPr>
              <a:t>th </a:t>
            </a:r>
            <a:r>
              <a:rPr lang="ru-RU" sz="2000">
                <a:latin typeface="Sylfaen" panose="010A0502050306030303" pitchFamily="18" charset="0"/>
              </a:rPr>
              <a:t>= </a:t>
            </a:r>
            <a:r>
              <a:rPr lang="en-US" sz="2000">
                <a:latin typeface="Sylfaen" panose="010A0502050306030303" pitchFamily="18" charset="0"/>
              </a:rPr>
              <a:t>29.5 ՄէՎ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26240-0FBD-4DFB-A62B-FAF9189C3FCC}"/>
              </a:ext>
            </a:extLst>
          </p:cNvPr>
          <p:cNvSpPr txBox="1"/>
          <p:nvPr/>
        </p:nvSpPr>
        <p:spPr>
          <a:xfrm flipH="1">
            <a:off x="3537483" y="4923612"/>
            <a:ext cx="22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>
                <a:latin typeface="Sylfaen" panose="010A0502050306030303" pitchFamily="18" charset="0"/>
              </a:rPr>
              <a:t>209</a:t>
            </a:r>
            <a:r>
              <a:rPr lang="en-US" sz="2400">
                <a:latin typeface="Sylfaen" panose="010A0502050306030303" pitchFamily="18" charset="0"/>
              </a:rPr>
              <a:t>Bi</a:t>
            </a:r>
            <a:r>
              <a:rPr lang="ru-RU" sz="2400">
                <a:latin typeface="Sylfaen" panose="010A0502050306030303" pitchFamily="18" charset="0"/>
              </a:rPr>
              <a:t>(γ, 4</a:t>
            </a:r>
            <a:r>
              <a:rPr lang="en-US" sz="2400">
                <a:latin typeface="Sylfaen" panose="010A0502050306030303" pitchFamily="18" charset="0"/>
              </a:rPr>
              <a:t>n</a:t>
            </a:r>
            <a:r>
              <a:rPr lang="ru-RU" sz="2400">
                <a:latin typeface="Sylfaen" panose="010A0502050306030303" pitchFamily="18" charset="0"/>
              </a:rPr>
              <a:t>)</a:t>
            </a:r>
            <a:r>
              <a:rPr lang="ru-RU" sz="2400" baseline="30000">
                <a:latin typeface="Sylfaen" panose="010A0502050306030303" pitchFamily="18" charset="0"/>
              </a:rPr>
              <a:t>205</a:t>
            </a:r>
            <a:r>
              <a:rPr lang="en-US" sz="2400">
                <a:latin typeface="Sylfaen" panose="010A0502050306030303" pitchFamily="18" charset="0"/>
              </a:rPr>
              <a:t>Bi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85408F-9347-4AC8-898B-44BEF5AD7CED}"/>
              </a:ext>
            </a:extLst>
          </p:cNvPr>
          <p:cNvGrpSpPr/>
          <p:nvPr/>
        </p:nvGrpSpPr>
        <p:grpSpPr>
          <a:xfrm>
            <a:off x="2602966" y="1489089"/>
            <a:ext cx="4114164" cy="2560321"/>
            <a:chOff x="0" y="0"/>
            <a:chExt cx="4114305" cy="25608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DE9132-F081-4AC1-B116-71232CCD0A7B}"/>
                </a:ext>
              </a:extLst>
            </p:cNvPr>
            <p:cNvGrpSpPr/>
            <p:nvPr/>
          </p:nvGrpSpPr>
          <p:grpSpPr>
            <a:xfrm>
              <a:off x="3018049" y="0"/>
              <a:ext cx="408305" cy="418465"/>
              <a:chOff x="0" y="0"/>
              <a:chExt cx="408305" cy="418465"/>
            </a:xfrm>
          </p:grpSpPr>
          <p:pic>
            <p:nvPicPr>
              <p:cNvPr id="21" name="Picture 20" descr="G:\Y\Hodvacner\Seminar tetraneutron\220 - Copy (2).jpg">
                <a:extLst>
                  <a:ext uri="{FF2B5EF4-FFF2-40B4-BE49-F238E27FC236}">
                    <a16:creationId xmlns:a16="http://schemas.microsoft.com/office/drawing/2014/main" id="{89138072-9161-4527-9C8E-83A730902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3729" y1="56364" x2="81356" y2="50909"/>
                            <a14:foregroundMark x1="50847" y1="23636" x2="55932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" y="15621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 descr="G:\Y\Hodvacner\Seminar tetraneutron\220 - Copy (2).jpg">
                <a:extLst>
                  <a:ext uri="{FF2B5EF4-FFF2-40B4-BE49-F238E27FC236}">
                    <a16:creationId xmlns:a16="http://schemas.microsoft.com/office/drawing/2014/main" id="{30760F87-2631-4467-9D79-DD36C931C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7458" y1="76364" x2="59322" y2="29091"/>
                            <a14:foregroundMark x1="27119" y1="45455" x2="81356" y2="563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" y="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 descr="G:\Y\Hodvacner\Seminar tetraneutron\220 - Copy (2).jpg">
                <a:extLst>
                  <a:ext uri="{FF2B5EF4-FFF2-40B4-BE49-F238E27FC236}">
                    <a16:creationId xmlns:a16="http://schemas.microsoft.com/office/drawing/2014/main" id="{BFF57039-A975-4FC5-BA03-9ABB6703F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5424" y1="43636" x2="79661" y2="63636"/>
                            <a14:foregroundMark x1="64407" y1="25455" x2="40678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G:\Y\Hodvacner\Seminar tetraneutron\220 - Copy (2).jpg">
                <a:extLst>
                  <a:ext uri="{FF2B5EF4-FFF2-40B4-BE49-F238E27FC236}">
                    <a16:creationId xmlns:a16="http://schemas.microsoft.com/office/drawing/2014/main" id="{93B507DD-EACA-47A8-B92A-14A2A84CF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5424" y1="43636" x2="79661" y2="63636"/>
                            <a14:foregroundMark x1="64407" y1="25455" x2="40678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11" descr="G:\Y\Hodvacner\Seminar tetraneutron\220 (2).jpg">
              <a:extLst>
                <a:ext uri="{FF2B5EF4-FFF2-40B4-BE49-F238E27FC236}">
                  <a16:creationId xmlns:a16="http://schemas.microsoft.com/office/drawing/2014/main" id="{771167EB-1384-43F3-AE19-F778E293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70" b="97248" l="1478" r="98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10" y="369988"/>
              <a:ext cx="1085850" cy="1165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G:\Y\Hodvacner\Seminar tetraneutron\220 (2).jpg">
              <a:extLst>
                <a:ext uri="{FF2B5EF4-FFF2-40B4-BE49-F238E27FC236}">
                  <a16:creationId xmlns:a16="http://schemas.microsoft.com/office/drawing/2014/main" id="{C8F2ACDB-9DA6-4B87-85A0-C6F6B781F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70" b="97706" l="1478" r="98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192" y="1025396"/>
              <a:ext cx="1085850" cy="11658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92F850-4B68-4C0B-B705-3076A6466CFC}"/>
                </a:ext>
              </a:extLst>
            </p:cNvPr>
            <p:cNvCxnSpPr/>
            <p:nvPr/>
          </p:nvCxnSpPr>
          <p:spPr>
            <a:xfrm>
              <a:off x="2156504" y="1178677"/>
              <a:ext cx="809625" cy="3714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F2235F7A-6758-4E47-8D60-3CD1669A3060}"/>
                </a:ext>
              </a:extLst>
            </p:cNvPr>
            <p:cNvSpPr txBox="1"/>
            <p:nvPr/>
          </p:nvSpPr>
          <p:spPr>
            <a:xfrm>
              <a:off x="1242104" y="1485239"/>
              <a:ext cx="1104900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aseline="30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209</a:t>
              </a: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Curved Connector 53">
              <a:extLst>
                <a:ext uri="{FF2B5EF4-FFF2-40B4-BE49-F238E27FC236}">
                  <a16:creationId xmlns:a16="http://schemas.microsoft.com/office/drawing/2014/main" id="{A80EC492-8737-4CCE-8D96-A72D66CF6992}"/>
                </a:ext>
              </a:extLst>
            </p:cNvPr>
            <p:cNvCxnSpPr/>
            <p:nvPr/>
          </p:nvCxnSpPr>
          <p:spPr>
            <a:xfrm>
              <a:off x="0" y="681836"/>
              <a:ext cx="866775" cy="257175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9F8EDABC-C0FC-40C5-B4C4-31ACFFB3F372}"/>
                </a:ext>
              </a:extLst>
            </p:cNvPr>
            <p:cNvSpPr txBox="1"/>
            <p:nvPr/>
          </p:nvSpPr>
          <p:spPr>
            <a:xfrm>
              <a:off x="285420" y="798118"/>
              <a:ext cx="466725" cy="495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557590-2ADD-4417-9462-0092C68E1618}"/>
                </a:ext>
              </a:extLst>
            </p:cNvPr>
            <p:cNvCxnSpPr/>
            <p:nvPr/>
          </p:nvCxnSpPr>
          <p:spPr>
            <a:xfrm flipV="1">
              <a:off x="2161790" y="264277"/>
              <a:ext cx="847725" cy="381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1989BD91-A290-4F84-853B-E624EA58573F}"/>
                </a:ext>
              </a:extLst>
            </p:cNvPr>
            <p:cNvSpPr txBox="1"/>
            <p:nvPr/>
          </p:nvSpPr>
          <p:spPr>
            <a:xfrm>
              <a:off x="3171330" y="2103648"/>
              <a:ext cx="942975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aseline="30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205</a:t>
              </a: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E2599126-946D-4F5C-8443-6C86C4A6207E}"/>
                </a:ext>
              </a:extLst>
            </p:cNvPr>
            <p:cNvSpPr txBox="1"/>
            <p:nvPr/>
          </p:nvSpPr>
          <p:spPr>
            <a:xfrm>
              <a:off x="2981050" y="301276"/>
              <a:ext cx="628650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aseline="30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030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B08F6B-2B35-4BD7-AFBE-A66A5E32A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11609"/>
              </p:ext>
            </p:extLst>
          </p:nvPr>
        </p:nvGraphicFramePr>
        <p:xfrm>
          <a:off x="4813374" y="4310995"/>
          <a:ext cx="413004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0044">
                  <a:extLst>
                    <a:ext uri="{9D8B030D-6E8A-4147-A177-3AD203B41FA5}">
                      <a16:colId xmlns:a16="http://schemas.microsoft.com/office/drawing/2014/main" val="699232319"/>
                    </a:ext>
                  </a:extLst>
                </a:gridCol>
              </a:tblGrid>
              <a:tr h="409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i="1" kern="1200" baseline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30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МэВ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863349"/>
                  </a:ext>
                </a:extLst>
              </a:tr>
              <a:tr h="818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гауссовским разбросом шириной σ</a:t>
                      </a:r>
                      <a:r>
                        <a:rPr lang="ru-RU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0.75 МэВ 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37041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486A14E-C500-43F5-8705-A590AEB7D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982229" cy="530352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5DA1DF-760C-4979-AC68-CE12AA493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3764"/>
              </p:ext>
            </p:extLst>
          </p:nvPr>
        </p:nvGraphicFramePr>
        <p:xfrm>
          <a:off x="4800600" y="1916832"/>
          <a:ext cx="415559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5593">
                  <a:extLst>
                    <a:ext uri="{9D8B030D-6E8A-4147-A177-3AD203B41FA5}">
                      <a16:colId xmlns:a16="http://schemas.microsoft.com/office/drawing/2014/main" val="319410777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i="1" kern="1200" baseline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= 28 МэВ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86334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гауссовским разбросом шириной σ</a:t>
                      </a:r>
                      <a:r>
                        <a:rPr lang="ru-RU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0.7 МэВ 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37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62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7" name="Picture 6" descr="G:\Y\Hodvacner\Seminar tetraneutron\IMG20230503133118 - Copy (3).jpg">
            <a:extLst>
              <a:ext uri="{FF2B5EF4-FFF2-40B4-BE49-F238E27FC236}">
                <a16:creationId xmlns:a16="http://schemas.microsoft.com/office/drawing/2014/main" id="{741AD020-8EE6-4BAD-B2B1-39F6B89BF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410" l="4956" r="100000">
                        <a14:backgroundMark x1="28844" y1="89130" x2="37823" y2="85342"/>
                        <a14:backgroundMark x1="28039" y1="84161" x2="28844" y2="8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9" y="646388"/>
            <a:ext cx="3622057" cy="2468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62CEDA-8001-48E6-BFAD-874ED5ECFC3D}"/>
              </a:ext>
            </a:extLst>
          </p:cNvPr>
          <p:cNvCxnSpPr/>
          <p:nvPr/>
        </p:nvCxnSpPr>
        <p:spPr>
          <a:xfrm flipV="1">
            <a:off x="1088156" y="1904296"/>
            <a:ext cx="2618509" cy="138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9D958C-FC0E-4600-8F63-6EC98BC2C4D8}"/>
              </a:ext>
            </a:extLst>
          </p:cNvPr>
          <p:cNvSpPr txBox="1"/>
          <p:nvPr/>
        </p:nvSpPr>
        <p:spPr>
          <a:xfrm flipH="1">
            <a:off x="2483768" y="1889835"/>
            <a:ext cx="489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e</a:t>
            </a:r>
          </a:p>
          <a:p>
            <a:endParaRPr lang="en-US" dirty="0"/>
          </a:p>
        </p:txBody>
      </p:sp>
      <p:pic>
        <p:nvPicPr>
          <p:cNvPr id="14" name="Рисунок 3" descr="E:\ANSL 2022\Article 8 tetraneutron\Для Известии\A.Y. Aleksanyan, S.M. Amirkhanyan et al\fig_1_new.JPG">
            <a:extLst>
              <a:ext uri="{FF2B5EF4-FFF2-40B4-BE49-F238E27FC236}">
                <a16:creationId xmlns:a16="http://schemas.microsoft.com/office/drawing/2014/main" id="{DE2FE941-C996-4E3A-A6CD-C800DF4A7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0960" r="12297" b="4955"/>
          <a:stretch/>
        </p:blipFill>
        <p:spPr bwMode="auto">
          <a:xfrm>
            <a:off x="2195736" y="3487018"/>
            <a:ext cx="4273919" cy="3052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6CEC1-95AE-4091-AE85-E901426498DC}"/>
              </a:ext>
            </a:extLst>
          </p:cNvPr>
          <p:cNvSpPr txBox="1"/>
          <p:nvPr/>
        </p:nvSpPr>
        <p:spPr>
          <a:xfrm flipH="1">
            <a:off x="2674755" y="2940636"/>
            <a:ext cx="202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Sylfaen" panose="010A0502050306030303" pitchFamily="18" charset="0"/>
              </a:rPr>
              <a:t>65</a:t>
            </a:r>
            <a:r>
              <a:rPr lang="en-US" sz="2400" dirty="0">
                <a:latin typeface="Sylfaen" panose="010A0502050306030303" pitchFamily="18" charset="0"/>
              </a:rPr>
              <a:t>Cu</a:t>
            </a:r>
            <a:r>
              <a:rPr lang="ru-RU" sz="2400" dirty="0">
                <a:latin typeface="Sylfaen" panose="010A0502050306030303" pitchFamily="18" charset="0"/>
              </a:rPr>
              <a:t>(γ, 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en-US" sz="2400" baseline="30000" dirty="0">
                <a:latin typeface="Sylfaen" panose="010A0502050306030303" pitchFamily="18" charset="0"/>
              </a:rPr>
              <a:t>64</a:t>
            </a:r>
            <a:r>
              <a:rPr lang="en-US" sz="2400" dirty="0">
                <a:latin typeface="Sylfaen" panose="010A0502050306030303" pitchFamily="18" charset="0"/>
              </a:rPr>
              <a:t>Cu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8E5D84-9D01-4DA3-968F-D9501EEFADA4}"/>
              </a:ext>
            </a:extLst>
          </p:cNvPr>
          <p:cNvSpPr/>
          <p:nvPr/>
        </p:nvSpPr>
        <p:spPr>
          <a:xfrm>
            <a:off x="1043608" y="1700808"/>
            <a:ext cx="2736304" cy="360040"/>
          </a:xfrm>
          <a:prstGeom prst="rightArrow">
            <a:avLst>
              <a:gd name="adj1" fmla="val 50000"/>
              <a:gd name="adj2" fmla="val 1161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CF0DC-A92F-4B94-AC2C-4B6FB65FDED9}"/>
              </a:ext>
            </a:extLst>
          </p:cNvPr>
          <p:cNvSpPr txBox="1"/>
          <p:nvPr/>
        </p:nvSpPr>
        <p:spPr>
          <a:xfrm>
            <a:off x="4481232" y="2983468"/>
            <a:ext cx="30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- </a:t>
            </a:r>
            <a:r>
              <a:rPr lang="ru-RU" dirty="0">
                <a:latin typeface="Sylfaen" panose="010A0502050306030303" pitchFamily="18" charset="0"/>
              </a:rPr>
              <a:t>Мониторная реакция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5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772400" cy="715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908720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y-AM" sz="1400" dirty="0">
                <a:latin typeface="Sylfaen" pitchFamily="18" charset="0"/>
              </a:rPr>
              <a:t>20</a:t>
            </a:r>
            <a:r>
              <a:rPr lang="en-US" sz="1400" dirty="0">
                <a:latin typeface="Sylfaen" pitchFamily="18" charset="0"/>
              </a:rPr>
              <a:t>22</a:t>
            </a:r>
            <a:r>
              <a:rPr lang="hy-AM" sz="1400" dirty="0">
                <a:latin typeface="Sylfaen" pitchFamily="18" charset="0"/>
              </a:rPr>
              <a:t> թ․ Ճապոնիայի ֆիզիկաքիմիական հետազոտությունների ինստիտուտի (</a:t>
            </a:r>
            <a:r>
              <a:rPr lang="en-US" sz="1400" dirty="0">
                <a:latin typeface="Sylfaen" pitchFamily="18" charset="0"/>
              </a:rPr>
              <a:t>RIKEN)</a:t>
            </a:r>
            <a:endParaRPr lang="hy-AM" sz="1400" dirty="0"/>
          </a:p>
          <a:p>
            <a:pPr algn="ctr"/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→ p</a:t>
            </a: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hy-AM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350" dirty="0">
                <a:latin typeface="Sylfaen" panose="010A0502050306030303" pitchFamily="18" charset="0"/>
              </a:rPr>
              <a:t>M. </a:t>
            </a:r>
            <a:r>
              <a:rPr lang="en-US" sz="1350" dirty="0" err="1">
                <a:latin typeface="Sylfaen" panose="010A0502050306030303" pitchFamily="18" charset="0"/>
              </a:rPr>
              <a:t>Duer</a:t>
            </a:r>
            <a:r>
              <a:rPr lang="hy-AM" sz="1350" dirty="0">
                <a:latin typeface="Sylfaen" panose="010A0502050306030303" pitchFamily="18" charset="0"/>
              </a:rPr>
              <a:t> </a:t>
            </a:r>
            <a:r>
              <a:rPr lang="en-US" sz="1350" dirty="0">
                <a:latin typeface="Sylfaen" panose="010A0502050306030303" pitchFamily="18" charset="0"/>
              </a:rPr>
              <a:t>et al.</a:t>
            </a:r>
            <a:r>
              <a:rPr lang="hy-AM" sz="1350" dirty="0">
                <a:latin typeface="Sylfaen" panose="010A0502050306030303" pitchFamily="18" charset="0"/>
              </a:rPr>
              <a:t>;</a:t>
            </a:r>
            <a:r>
              <a:rPr lang="en-US" sz="1350" dirty="0">
                <a:latin typeface="Sylfaen" panose="010A0502050306030303" pitchFamily="18" charset="0"/>
              </a:rPr>
              <a:t> </a:t>
            </a:r>
            <a:r>
              <a:rPr lang="fr-FR" sz="1350" b="1" u="sng" dirty="0">
                <a:latin typeface="Sylfaen" panose="010A0502050306030303" pitchFamily="18" charset="0"/>
              </a:rPr>
              <a:t>Nature</a:t>
            </a:r>
            <a:r>
              <a:rPr lang="fr-FR" sz="1350" dirty="0">
                <a:latin typeface="Sylfaen" panose="010A0502050306030303" pitchFamily="18" charset="0"/>
              </a:rPr>
              <a:t> 606 (7915), 678–682 (2022) </a:t>
            </a:r>
            <a:r>
              <a:rPr lang="en-US" sz="1350" dirty="0">
                <a:latin typeface="Sylfaen" panose="010A0502050306030303" pitchFamily="18" charset="0"/>
              </a:rPr>
              <a:t>— </a:t>
            </a:r>
            <a:r>
              <a:rPr lang="en-US" sz="1350" dirty="0" err="1">
                <a:latin typeface="Sylfaen" panose="010A0502050306030303" pitchFamily="18" charset="0"/>
              </a:rPr>
              <a:t>doi</a:t>
            </a:r>
            <a:r>
              <a:rPr lang="en-US" sz="1350" dirty="0">
                <a:latin typeface="Sylfaen" panose="010A0502050306030303" pitchFamily="18" charset="0"/>
              </a:rPr>
              <a:t>: 10.1038/s41586-022-04827-6</a:t>
            </a:r>
            <a:endParaRPr lang="hy-AM" sz="1350" dirty="0">
              <a:latin typeface="Sylfaen" panose="010A0502050306030303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3E532E-7CB1-4756-9E76-1A1E9581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7" y="1754961"/>
            <a:ext cx="3852902" cy="16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930EFE15-DDB2-4F74-98FC-01E6004A2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7" y="1954709"/>
            <a:ext cx="3750014" cy="111671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39D3B756-AC46-497F-8994-CB9E69038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83" y="3356992"/>
            <a:ext cx="4447309" cy="3144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C08365-9F83-404F-9AE6-2E57E9069B78}"/>
              </a:ext>
            </a:extLst>
          </p:cNvPr>
          <p:cNvSpPr txBox="1"/>
          <p:nvPr/>
        </p:nvSpPr>
        <p:spPr>
          <a:xfrm>
            <a:off x="5991306" y="1571379"/>
            <a:ext cx="13100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latin typeface="Sylfaen" panose="010A0502050306030303" pitchFamily="18" charset="0"/>
              </a:rPr>
              <a:t>p</a:t>
            </a:r>
            <a:r>
              <a:rPr lang="ru-RU" sz="1350" dirty="0">
                <a:latin typeface="Sylfaen" panose="010A0502050306030303" pitchFamily="18" charset="0"/>
              </a:rPr>
              <a:t>(</a:t>
            </a:r>
            <a:r>
              <a:rPr lang="ru-RU" sz="1350" baseline="30000" dirty="0">
                <a:latin typeface="Sylfaen" panose="010A0502050306030303" pitchFamily="18" charset="0"/>
              </a:rPr>
              <a:t>8</a:t>
            </a:r>
            <a:r>
              <a:rPr lang="ru-RU" sz="1350" dirty="0">
                <a:latin typeface="Sylfaen" panose="010A0502050306030303" pitchFamily="18" charset="0"/>
              </a:rPr>
              <a:t>He,</a:t>
            </a:r>
            <a:r>
              <a:rPr lang="en-US" sz="1350" dirty="0">
                <a:latin typeface="Sylfaen" panose="010A0502050306030303" pitchFamily="18" charset="0"/>
              </a:rPr>
              <a:t> p</a:t>
            </a:r>
            <a:r>
              <a:rPr lang="en-US" sz="1350" baseline="30000" dirty="0">
                <a:latin typeface="Sylfaen" panose="010A0502050306030303" pitchFamily="18" charset="0"/>
              </a:rPr>
              <a:t>4</a:t>
            </a:r>
            <a:r>
              <a:rPr lang="ru-RU" sz="1350" dirty="0" err="1">
                <a:latin typeface="Sylfaen" panose="010A0502050306030303" pitchFamily="18" charset="0"/>
              </a:rPr>
              <a:t>He</a:t>
            </a:r>
            <a:r>
              <a:rPr lang="ru-RU" sz="1350" dirty="0">
                <a:latin typeface="Sylfaen" panose="010A0502050306030303" pitchFamily="18" charset="0"/>
              </a:rPr>
              <a:t>)4</a:t>
            </a:r>
            <a:r>
              <a:rPr lang="ru-RU" sz="1350" i="1" dirty="0">
                <a:latin typeface="Sylfaen" panose="010A0502050306030303" pitchFamily="18" charset="0"/>
              </a:rPr>
              <a:t>n</a:t>
            </a:r>
            <a:r>
              <a:rPr lang="en-US" sz="1350" i="1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CFD32-7CF5-42ED-BE8F-371FC6713445}"/>
              </a:ext>
            </a:extLst>
          </p:cNvPr>
          <p:cNvSpPr txBox="1"/>
          <p:nvPr/>
        </p:nvSpPr>
        <p:spPr>
          <a:xfrm flipH="1">
            <a:off x="5508104" y="3137193"/>
            <a:ext cx="28959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i="1" dirty="0" err="1">
                <a:latin typeface="Sylfaen" panose="010A0502050306030303" pitchFamily="18" charset="0"/>
              </a:rPr>
              <a:t>E</a:t>
            </a:r>
            <a:r>
              <a:rPr lang="en-US" sz="1350" i="1" baseline="-25000" dirty="0" err="1">
                <a:latin typeface="Sylfaen" panose="010A0502050306030303" pitchFamily="18" charset="0"/>
              </a:rPr>
              <a:t>r</a:t>
            </a:r>
            <a:r>
              <a:rPr lang="en-US" sz="1350" i="1" dirty="0">
                <a:latin typeface="Sylfaen" panose="010A0502050306030303" pitchFamily="18" charset="0"/>
              </a:rPr>
              <a:t> </a:t>
            </a:r>
            <a:r>
              <a:rPr lang="en-US" sz="1350" dirty="0">
                <a:latin typeface="Sylfaen" panose="010A0502050306030303" pitchFamily="18" charset="0"/>
              </a:rPr>
              <a:t>= 2.37 ± 0.38(stat.) ± 0.44(sys) MeV</a:t>
            </a:r>
          </a:p>
          <a:p>
            <a:pPr defTabSz="685800"/>
            <a:r>
              <a:rPr lang="en-US" sz="1350" i="1" dirty="0">
                <a:latin typeface="Sylfaen" panose="010A0502050306030303" pitchFamily="18" charset="0"/>
              </a:rPr>
              <a:t>Г</a:t>
            </a:r>
            <a:r>
              <a:rPr lang="en-US" sz="1350" dirty="0">
                <a:latin typeface="Sylfaen" panose="010A0502050306030303" pitchFamily="18" charset="0"/>
              </a:rPr>
              <a:t> = 1.75 ± 0.22(stat.) ± 0.30(sys) MeV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246B7-7973-4598-8DA0-AE98066FD4C2}"/>
              </a:ext>
            </a:extLst>
          </p:cNvPr>
          <p:cNvSpPr txBox="1"/>
          <p:nvPr/>
        </p:nvSpPr>
        <p:spPr>
          <a:xfrm>
            <a:off x="367905" y="6441286"/>
            <a:ext cx="68683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>
                <a:latin typeface="Sylfaen" panose="010A0502050306030303" pitchFamily="18" charset="0"/>
              </a:rPr>
              <a:t>M. Duer et al. Observation of a correlated free four-neutron system. </a:t>
            </a:r>
            <a:r>
              <a:rPr lang="en-US" sz="1350" b="1" dirty="0">
                <a:latin typeface="Sylfaen" panose="010A0502050306030303" pitchFamily="18" charset="0"/>
              </a:rPr>
              <a:t>Nature</a:t>
            </a:r>
            <a:r>
              <a:rPr lang="en-US" sz="1350" dirty="0">
                <a:latin typeface="Sylfaen" panose="010A0502050306030303" pitchFamily="18" charset="0"/>
              </a:rPr>
              <a:t>,606, 678 (2022)</a:t>
            </a:r>
          </a:p>
        </p:txBody>
      </p:sp>
    </p:spTree>
    <p:extLst>
      <p:ext uri="{BB962C8B-B14F-4D97-AF65-F5344CB8AC3E}">
        <p14:creationId xmlns:p14="http://schemas.microsoft.com/office/powerpoint/2010/main" val="295767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BCDF2-53E7-416D-B5E3-76E77D5DB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43864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BF9A2-793A-4ACF-A726-8B6DE95C3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9040"/>
            <a:ext cx="3218336" cy="2834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1D0F8-ED76-4CBE-AAD0-B27EACA6360D}"/>
              </a:ext>
            </a:extLst>
          </p:cNvPr>
          <p:cNvSpPr txBox="1"/>
          <p:nvPr/>
        </p:nvSpPr>
        <p:spPr>
          <a:xfrm>
            <a:off x="2483768" y="6343680"/>
            <a:ext cx="32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lfaen" panose="010A0502050306030303" pitchFamily="18" charset="0"/>
              </a:rPr>
              <a:t>HPGe</a:t>
            </a:r>
            <a:r>
              <a:rPr lang="en-US" dirty="0">
                <a:latin typeface="Sylfaen" panose="010A0502050306030303" pitchFamily="18" charset="0"/>
              </a:rPr>
              <a:t> Coaxial Detector GCD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5AE66-656D-4462-856F-183EC0B68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6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8B80D-C443-4E18-AA09-2C92A646ECF3}"/>
              </a:ext>
            </a:extLst>
          </p:cNvPr>
          <p:cNvSpPr txBox="1"/>
          <p:nvPr/>
        </p:nvSpPr>
        <p:spPr>
          <a:xfrm>
            <a:off x="4794894" y="974819"/>
            <a:ext cx="339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en-US" sz="4000" dirty="0">
                <a:latin typeface="Sylfaen" panose="010A0502050306030303" pitchFamily="18" charset="0"/>
              </a:rPr>
              <a:t>28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501B2-7046-4943-AC0A-EF5C9315488E}"/>
              </a:ext>
            </a:extLst>
          </p:cNvPr>
          <p:cNvSpPr txBox="1"/>
          <p:nvPr/>
        </p:nvSpPr>
        <p:spPr>
          <a:xfrm>
            <a:off x="2073038" y="1395194"/>
            <a:ext cx="185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Sylfaen" panose="010A0502050306030303" pitchFamily="18" charset="0"/>
              </a:rPr>
              <a:t>Е</a:t>
            </a:r>
            <a:r>
              <a:rPr lang="ru-RU" sz="2000" i="1" baseline="-25000" dirty="0">
                <a:latin typeface="Sylfaen" panose="010A0502050306030303" pitchFamily="18" charset="0"/>
              </a:rPr>
              <a:t>γ</a:t>
            </a:r>
            <a:r>
              <a:rPr lang="en-US" sz="2000" i="1" baseline="30000" dirty="0" err="1">
                <a:latin typeface="Sylfaen" panose="010A0502050306030303" pitchFamily="18" charset="0"/>
              </a:rPr>
              <a:t>th</a:t>
            </a:r>
            <a:r>
              <a:rPr lang="ru-RU" sz="2000" dirty="0">
                <a:latin typeface="Sylfaen" panose="010A0502050306030303" pitchFamily="18" charset="0"/>
              </a:rPr>
              <a:t>= </a:t>
            </a:r>
            <a:r>
              <a:rPr lang="en-US" sz="2000" dirty="0">
                <a:latin typeface="Sylfaen" panose="010A0502050306030303" pitchFamily="18" charset="0"/>
              </a:rPr>
              <a:t>29.5 </a:t>
            </a:r>
            <a:r>
              <a:rPr lang="en-US" sz="2000" dirty="0" err="1">
                <a:latin typeface="Sylfaen" panose="010A0502050306030303" pitchFamily="18" charset="0"/>
              </a:rPr>
              <a:t>ՄէՎ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4B87E-EC72-4212-970B-3931FD6A896D}"/>
              </a:ext>
            </a:extLst>
          </p:cNvPr>
          <p:cNvSpPr txBox="1"/>
          <p:nvPr/>
        </p:nvSpPr>
        <p:spPr>
          <a:xfrm flipH="1">
            <a:off x="1835696" y="974819"/>
            <a:ext cx="233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4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205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C0865E-69CA-48CB-AF7F-0CEABBF2C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9210" r="13557" b="4441"/>
          <a:stretch/>
        </p:blipFill>
        <p:spPr bwMode="auto">
          <a:xfrm>
            <a:off x="2843808" y="1772816"/>
            <a:ext cx="5191223" cy="4206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E50CA8-3C24-488D-A6EB-21C7F0691862}"/>
              </a:ext>
            </a:extLst>
          </p:cNvPr>
          <p:cNvSpPr txBox="1"/>
          <p:nvPr/>
        </p:nvSpPr>
        <p:spPr>
          <a:xfrm>
            <a:off x="93068" y="5877272"/>
            <a:ext cx="9036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Նկ.6.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hy-AM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սպեկտրը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hy-AM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թիրախից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703.4 </a:t>
            </a:r>
            <a:r>
              <a:rPr lang="hy-AM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ԿէՎ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էներգիայի մոտ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տիրույթում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y-AM" dirty="0">
                <a:latin typeface="Sylfaen" panose="010A0502050306030303" pitchFamily="18" charset="0"/>
              </a:rPr>
              <a:t>ՄէՎ</a:t>
            </a:r>
            <a:r>
              <a:rPr lang="ru-RU" dirty="0">
                <a:latin typeface="Sylfaen" panose="010A0502050306030303" pitchFamily="18" charset="0"/>
              </a:rPr>
              <a:t>-ի </a:t>
            </a:r>
            <a:r>
              <a:rPr lang="hy-AM" dirty="0">
                <a:latin typeface="Sylfaen" panose="010A0502050306030303" pitchFamily="18" charset="0"/>
              </a:rPr>
              <a:t>դեպքու</a:t>
            </a:r>
            <a:r>
              <a:rPr lang="ru-RU" dirty="0">
                <a:latin typeface="Sylfaen" panose="010A0502050306030303" pitchFamily="18" charset="0"/>
              </a:rPr>
              <a:t>մ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323528" y="1818546"/>
            <a:ext cx="2057921" cy="21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26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30622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FDA3F-F588-4D61-A194-5B1AAEFE1DB9}"/>
              </a:ext>
            </a:extLst>
          </p:cNvPr>
          <p:cNvSpPr txBox="1"/>
          <p:nvPr/>
        </p:nvSpPr>
        <p:spPr>
          <a:xfrm>
            <a:off x="2874817" y="688097"/>
            <a:ext cx="3394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en-US" sz="4000" dirty="0">
                <a:latin typeface="Sylfaen" panose="010A0502050306030303" pitchFamily="18" charset="0"/>
              </a:rPr>
              <a:t>30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EBEDF-44AA-4778-9B46-7142D3BF3CB0}"/>
              </a:ext>
            </a:extLst>
          </p:cNvPr>
          <p:cNvSpPr txBox="1"/>
          <p:nvPr/>
        </p:nvSpPr>
        <p:spPr>
          <a:xfrm>
            <a:off x="2511567" y="1948770"/>
            <a:ext cx="187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Sylfaen" panose="010A0502050306030303" pitchFamily="18" charset="0"/>
              </a:rPr>
              <a:t>Е</a:t>
            </a:r>
            <a:r>
              <a:rPr lang="ru-RU" sz="2000" i="1" baseline="-25000" dirty="0">
                <a:latin typeface="Sylfaen" panose="010A0502050306030303" pitchFamily="18" charset="0"/>
              </a:rPr>
              <a:t>γ</a:t>
            </a:r>
            <a:r>
              <a:rPr lang="en-US" sz="2000" i="1" baseline="30000" dirty="0" err="1">
                <a:latin typeface="Sylfaen" panose="010A0502050306030303" pitchFamily="18" charset="0"/>
              </a:rPr>
              <a:t>th</a:t>
            </a:r>
            <a:r>
              <a:rPr lang="ru-RU" sz="2000" dirty="0">
                <a:latin typeface="Sylfaen" panose="010A0502050306030303" pitchFamily="18" charset="0"/>
              </a:rPr>
              <a:t>= </a:t>
            </a:r>
            <a:r>
              <a:rPr lang="en-US" sz="2000" dirty="0">
                <a:latin typeface="Sylfaen" panose="010A0502050306030303" pitchFamily="18" charset="0"/>
              </a:rPr>
              <a:t>29.5 </a:t>
            </a:r>
            <a:r>
              <a:rPr lang="en-US" sz="2000" dirty="0" err="1">
                <a:latin typeface="Sylfaen" panose="010A0502050306030303" pitchFamily="18" charset="0"/>
              </a:rPr>
              <a:t>ՄէՎ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0C460-E612-43C6-9240-315578837433}"/>
              </a:ext>
            </a:extLst>
          </p:cNvPr>
          <p:cNvSpPr txBox="1">
            <a:spLocks noChangeAspect="1"/>
          </p:cNvSpPr>
          <p:nvPr/>
        </p:nvSpPr>
        <p:spPr>
          <a:xfrm flipH="1">
            <a:off x="2334192" y="1439480"/>
            <a:ext cx="22378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4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205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162DB5-9F98-4092-BCB4-5CDD9E58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15512" r="18238" b="10136"/>
          <a:stretch/>
        </p:blipFill>
        <p:spPr>
          <a:xfrm>
            <a:off x="127528" y="745695"/>
            <a:ext cx="2237808" cy="2323552"/>
          </a:xfrm>
          <a:prstGeom prst="rect">
            <a:avLst/>
          </a:prstGeom>
        </p:spPr>
      </p:pic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DEF59D35-205E-4DA5-9305-D46B59672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9210" r="13557" b="4441"/>
          <a:stretch/>
        </p:blipFill>
        <p:spPr bwMode="auto">
          <a:xfrm>
            <a:off x="109958" y="3118415"/>
            <a:ext cx="4272706" cy="310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C1FD4A27-3157-40FF-A216-73BEFC64D8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9539" r="13443" b="3618"/>
          <a:stretch/>
        </p:blipFill>
        <p:spPr bwMode="auto">
          <a:xfrm>
            <a:off x="4499992" y="1544176"/>
            <a:ext cx="4371116" cy="310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F7370E-4DE9-4EA8-B2AB-8D76572F10D4}"/>
              </a:ext>
            </a:extLst>
          </p:cNvPr>
          <p:cNvSpPr txBox="1"/>
          <p:nvPr/>
        </p:nvSpPr>
        <p:spPr>
          <a:xfrm>
            <a:off x="4681892" y="4511387"/>
            <a:ext cx="4248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Рис.8.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γ-спектр от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BGO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мишени вблизи энергии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1764.3 кэВ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МэВ.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ривой 2 показан фоновый вклад линии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1764.5 кэВ изотопа 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214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образующегося в распадной цепочке содержащегося в окружающих материалах 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238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43E7BB-BE41-418C-A9A4-B383EBBBA555}"/>
                  </a:ext>
                </a:extLst>
              </p:cNvPr>
              <p:cNvSpPr/>
              <p:nvPr/>
            </p:nvSpPr>
            <p:spPr>
              <a:xfrm>
                <a:off x="4370898" y="6152123"/>
                <a:ext cx="4773102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83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Bi</m:t>
                          </m:r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84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210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43E7BB-BE41-418C-A9A4-B383EBBB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98" y="6152123"/>
                <a:ext cx="4773102" cy="4813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968B43-5B80-431E-AEDA-E73343A87646}"/>
              </a:ext>
            </a:extLst>
          </p:cNvPr>
          <p:cNvSpPr txBox="1"/>
          <p:nvPr/>
        </p:nvSpPr>
        <p:spPr>
          <a:xfrm>
            <a:off x="-201102" y="60810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Рис.7.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γ-спектр от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BGO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мишени вблизи энергии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703.4 кэВ при 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МэВ.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0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4" name="Рисунок 12">
            <a:extLst>
              <a:ext uri="{FF2B5EF4-FFF2-40B4-BE49-F238E27FC236}">
                <a16:creationId xmlns:a16="http://schemas.microsoft.com/office/drawing/2014/main" id="{90885273-A1CE-4F33-8AF3-C2CB5114EA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10822" r="12427" b="4252"/>
          <a:stretch/>
        </p:blipFill>
        <p:spPr bwMode="auto">
          <a:xfrm>
            <a:off x="1421637" y="1179472"/>
            <a:ext cx="6157726" cy="448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244E6-8CD5-4BAE-9992-D8DA13AD95C0}"/>
              </a:ext>
            </a:extLst>
          </p:cNvPr>
          <p:cNvSpPr txBox="1"/>
          <p:nvPr/>
        </p:nvSpPr>
        <p:spPr>
          <a:xfrm>
            <a:off x="0" y="5679082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Рис.9.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Кривая распада изотопа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МэВ. Экспериментальные точки соответствуют линиям распада 1764.3 кэВ и 703.4 кэВ. Линия – результат экспоненциального фитирования.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49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ПОИСК ТЕТРАНЕЙТРОНА В РЕАКЦИИ ФОТОРАСЩЕПЛЕНИЯ ЯДРА ВИСМУТА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017A7-553E-4989-A0ED-9ABAABEA15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23840" r="24681" b="24066"/>
          <a:stretch/>
        </p:blipFill>
        <p:spPr>
          <a:xfrm>
            <a:off x="323528" y="917718"/>
            <a:ext cx="2426053" cy="1224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01680-DFBB-423E-8484-A1B8D4027AE2}"/>
              </a:ext>
            </a:extLst>
          </p:cNvPr>
          <p:cNvSpPr txBox="1"/>
          <p:nvPr/>
        </p:nvSpPr>
        <p:spPr>
          <a:xfrm>
            <a:off x="5012389" y="862940"/>
            <a:ext cx="303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Sylfaen" panose="010A0502050306030303" pitchFamily="18" charset="0"/>
              </a:rPr>
              <a:t>Ē</a:t>
            </a:r>
            <a:r>
              <a:rPr lang="en-US" sz="4000" i="1" baseline="-25000" dirty="0" err="1">
                <a:latin typeface="Sylfaen" panose="010A0502050306030303" pitchFamily="18" charset="0"/>
              </a:rPr>
              <a:t>e</a:t>
            </a:r>
            <a:r>
              <a:rPr lang="ru-RU" sz="4000" i="1" baseline="-25000" dirty="0">
                <a:latin typeface="Sylfaen" panose="010A0502050306030303" pitchFamily="18" charset="0"/>
              </a:rPr>
              <a:t> </a:t>
            </a:r>
            <a:r>
              <a:rPr lang="ru-RU" sz="4000" dirty="0">
                <a:latin typeface="Sylfaen" panose="010A0502050306030303" pitchFamily="18" charset="0"/>
              </a:rPr>
              <a:t>= </a:t>
            </a:r>
            <a:r>
              <a:rPr lang="en-US" sz="4000" dirty="0">
                <a:latin typeface="Sylfaen" panose="010A0502050306030303" pitchFamily="18" charset="0"/>
              </a:rPr>
              <a:t>30 </a:t>
            </a:r>
            <a:r>
              <a:rPr lang="en-US" sz="4000" dirty="0" err="1">
                <a:latin typeface="Sylfaen" panose="010A0502050306030303" pitchFamily="18" charset="0"/>
              </a:rPr>
              <a:t>ՄէՎ</a:t>
            </a:r>
            <a:r>
              <a:rPr lang="ru-RU" sz="4000" dirty="0">
                <a:latin typeface="Sylfaen" panose="010A0502050306030303" pitchFamily="18" charset="0"/>
              </a:rPr>
              <a:t> </a:t>
            </a:r>
            <a:endParaRPr lang="en-US" sz="4000" dirty="0">
              <a:latin typeface="Sylfaen" panose="010A0502050306030303" pitchFamily="18" charset="0"/>
            </a:endParaRPr>
          </a:p>
        </p:txBody>
      </p:sp>
      <p:pic>
        <p:nvPicPr>
          <p:cNvPr id="7" name="Рисунок 11" descr="E:\ANSL 2022\Article 8 tetraneutron\Для Известии\A.Y. Aleksanyan, S.M. Amirkhanyan et al\fig_5.JPG">
            <a:extLst>
              <a:ext uri="{FF2B5EF4-FFF2-40B4-BE49-F238E27FC236}">
                <a16:creationId xmlns:a16="http://schemas.microsoft.com/office/drawing/2014/main" id="{F6CF5C0B-7E4F-4351-B36D-800B3538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691" r="11029" b="4935"/>
          <a:stretch/>
        </p:blipFill>
        <p:spPr bwMode="auto">
          <a:xfrm>
            <a:off x="2128519" y="2219306"/>
            <a:ext cx="4886960" cy="3383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09A37-1601-4CFF-AA6D-C53712152B80}"/>
              </a:ext>
            </a:extLst>
          </p:cNvPr>
          <p:cNvSpPr txBox="1"/>
          <p:nvPr/>
        </p:nvSpPr>
        <p:spPr>
          <a:xfrm flipH="1">
            <a:off x="3012784" y="1434851"/>
            <a:ext cx="223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</a:t>
            </a:r>
            <a:r>
              <a:rPr lang="en-US" sz="2400" baseline="30000" dirty="0">
                <a:latin typeface="Sylfaen" panose="010A0502050306030303" pitchFamily="18" charset="0"/>
              </a:rPr>
              <a:t>8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B89DF-0FE8-46ED-B7F8-FAD60106351F}"/>
              </a:ext>
            </a:extLst>
          </p:cNvPr>
          <p:cNvSpPr txBox="1"/>
          <p:nvPr/>
        </p:nvSpPr>
        <p:spPr>
          <a:xfrm>
            <a:off x="889703" y="5534729"/>
            <a:ext cx="7364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0" algn="just"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11.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γ-спектр от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BGO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мишени вблизи энергии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2614.5 кэВ  при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sz="16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 МэВ. </a:t>
            </a:r>
            <a:r>
              <a:rPr lang="ru-RU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ривой 2 показан нормированный фон от содержащегося в окружающих материалах 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99615-FC38-4DF4-85DA-B8BF9E11F2B6}"/>
                  </a:ext>
                </a:extLst>
              </p:cNvPr>
              <p:cNvSpPr/>
              <p:nvPr/>
            </p:nvSpPr>
            <p:spPr>
              <a:xfrm>
                <a:off x="2805181" y="6259954"/>
                <a:ext cx="4078218" cy="48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232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228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89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228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sPre>
                      <m:r>
                        <a:rPr lang="en-US" i="0">
                          <a:latin typeface="Cambria Math" panose="02040503050406030204" pitchFamily="18" charset="0"/>
                        </a:rPr>
                        <m:t>…</m:t>
                      </m: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Tl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82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C199615-FC38-4DF4-85DA-B8BF9E11F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181" y="6259954"/>
                <a:ext cx="4078218" cy="48141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92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Полученные результаты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FE3129-282D-4118-A08C-CEF75977E497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564905"/>
          <a:ext cx="8208912" cy="364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075">
                  <a:extLst>
                    <a:ext uri="{9D8B030D-6E8A-4147-A177-3AD203B41FA5}">
                      <a16:colId xmlns:a16="http://schemas.microsoft.com/office/drawing/2014/main" val="2001574190"/>
                    </a:ext>
                  </a:extLst>
                </a:gridCol>
                <a:gridCol w="1661986">
                  <a:extLst>
                    <a:ext uri="{9D8B030D-6E8A-4147-A177-3AD203B41FA5}">
                      <a16:colId xmlns:a16="http://schemas.microsoft.com/office/drawing/2014/main" val="3574563207"/>
                    </a:ext>
                  </a:extLst>
                </a:gridCol>
                <a:gridCol w="1857514">
                  <a:extLst>
                    <a:ext uri="{9D8B030D-6E8A-4147-A177-3AD203B41FA5}">
                      <a16:colId xmlns:a16="http://schemas.microsoft.com/office/drawing/2014/main" val="880714444"/>
                    </a:ext>
                  </a:extLst>
                </a:gridCol>
                <a:gridCol w="1661986">
                  <a:extLst>
                    <a:ext uri="{9D8B030D-6E8A-4147-A177-3AD203B41FA5}">
                      <a16:colId xmlns:a16="http://schemas.microsoft.com/office/drawing/2014/main" val="2767269593"/>
                    </a:ext>
                  </a:extLst>
                </a:gridCol>
                <a:gridCol w="1364351">
                  <a:extLst>
                    <a:ext uri="{9D8B030D-6E8A-4147-A177-3AD203B41FA5}">
                      <a16:colId xmlns:a16="http://schemas.microsoft.com/office/drawing/2014/main" val="2559345999"/>
                    </a:ext>
                  </a:extLst>
                </a:gridCol>
              </a:tblGrid>
              <a:tr h="3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Ê</a:t>
                      </a:r>
                      <a:r>
                        <a:rPr lang="ru-RU" sz="1600" baseline="-25000">
                          <a:effectLst/>
                        </a:rPr>
                        <a:t>е</a:t>
                      </a:r>
                      <a:r>
                        <a:rPr lang="ru-RU" sz="1600">
                          <a:effectLst/>
                        </a:rPr>
                        <a:t> =</a:t>
                      </a:r>
                      <a:r>
                        <a:rPr lang="en-US" sz="1600">
                          <a:effectLst/>
                        </a:rPr>
                        <a:t> 30 МэВ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Ê</a:t>
                      </a:r>
                      <a:r>
                        <a:rPr lang="ru-RU" sz="1600" baseline="-25000" dirty="0">
                          <a:effectLst/>
                        </a:rPr>
                        <a:t>е</a:t>
                      </a:r>
                      <a:r>
                        <a:rPr lang="ru-RU" sz="1600" dirty="0">
                          <a:effectLst/>
                        </a:rPr>
                        <a:t> =</a:t>
                      </a:r>
                      <a:r>
                        <a:rPr lang="en-US" sz="1600" dirty="0">
                          <a:effectLst/>
                        </a:rPr>
                        <a:t> 28 </a:t>
                      </a:r>
                      <a:r>
                        <a:rPr lang="en-US" sz="1600" dirty="0" err="1">
                          <a:effectLst/>
                        </a:rPr>
                        <a:t>МэВ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96169"/>
                  </a:ext>
                </a:extLst>
              </a:tr>
              <a:tr h="34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</a:rPr>
                        <a:t>208</a:t>
                      </a:r>
                      <a:r>
                        <a:rPr lang="en-US" sz="1800" dirty="0">
                          <a:effectLst/>
                        </a:rPr>
                        <a:t>Bi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</a:rPr>
                        <a:t>205</a:t>
                      </a:r>
                      <a:r>
                        <a:rPr lang="en-US" sz="1800">
                          <a:effectLst/>
                        </a:rPr>
                        <a:t>Bi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</a:rPr>
                        <a:t>208</a:t>
                      </a:r>
                      <a:r>
                        <a:rPr lang="en-US" sz="1800">
                          <a:effectLst/>
                        </a:rPr>
                        <a:t>Bi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</a:rPr>
                        <a:t>205</a:t>
                      </a:r>
                      <a:r>
                        <a:rPr lang="en-US" sz="1800">
                          <a:effectLst/>
                        </a:rPr>
                        <a:t>Bi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5188451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</a:t>
                      </a:r>
                      <a:r>
                        <a:rPr lang="en-US" sz="1600" baseline="30000">
                          <a:effectLst/>
                        </a:rPr>
                        <a:t>exp</a:t>
                      </a:r>
                      <a:r>
                        <a:rPr lang="en-US" sz="1600">
                          <a:effectLst/>
                        </a:rPr>
                        <a:t>(сек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(9.81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±0.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95)</a:t>
                      </a:r>
                      <a:r>
                        <a:rPr lang="ru-RU" sz="1800" dirty="0">
                          <a:effectLst/>
                        </a:rPr>
                        <a:t>·10</a:t>
                      </a:r>
                      <a:r>
                        <a:rPr lang="en-US" sz="1800" baseline="300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(2.56±0.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28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)·</a:t>
                      </a: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87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±0.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30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)·</a:t>
                      </a:r>
                      <a:r>
                        <a:rPr lang="ru-RU" sz="1800" dirty="0">
                          <a:effectLst/>
                        </a:rPr>
                        <a:t>10</a:t>
                      </a:r>
                      <a:r>
                        <a:rPr lang="ru-RU" sz="1800" baseline="300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&lt; 1.2·10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667595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σ</a:t>
                      </a:r>
                      <a:r>
                        <a:rPr lang="en-US" sz="1600" baseline="-25000">
                          <a:effectLst/>
                        </a:rPr>
                        <a:t>w </a:t>
                      </a:r>
                      <a:r>
                        <a:rPr lang="ru-RU" sz="1600">
                          <a:effectLst/>
                        </a:rPr>
                        <a:t> (мб)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16.4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2.2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(4.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42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±0.4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)·1</a:t>
                      </a:r>
                      <a:r>
                        <a:rPr lang="ru-RU" sz="1800" dirty="0">
                          <a:effectLst/>
                        </a:rPr>
                        <a:t>0</a:t>
                      </a:r>
                      <a:r>
                        <a:rPr lang="ru-RU" sz="1800" baseline="30000" dirty="0">
                          <a:effectLst/>
                        </a:rPr>
                        <a:t>-4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9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6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±3.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&lt; 2·10</a:t>
                      </a:r>
                      <a:r>
                        <a:rPr lang="ru-RU" sz="1800" baseline="30000" dirty="0">
                          <a:effectLst/>
                        </a:rPr>
                        <a:t>-4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006726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 σ &gt; (мб)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14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1.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95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±0.2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39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±2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543248"/>
                  </a:ext>
                </a:extLst>
              </a:tr>
              <a:tr h="94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&lt; σ &gt; (мб)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основе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данных [</a:t>
                      </a: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r>
                        <a:rPr lang="en-US" sz="1600" dirty="0">
                          <a:effectLst/>
                        </a:rPr>
                        <a:t>5</a:t>
                      </a:r>
                      <a:r>
                        <a:rPr lang="ru-RU" sz="1600" dirty="0">
                          <a:effectLst/>
                        </a:rPr>
                        <a:t>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169±17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73</a:t>
                      </a: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±17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472779"/>
                  </a:ext>
                </a:extLst>
              </a:tr>
              <a:tr h="533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 σ </a:t>
                      </a:r>
                      <a:r>
                        <a:rPr lang="en-US" sz="1600">
                          <a:effectLst/>
                        </a:rPr>
                        <a:t>&gt; (мб)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(TALYS1.9)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179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ylfaen" panose="010A0502050306030303" pitchFamily="18" charset="0"/>
                        </a:rPr>
                        <a:t>0.139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163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0.0164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120966"/>
                  </a:ext>
                </a:extLst>
              </a:tr>
              <a:tr h="533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&lt; σ </a:t>
                      </a:r>
                      <a:r>
                        <a:rPr lang="en-US" sz="1600">
                          <a:effectLst/>
                        </a:rPr>
                        <a:t>&gt; (мб)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(FLUKA)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158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ylfaen" panose="010A0502050306030303" pitchFamily="18" charset="0"/>
                        </a:rPr>
                        <a:t>0.0183</a:t>
                      </a:r>
                      <a:endParaRPr lang="en-US" sz="240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142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ylfaen" panose="010A0502050306030303" pitchFamily="18" charset="0"/>
                        </a:rPr>
                        <a:t>0.00014</a:t>
                      </a:r>
                      <a:endParaRPr lang="en-US" sz="2400" dirty="0">
                        <a:effectLst/>
                        <a:latin typeface="Sylfaen" panose="010A050205030603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6542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CFE4DE-7EFE-4E93-85A6-51CC569AFB46}"/>
              </a:ext>
            </a:extLst>
          </p:cNvPr>
          <p:cNvSpPr txBox="1"/>
          <p:nvPr/>
        </p:nvSpPr>
        <p:spPr>
          <a:xfrm>
            <a:off x="2195736" y="6165304"/>
            <a:ext cx="9865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[4] S.S. </a:t>
            </a:r>
            <a:r>
              <a:rPr lang="en-US" dirty="0" err="1"/>
              <a:t>Belyshev</a:t>
            </a:r>
            <a:r>
              <a:rPr lang="en-US" dirty="0"/>
              <a:t> et al. Eur. Phys. J. A, 51, 67 (2015).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[5] R.R. </a:t>
            </a:r>
            <a:r>
              <a:rPr lang="en-US" dirty="0" err="1"/>
              <a:t>Harveyet</a:t>
            </a:r>
            <a:r>
              <a:rPr lang="en-US" dirty="0"/>
              <a:t> al. Phys. Rev. B, 136, 126 (1964).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D100E-7AFC-43E7-A273-F76F747AC0C7}"/>
              </a:ext>
            </a:extLst>
          </p:cNvPr>
          <p:cNvSpPr txBox="1"/>
          <p:nvPr/>
        </p:nvSpPr>
        <p:spPr>
          <a:xfrm>
            <a:off x="125760" y="900026"/>
            <a:ext cx="8892480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0430" marR="54038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Табл.1.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Выходы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i="1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взвешенные и усредненные сечения, соответственно,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&lt;σ&gt; (или их верхние границы)</a:t>
            </a:r>
            <a:r>
              <a:rPr lang="ru-RU" sz="18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реакций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4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их сравнение с модельными предсказаниями. Приведенные ошибки сечений включают также систематические погрешности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61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Заключение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5B44B-474B-4772-83D2-10FAB0CA5F3B}"/>
              </a:ext>
            </a:extLst>
          </p:cNvPr>
          <p:cNvSpPr txBox="1"/>
          <p:nvPr/>
        </p:nvSpPr>
        <p:spPr>
          <a:xfrm>
            <a:off x="27740" y="1052736"/>
            <a:ext cx="692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Sylfaen" panose="010A0502050306030303" pitchFamily="18" charset="0"/>
              </a:rPr>
              <a:t>Впервые наблюдался процесс </a:t>
            </a:r>
            <a:r>
              <a:rPr lang="ru-RU" baseline="30000" dirty="0">
                <a:latin typeface="Sylfaen" panose="010A0502050306030303" pitchFamily="18" charset="0"/>
              </a:rPr>
              <a:t>209</a:t>
            </a:r>
            <a:r>
              <a:rPr lang="en-US" dirty="0">
                <a:latin typeface="Sylfaen" panose="010A0502050306030303" pitchFamily="18" charset="0"/>
              </a:rPr>
              <a:t>Bi</a:t>
            </a:r>
            <a:r>
              <a:rPr lang="ru-RU" dirty="0">
                <a:latin typeface="Sylfaen" panose="010A0502050306030303" pitchFamily="18" charset="0"/>
              </a:rPr>
              <a:t>(γ,4</a:t>
            </a:r>
            <a:r>
              <a:rPr lang="en-US" dirty="0">
                <a:latin typeface="Sylfaen" panose="010A0502050306030303" pitchFamily="18" charset="0"/>
              </a:rPr>
              <a:t>n</a:t>
            </a:r>
            <a:r>
              <a:rPr lang="ru-RU" dirty="0">
                <a:latin typeface="Sylfaen" panose="010A0502050306030303" pitchFamily="18" charset="0"/>
              </a:rPr>
              <a:t>)</a:t>
            </a:r>
            <a:r>
              <a:rPr lang="ru-RU" baseline="30000" dirty="0">
                <a:latin typeface="Sylfaen" panose="010A0502050306030303" pitchFamily="18" charset="0"/>
              </a:rPr>
              <a:t>205</a:t>
            </a:r>
            <a:r>
              <a:rPr lang="en-US" dirty="0">
                <a:latin typeface="Sylfaen" panose="010A0502050306030303" pitchFamily="18" charset="0"/>
              </a:rPr>
              <a:t>Bi </a:t>
            </a:r>
            <a:r>
              <a:rPr lang="ru-RU" dirty="0">
                <a:latin typeface="Sylfaen" panose="010A0502050306030303" pitchFamily="18" charset="0"/>
              </a:rPr>
              <a:t>в области околопороговой энергии </a:t>
            </a:r>
            <a:r>
              <a:rPr lang="en-US" i="1" dirty="0" err="1">
                <a:latin typeface="Sylfaen" panose="010A0502050306030303" pitchFamily="18" charset="0"/>
              </a:rPr>
              <a:t>Ē</a:t>
            </a:r>
            <a:r>
              <a:rPr lang="en-US" i="1" baseline="-25000" dirty="0" err="1">
                <a:latin typeface="Sylfaen" panose="010A0502050306030303" pitchFamily="18" charset="0"/>
              </a:rPr>
              <a:t>e</a:t>
            </a:r>
            <a:r>
              <a:rPr lang="ru-RU" dirty="0">
                <a:latin typeface="Sylfaen" panose="010A0502050306030303" pitchFamily="18" charset="0"/>
              </a:rPr>
              <a:t>= </a:t>
            </a:r>
            <a:r>
              <a:rPr lang="en-US" dirty="0">
                <a:latin typeface="Sylfaen" panose="010A0502050306030303" pitchFamily="18" charset="0"/>
              </a:rPr>
              <a:t>30 </a:t>
            </a:r>
            <a:r>
              <a:rPr lang="ru-RU" dirty="0">
                <a:latin typeface="Sylfaen" panose="010A0502050306030303" pitchFamily="18" charset="0"/>
              </a:rPr>
              <a:t>МэВ и измерено сечение этого процесса.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99C93-692D-4C41-BFA1-A6E1833004EC}"/>
              </a:ext>
            </a:extLst>
          </p:cNvPr>
          <p:cNvSpPr txBox="1"/>
          <p:nvPr/>
        </p:nvSpPr>
        <p:spPr>
          <a:xfrm>
            <a:off x="14792" y="1916832"/>
            <a:ext cx="6933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из 4 связанных нейтронов не наблюдалась. Впервые получены значения для верхней границы выхода реакции образования гипотетического тетранейтрона по отношению к выходу однонейтронной реакции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(γ,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уровне достоверности 68%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82F09-8DFE-4D10-AF57-A88302278927}"/>
              </a:ext>
            </a:extLst>
          </p:cNvPr>
          <p:cNvSpPr/>
          <p:nvPr/>
        </p:nvSpPr>
        <p:spPr>
          <a:xfrm>
            <a:off x="7092280" y="1973782"/>
            <a:ext cx="171796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i="1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2·10</a:t>
            </a:r>
            <a:r>
              <a:rPr lang="ru-RU" baseline="300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endParaRPr lang="en-US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C7B6A1-F9E1-4DA6-AE4F-1DB560F9296C}"/>
                  </a:ext>
                </a:extLst>
              </p:cNvPr>
              <p:cNvSpPr/>
              <p:nvPr/>
            </p:nvSpPr>
            <p:spPr>
              <a:xfrm>
                <a:off x="6994014" y="2477838"/>
                <a:ext cx="2042482" cy="735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83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𝐵𝑖</m:t>
                                  </m:r>
                                </m:e>
                              </m:sPre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83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𝐵𝑖</m:t>
                                  </m:r>
                                </m:e>
                              </m:sPre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C7B6A1-F9E1-4DA6-AE4F-1DB560F92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14" y="2477838"/>
                <a:ext cx="2042482" cy="73513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318165-20F3-412B-BEC6-8D35424F75FD}"/>
              </a:ext>
            </a:extLst>
          </p:cNvPr>
          <p:cNvSpPr txBox="1"/>
          <p:nvPr/>
        </p:nvSpPr>
        <p:spPr>
          <a:xfrm flipH="1">
            <a:off x="6948264" y="1196752"/>
            <a:ext cx="218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i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dirty="0">
                <a:latin typeface="Sylfaen" panose="010A0502050306030303" pitchFamily="18" charset="0"/>
              </a:rPr>
              <a:t>= 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±0.2</a:t>
            </a:r>
            <a:r>
              <a:rPr lang="en-US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endParaRPr lang="en-US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43716-6FAC-45F0-B293-C713A07FFAF7}"/>
              </a:ext>
            </a:extLst>
          </p:cNvPr>
          <p:cNvSpPr txBox="1"/>
          <p:nvPr/>
        </p:nvSpPr>
        <p:spPr>
          <a:xfrm>
            <a:off x="35496" y="3356992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Показано, что теоретические предсказания моделей сильно (более чем на порядок) занижены по сравнению с измеренным при 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ru-RU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 МэВ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сечением реакции </a:t>
            </a:r>
            <a:r>
              <a:rPr lang="ru-RU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(γ, 4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Такое расхождение может быть обусловлено тем, что в моделях не предусмотрена возможность образования коррелированных нейтронных систем, в частности, резонансного состояния четырех нейтронов с энергией возбуждения около 2.4 МэВ, обнаруженного недавно в реакции 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H(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He,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H+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He)4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hy-AM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[M. Duer et al., Nature 606 (2022) 678]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По-видимому, наблюденное в данной работе околопороговое образование четырехнейтронной системы может служить косвенным указанием на ее резонансный характер.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90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1"/>
            <a:ext cx="7772400" cy="391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Նախահաշիվ (2024-2029թթ.)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0"/>
          <a:stretch/>
        </p:blipFill>
        <p:spPr bwMode="auto">
          <a:xfrm>
            <a:off x="5508104" y="508356"/>
            <a:ext cx="3439622" cy="1252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AA01A7-1F3C-4DD2-B10A-7A5632C24170}"/>
              </a:ext>
            </a:extLst>
          </p:cNvPr>
          <p:cNvSpPr/>
          <p:nvPr/>
        </p:nvSpPr>
        <p:spPr>
          <a:xfrm>
            <a:off x="725708" y="1125953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1600" b="1" i="1" dirty="0">
                <a:solidFill>
                  <a:srgbClr val="C00000"/>
                </a:solidFill>
                <a:latin typeface="Sylfaen" pitchFamily="18" charset="0"/>
              </a:rPr>
              <a:t>Անհրաժեշտ</a:t>
            </a:r>
            <a:r>
              <a:rPr lang="en-US" sz="1600" b="1" i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hy-AM" sz="1600" b="1" i="1" dirty="0">
                <a:solidFill>
                  <a:srgbClr val="C00000"/>
                </a:solidFill>
                <a:latin typeface="Sylfaen" pitchFamily="18" charset="0"/>
              </a:rPr>
              <a:t>նյութական</a:t>
            </a:r>
            <a:r>
              <a:rPr lang="en-US" sz="1600" b="1" i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hy-AM" sz="1600" b="1" i="1" dirty="0">
                <a:solidFill>
                  <a:srgbClr val="C00000"/>
                </a:solidFill>
                <a:latin typeface="Sylfaen" pitchFamily="18" charset="0"/>
              </a:rPr>
              <a:t>ռեսուրսներ</a:t>
            </a:r>
            <a:endParaRPr lang="ru-RU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667A66-3BE4-4EFA-87FE-27E072A27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3"/>
          <a:stretch/>
        </p:blipFill>
        <p:spPr bwMode="auto">
          <a:xfrm>
            <a:off x="4644008" y="4853989"/>
            <a:ext cx="3888000" cy="188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493C1E0-36B9-4699-8CF6-F98C83D7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" y="1701000"/>
            <a:ext cx="6357600" cy="3527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32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36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y-AM" sz="35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Խ</a:t>
            </a:r>
            <a:r>
              <a:rPr lang="ru-RU" sz="35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նդրի</a:t>
            </a:r>
            <a:r>
              <a:rPr lang="ru-RU" sz="35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ru-RU" sz="35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արդի</a:t>
            </a:r>
            <a:r>
              <a:rPr lang="ru-RU" sz="35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</a:t>
            </a:r>
            <a:r>
              <a:rPr lang="ru-RU" sz="35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վիճակը</a:t>
            </a:r>
            <a:r>
              <a:rPr lang="ru-RU" sz="35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 և </a:t>
            </a:r>
            <a:r>
              <a:rPr lang="ru-RU" sz="35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նպատակները</a:t>
            </a:r>
            <a:endParaRPr lang="ru-RU" sz="35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ylfae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4784"/>
            <a:ext cx="892899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sz="2000" dirty="0">
                <a:latin typeface="Sylfaen" pitchFamily="18" charset="0"/>
              </a:rPr>
              <a:t>Նախագծի շրջանակներում անցկացվող հետազոտությունները հնարավորություն կտան հետագայում լուծելու հետևյալ խնդիրները</a:t>
            </a:r>
            <a:r>
              <a:rPr lang="ru-RU" sz="2000" dirty="0">
                <a:latin typeface="Sylfaen" pitchFamily="18" charset="0"/>
              </a:rPr>
              <a:t>`</a:t>
            </a:r>
          </a:p>
          <a:p>
            <a:pPr algn="just"/>
            <a:endParaRPr lang="ru-RU" sz="2100" dirty="0">
              <a:latin typeface="Sylfae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hy-AM" dirty="0">
                <a:latin typeface="Sylfaen" pitchFamily="18" charset="0"/>
              </a:rPr>
              <a:t>Բնապահպանական խնդիրների մոնիտորինգ</a:t>
            </a:r>
            <a:endParaRPr lang="ru-RU" dirty="0">
              <a:latin typeface="Sylfaen" pitchFamily="18" charset="0"/>
            </a:endParaRPr>
          </a:p>
          <a:p>
            <a:pPr algn="just"/>
            <a:r>
              <a:rPr lang="hy-AM" dirty="0">
                <a:latin typeface="Sylfaen" pitchFamily="18" charset="0"/>
              </a:rPr>
              <a:t>ա) հանքարդյունաբերական ձեռնարկությունների ու պոչամբարների մոտակայքի ստորգետնյա ջրերում ծանր մետաղների (օրինակ Pb, Bi, Au) </a:t>
            </a:r>
            <a:r>
              <a:rPr lang="ru-RU" dirty="0">
                <a:latin typeface="Sylfaen" pitchFamily="18" charset="0"/>
              </a:rPr>
              <a:t>	</a:t>
            </a:r>
            <a:r>
              <a:rPr lang="hy-AM" dirty="0">
                <a:latin typeface="Sylfaen" pitchFamily="18" charset="0"/>
              </a:rPr>
              <a:t>հայտնաբերում և դրանց քանակական փոփոխությունների </a:t>
            </a:r>
            <a:r>
              <a:rPr lang="ru-RU" dirty="0">
                <a:latin typeface="Sylfaen" pitchFamily="18" charset="0"/>
              </a:rPr>
              <a:t>	</a:t>
            </a:r>
            <a:r>
              <a:rPr lang="hy-AM" dirty="0">
                <a:latin typeface="Sylfaen" pitchFamily="18" charset="0"/>
              </a:rPr>
              <a:t>մշտադիտարկում:</a:t>
            </a:r>
            <a:endParaRPr lang="ru-RU" dirty="0">
              <a:latin typeface="Sylfaen" pitchFamily="18" charset="0"/>
            </a:endParaRPr>
          </a:p>
          <a:p>
            <a:pPr algn="just"/>
            <a:r>
              <a:rPr lang="hy-AM" dirty="0">
                <a:latin typeface="Sylfaen" pitchFamily="18" charset="0"/>
              </a:rPr>
              <a:t>բ)</a:t>
            </a:r>
            <a:r>
              <a:rPr lang="ru-RU" dirty="0">
                <a:latin typeface="Sylfaen" pitchFamily="18" charset="0"/>
              </a:rPr>
              <a:t> </a:t>
            </a:r>
            <a:r>
              <a:rPr lang="hy-AM" dirty="0">
                <a:latin typeface="Sylfaen" pitchFamily="18" charset="0"/>
              </a:rPr>
              <a:t>թափոնների (այդ թվում ռադիոակտիվ) պարունակության </a:t>
            </a:r>
            <a:r>
              <a:rPr lang="ru-RU" dirty="0">
                <a:latin typeface="Sylfaen" pitchFamily="18" charset="0"/>
              </a:rPr>
              <a:t>	</a:t>
            </a:r>
            <a:r>
              <a:rPr lang="hy-AM" dirty="0">
                <a:latin typeface="Sylfaen" pitchFamily="18" charset="0"/>
              </a:rPr>
              <a:t>մշտադիտարկում</a:t>
            </a:r>
            <a:endParaRPr lang="ru-RU" dirty="0">
              <a:latin typeface="Sylfae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hy-AM" dirty="0">
                <a:latin typeface="Sylfaen" pitchFamily="18" charset="0"/>
              </a:rPr>
              <a:t>գ) գյուղատնտեսական նպատակներով օգտագործվող հողերում ծանր </a:t>
            </a:r>
            <a:r>
              <a:rPr lang="ru-RU" dirty="0">
                <a:latin typeface="Sylfaen" pitchFamily="18" charset="0"/>
              </a:rPr>
              <a:t>	</a:t>
            </a:r>
            <a:r>
              <a:rPr lang="hy-AM" dirty="0">
                <a:latin typeface="Sylfaen" pitchFamily="18" charset="0"/>
              </a:rPr>
              <a:t>մետաղների պարունակության չափում՝ բնապահպանական վիճակի </a:t>
            </a:r>
            <a:r>
              <a:rPr lang="ru-RU" dirty="0">
                <a:latin typeface="Sylfaen" pitchFamily="18" charset="0"/>
              </a:rPr>
              <a:t>	</a:t>
            </a:r>
            <a:r>
              <a:rPr lang="hy-AM" dirty="0">
                <a:latin typeface="Sylfaen" pitchFamily="18" charset="0"/>
              </a:rPr>
              <a:t>գնահատման համար:</a:t>
            </a:r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hy-AM" dirty="0">
                <a:latin typeface="Sylfaen" pitchFamily="18" charset="0"/>
              </a:rPr>
              <a:t>Արդյունաբերական նպատակներով պոչամբարներում թանկարժեք և հազվագյուտ մետաղների հայտնաբերում:</a:t>
            </a:r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</a:pPr>
            <a:r>
              <a:rPr lang="hy-AM" strike="sngStrike" dirty="0">
                <a:solidFill>
                  <a:srgbClr val="FF0000"/>
                </a:solidFill>
                <a:latin typeface="Sylfaen" pitchFamily="18" charset="0"/>
              </a:rPr>
              <a:t>Միջպետական սահմանային անցակետերում ռադիոակտիվ նյութերի (օրինակ U, Pu, Th) ապօրինի և մաքսանենգ շրջանառության բացահայտում:</a:t>
            </a:r>
            <a:endParaRPr lang="ru-RU" strike="sngStrike" dirty="0">
              <a:solidFill>
                <a:srgbClr val="FF0000"/>
              </a:solidFill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</a:pPr>
            <a:r>
              <a:rPr lang="hy-AM" dirty="0"/>
              <a:t>Միջուկային ֆիզիկայի տեսական մոդելների կանխագուշակումների</a:t>
            </a:r>
            <a:r>
              <a:rPr lang="en-US" dirty="0"/>
              <a:t> </a:t>
            </a:r>
            <a:r>
              <a:rPr lang="hy-AM" dirty="0"/>
              <a:t>ստուգում և փորձարարական տվյալների բազայի ճշգրտում և  լրացում</a:t>
            </a:r>
            <a:endParaRPr lang="en-US" dirty="0"/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</a:pPr>
            <a:r>
              <a:rPr lang="hy-AM" dirty="0">
                <a:latin typeface="Sylfaen" pitchFamily="18" charset="0"/>
              </a:rPr>
              <a:t>Միջուկային</a:t>
            </a:r>
            <a:r>
              <a:rPr lang="en-US" dirty="0">
                <a:latin typeface="Sylfaen" pitchFamily="18" charset="0"/>
              </a:rPr>
              <a:t> ա</a:t>
            </a:r>
            <a:r>
              <a:rPr lang="hy-AM" dirty="0">
                <a:latin typeface="Sylfaen" pitchFamily="18" charset="0"/>
              </a:rPr>
              <a:t>ստրոֆիկային</a:t>
            </a:r>
            <a:r>
              <a:rPr lang="en-US" dirty="0">
                <a:latin typeface="Sylfaen" pitchFamily="18" charset="0"/>
              </a:rPr>
              <a:t> </a:t>
            </a:r>
            <a:r>
              <a:rPr lang="hy-AM" dirty="0">
                <a:latin typeface="Sylfaen" pitchFamily="18" charset="0"/>
              </a:rPr>
              <a:t>վերաբերվող</a:t>
            </a:r>
            <a:r>
              <a:rPr lang="en-US" dirty="0">
                <a:latin typeface="Sylfaen" pitchFamily="18" charset="0"/>
              </a:rPr>
              <a:t> </a:t>
            </a:r>
            <a:r>
              <a:rPr lang="hy-AM" dirty="0">
                <a:latin typeface="Sylfaen" pitchFamily="18" charset="0"/>
              </a:rPr>
              <a:t>խնդիրներ</a:t>
            </a:r>
          </a:p>
        </p:txBody>
      </p:sp>
    </p:spTree>
    <p:extLst>
      <p:ext uri="{BB962C8B-B14F-4D97-AF65-F5344CB8AC3E}">
        <p14:creationId xmlns:p14="http://schemas.microsoft.com/office/powerpoint/2010/main" val="325402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850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95553-1D1D-42A0-A358-7654D86983D1}"/>
              </a:ext>
            </a:extLst>
          </p:cNvPr>
          <p:cNvSpPr txBox="1"/>
          <p:nvPr/>
        </p:nvSpPr>
        <p:spPr>
          <a:xfrm>
            <a:off x="6012160" y="4469050"/>
            <a:ext cx="1904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>
                <a:latin typeface="Sylfaen" panose="010A0502050306030303" pitchFamily="18" charset="0"/>
              </a:rPr>
              <a:t>Е</a:t>
            </a:r>
            <a:r>
              <a:rPr lang="ru-RU" sz="2000" i="1" baseline="-25000" dirty="0" err="1">
                <a:latin typeface="Sylfaen" panose="010A0502050306030303" pitchFamily="18" charset="0"/>
              </a:rPr>
              <a:t>γ</a:t>
            </a:r>
            <a:r>
              <a:rPr lang="en-US" sz="2000" i="1" baseline="30000" dirty="0" err="1">
                <a:latin typeface="Sylfaen" panose="010A0502050306030303" pitchFamily="18" charset="0"/>
              </a:rPr>
              <a:t>th</a:t>
            </a:r>
            <a:r>
              <a:rPr lang="en-US" sz="2000" i="1" baseline="30000" dirty="0">
                <a:latin typeface="Sylfaen" panose="010A0502050306030303" pitchFamily="18" charset="0"/>
              </a:rPr>
              <a:t> </a:t>
            </a:r>
            <a:r>
              <a:rPr lang="ru-RU" sz="2000" dirty="0">
                <a:latin typeface="Sylfaen" panose="010A0502050306030303" pitchFamily="18" charset="0"/>
              </a:rPr>
              <a:t>= </a:t>
            </a:r>
            <a:r>
              <a:rPr lang="en-US" sz="2000" dirty="0">
                <a:latin typeface="Sylfaen" panose="010A0502050306030303" pitchFamily="18" charset="0"/>
              </a:rPr>
              <a:t>29.5 </a:t>
            </a:r>
            <a:r>
              <a:rPr lang="hy-AM" sz="2000" dirty="0">
                <a:latin typeface="Sylfaen" panose="010A0502050306030303" pitchFamily="18" charset="0"/>
              </a:rPr>
              <a:t>ՄէՎ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26240-0FBD-4DFB-A62B-FAF9189C3FCC}"/>
              </a:ext>
            </a:extLst>
          </p:cNvPr>
          <p:cNvSpPr txBox="1"/>
          <p:nvPr/>
        </p:nvSpPr>
        <p:spPr>
          <a:xfrm flipH="1">
            <a:off x="5841738" y="3610517"/>
            <a:ext cx="22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latin typeface="Sylfaen" panose="010A0502050306030303" pitchFamily="18" charset="0"/>
              </a:rPr>
              <a:t>209</a:t>
            </a:r>
            <a:r>
              <a:rPr lang="en-US" sz="2400" dirty="0">
                <a:latin typeface="Sylfaen" panose="010A0502050306030303" pitchFamily="18" charset="0"/>
              </a:rPr>
              <a:t>Bi</a:t>
            </a:r>
            <a:r>
              <a:rPr lang="ru-RU" sz="2400" dirty="0">
                <a:latin typeface="Sylfaen" panose="010A0502050306030303" pitchFamily="18" charset="0"/>
              </a:rPr>
              <a:t>(γ, 4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ru-RU" sz="2400" baseline="30000" dirty="0">
                <a:latin typeface="Sylfaen" panose="010A0502050306030303" pitchFamily="18" charset="0"/>
              </a:rPr>
              <a:t>205</a:t>
            </a:r>
            <a:r>
              <a:rPr lang="en-US" sz="2400" dirty="0">
                <a:latin typeface="Sylfaen" panose="010A0502050306030303" pitchFamily="18" charset="0"/>
              </a:rPr>
              <a:t>Bi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85408F-9347-4AC8-898B-44BEF5AD7CED}"/>
              </a:ext>
            </a:extLst>
          </p:cNvPr>
          <p:cNvGrpSpPr/>
          <p:nvPr/>
        </p:nvGrpSpPr>
        <p:grpSpPr>
          <a:xfrm>
            <a:off x="910454" y="3227645"/>
            <a:ext cx="4114164" cy="2560321"/>
            <a:chOff x="0" y="0"/>
            <a:chExt cx="4114305" cy="25608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DE9132-F081-4AC1-B116-71232CCD0A7B}"/>
                </a:ext>
              </a:extLst>
            </p:cNvPr>
            <p:cNvGrpSpPr/>
            <p:nvPr/>
          </p:nvGrpSpPr>
          <p:grpSpPr>
            <a:xfrm>
              <a:off x="3018049" y="0"/>
              <a:ext cx="408305" cy="418465"/>
              <a:chOff x="0" y="0"/>
              <a:chExt cx="408305" cy="418465"/>
            </a:xfrm>
          </p:grpSpPr>
          <p:pic>
            <p:nvPicPr>
              <p:cNvPr id="21" name="Picture 20" descr="G:\Y\Hodvacner\Seminar tetraneutron\220 - Copy (2).jpg">
                <a:extLst>
                  <a:ext uri="{FF2B5EF4-FFF2-40B4-BE49-F238E27FC236}">
                    <a16:creationId xmlns:a16="http://schemas.microsoft.com/office/drawing/2014/main" id="{89138072-9161-4527-9C8E-83A730902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3729" y1="56364" x2="81356" y2="50909"/>
                            <a14:foregroundMark x1="50847" y1="23636" x2="55932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" y="15621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 descr="G:\Y\Hodvacner\Seminar tetraneutron\220 - Copy (2).jpg">
                <a:extLst>
                  <a:ext uri="{FF2B5EF4-FFF2-40B4-BE49-F238E27FC236}">
                    <a16:creationId xmlns:a16="http://schemas.microsoft.com/office/drawing/2014/main" id="{30760F87-2631-4467-9D79-DD36C931C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7458" y1="76364" x2="59322" y2="29091"/>
                            <a14:foregroundMark x1="27119" y1="45455" x2="81356" y2="563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90" y="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 descr="G:\Y\Hodvacner\Seminar tetraneutron\220 - Copy (2).jpg">
                <a:extLst>
                  <a:ext uri="{FF2B5EF4-FFF2-40B4-BE49-F238E27FC236}">
                    <a16:creationId xmlns:a16="http://schemas.microsoft.com/office/drawing/2014/main" id="{BFF57039-A975-4FC5-BA03-9ABB6703F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5424" y1="43636" x2="79661" y2="63636"/>
                            <a14:foregroundMark x1="64407" y1="25455" x2="40678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G:\Y\Hodvacner\Seminar tetraneutron\220 - Copy (2).jpg">
                <a:extLst>
                  <a:ext uri="{FF2B5EF4-FFF2-40B4-BE49-F238E27FC236}">
                    <a16:creationId xmlns:a16="http://schemas.microsoft.com/office/drawing/2014/main" id="{93B507DD-EACA-47A8-B92A-14A2A84CF4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25424" y1="43636" x2="79661" y2="63636"/>
                            <a14:foregroundMark x1="64407" y1="25455" x2="40678" y2="818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"/>
                <a:ext cx="259715" cy="2584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11" descr="G:\Y\Hodvacner\Seminar tetraneutron\220 (2).jpg">
              <a:extLst>
                <a:ext uri="{FF2B5EF4-FFF2-40B4-BE49-F238E27FC236}">
                  <a16:creationId xmlns:a16="http://schemas.microsoft.com/office/drawing/2014/main" id="{771167EB-1384-43F3-AE19-F778E2934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70" b="97248" l="1478" r="98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110" y="369988"/>
              <a:ext cx="1085850" cy="1165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G:\Y\Hodvacner\Seminar tetraneutron\220 (2).jpg">
              <a:extLst>
                <a:ext uri="{FF2B5EF4-FFF2-40B4-BE49-F238E27FC236}">
                  <a16:creationId xmlns:a16="http://schemas.microsoft.com/office/drawing/2014/main" id="{C8F2ACDB-9DA6-4B87-85A0-C6F6B781F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70" b="97706" l="1478" r="98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192" y="1025396"/>
              <a:ext cx="1085850" cy="11658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92F850-4B68-4C0B-B705-3076A6466CFC}"/>
                </a:ext>
              </a:extLst>
            </p:cNvPr>
            <p:cNvCxnSpPr/>
            <p:nvPr/>
          </p:nvCxnSpPr>
          <p:spPr>
            <a:xfrm>
              <a:off x="2156504" y="1178677"/>
              <a:ext cx="809625" cy="3714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F2235F7A-6758-4E47-8D60-3CD1669A3060}"/>
                </a:ext>
              </a:extLst>
            </p:cNvPr>
            <p:cNvSpPr txBox="1"/>
            <p:nvPr/>
          </p:nvSpPr>
          <p:spPr>
            <a:xfrm>
              <a:off x="1242104" y="1485239"/>
              <a:ext cx="1104900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aseline="30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209</a:t>
              </a: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Curved Connector 53">
              <a:extLst>
                <a:ext uri="{FF2B5EF4-FFF2-40B4-BE49-F238E27FC236}">
                  <a16:creationId xmlns:a16="http://schemas.microsoft.com/office/drawing/2014/main" id="{A80EC492-8737-4CCE-8D96-A72D66CF6992}"/>
                </a:ext>
              </a:extLst>
            </p:cNvPr>
            <p:cNvCxnSpPr/>
            <p:nvPr/>
          </p:nvCxnSpPr>
          <p:spPr>
            <a:xfrm>
              <a:off x="0" y="681836"/>
              <a:ext cx="866775" cy="257175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9F8EDABC-C0FC-40C5-B4C4-31ACFFB3F372}"/>
                </a:ext>
              </a:extLst>
            </p:cNvPr>
            <p:cNvSpPr txBox="1"/>
            <p:nvPr/>
          </p:nvSpPr>
          <p:spPr>
            <a:xfrm>
              <a:off x="285420" y="798118"/>
              <a:ext cx="466725" cy="495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γ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557590-2ADD-4417-9462-0092C68E1618}"/>
                </a:ext>
              </a:extLst>
            </p:cNvPr>
            <p:cNvCxnSpPr/>
            <p:nvPr/>
          </p:nvCxnSpPr>
          <p:spPr>
            <a:xfrm flipV="1">
              <a:off x="2161790" y="264277"/>
              <a:ext cx="847725" cy="381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1989BD91-A290-4F84-853B-E624EA58573F}"/>
                </a:ext>
              </a:extLst>
            </p:cNvPr>
            <p:cNvSpPr txBox="1"/>
            <p:nvPr/>
          </p:nvSpPr>
          <p:spPr>
            <a:xfrm>
              <a:off x="3171330" y="2103648"/>
              <a:ext cx="942975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aseline="30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205</a:t>
              </a: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E2599126-946D-4F5C-8443-6C86C4A6207E}"/>
                </a:ext>
              </a:extLst>
            </p:cNvPr>
            <p:cNvSpPr txBox="1"/>
            <p:nvPr/>
          </p:nvSpPr>
          <p:spPr>
            <a:xfrm>
              <a:off x="2981050" y="301276"/>
              <a:ext cx="628650" cy="4572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aseline="30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5799" y="1252804"/>
            <a:ext cx="8928992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hy-AM" b="1" dirty="0">
                <a:latin typeface="Sylfaen" pitchFamily="18" charset="0"/>
              </a:rPr>
              <a:t>ԱԱԳԼ-ի էլեկտրոնների գծային արագացուցչի</a:t>
            </a:r>
            <a:r>
              <a:rPr lang="hy-AM" dirty="0">
                <a:latin typeface="Sylfaen" pitchFamily="18" charset="0"/>
              </a:rPr>
              <a:t> վրա մեր խմբի կողմից իրականացված գիտափորձերում օգտագործելով արգելակման </a:t>
            </a:r>
            <a:r>
              <a:rPr lang="hy-AM" b="1" dirty="0">
                <a:latin typeface="Sylfaen" pitchFamily="18" charset="0"/>
              </a:rPr>
              <a:t>γ</a:t>
            </a:r>
            <a:r>
              <a:rPr lang="hy-AM" dirty="0">
                <a:latin typeface="Sylfaen" pitchFamily="18" charset="0"/>
              </a:rPr>
              <a:t>-ճառագայթման փնջերը՝ չափվել է շեմամերձ էներգիաների տիրույթում</a:t>
            </a:r>
            <a:r>
              <a:rPr lang="en-US" dirty="0">
                <a:latin typeface="Sylfaen" pitchFamily="18" charset="0"/>
              </a:rPr>
              <a:t>  </a:t>
            </a:r>
            <a:r>
              <a:rPr lang="hy-AM" dirty="0">
                <a:latin typeface="Sylfaen" pitchFamily="18" charset="0"/>
              </a:rPr>
              <a:t>(</a:t>
            </a:r>
            <a:r>
              <a:rPr lang="hy-AM" b="1" dirty="0">
                <a:solidFill>
                  <a:srgbClr val="FF0000"/>
                </a:solidFill>
                <a:latin typeface="Sylfaen" pitchFamily="18" charset="0"/>
              </a:rPr>
              <a:t>Eth= 29.5 ՄէՎ</a:t>
            </a:r>
            <a:r>
              <a:rPr lang="hy-AM" dirty="0">
                <a:latin typeface="Sylfaen" pitchFamily="18" charset="0"/>
              </a:rPr>
              <a:t>) բիսմութի միջուկներից  </a:t>
            </a:r>
            <a:r>
              <a:rPr lang="hy-AM" b="1" dirty="0">
                <a:latin typeface="Sylfaen" pitchFamily="18" charset="0"/>
              </a:rPr>
              <a:t>չորս նեյտրոնների ֆոտոառաքման ռեակցիայի կտրվածքը</a:t>
            </a:r>
            <a:r>
              <a:rPr lang="en-US" dirty="0">
                <a:latin typeface="Sylfae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9929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y-AM" sz="3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Խմբի ձեռքբերումները տվյալ ոլորտում</a:t>
            </a:r>
            <a:endParaRPr lang="hy-AM" sz="35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ylfae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59" y="1628800"/>
            <a:ext cx="892899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600" dirty="0">
                <a:latin typeface="Sylfaen" pitchFamily="18" charset="0"/>
              </a:rPr>
              <a:t>Ծրագրի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pt-BR" sz="1600" dirty="0">
                <a:latin typeface="Sylfaen" pitchFamily="18" charset="0"/>
              </a:rPr>
              <a:t>կատարողների մասնակցությամբ իրականացված գիտափորձերում ուսումնասիրվել են միջուկների կրկնակի բետա-տրոհման պրոցեսները,  </a:t>
            </a:r>
            <a:r>
              <a:rPr lang="hy-AM" sz="1600" dirty="0">
                <a:latin typeface="Sylfaen" pitchFamily="18" charset="0"/>
              </a:rPr>
              <a:t>ЛУЭ</a:t>
            </a:r>
            <a:r>
              <a:rPr lang="pt-BR" sz="1600" dirty="0">
                <a:latin typeface="Sylfaen" pitchFamily="18" charset="0"/>
              </a:rPr>
              <a:t>-75  արագացուցիչի վրա կատարվել են ֆոտոմիջուկային ռեակցիաներում բազմանեյտրոնային կոռելացված համակարգերի որոնման հետազոտություններ </a:t>
            </a:r>
            <a:r>
              <a:rPr lang="hy-AM" sz="1600" dirty="0">
                <a:latin typeface="Sylfaen" pitchFamily="18" charset="0"/>
              </a:rPr>
              <a:t>[</a:t>
            </a:r>
            <a:r>
              <a:rPr lang="en-US" sz="1600" dirty="0">
                <a:latin typeface="Sylfaen" pitchFamily="18" charset="0"/>
              </a:rPr>
              <a:t>1</a:t>
            </a:r>
            <a:r>
              <a:rPr lang="hy-AM" sz="1600" dirty="0">
                <a:latin typeface="Sylfaen" pitchFamily="18" charset="0"/>
              </a:rPr>
              <a:t>]  (</a:t>
            </a:r>
            <a:r>
              <a:rPr lang="pt-BR" sz="1600" dirty="0">
                <a:latin typeface="Sylfaen" pitchFamily="18" charset="0"/>
              </a:rPr>
              <a:t>որոնց արդյունքները,  համաձայն </a:t>
            </a:r>
            <a:r>
              <a:rPr lang="hy-AM" sz="1600" dirty="0">
                <a:latin typeface="Sylfaen" pitchFamily="18" charset="0"/>
              </a:rPr>
              <a:t>[</a:t>
            </a:r>
            <a:r>
              <a:rPr lang="en-US" sz="1600" dirty="0">
                <a:latin typeface="Sylfaen" pitchFamily="18" charset="0"/>
              </a:rPr>
              <a:t>2</a:t>
            </a:r>
            <a:r>
              <a:rPr lang="hy-AM" sz="1600" dirty="0">
                <a:latin typeface="Sylfaen" pitchFamily="18" charset="0"/>
              </a:rPr>
              <a:t>] հոդվածի հիմնական հեղինակի (T. Faestermann) ծանուցման,  ընդգրկվելու են նրա կողմից նախապատրաստվող ամփոփիչ հոդվածում): </a:t>
            </a:r>
            <a:endParaRPr lang="en-US" sz="1600" dirty="0">
              <a:latin typeface="Sylfaen" pitchFamily="18" charset="0"/>
            </a:endParaRPr>
          </a:p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600" dirty="0">
                <a:latin typeface="Sylfaen" pitchFamily="18" charset="0"/>
              </a:rPr>
              <a:t>ЛУЭ</a:t>
            </a:r>
            <a:r>
              <a:rPr lang="pt-BR" sz="1600" dirty="0">
                <a:latin typeface="Sylfaen" pitchFamily="18" charset="0"/>
              </a:rPr>
              <a:t>-75 և C-18 աագացուցիչների վրա չափվել են  մի շարք ֆոտոմիջուկային և պրոտոն-միջուկային  ռեակցիաների կտրվածքները. չափումների արդյունքները, մասնավորապես, հրատարակվել են բարձր վարկանիշ ունեցող պարբերականում </a:t>
            </a:r>
            <a:r>
              <a:rPr lang="hy-AM" sz="1600" dirty="0">
                <a:latin typeface="Sylfaen" pitchFamily="18" charset="0"/>
              </a:rPr>
              <a:t>[</a:t>
            </a:r>
            <a:r>
              <a:rPr lang="en-US" sz="1600" dirty="0">
                <a:latin typeface="Sylfaen" pitchFamily="18" charset="0"/>
              </a:rPr>
              <a:t>3</a:t>
            </a:r>
            <a:r>
              <a:rPr lang="hy-AM" sz="1600" dirty="0">
                <a:latin typeface="Sylfaen" pitchFamily="18" charset="0"/>
              </a:rPr>
              <a:t>]</a:t>
            </a:r>
            <a:r>
              <a:rPr lang="pt-BR" sz="1600" dirty="0">
                <a:latin typeface="Sylfaen" pitchFamily="18" charset="0"/>
              </a:rPr>
              <a:t>: </a:t>
            </a:r>
          </a:p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pt-BR" sz="1600" dirty="0">
                <a:latin typeface="Sylfaen" pitchFamily="18" charset="0"/>
              </a:rPr>
              <a:t>Կիրառական բնագավառում գամմա-ակտիվացիոն մեթոդի օգնությամբ չափվել է մի շարք նմուշներում քիմիական տարրերի պարունակությունը </a:t>
            </a:r>
            <a:r>
              <a:rPr lang="hy-AM" sz="1600" dirty="0">
                <a:latin typeface="Sylfaen" pitchFamily="18" charset="0"/>
              </a:rPr>
              <a:t>[</a:t>
            </a:r>
            <a:r>
              <a:rPr lang="en-US" sz="1600" dirty="0">
                <a:latin typeface="Sylfaen" pitchFamily="18" charset="0"/>
              </a:rPr>
              <a:t>4</a:t>
            </a:r>
            <a:r>
              <a:rPr lang="hy-AM" sz="1600" dirty="0">
                <a:latin typeface="Sylfaen" pitchFamily="18" charset="0"/>
              </a:rPr>
              <a:t>] </a:t>
            </a:r>
            <a:r>
              <a:rPr lang="pt-BR" sz="1600" dirty="0">
                <a:latin typeface="Sylfaen" pitchFamily="18" charset="0"/>
              </a:rPr>
              <a:t>:</a:t>
            </a:r>
            <a:r>
              <a:rPr lang="en-US" sz="1600" dirty="0">
                <a:latin typeface="Sylfaen" pitchFamily="18" charset="0"/>
              </a:rPr>
              <a:t> </a:t>
            </a:r>
          </a:p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endParaRPr lang="en-US" sz="1400" dirty="0">
              <a:latin typeface="Sylfaen" pitchFamily="18" charset="0"/>
            </a:endParaRPr>
          </a:p>
          <a:p>
            <a:pPr algn="just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[1] T.V. Kotanjyan, A.Y. Aleksanyan, A.O.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Kechechyan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S. M. Amirkhanyan, H. R. Gulkanyan, V. S. Pogosov, and L.A. Poghosyan, J. Contemp. Phys. 58, 6 (2023).</a:t>
            </a:r>
          </a:p>
          <a:p>
            <a:pPr algn="just"/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[2] T. Faestermann, A.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Bergmaier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R. Gernhäuser, D.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Kolla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and M.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Mahgoub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Phys.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B 824, 136799 (2022). </a:t>
            </a:r>
          </a:p>
          <a:p>
            <a:pPr algn="just"/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[3] T.V. Kotanjyan et. al., “Cross sections of proton-induced neutron emission reactions on thorium and uranium at energies below 18 MeV”, Phys. Rev. C 109, 065802 (2024)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[4] A. Aleksanyan et al., "Comparison of gamma activation analysis and instrumental neutron activation analysis of geological samples " Journal of Contemporary Physics (Armenian Academy of Sciences), Vol. 58, No. 4, pages 326 (2023).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</a:pPr>
            <a:endParaRPr lang="ru-RU" sz="1600" dirty="0">
              <a:latin typeface="Sylfaen" pitchFamily="18" charset="0"/>
            </a:endParaRPr>
          </a:p>
          <a:p>
            <a:pPr algn="just"/>
            <a:endParaRPr lang="en-US" sz="1000" dirty="0">
              <a:solidFill>
                <a:schemeClr val="accent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41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35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ylfaen" pitchFamily="18" charset="0"/>
              </a:rPr>
              <a:t>ԼԱԲՈՐԱՏՈՐԻԱ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810" y="1988840"/>
            <a:ext cx="892899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y-AM" dirty="0"/>
              <a:t>Լաբորատորիայի գիտա-փորձարարական բազայի արդիականացումը հնարավորություն կընձեռի իրականացնելու նաև կիրառական բնույթի հետազոտություններ</a:t>
            </a:r>
            <a:r>
              <a:rPr lang="en-US" dirty="0"/>
              <a:t>՝</a:t>
            </a:r>
            <a:endParaRPr lang="ru-RU" dirty="0"/>
          </a:p>
          <a:p>
            <a:pPr algn="just"/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Sylfaen" pitchFamily="18" charset="0"/>
              </a:rPr>
              <a:t>Հ</a:t>
            </a:r>
            <a:r>
              <a:rPr lang="hy-AM" dirty="0">
                <a:latin typeface="Sylfaen" pitchFamily="18" charset="0"/>
              </a:rPr>
              <a:t>անքարդյունաբերական ձեռնարկությունների ու պոչամբարների մոտակայքի</a:t>
            </a:r>
            <a:r>
              <a:rPr lang="en-US" dirty="0">
                <a:latin typeface="Sylfaen" pitchFamily="18" charset="0"/>
              </a:rPr>
              <a:t> </a:t>
            </a:r>
            <a:r>
              <a:rPr lang="hy-AM" dirty="0">
                <a:latin typeface="Sylfaen" pitchFamily="18" charset="0"/>
              </a:rPr>
              <a:t>ստորգետնյա ջրերում ծանր մետաղների (օրինակ Pb, Bi, Au) հայտնաբերում և</a:t>
            </a:r>
            <a:r>
              <a:rPr lang="en-US" dirty="0">
                <a:latin typeface="Sylfaen" pitchFamily="18" charset="0"/>
              </a:rPr>
              <a:t> </a:t>
            </a:r>
            <a:r>
              <a:rPr lang="hy-AM" dirty="0">
                <a:latin typeface="Sylfaen" pitchFamily="18" charset="0"/>
              </a:rPr>
              <a:t>դրանց քանակական փոփոխությունների մշտադիտարկում</a:t>
            </a:r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Sylfaen" pitchFamily="18" charset="0"/>
              </a:rPr>
              <a:t>Թ</a:t>
            </a:r>
            <a:r>
              <a:rPr lang="hy-AM" dirty="0">
                <a:latin typeface="Sylfaen" pitchFamily="18" charset="0"/>
              </a:rPr>
              <a:t>ափոնների (այդ թվում ռադիոակտիվ) պարունակության մշտադիտարկում</a:t>
            </a:r>
            <a:r>
              <a:rPr lang="en-US" dirty="0">
                <a:latin typeface="Sylfaen" pitchFamily="18" charset="0"/>
              </a:rPr>
              <a:t>:</a:t>
            </a:r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y-AM" dirty="0">
                <a:latin typeface="Sylfaen" pitchFamily="18" charset="0"/>
              </a:rPr>
              <a:t>Շրջակա միջավայի ռադիոակտիվության մշտադիտարկում</a:t>
            </a:r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y-AM" dirty="0">
                <a:latin typeface="Sylfaen" pitchFamily="18" charset="0"/>
              </a:rPr>
              <a:t>Արդյունաբերական նպատակներով պոչամբարներում թանկարժեք և հազվագյուտ մետաղների հայտնաբերում</a:t>
            </a:r>
            <a:endParaRPr lang="en-US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y-AM" dirty="0">
                <a:latin typeface="Sylfaen" pitchFamily="18" charset="0"/>
              </a:rPr>
              <a:t>Հնեաբանական նմուշների թվագրում</a:t>
            </a:r>
            <a:endParaRPr lang="ru-RU" dirty="0">
              <a:latin typeface="Sylfae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hy-AM" dirty="0">
                <a:latin typeface="Sylfaen" pitchFamily="18" charset="0"/>
              </a:rPr>
              <a:t>Երկրաշարժների կանխանշանների մշտադիտարկում</a:t>
            </a:r>
            <a:endParaRPr lang="ru-RU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44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10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Հավակնոտությունը</a:t>
            </a:r>
            <a:r>
              <a:rPr lang="en-US" sz="1600" b="1" dirty="0"/>
              <a:t> </a:t>
            </a:r>
            <a:endParaRPr lang="hy-AM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8760"/>
            <a:ext cx="892899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b="1" dirty="0"/>
              <a:t>2023թ</a:t>
            </a:r>
            <a:r>
              <a:rPr lang="en-US" sz="1400" dirty="0"/>
              <a:t>-ին </a:t>
            </a:r>
            <a:r>
              <a:rPr lang="hy-AM" sz="1400" dirty="0"/>
              <a:t>թեմայի ղեկավարի ակտիվ ջանքերի շնորհիվ ստեղծվել է նոր գիտական խումբ, որը հանդիսանում է առաջինը Հ</a:t>
            </a:r>
            <a:r>
              <a:rPr lang="en-US" sz="1400" dirty="0"/>
              <a:t>Հ-</a:t>
            </a:r>
            <a:r>
              <a:rPr lang="hy-AM" sz="1400" dirty="0"/>
              <a:t>ում, ով զբաղվու</a:t>
            </a:r>
            <a:r>
              <a:rPr lang="en-US" sz="1400" dirty="0"/>
              <a:t>մ</a:t>
            </a:r>
            <a:r>
              <a:rPr lang="hy-AM" sz="1400" dirty="0"/>
              <a:t> է </a:t>
            </a:r>
            <a:r>
              <a:rPr lang="hy-AM" sz="1400" b="1" dirty="0"/>
              <a:t>փորձարարական միջուկային աստղաֆիզիկայով</a:t>
            </a:r>
            <a:r>
              <a:rPr lang="hy-AM" sz="1400" dirty="0"/>
              <a:t>` զարգացնելով այդ հեռանկարային բնագավառը:</a:t>
            </a:r>
            <a:r>
              <a:rPr lang="en-US" sz="1400" dirty="0"/>
              <a:t> </a:t>
            </a:r>
            <a:r>
              <a:rPr lang="hy-AM" sz="1400" dirty="0"/>
              <a:t>ԱԱԳԼ-ի ստորգետնյա լաբորատորիայում առկա աննախադեպ ցածր</a:t>
            </a:r>
            <a:r>
              <a:rPr lang="en-US" sz="1400" dirty="0"/>
              <a:t> </a:t>
            </a:r>
            <a:r>
              <a:rPr lang="hy-AM" sz="1400" dirty="0"/>
              <a:t>ֆոնային պայմաններ</a:t>
            </a:r>
            <a:r>
              <a:rPr lang="en-US" sz="1400" dirty="0"/>
              <a:t>ը</a:t>
            </a:r>
            <a:r>
              <a:rPr lang="hy-AM" sz="1400" dirty="0"/>
              <a:t> թույլ են տալիս առաջադրելու </a:t>
            </a:r>
            <a:r>
              <a:rPr lang="hy-AM" sz="1400" b="1" i="1" dirty="0"/>
              <a:t>հավակնոտ</a:t>
            </a:r>
            <a:r>
              <a:rPr lang="hy-AM" sz="1400" dirty="0"/>
              <a:t>  փորձարարական խնդիրներ՝  հետազոտվող նմուշներում հայ</a:t>
            </a:r>
            <a:r>
              <a:rPr lang="en-US" sz="1400" dirty="0"/>
              <a:t>տ</a:t>
            </a:r>
            <a:r>
              <a:rPr lang="hy-AM" sz="1400" dirty="0"/>
              <a:t>նաբերելու որոնվող ռադիոակտիվ տարրերի աննախադեպ փոքր քանակություններ, մեծ ճշգրտությամբ  չափելու դրանք և որոշելու այդ տարրերի առաջացման ռեակցիաների կտրվածքները ֆոտո-միջուկային  և պրոտոն-միջուկային փոխազդեցություններում:</a:t>
            </a:r>
            <a:r>
              <a:rPr lang="en-US" sz="1400" dirty="0"/>
              <a:t>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y-AM" sz="1400" dirty="0"/>
              <a:t>Եթե, օրինակ, հետազոտության արդյունքում բացահայտվի, որ տվյալ որոնվող ռադիոակտիվ տարրի պարունակությունը նշանակալիորեն տարբերվում</a:t>
            </a:r>
            <a:r>
              <a:rPr lang="en-US" sz="1400" dirty="0"/>
              <a:t> </a:t>
            </a:r>
            <a:r>
              <a:rPr lang="hy-AM" sz="1400" dirty="0"/>
              <a:t>է գոյություն ունեցող պատկերացումների հիման վրա կանխագուշակվող արժեքից, ապա դա կարող է </a:t>
            </a:r>
            <a:r>
              <a:rPr lang="hy-AM" sz="1400" b="1" i="1" dirty="0"/>
              <a:t>բեկումնային</a:t>
            </a:r>
            <a:r>
              <a:rPr lang="hy-AM" sz="1400" dirty="0"/>
              <a:t> </a:t>
            </a:r>
            <a:r>
              <a:rPr lang="en-US" sz="1400" dirty="0"/>
              <a:t> </a:t>
            </a:r>
            <a:r>
              <a:rPr lang="hy-AM" sz="1400" dirty="0"/>
              <a:t>նշանակություն ունենալ այդ պատկերացումների ճշգրտման կամ վերանայման հարցում: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0164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4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Գիտական դրամաշնորհները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6712"/>
            <a:ext cx="8928992" cy="56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y-AM" sz="1600" dirty="0">
                <a:latin typeface="Sylfaen" pitchFamily="18" charset="0"/>
              </a:rPr>
              <a:t>Թեմայի ղեկավար</a:t>
            </a:r>
            <a:r>
              <a:rPr lang="ru-RU" sz="1600" dirty="0">
                <a:latin typeface="Sylfaen" pitchFamily="18" charset="0"/>
              </a:rPr>
              <a:t>ը </a:t>
            </a:r>
            <a:r>
              <a:rPr lang="hy-AM" sz="1600" dirty="0">
                <a:latin typeface="Sylfaen" pitchFamily="18" charset="0"/>
              </a:rPr>
              <a:t>մասնակցել է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hy-AM" sz="1600" dirty="0">
                <a:latin typeface="Sylfaen" pitchFamily="18" charset="0"/>
              </a:rPr>
              <a:t>հետևյալ դրամաշնորհներին</a:t>
            </a:r>
            <a:r>
              <a:rPr lang="en-US" sz="1600" dirty="0">
                <a:latin typeface="Sylfaen" pitchFamily="18" charset="0"/>
              </a:rPr>
              <a:t>`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>
                <a:latin typeface="Sylfaen" pitchFamily="18" charset="0"/>
              </a:rPr>
              <a:t>2013-2015 </a:t>
            </a:r>
            <a:r>
              <a:rPr lang="hy-AM" sz="1600" dirty="0">
                <a:latin typeface="Sylfaen" pitchFamily="18" charset="0"/>
              </a:rPr>
              <a:t>թթ.-ին </a:t>
            </a:r>
            <a:r>
              <a:rPr lang="ru-RU" sz="1600" dirty="0">
                <a:latin typeface="Sylfaen" pitchFamily="18" charset="0"/>
              </a:rPr>
              <a:t>«</a:t>
            </a:r>
            <a:r>
              <a:rPr lang="hy-AM" sz="1600" dirty="0">
                <a:latin typeface="Sylfaen" pitchFamily="18" charset="0"/>
              </a:rPr>
              <a:t> </a:t>
            </a:r>
            <a:r>
              <a:rPr lang="en-US" sz="1600" b="1" dirty="0">
                <a:latin typeface="Sylfaen" pitchFamily="18" charset="0"/>
              </a:rPr>
              <a:t>Search for rare channels of the fission of heavy nuclei</a:t>
            </a:r>
            <a:r>
              <a:rPr lang="ru-RU" sz="1600" dirty="0">
                <a:latin typeface="Sylfaen" pitchFamily="18" charset="0"/>
              </a:rPr>
              <a:t> »</a:t>
            </a:r>
            <a:r>
              <a:rPr lang="en-US" sz="1600" b="1" dirty="0">
                <a:latin typeface="Sylfaen" pitchFamily="18" charset="0"/>
              </a:rPr>
              <a:t> // SCS of MES RA / 13-1C245</a:t>
            </a:r>
            <a:r>
              <a:rPr lang="ru-RU" sz="1600" dirty="0">
                <a:latin typeface="Sylfaen" pitchFamily="18" charset="0"/>
              </a:rPr>
              <a:t> </a:t>
            </a:r>
            <a:r>
              <a:rPr lang="en-US" sz="1600" dirty="0">
                <a:latin typeface="Sylfaen" pitchFamily="18" charset="0"/>
              </a:rPr>
              <a:t>, </a:t>
            </a:r>
            <a:r>
              <a:rPr lang="hy-AM" sz="1600" dirty="0">
                <a:latin typeface="Sylfaen" pitchFamily="18" charset="0"/>
              </a:rPr>
              <a:t>տպագրվել է </a:t>
            </a:r>
            <a:r>
              <a:rPr lang="en-US" sz="1600" dirty="0">
                <a:latin typeface="Sylfaen" pitchFamily="18" charset="0"/>
              </a:rPr>
              <a:t>2</a:t>
            </a:r>
            <a:r>
              <a:rPr lang="hy-AM" sz="1600" dirty="0">
                <a:latin typeface="Sylfaen" pitchFamily="18" charset="0"/>
              </a:rPr>
              <a:t> հոդված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dirty="0">
                <a:latin typeface="Sylfaen" pitchFamily="18" charset="0"/>
              </a:rPr>
              <a:t>2021-2023 </a:t>
            </a:r>
            <a:r>
              <a:rPr lang="hy-AM" sz="1600" dirty="0">
                <a:latin typeface="Sylfaen" pitchFamily="18" charset="0"/>
              </a:rPr>
              <a:t>թթ.-ին </a:t>
            </a:r>
            <a:r>
              <a:rPr lang="ru-RU" sz="1600" dirty="0">
                <a:latin typeface="Sylfaen" pitchFamily="18" charset="0"/>
              </a:rPr>
              <a:t>« </a:t>
            </a:r>
            <a:r>
              <a:rPr lang="en-US" sz="1600" b="1" dirty="0">
                <a:latin typeface="Sylfaen" pitchFamily="18" charset="0"/>
              </a:rPr>
              <a:t>New technology for quantitative  determination of the heavy metal content in environment and mining</a:t>
            </a:r>
            <a:r>
              <a:rPr lang="ru-RU" sz="1600" dirty="0">
                <a:latin typeface="Sylfaen" pitchFamily="18" charset="0"/>
              </a:rPr>
              <a:t> »</a:t>
            </a:r>
            <a:r>
              <a:rPr lang="en-US" sz="1600" b="1" dirty="0">
                <a:latin typeface="Sylfaen" pitchFamily="18" charset="0"/>
              </a:rPr>
              <a:t> // SCS of MES RA / 21APP-1E006</a:t>
            </a:r>
            <a:r>
              <a:rPr lang="ru-RU" sz="1600" dirty="0">
                <a:latin typeface="Sylfaen" pitchFamily="18" charset="0"/>
              </a:rPr>
              <a:t> </a:t>
            </a:r>
            <a:r>
              <a:rPr lang="hy-AM" sz="1600" dirty="0">
                <a:latin typeface="Sylfaen" pitchFamily="18" charset="0"/>
              </a:rPr>
              <a:t>տպագրվել է 1 հոդված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dirty="0">
                <a:latin typeface="Sylfaen" pitchFamily="18" charset="0"/>
              </a:rPr>
              <a:t>2021-2024 </a:t>
            </a:r>
            <a:r>
              <a:rPr lang="hy-AM" sz="1600" dirty="0">
                <a:latin typeface="Sylfaen" pitchFamily="18" charset="0"/>
              </a:rPr>
              <a:t>թթ.-ին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ru-RU" sz="1600" b="1" dirty="0">
                <a:latin typeface="Sylfaen" pitchFamily="18" charset="0"/>
              </a:rPr>
              <a:t>« </a:t>
            </a:r>
            <a:r>
              <a:rPr lang="en-US" sz="1600" b="1" dirty="0">
                <a:latin typeface="Sylfaen" pitchFamily="18" charset="0"/>
              </a:rPr>
              <a:t>The study of proton interactions with heavy nuclei at C-18 cyclotron</a:t>
            </a:r>
            <a:r>
              <a:rPr lang="hy-AM" sz="1600" b="1" dirty="0">
                <a:latin typeface="Sylfaen" pitchFamily="18" charset="0"/>
              </a:rPr>
              <a:t> </a:t>
            </a:r>
            <a:r>
              <a:rPr lang="ru-RU" sz="1600" dirty="0">
                <a:latin typeface="Sylfaen" pitchFamily="18" charset="0"/>
              </a:rPr>
              <a:t>»</a:t>
            </a:r>
            <a:r>
              <a:rPr lang="en-US" sz="1600" b="1" dirty="0">
                <a:latin typeface="Sylfaen" pitchFamily="18" charset="0"/>
              </a:rPr>
              <a:t> // SCS of MES RA / 21T-1C253</a:t>
            </a:r>
            <a:r>
              <a:rPr lang="hy-AM" sz="1600" b="1" dirty="0">
                <a:latin typeface="Sylfaen" pitchFamily="18" charset="0"/>
              </a:rPr>
              <a:t> </a:t>
            </a:r>
            <a:r>
              <a:rPr lang="en-US" sz="1600" dirty="0">
                <a:latin typeface="Sylfaen" pitchFamily="18" charset="0"/>
              </a:rPr>
              <a:t>(</a:t>
            </a:r>
            <a:r>
              <a:rPr lang="hy-AM" sz="1600" b="1" u="sng" dirty="0">
                <a:solidFill>
                  <a:srgbClr val="FF0000"/>
                </a:solidFill>
                <a:latin typeface="Sylfaen" pitchFamily="18" charset="0"/>
              </a:rPr>
              <a:t>ղեկավար</a:t>
            </a:r>
            <a:r>
              <a:rPr lang="en-US" sz="1600" dirty="0">
                <a:latin typeface="Sylfaen" pitchFamily="18" charset="0"/>
              </a:rPr>
              <a:t>), </a:t>
            </a:r>
            <a:r>
              <a:rPr lang="hy-AM" sz="1600" dirty="0">
                <a:latin typeface="Sylfaen" pitchFamily="18" charset="0"/>
              </a:rPr>
              <a:t>տպագրվել է 1 հոդված, 1 հոդված առաքվել է տպագրության, 1 հոդված էլ նախապատրաստվում է առաքման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dirty="0">
                <a:latin typeface="Sylfaen" pitchFamily="18" charset="0"/>
              </a:rPr>
              <a:t>2023-2024 </a:t>
            </a:r>
            <a:r>
              <a:rPr lang="hy-AM" sz="1600" dirty="0">
                <a:latin typeface="Sylfaen" pitchFamily="18" charset="0"/>
              </a:rPr>
              <a:t>թթ.-ին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ru-RU" sz="1600" b="1" dirty="0">
                <a:latin typeface="Sylfaen" pitchFamily="18" charset="0"/>
              </a:rPr>
              <a:t>«</a:t>
            </a:r>
            <a:r>
              <a:rPr lang="hy-AM" sz="1600" b="1" dirty="0">
                <a:latin typeface="Sylfaen" pitchFamily="18" charset="0"/>
              </a:rPr>
              <a:t> </a:t>
            </a:r>
            <a:r>
              <a:rPr lang="en-US" sz="1600" b="1" dirty="0">
                <a:latin typeface="Sylfaen" pitchFamily="18" charset="0"/>
              </a:rPr>
              <a:t>The study photonuclear reactions on Lanthanide at the bremsstrahlung end-point energy </a:t>
            </a:r>
            <a:r>
              <a:rPr lang="en-US" sz="1600" b="1" dirty="0" err="1">
                <a:latin typeface="Sylfaen" pitchFamily="18" charset="0"/>
              </a:rPr>
              <a:t>Eγ</a:t>
            </a:r>
            <a:r>
              <a:rPr lang="en-US" sz="1600" b="1" baseline="30000" dirty="0" err="1">
                <a:latin typeface="Sylfaen" pitchFamily="18" charset="0"/>
              </a:rPr>
              <a:t>max</a:t>
            </a:r>
            <a:r>
              <a:rPr lang="en-US" sz="1600" b="1" dirty="0">
                <a:latin typeface="Sylfaen" pitchFamily="18" charset="0"/>
              </a:rPr>
              <a:t> = 40 MeV</a:t>
            </a:r>
            <a:r>
              <a:rPr lang="hy-AM" sz="1600" b="1" dirty="0">
                <a:latin typeface="Sylfaen" pitchFamily="18" charset="0"/>
              </a:rPr>
              <a:t> </a:t>
            </a:r>
            <a:r>
              <a:rPr lang="ru-RU" sz="1600" dirty="0">
                <a:latin typeface="Sylfaen" pitchFamily="18" charset="0"/>
              </a:rPr>
              <a:t>»</a:t>
            </a:r>
            <a:r>
              <a:rPr lang="en-US" sz="1600" b="1" dirty="0">
                <a:latin typeface="Sylfaen" pitchFamily="18" charset="0"/>
              </a:rPr>
              <a:t> // ANSEF / 23AN:PS-astroex-2958 </a:t>
            </a:r>
            <a:r>
              <a:rPr lang="en-US" sz="1600" dirty="0">
                <a:latin typeface="Sylfaen" pitchFamily="18" charset="0"/>
              </a:rPr>
              <a:t>(</a:t>
            </a:r>
            <a:r>
              <a:rPr lang="hy-AM" sz="1600" b="1" u="sng" dirty="0">
                <a:solidFill>
                  <a:srgbClr val="FF0000"/>
                </a:solidFill>
                <a:latin typeface="Sylfaen" pitchFamily="18" charset="0"/>
              </a:rPr>
              <a:t>ղեկավար</a:t>
            </a:r>
            <a:r>
              <a:rPr lang="en-US" sz="1600" dirty="0">
                <a:latin typeface="Sylfaen" pitchFamily="18" charset="0"/>
              </a:rPr>
              <a:t>),</a:t>
            </a:r>
            <a:r>
              <a:rPr lang="en-US" sz="1600" b="1" dirty="0">
                <a:latin typeface="Sylfaen" pitchFamily="18" charset="0"/>
              </a:rPr>
              <a:t> </a:t>
            </a:r>
            <a:r>
              <a:rPr lang="hy-AM" sz="1600" dirty="0">
                <a:latin typeface="Sylfaen" pitchFamily="18" charset="0"/>
              </a:rPr>
              <a:t>1 հոդված նախապատրաստվում է առաքել տպագրության</a:t>
            </a:r>
          </a:p>
          <a:p>
            <a:pPr marL="285750" indent="-285750" algn="just">
              <a:lnSpc>
                <a:spcPct val="114000"/>
              </a:lnSpc>
              <a:buFont typeface="Arial" pitchFamily="34" charset="0"/>
              <a:buChar char="•"/>
            </a:pPr>
            <a:r>
              <a:rPr lang="en-US" sz="1600" dirty="0">
                <a:latin typeface="Sylfaen" pitchFamily="18" charset="0"/>
              </a:rPr>
              <a:t> 2021-2024 </a:t>
            </a:r>
            <a:r>
              <a:rPr lang="hy-AM" sz="1600" dirty="0">
                <a:latin typeface="Sylfaen" pitchFamily="18" charset="0"/>
              </a:rPr>
              <a:t>թթ.-ին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ru-RU" sz="1600" b="1" dirty="0">
                <a:latin typeface="Sylfaen" pitchFamily="18" charset="0"/>
              </a:rPr>
              <a:t>«</a:t>
            </a:r>
            <a:r>
              <a:rPr lang="hy-AM" sz="1600" b="1" dirty="0">
                <a:latin typeface="Sylfaen" pitchFamily="18" charset="0"/>
              </a:rPr>
              <a:t> </a:t>
            </a:r>
            <a:r>
              <a:rPr lang="en-US" sz="1600" b="1" dirty="0">
                <a:latin typeface="Sylfaen" pitchFamily="18" charset="0"/>
              </a:rPr>
              <a:t>Study of proton-nuclear reactions of astrophysical interest at C-18 cyclotron</a:t>
            </a:r>
            <a:r>
              <a:rPr lang="ru-RU" sz="1600" dirty="0">
                <a:latin typeface="Sylfaen" pitchFamily="18" charset="0"/>
              </a:rPr>
              <a:t> »</a:t>
            </a:r>
            <a:r>
              <a:rPr lang="en-US" sz="1600" b="1" dirty="0">
                <a:latin typeface="Sylfaen" pitchFamily="18" charset="0"/>
              </a:rPr>
              <a:t> // SCS of MES RA / 21SCG-1C018 </a:t>
            </a:r>
            <a:r>
              <a:rPr lang="en-US" sz="1600" dirty="0">
                <a:latin typeface="Sylfaen" pitchFamily="18" charset="0"/>
              </a:rPr>
              <a:t>(</a:t>
            </a:r>
            <a:r>
              <a:rPr lang="hy-AM" sz="1600" b="1" u="sng" dirty="0">
                <a:solidFill>
                  <a:srgbClr val="FF0000"/>
                </a:solidFill>
                <a:latin typeface="Sylfaen" pitchFamily="18" charset="0"/>
              </a:rPr>
              <a:t>ղեկավար</a:t>
            </a:r>
            <a:r>
              <a:rPr lang="en-US" sz="1600" dirty="0">
                <a:latin typeface="Sylfaen" pitchFamily="18" charset="0"/>
              </a:rPr>
              <a:t>), </a:t>
            </a:r>
            <a:r>
              <a:rPr lang="hy-AM" sz="1600" dirty="0">
                <a:latin typeface="Sylfaen" pitchFamily="18" charset="0"/>
              </a:rPr>
              <a:t>տպագրվել է 2 հոդված, 1 հոդված ուղարկվել է տպագրության</a:t>
            </a:r>
            <a:endParaRPr lang="hy-AM" sz="1600" b="1" dirty="0">
              <a:latin typeface="Sylfaen" pitchFamily="18" charset="0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y-AM" sz="1600" dirty="0">
                <a:latin typeface="Sylfaen" pitchFamily="18" charset="0"/>
              </a:rPr>
              <a:t>Թեմայի ղեկավար</a:t>
            </a:r>
            <a:r>
              <a:rPr lang="ru-RU" sz="1600" dirty="0">
                <a:latin typeface="Sylfaen" pitchFamily="18" charset="0"/>
              </a:rPr>
              <a:t>ի </a:t>
            </a:r>
            <a:r>
              <a:rPr lang="hy-AM" sz="1600" dirty="0">
                <a:latin typeface="Sylfaen" pitchFamily="18" charset="0"/>
              </a:rPr>
              <a:t> մասնակցությամբ մշակված պլանները հիմնարար հետազոտությունների վերաբերյալ  (ներառյալ գիտափորձերը </a:t>
            </a:r>
            <a:r>
              <a:rPr lang="hy-AM" sz="1600" b="1" dirty="0">
                <a:latin typeface="Sylfaen" pitchFamily="18" charset="0"/>
              </a:rPr>
              <a:t>ԱԱԳԼ</a:t>
            </a:r>
            <a:r>
              <a:rPr lang="hy-AM" sz="1600" dirty="0">
                <a:latin typeface="Sylfaen" pitchFamily="18" charset="0"/>
              </a:rPr>
              <a:t>-ի էլեկտրոնների գծային արագացուցչի և </a:t>
            </a:r>
            <a:r>
              <a:rPr lang="hy-AM" sz="1600" b="1" dirty="0">
                <a:latin typeface="Sylfaen" pitchFamily="18" charset="0"/>
              </a:rPr>
              <a:t>C18</a:t>
            </a:r>
            <a:r>
              <a:rPr lang="hy-AM" sz="1600" dirty="0">
                <a:latin typeface="Sylfaen" pitchFamily="18" charset="0"/>
              </a:rPr>
              <a:t> ցիկլոտրոնի վրա), ինչպես նաև կիրառական բնույթի հետազոտությունների վերաբերյալ հիմք են հանդիսանալու միջազգային և տեղական դրամաշնորհային ծրագրերին մասնակցելու համար:</a:t>
            </a:r>
            <a:endParaRPr lang="ru-RU" sz="16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3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471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6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Գիտական ստորաբաժանման հեռանկարը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7952"/>
            <a:ext cx="8928992" cy="155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y-AM" sz="1400" dirty="0">
                <a:latin typeface="Sylfaen" pitchFamily="18" charset="0"/>
              </a:rPr>
              <a:t>Թեմայի կատարումն ապահովող ժամանակակից գիտական սարքավորումներով հագեցած </a:t>
            </a:r>
            <a:r>
              <a:rPr lang="hy-AM" sz="1400" b="1" dirty="0">
                <a:latin typeface="Sylfaen" pitchFamily="18" charset="0"/>
              </a:rPr>
              <a:t>ցածրֆոնային ստորգետնյա լաբորատորիայի</a:t>
            </a:r>
            <a:r>
              <a:rPr lang="hy-AM" sz="1400" dirty="0">
                <a:latin typeface="Sylfaen" pitchFamily="18" charset="0"/>
              </a:rPr>
              <a:t> առկայությունը հնարավորություն կընձեռի </a:t>
            </a:r>
            <a:r>
              <a:rPr lang="ru-RU" sz="1400" dirty="0">
                <a:latin typeface="Sylfaen" pitchFamily="18" charset="0"/>
              </a:rPr>
              <a:t>թ</a:t>
            </a:r>
            <a:r>
              <a:rPr lang="hy-AM" sz="1400" dirty="0">
                <a:latin typeface="Sylfaen" pitchFamily="18" charset="0"/>
              </a:rPr>
              <a:t>եմայի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ղեկավարի մասնակցությամբ մշակած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b="1" dirty="0">
                <a:latin typeface="Sylfaen" pitchFamily="18" charset="0"/>
              </a:rPr>
              <a:t>հիմնարար</a:t>
            </a:r>
            <a:r>
              <a:rPr lang="en-US" sz="1400" b="1" dirty="0">
                <a:latin typeface="Sylfaen" pitchFamily="18" charset="0"/>
              </a:rPr>
              <a:t> և </a:t>
            </a:r>
            <a:r>
              <a:rPr lang="hy-AM" sz="1400" b="1" dirty="0">
                <a:latin typeface="Sylfaen" pitchFamily="18" charset="0"/>
              </a:rPr>
              <a:t>կիրառական</a:t>
            </a:r>
            <a:r>
              <a:rPr lang="hy-AM" sz="1400" dirty="0">
                <a:latin typeface="Sylfaen" pitchFamily="18" charset="0"/>
              </a:rPr>
              <a:t> երկարաժամկետ հետազոտությունների ծրագրի իրականացման համար: Ծրագիրն իրականացնելու է 2023 թ.-ին ստեղծված </a:t>
            </a:r>
            <a:r>
              <a:rPr lang="hy-AM" sz="1400" b="1" dirty="0">
                <a:latin typeface="Sylfaen" pitchFamily="18" charset="0"/>
              </a:rPr>
              <a:t>“Հազվադեպ միջուկային ռեակցիաների և միջուկային աստղաֆիզիկական հետազոտությունների խումբը”</a:t>
            </a:r>
            <a:r>
              <a:rPr lang="hy-AM" sz="1400" dirty="0">
                <a:latin typeface="Sylfaen" pitchFamily="18" charset="0"/>
              </a:rPr>
              <a:t>, որը հանդիսանում է ՀՀ-ում </a:t>
            </a:r>
            <a:r>
              <a:rPr lang="hy-AM" sz="1400" b="1" dirty="0">
                <a:latin typeface="Sylfaen" pitchFamily="18" charset="0"/>
              </a:rPr>
              <a:t>փորձարարական միջուկային աստղաֆիզիկայի</a:t>
            </a:r>
            <a:r>
              <a:rPr lang="hy-AM" sz="1400" dirty="0">
                <a:latin typeface="Sylfaen" pitchFamily="18" charset="0"/>
              </a:rPr>
              <a:t> բնագավառի առաջնեկը: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2276872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928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504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7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Ակնկալվող արդյունքները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0688"/>
            <a:ext cx="8928992" cy="641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600" dirty="0">
                <a:latin typeface="Sylfaen" pitchFamily="18" charset="0"/>
              </a:rPr>
              <a:t>Նախորդ</a:t>
            </a:r>
            <a:r>
              <a:rPr lang="en-US" sz="1600" dirty="0">
                <a:latin typeface="Sylfaen" pitchFamily="18" charset="0"/>
              </a:rPr>
              <a:t> 5 </a:t>
            </a:r>
            <a:r>
              <a:rPr lang="hy-AM" sz="1600" dirty="0">
                <a:latin typeface="Sylfaen" pitchFamily="18" charset="0"/>
              </a:rPr>
              <a:t>տարիների ընթացքում</a:t>
            </a:r>
            <a:r>
              <a:rPr lang="ru-RU" sz="1600" dirty="0">
                <a:latin typeface="Sylfaen" pitchFamily="18" charset="0"/>
              </a:rPr>
              <a:t>` </a:t>
            </a:r>
            <a:r>
              <a:rPr lang="ru-RU" sz="1600" b="1" u="sng" dirty="0">
                <a:latin typeface="Sylfaen" pitchFamily="18" charset="0"/>
              </a:rPr>
              <a:t>2020-2024</a:t>
            </a:r>
            <a:r>
              <a:rPr lang="hy-AM" sz="1600" b="1" dirty="0">
                <a:latin typeface="Sylfaen" pitchFamily="18" charset="0"/>
              </a:rPr>
              <a:t>թթ.</a:t>
            </a:r>
            <a:r>
              <a:rPr lang="ru-RU" sz="1600" dirty="0">
                <a:latin typeface="Sylfaen" pitchFamily="18" charset="0"/>
              </a:rPr>
              <a:t>-ի </a:t>
            </a:r>
            <a:r>
              <a:rPr lang="hy-AM" sz="1600" dirty="0">
                <a:latin typeface="Sylfaen" pitchFamily="18" charset="0"/>
              </a:rPr>
              <a:t>ընթացքում</a:t>
            </a:r>
            <a:r>
              <a:rPr lang="ru-RU" sz="1600" dirty="0">
                <a:latin typeface="Sylfaen" pitchFamily="18" charset="0"/>
              </a:rPr>
              <a:t>,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hy-AM" sz="1600" dirty="0">
                <a:latin typeface="Sylfaen" pitchFamily="18" charset="0"/>
              </a:rPr>
              <a:t>խմբի</a:t>
            </a:r>
            <a:r>
              <a:rPr lang="ru-RU" sz="1600" dirty="0">
                <a:latin typeface="Sylfaen" pitchFamily="18" charset="0"/>
              </a:rPr>
              <a:t> </a:t>
            </a:r>
            <a:r>
              <a:rPr lang="hy-AM" sz="1600" dirty="0">
                <a:latin typeface="Sylfaen" pitchFamily="18" charset="0"/>
              </a:rPr>
              <a:t>անդամներին հաջողվել է տպագրել ընդհանուր առմամբ </a:t>
            </a:r>
            <a:r>
              <a:rPr lang="ru-RU" sz="1600" b="1" u="sng" dirty="0">
                <a:latin typeface="Sylfaen" pitchFamily="18" charset="0"/>
              </a:rPr>
              <a:t>10</a:t>
            </a:r>
            <a:r>
              <a:rPr lang="hy-AM" sz="1600" dirty="0">
                <a:latin typeface="Sylfaen" pitchFamily="18" charset="0"/>
              </a:rPr>
              <a:t> գիտական հոդված</a:t>
            </a:r>
            <a:r>
              <a:rPr lang="ru-RU" sz="1600" dirty="0">
                <a:latin typeface="Sylfaen" pitchFamily="18" charset="0"/>
              </a:rPr>
              <a:t>` </a:t>
            </a: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A. R. </a:t>
            </a:r>
            <a:r>
              <a:rPr lang="en-US" sz="1300" i="1" dirty="0" err="1">
                <a:latin typeface="Sylfaen" pitchFamily="18" charset="0"/>
              </a:rPr>
              <a:t>Balabekyan</a:t>
            </a:r>
            <a:r>
              <a:rPr lang="en-US" sz="1300" i="1" dirty="0">
                <a:latin typeface="Sylfaen" pitchFamily="18" charset="0"/>
              </a:rPr>
              <a:t>, et al.  A Study of Alpha Particle Production in Photonuclear Reactions at Photon Energies of 21 and 40 MeV. </a:t>
            </a:r>
            <a:r>
              <a:rPr lang="en-US" sz="1300" b="1" i="1" dirty="0">
                <a:latin typeface="Sylfaen" pitchFamily="18" charset="0"/>
              </a:rPr>
              <a:t>Journal of Contemporary Physics</a:t>
            </a:r>
            <a:r>
              <a:rPr lang="en-US" sz="1300" i="1" dirty="0">
                <a:latin typeface="Sylfaen" pitchFamily="18" charset="0"/>
              </a:rPr>
              <a:t> (Armenian Academy of Sciences), 55 (1), pages 1-7 </a:t>
            </a:r>
            <a:r>
              <a:rPr lang="en-US" sz="1300" b="1" i="1" dirty="0">
                <a:latin typeface="Sylfaen" pitchFamily="18" charset="0"/>
              </a:rPr>
              <a:t>(2020)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A. S. </a:t>
            </a:r>
            <a:r>
              <a:rPr lang="en-US" sz="1300" i="1" dirty="0" err="1">
                <a:latin typeface="Sylfaen" pitchFamily="18" charset="0"/>
              </a:rPr>
              <a:t>Hakobyan</a:t>
            </a:r>
            <a:r>
              <a:rPr lang="en-US" sz="1300" i="1" dirty="0">
                <a:latin typeface="Sylfaen" pitchFamily="18" charset="0"/>
              </a:rPr>
              <a:t>, et al. . A Study of Reactions of One and More Neutrons Photoemission from Bismuth. </a:t>
            </a:r>
            <a:r>
              <a:rPr lang="en-US" sz="1300" b="1" i="1" dirty="0">
                <a:latin typeface="Sylfaen" pitchFamily="18" charset="0"/>
              </a:rPr>
              <a:t>Journal of Contemporary Physics</a:t>
            </a:r>
            <a:r>
              <a:rPr lang="en-US" sz="1300" i="1" dirty="0">
                <a:latin typeface="Sylfaen" pitchFamily="18" charset="0"/>
              </a:rPr>
              <a:t> (Armenian Academy of Sciences), 55 (2), pages 111-117 </a:t>
            </a:r>
            <a:r>
              <a:rPr lang="en-US" sz="1300" b="1" i="1" dirty="0">
                <a:latin typeface="Sylfaen" pitchFamily="18" charset="0"/>
              </a:rPr>
              <a:t>(2020)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A. Y. Aleksanyan, et al. . The Study of Photoproduction of Cobalt Radioisotopes from Copper Nuclei. </a:t>
            </a:r>
            <a:r>
              <a:rPr lang="en-US" sz="1300" b="1" i="1" dirty="0">
                <a:latin typeface="Sylfaen" pitchFamily="18" charset="0"/>
              </a:rPr>
              <a:t>Journal of Contemporary Physics</a:t>
            </a:r>
            <a:r>
              <a:rPr lang="en-US" sz="1300" i="1" dirty="0">
                <a:latin typeface="Sylfaen" pitchFamily="18" charset="0"/>
              </a:rPr>
              <a:t> (Armenian Academy of Sciences), 55 (4), pages 275-283 </a:t>
            </a:r>
            <a:r>
              <a:rPr lang="en-US" sz="1300" b="1" i="1" dirty="0">
                <a:latin typeface="Sylfaen" pitchFamily="18" charset="0"/>
              </a:rPr>
              <a:t>(2020)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T</a:t>
            </a:r>
            <a:r>
              <a:rPr lang="ru-RU" sz="1300" i="1" dirty="0">
                <a:latin typeface="Sylfaen" pitchFamily="18" charset="0"/>
              </a:rPr>
              <a:t>.</a:t>
            </a:r>
            <a:r>
              <a:rPr lang="en-US" sz="1300" i="1" dirty="0">
                <a:latin typeface="Sylfaen" pitchFamily="18" charset="0"/>
              </a:rPr>
              <a:t> V. Kotanjyan, H. Kh. Tevosyan. Optical Absorption and Photoluminescence of Cylindrical Quantum Dot with Modified Pöschl-Teller and Morse Confining Potentials. International Youth Conference on Electronics, Telecommunications and Information Technologies, </a:t>
            </a:r>
            <a:r>
              <a:rPr lang="en-US" sz="1300" b="1" i="1" dirty="0">
                <a:latin typeface="Sylfaen" pitchFamily="18" charset="0"/>
              </a:rPr>
              <a:t>Springer Proceedings in Physics</a:t>
            </a:r>
            <a:r>
              <a:rPr lang="en-US" sz="1300" i="1" dirty="0">
                <a:latin typeface="Sylfaen" pitchFamily="18" charset="0"/>
              </a:rPr>
              <a:t>, 255, pages 65-77 </a:t>
            </a:r>
            <a:r>
              <a:rPr lang="en-US" sz="1300" b="1" i="1" dirty="0">
                <a:latin typeface="Sylfaen" pitchFamily="18" charset="0"/>
              </a:rPr>
              <a:t>(2021)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A. Y. Aleksanyan, et al. . Study of 7Be Formation from Oxygen Nuclei by Bremsstrahlung Photons at </a:t>
            </a:r>
            <a:r>
              <a:rPr lang="en-US" sz="1300" i="1" dirty="0" err="1">
                <a:latin typeface="Sylfaen" pitchFamily="18" charset="0"/>
              </a:rPr>
              <a:t>E</a:t>
            </a:r>
            <a:r>
              <a:rPr lang="en-US" sz="1300" i="1" baseline="-25000" dirty="0" err="1">
                <a:latin typeface="Sylfaen" pitchFamily="18" charset="0"/>
              </a:rPr>
              <a:t>γ</a:t>
            </a:r>
            <a:r>
              <a:rPr lang="en-US" sz="1300" i="1" baseline="30000" dirty="0" err="1">
                <a:latin typeface="Sylfaen" pitchFamily="18" charset="0"/>
              </a:rPr>
              <a:t>max</a:t>
            </a:r>
            <a:r>
              <a:rPr lang="en-US" sz="1300" i="1" baseline="30000" dirty="0">
                <a:latin typeface="Sylfaen" pitchFamily="18" charset="0"/>
              </a:rPr>
              <a:t> </a:t>
            </a:r>
            <a:r>
              <a:rPr lang="en-US" sz="1300" i="1" dirty="0">
                <a:latin typeface="Sylfaen" pitchFamily="18" charset="0"/>
              </a:rPr>
              <a:t>= 40 and 70 MeV. </a:t>
            </a:r>
            <a:r>
              <a:rPr lang="en-US" sz="1300" b="1" i="1" dirty="0">
                <a:latin typeface="Sylfaen" pitchFamily="18" charset="0"/>
              </a:rPr>
              <a:t>Journal of Contemporary Physics</a:t>
            </a:r>
            <a:r>
              <a:rPr lang="en-US" sz="1300" i="1" dirty="0">
                <a:latin typeface="Sylfaen" pitchFamily="18" charset="0"/>
              </a:rPr>
              <a:t> (Armenian Academy of Sciences), 57 (2), pages 112-122</a:t>
            </a:r>
            <a:r>
              <a:rPr lang="ru-RU" sz="1300" i="1" dirty="0">
                <a:latin typeface="Sylfaen" pitchFamily="18" charset="0"/>
              </a:rPr>
              <a:t> </a:t>
            </a:r>
            <a:r>
              <a:rPr lang="ru-RU" sz="1300" b="1" i="1" dirty="0">
                <a:latin typeface="Sylfaen" pitchFamily="18" charset="0"/>
              </a:rPr>
              <a:t>(</a:t>
            </a:r>
            <a:r>
              <a:rPr lang="en-US" sz="1300" b="1" i="1" dirty="0">
                <a:latin typeface="Sylfaen" pitchFamily="18" charset="0"/>
              </a:rPr>
              <a:t>2022</a:t>
            </a:r>
            <a:r>
              <a:rPr lang="ru-RU" sz="1300" b="1" i="1" dirty="0">
                <a:latin typeface="Sylfaen" pitchFamily="18" charset="0"/>
              </a:rPr>
              <a:t>)</a:t>
            </a: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T. V. Kotanjyan, et al.. Searching for Tetraneutron in Bismuth Nucleus Photodisintegration Reaction. </a:t>
            </a:r>
            <a:r>
              <a:rPr lang="en-US" sz="1300" b="1" i="1" dirty="0">
                <a:latin typeface="Sylfaen" pitchFamily="18" charset="0"/>
              </a:rPr>
              <a:t>Journal of Contemporary Physics</a:t>
            </a:r>
            <a:r>
              <a:rPr lang="en-US" sz="1300" i="1" dirty="0">
                <a:latin typeface="Sylfaen" pitchFamily="18" charset="0"/>
              </a:rPr>
              <a:t> (Armenian Academy of Sciences), 58 (1), pages 6-13, </a:t>
            </a:r>
            <a:r>
              <a:rPr lang="en-US" sz="1300" b="1" i="1" dirty="0">
                <a:latin typeface="Sylfaen" pitchFamily="18" charset="0"/>
              </a:rPr>
              <a:t>(2023)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GB" sz="1300" i="1" dirty="0">
                <a:latin typeface="Sylfaen" pitchFamily="18" charset="0"/>
              </a:rPr>
              <a:t>M </a:t>
            </a:r>
            <a:r>
              <a:rPr lang="en-GB" sz="1300" i="1" dirty="0" err="1">
                <a:latin typeface="Sylfaen" pitchFamily="18" charset="0"/>
              </a:rPr>
              <a:t>Krmar</a:t>
            </a:r>
            <a:r>
              <a:rPr lang="en-GB" sz="1300" i="1" dirty="0">
                <a:latin typeface="Sylfaen" pitchFamily="18" charset="0"/>
              </a:rPr>
              <a:t>,</a:t>
            </a:r>
            <a:r>
              <a:rPr lang="ru-RU" sz="1300" i="1" dirty="0">
                <a:latin typeface="Sylfaen" pitchFamily="18" charset="0"/>
              </a:rPr>
              <a:t> </a:t>
            </a:r>
            <a:r>
              <a:rPr lang="en-US" sz="1300" i="1" dirty="0">
                <a:latin typeface="Sylfaen" pitchFamily="18" charset="0"/>
              </a:rPr>
              <a:t>et al.. Search for the evidence of </a:t>
            </a:r>
            <a:r>
              <a:rPr lang="en-US" sz="1300" i="1" baseline="30000" dirty="0">
                <a:latin typeface="Sylfaen" pitchFamily="18" charset="0"/>
              </a:rPr>
              <a:t>209</a:t>
            </a:r>
            <a:r>
              <a:rPr lang="en-US" sz="1300" i="1" dirty="0">
                <a:latin typeface="Sylfaen" pitchFamily="18" charset="0"/>
              </a:rPr>
              <a:t>Bi(γ,p5n)</a:t>
            </a:r>
            <a:r>
              <a:rPr lang="en-US" sz="1300" i="1" baseline="30000" dirty="0">
                <a:latin typeface="Sylfaen" pitchFamily="18" charset="0"/>
              </a:rPr>
              <a:t>203</a:t>
            </a:r>
            <a:r>
              <a:rPr lang="en-US" sz="1300" i="1" dirty="0">
                <a:latin typeface="Sylfaen" pitchFamily="18" charset="0"/>
              </a:rPr>
              <a:t>Pb reaction in 60 MeV bremsstrahlung beams</a:t>
            </a:r>
            <a:r>
              <a:rPr lang="ru-RU" sz="1300" i="1" dirty="0">
                <a:latin typeface="Sylfaen" pitchFamily="18" charset="0"/>
              </a:rPr>
              <a:t>, </a:t>
            </a:r>
            <a:r>
              <a:rPr lang="en-US" sz="1300" b="1" i="1" dirty="0">
                <a:latin typeface="Sylfaen" pitchFamily="18" charset="0"/>
              </a:rPr>
              <a:t>The European Physical Journal A</a:t>
            </a:r>
            <a:r>
              <a:rPr lang="ru-RU" sz="1300" i="1" dirty="0">
                <a:latin typeface="Sylfaen" pitchFamily="18" charset="0"/>
              </a:rPr>
              <a:t>, 59(7), 170 </a:t>
            </a:r>
            <a:r>
              <a:rPr lang="en-US" sz="1300" b="1" i="1" dirty="0">
                <a:latin typeface="Sylfaen" pitchFamily="18" charset="0"/>
              </a:rPr>
              <a:t>(2023)  </a:t>
            </a:r>
            <a:r>
              <a:rPr lang="hy-AM" sz="1300" b="1" i="1" dirty="0">
                <a:latin typeface="Sylfaen" pitchFamily="18" charset="0"/>
              </a:rPr>
              <a:t>(</a:t>
            </a:r>
            <a:r>
              <a:rPr lang="hy-AM" sz="1300" b="1" i="1" dirty="0">
                <a:solidFill>
                  <a:srgbClr val="FF0000"/>
                </a:solidFill>
                <a:latin typeface="Sylfaen" pitchFamily="18" charset="0"/>
              </a:rPr>
              <a:t>Q1</a:t>
            </a:r>
            <a:r>
              <a:rPr lang="hy-AM" sz="1300" b="1" i="1" dirty="0">
                <a:latin typeface="Sylfaen" pitchFamily="18" charset="0"/>
              </a:rPr>
              <a:t>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GB" sz="1300" i="1" dirty="0">
                <a:latin typeface="Sylfaen" pitchFamily="18" charset="0"/>
              </a:rPr>
              <a:t>A</a:t>
            </a:r>
            <a:r>
              <a:rPr lang="ru-RU" sz="1300" i="1" dirty="0">
                <a:latin typeface="Sylfaen" pitchFamily="18" charset="0"/>
              </a:rPr>
              <a:t>.</a:t>
            </a:r>
            <a:r>
              <a:rPr lang="en-GB" sz="1300" i="1" dirty="0">
                <a:latin typeface="Sylfaen" pitchFamily="18" charset="0"/>
              </a:rPr>
              <a:t>R</a:t>
            </a:r>
            <a:r>
              <a:rPr lang="ru-RU" sz="1300" i="1" dirty="0">
                <a:latin typeface="Sylfaen" pitchFamily="18" charset="0"/>
              </a:rPr>
              <a:t>.</a:t>
            </a:r>
            <a:r>
              <a:rPr lang="en-GB" sz="1300" i="1" dirty="0">
                <a:latin typeface="Sylfaen" pitchFamily="18" charset="0"/>
              </a:rPr>
              <a:t> </a:t>
            </a:r>
            <a:r>
              <a:rPr lang="en-GB" sz="1300" i="1" dirty="0" err="1">
                <a:latin typeface="Sylfaen" pitchFamily="18" charset="0"/>
              </a:rPr>
              <a:t>Balabekyan</a:t>
            </a:r>
            <a:r>
              <a:rPr lang="en-US" sz="1300" i="1" dirty="0">
                <a:latin typeface="Sylfaen" pitchFamily="18" charset="0"/>
              </a:rPr>
              <a:t> et al.. Investigation of photonuclear reactions on isotopes </a:t>
            </a:r>
            <a:r>
              <a:rPr lang="en-US" sz="1300" i="1" baseline="30000" dirty="0">
                <a:latin typeface="Sylfaen" pitchFamily="18" charset="0"/>
              </a:rPr>
              <a:t>51</a:t>
            </a:r>
            <a:r>
              <a:rPr lang="en-US" sz="1300" i="1" dirty="0">
                <a:latin typeface="Sylfaen" pitchFamily="18" charset="0"/>
              </a:rPr>
              <a:t>V, </a:t>
            </a:r>
            <a:r>
              <a:rPr lang="en-US" sz="1300" i="1" baseline="30000" dirty="0" err="1">
                <a:latin typeface="Sylfaen" pitchFamily="18" charset="0"/>
              </a:rPr>
              <a:t>nat</a:t>
            </a:r>
            <a:r>
              <a:rPr lang="en-US" sz="1300" i="1" dirty="0" err="1">
                <a:latin typeface="Sylfaen" pitchFamily="18" charset="0"/>
              </a:rPr>
              <a:t>Cu</a:t>
            </a:r>
            <a:r>
              <a:rPr lang="en-US" sz="1300" i="1" dirty="0">
                <a:latin typeface="Sylfaen" pitchFamily="18" charset="0"/>
              </a:rPr>
              <a:t>, </a:t>
            </a:r>
            <a:r>
              <a:rPr lang="en-US" sz="1300" i="1" baseline="30000" dirty="0" err="1">
                <a:latin typeface="Sylfaen" pitchFamily="18" charset="0"/>
              </a:rPr>
              <a:t>nat</a:t>
            </a:r>
            <a:r>
              <a:rPr lang="en-US" sz="1300" i="1" dirty="0" err="1">
                <a:latin typeface="Sylfaen" pitchFamily="18" charset="0"/>
              </a:rPr>
              <a:t>Mo</a:t>
            </a:r>
            <a:r>
              <a:rPr lang="en-US" sz="1300" i="1" dirty="0">
                <a:latin typeface="Sylfaen" pitchFamily="18" charset="0"/>
              </a:rPr>
              <a:t>, </a:t>
            </a:r>
            <a:r>
              <a:rPr lang="en-US" sz="1300" i="1" baseline="30000" dirty="0">
                <a:latin typeface="Sylfaen" pitchFamily="18" charset="0"/>
              </a:rPr>
              <a:t>115</a:t>
            </a:r>
            <a:r>
              <a:rPr lang="en-US" sz="1300" i="1" dirty="0">
                <a:latin typeface="Sylfaen" pitchFamily="18" charset="0"/>
              </a:rPr>
              <a:t>In and </a:t>
            </a:r>
            <a:r>
              <a:rPr lang="en-US" sz="1300" i="1" baseline="30000" dirty="0">
                <a:latin typeface="Sylfaen" pitchFamily="18" charset="0"/>
              </a:rPr>
              <a:t>207</a:t>
            </a:r>
            <a:r>
              <a:rPr lang="en-US" sz="1300" i="1" dirty="0">
                <a:latin typeface="Sylfaen" pitchFamily="18" charset="0"/>
              </a:rPr>
              <a:t>Pb at photon energy </a:t>
            </a:r>
            <a:r>
              <a:rPr lang="en-US" sz="1300" i="1" dirty="0" err="1">
                <a:latin typeface="Sylfaen" pitchFamily="18" charset="0"/>
              </a:rPr>
              <a:t>E</a:t>
            </a:r>
            <a:r>
              <a:rPr lang="en-US" sz="1300" i="1" baseline="-25000" dirty="0" err="1">
                <a:latin typeface="Sylfaen" pitchFamily="18" charset="0"/>
              </a:rPr>
              <a:t>γ</a:t>
            </a:r>
            <a:r>
              <a:rPr lang="en-US" sz="1300" i="1" baseline="30000" dirty="0" err="1">
                <a:latin typeface="Sylfaen" pitchFamily="18" charset="0"/>
              </a:rPr>
              <a:t>max</a:t>
            </a:r>
            <a:r>
              <a:rPr lang="en-US" sz="1300" i="1" dirty="0">
                <a:latin typeface="Sylfaen" pitchFamily="18" charset="0"/>
              </a:rPr>
              <a:t>= 20–70 MeV</a:t>
            </a:r>
            <a:r>
              <a:rPr lang="ru-RU" sz="1300" i="1" dirty="0">
                <a:latin typeface="Sylfaen" pitchFamily="18" charset="0"/>
              </a:rPr>
              <a:t>, </a:t>
            </a:r>
            <a:r>
              <a:rPr lang="en-GB" sz="1300" b="1" i="1" dirty="0">
                <a:latin typeface="Sylfaen" pitchFamily="18" charset="0"/>
              </a:rPr>
              <a:t>Radiation Physics and Chemistry</a:t>
            </a:r>
            <a:r>
              <a:rPr lang="ru-RU" sz="1300" i="1" dirty="0">
                <a:latin typeface="Sylfaen" pitchFamily="18" charset="0"/>
              </a:rPr>
              <a:t>, 204, </a:t>
            </a:r>
            <a:r>
              <a:rPr lang="en-GB" sz="1300" i="1" dirty="0">
                <a:latin typeface="Sylfaen" pitchFamily="18" charset="0"/>
              </a:rPr>
              <a:t>110651</a:t>
            </a:r>
            <a:r>
              <a:rPr lang="ru-RU" sz="1300" i="1" dirty="0">
                <a:latin typeface="Sylfaen" pitchFamily="18" charset="0"/>
              </a:rPr>
              <a:t> </a:t>
            </a:r>
            <a:r>
              <a:rPr lang="ru-RU" sz="1300" b="1" i="1" dirty="0">
                <a:latin typeface="Sylfaen" pitchFamily="18" charset="0"/>
              </a:rPr>
              <a:t>(2023)</a:t>
            </a:r>
            <a:r>
              <a:rPr lang="en-US" sz="1300" b="1" i="1" dirty="0">
                <a:latin typeface="Sylfaen" pitchFamily="18" charset="0"/>
              </a:rPr>
              <a:t> </a:t>
            </a:r>
            <a:r>
              <a:rPr lang="hy-AM" sz="1300" b="1" i="1" dirty="0">
                <a:latin typeface="Sylfaen" pitchFamily="18" charset="0"/>
              </a:rPr>
              <a:t>(</a:t>
            </a:r>
            <a:r>
              <a:rPr lang="hy-AM" sz="1300" b="1" i="1" dirty="0">
                <a:solidFill>
                  <a:srgbClr val="00B050"/>
                </a:solidFill>
                <a:latin typeface="Sylfaen" pitchFamily="18" charset="0"/>
              </a:rPr>
              <a:t>Q</a:t>
            </a:r>
            <a:r>
              <a:rPr lang="en-US" sz="1300" b="1" i="1" dirty="0">
                <a:solidFill>
                  <a:srgbClr val="00B050"/>
                </a:solidFill>
                <a:latin typeface="Sylfaen" pitchFamily="18" charset="0"/>
              </a:rPr>
              <a:t>2</a:t>
            </a:r>
            <a:r>
              <a:rPr lang="hy-AM" sz="1300" b="1" i="1" dirty="0">
                <a:latin typeface="Sylfaen" pitchFamily="18" charset="0"/>
              </a:rPr>
              <a:t>)</a:t>
            </a:r>
            <a:endParaRPr lang="en-US" sz="1300" b="1" i="1" dirty="0">
              <a:latin typeface="Sylfaen" pitchFamily="18" charset="0"/>
            </a:endParaRPr>
          </a:p>
          <a:p>
            <a:pPr marL="34290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A. Y. Aleksanyan, et al. . Comparison of Gamma Activation Analysis and Instrumental Neutron Activation Analysis of Geological Samples. </a:t>
            </a:r>
            <a:r>
              <a:rPr lang="en-US" sz="1300" b="1" i="1" dirty="0">
                <a:latin typeface="Sylfaen" pitchFamily="18" charset="0"/>
              </a:rPr>
              <a:t>Journal of Contemporary Physics </a:t>
            </a:r>
            <a:r>
              <a:rPr lang="en-US" sz="1300" i="1" dirty="0">
                <a:latin typeface="Sylfaen" pitchFamily="18" charset="0"/>
              </a:rPr>
              <a:t>(Armenian Academy of Sciences), 58 (4), pages 326-332 </a:t>
            </a:r>
            <a:r>
              <a:rPr lang="en-US" sz="1300" b="1" i="1" dirty="0">
                <a:latin typeface="Sylfaen" pitchFamily="18" charset="0"/>
              </a:rPr>
              <a:t>(2024)</a:t>
            </a:r>
            <a:endParaRPr lang="ru-RU" sz="1300" b="1" i="1" dirty="0">
              <a:latin typeface="Sylfaen" pitchFamily="18" charset="0"/>
            </a:endParaRPr>
          </a:p>
          <a:p>
            <a:pPr marL="342900" lvl="0" indent="-342900" algn="just">
              <a:lnSpc>
                <a:spcPct val="114000"/>
              </a:lnSpc>
              <a:buClr>
                <a:srgbClr val="0070C0"/>
              </a:buClr>
              <a:buSzPct val="120000"/>
              <a:buFont typeface="+mj-lt"/>
              <a:buAutoNum type="arabicParenR"/>
            </a:pPr>
            <a:r>
              <a:rPr lang="en-US" sz="1300" i="1" dirty="0">
                <a:latin typeface="Sylfaen" pitchFamily="18" charset="0"/>
              </a:rPr>
              <a:t>T. V. Kotanjyan, et al. . Cross sections of proton-induced neutron emission reactions on thorium and uranium at energies below 18 MeV. </a:t>
            </a:r>
            <a:r>
              <a:rPr lang="en-US" sz="1300" b="1" i="1" dirty="0">
                <a:latin typeface="Sylfaen" pitchFamily="18" charset="0"/>
              </a:rPr>
              <a:t>Physical Review C</a:t>
            </a:r>
            <a:r>
              <a:rPr lang="en-US" sz="1300" i="1" dirty="0">
                <a:latin typeface="Sylfaen" pitchFamily="18" charset="0"/>
              </a:rPr>
              <a:t>, 109 (6), 065802 </a:t>
            </a:r>
            <a:r>
              <a:rPr lang="en-US" sz="1300" b="1" i="1" dirty="0">
                <a:latin typeface="Sylfaen" pitchFamily="18" charset="0"/>
              </a:rPr>
              <a:t>(2024)  </a:t>
            </a:r>
            <a:r>
              <a:rPr lang="hy-AM" sz="1300" b="1" i="1" dirty="0">
                <a:latin typeface="Sylfaen" pitchFamily="18" charset="0"/>
              </a:rPr>
              <a:t>(</a:t>
            </a:r>
            <a:r>
              <a:rPr lang="hy-AM" sz="1300" b="1" i="1" dirty="0">
                <a:solidFill>
                  <a:srgbClr val="FF0000"/>
                </a:solidFill>
                <a:latin typeface="Sylfaen" pitchFamily="18" charset="0"/>
              </a:rPr>
              <a:t>Q1</a:t>
            </a:r>
            <a:r>
              <a:rPr lang="hy-AM" sz="1300" b="1" i="1" dirty="0">
                <a:latin typeface="Sylfaen" pitchFamily="18" charset="0"/>
              </a:rPr>
              <a:t>)</a:t>
            </a:r>
            <a:endParaRPr lang="ru-RU" sz="1300" b="1" i="1" dirty="0">
              <a:latin typeface="Sylfae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hy-AM" sz="1600" dirty="0">
                <a:latin typeface="Sylfaen" pitchFamily="18" charset="0"/>
              </a:rPr>
              <a:t>ևս </a:t>
            </a:r>
            <a:r>
              <a:rPr lang="hy-AM" sz="1600" b="1" dirty="0">
                <a:latin typeface="Sylfaen" pitchFamily="18" charset="0"/>
              </a:rPr>
              <a:t>2</a:t>
            </a:r>
            <a:r>
              <a:rPr lang="hy-AM" sz="1600" dirty="0">
                <a:latin typeface="Sylfaen" pitchFamily="18" charset="0"/>
              </a:rPr>
              <a:t> գիտական հոդված առաքված է տպագրության</a:t>
            </a:r>
            <a:r>
              <a:rPr lang="en-US" sz="1600" dirty="0">
                <a:latin typeface="Sylfaen" pitchFamily="18" charset="0"/>
              </a:rPr>
              <a:t> </a:t>
            </a:r>
            <a:r>
              <a:rPr lang="hy-AM" sz="1600" b="1" dirty="0">
                <a:latin typeface="Sylfaen" pitchFamily="18" charset="0"/>
              </a:rPr>
              <a:t>Scimago Journal &amp; Country Ranking (SJR)»-ում ամսագրերի դասակարգման առաջին, երկրորդ քառորդում (Q1, Q2 quartile) ընդգրկված ամսագրերում</a:t>
            </a:r>
            <a:r>
              <a:rPr lang="en-US" sz="1600" b="1" dirty="0">
                <a:latin typeface="Sylfaen" pitchFamily="18" charset="0"/>
              </a:rPr>
              <a:t> :</a:t>
            </a:r>
            <a:endParaRPr lang="ru-RU" sz="16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82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7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Ակնկալվող արդյունքները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Ծրագրի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շրջանակում</a:t>
            </a:r>
            <a:r>
              <a:rPr lang="ru-RU" sz="1400" dirty="0">
                <a:latin typeface="Sylfaen" pitchFamily="18" charset="0"/>
              </a:rPr>
              <a:t> </a:t>
            </a:r>
            <a:r>
              <a:rPr lang="hy-AM" sz="1400" b="1" dirty="0">
                <a:latin typeface="Sylfaen" pitchFamily="18" charset="0"/>
              </a:rPr>
              <a:t>Նախագծի</a:t>
            </a:r>
            <a:r>
              <a:rPr lang="hy-AM" sz="1400" dirty="0">
                <a:latin typeface="Sylfaen" pitchFamily="18" charset="0"/>
              </a:rPr>
              <a:t> ավարտից հետո նախատեսվում է ունենալ առնվազն </a:t>
            </a:r>
            <a:r>
              <a:rPr lang="hy-AM" sz="1400" b="1" u="sng" dirty="0">
                <a:latin typeface="Sylfaen" pitchFamily="18" charset="0"/>
              </a:rPr>
              <a:t>10</a:t>
            </a:r>
            <a:r>
              <a:rPr lang="hy-AM" sz="1400" dirty="0">
                <a:latin typeface="Sylfaen" pitchFamily="18" charset="0"/>
              </a:rPr>
              <a:t> գիտական հրապարակում ՄԳՇ-ում, որոնցից առնվազն 2-ը՝ </a:t>
            </a:r>
            <a:r>
              <a:rPr lang="en-GB" sz="1400" b="1" dirty="0">
                <a:latin typeface="Sylfaen" pitchFamily="18" charset="0"/>
              </a:rPr>
              <a:t>Q1</a:t>
            </a:r>
            <a:r>
              <a:rPr lang="en-GB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և առնվազն 2-ը՝ </a:t>
            </a:r>
            <a:r>
              <a:rPr lang="en-GB" sz="1400" b="1" dirty="0">
                <a:latin typeface="Sylfaen" pitchFamily="18" charset="0"/>
              </a:rPr>
              <a:t>Q2</a:t>
            </a:r>
            <a:r>
              <a:rPr lang="en-GB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քառորդներում ընդգրկված պարբերականներում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ստացված փորձարարական տվյալները</a:t>
            </a:r>
            <a:r>
              <a:rPr lang="pt-BR" sz="1400" dirty="0">
                <a:latin typeface="Sylfaen" pitchFamily="18" charset="0"/>
              </a:rPr>
              <a:t>, </a:t>
            </a:r>
            <a:r>
              <a:rPr lang="hy-AM" sz="1400" dirty="0">
                <a:latin typeface="Sylfaen" pitchFamily="18" charset="0"/>
              </a:rPr>
              <a:t>դրանց վերլուծության և տեսական մոդելների հետ համադրման արդյունքները կներկայացվեն միջուկային ռեակցիաների փորձարարական տվյալների </a:t>
            </a:r>
            <a:r>
              <a:rPr lang="pt-BR" sz="1400" dirty="0">
                <a:latin typeface="Sylfaen" pitchFamily="18" charset="0"/>
              </a:rPr>
              <a:t>շտեմարաններում </a:t>
            </a:r>
            <a:r>
              <a:rPr lang="hy-AM" sz="1400" dirty="0">
                <a:latin typeface="Sylfaen" pitchFamily="18" charset="0"/>
              </a:rPr>
              <a:t>(</a:t>
            </a:r>
            <a:r>
              <a:rPr lang="hy-AM" sz="1400" b="1" dirty="0">
                <a:latin typeface="Sylfaen" pitchFamily="18" charset="0"/>
              </a:rPr>
              <a:t>EXFOR</a:t>
            </a:r>
            <a:r>
              <a:rPr lang="hy-AM" sz="1400" dirty="0">
                <a:latin typeface="Sylfaen" pitchFamily="18" charset="0"/>
              </a:rPr>
              <a:t>)</a:t>
            </a:r>
            <a:r>
              <a:rPr lang="pt-BR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ընդգրկելու</a:t>
            </a:r>
            <a:r>
              <a:rPr lang="pt-BR" sz="1400" dirty="0">
                <a:latin typeface="Sylfaen" pitchFamily="18" charset="0"/>
              </a:rPr>
              <a:t>  </a:t>
            </a:r>
            <a:r>
              <a:rPr lang="hy-AM" sz="1400" dirty="0">
                <a:latin typeface="Sylfaen" pitchFamily="18" charset="0"/>
              </a:rPr>
              <a:t>համար</a:t>
            </a:r>
            <a:r>
              <a:rPr lang="pt-BR" sz="1400" dirty="0">
                <a:latin typeface="Sylfaen" pitchFamily="18" charset="0"/>
              </a:rPr>
              <a:t>: Ստացված փորձարարական տվյալների համադրումը միջուկային ռեակցիաների տեսական մոդելների կանխագուշակումների հետ կնպաստի այդ՝ հիմնարար և կիրառական հետազոտություններում լայնորեն կիրառվող մոդելների </a:t>
            </a:r>
            <a:r>
              <a:rPr lang="hy-AM" sz="1400" dirty="0">
                <a:latin typeface="Sylfaen" pitchFamily="18" charset="0"/>
              </a:rPr>
              <a:t>բարելավմանը և ճշգրտմանը</a:t>
            </a:r>
            <a:r>
              <a:rPr lang="pt-BR" sz="1400" dirty="0">
                <a:latin typeface="Sylfaen" pitchFamily="18" charset="0"/>
              </a:rPr>
              <a:t>: </a:t>
            </a:r>
            <a:r>
              <a:rPr lang="ru-RU" sz="1400" dirty="0">
                <a:latin typeface="Sylfaen" pitchFamily="18" charset="0"/>
              </a:rPr>
              <a:t>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Սույն Ծրագրի իրագործումը կնպաստի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en-US" sz="1400" b="1" dirty="0">
                <a:latin typeface="Sylfaen" pitchFamily="18" charset="0"/>
              </a:rPr>
              <a:t>ԱԱԳԼ</a:t>
            </a:r>
            <a:r>
              <a:rPr lang="pt-BR" sz="1400" b="1" dirty="0">
                <a:latin typeface="Sylfaen" pitchFamily="18" charset="0"/>
              </a:rPr>
              <a:t>-</a:t>
            </a:r>
            <a:r>
              <a:rPr lang="en-US" sz="1400" b="1" dirty="0">
                <a:latin typeface="Sylfaen" pitchFamily="18" charset="0"/>
              </a:rPr>
              <a:t>ի </a:t>
            </a:r>
            <a:r>
              <a:rPr lang="hy-AM" sz="1400" b="1" dirty="0">
                <a:latin typeface="Sylfaen" pitchFamily="18" charset="0"/>
              </a:rPr>
              <a:t>ստորգետնյա լաբորատորիայի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pt-BR" sz="1400" dirty="0">
                <a:latin typeface="Sylfaen" pitchFamily="18" charset="0"/>
              </a:rPr>
              <a:t>գիտատեխնիկական բազայի հետագա ամրապնդմանը, հետազոտական խմբի ներուժի զարգացմանը, երիտասարդ հետազոտողների ներգրավվածությանը,  ինչպես նաև կընդլայնի </a:t>
            </a:r>
            <a:r>
              <a:rPr lang="pt-BR" sz="1400" b="1" dirty="0">
                <a:latin typeface="Sylfaen" pitchFamily="18" charset="0"/>
              </a:rPr>
              <a:t>հիմնարար գիտության և կիրառական խնդիրների</a:t>
            </a:r>
            <a:r>
              <a:rPr lang="pt-BR" sz="1400" dirty="0">
                <a:latin typeface="Sylfaen" pitchFamily="18" charset="0"/>
              </a:rPr>
              <a:t> տարբեր բնագավառներում (այդ թվում՝ գամմա-ակտիվացման մեթոդով երկրաբանական նմուշների քիմիական բաղադրության որոշման, շրջակա միջավայրի մշտադիտարկման խնդիրներ և այլն) հետազոտությունների հնարավորությունները: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2022-2024թթ</a:t>
            </a:r>
            <a:r>
              <a:rPr lang="en-US" sz="1400" dirty="0">
                <a:latin typeface="Sylfaen" pitchFamily="18" charset="0"/>
              </a:rPr>
              <a:t>․</a:t>
            </a:r>
            <a:r>
              <a:rPr lang="hy-AM" sz="1400" dirty="0">
                <a:latin typeface="Sylfaen" pitchFamily="18" charset="0"/>
              </a:rPr>
              <a:t>-ին իրականացվել են նաև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մի շարք գիտափորձեր շրջանցված միջուկների (p-միջուկների) աստղային նուկլեոսինթեզին առնչվող ռեակցիաները՝ 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118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Sn(p,</a:t>
            </a:r>
            <a:r>
              <a:rPr lang="en-US" sz="1400" b="1" dirty="0">
                <a:solidFill>
                  <a:srgbClr val="FF0000"/>
                </a:solidFill>
                <a:latin typeface="Sylfaen" pitchFamily="18" charset="0"/>
              </a:rPr>
              <a:t>γ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119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Sb,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 115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Sn(p,</a:t>
            </a:r>
            <a:r>
              <a:rPr lang="en-US" sz="1400" b="1" dirty="0">
                <a:solidFill>
                  <a:srgbClr val="FF0000"/>
                </a:solidFill>
                <a:latin typeface="Sylfaen" pitchFamily="18" charset="0"/>
              </a:rPr>
              <a:t>γ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116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Sb, 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184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W(p,n)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184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Re, 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180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W(p,</a:t>
            </a:r>
            <a:r>
              <a:rPr lang="en-US" sz="1400" b="1" dirty="0">
                <a:solidFill>
                  <a:srgbClr val="FF0000"/>
                </a:solidFill>
                <a:latin typeface="Sylfaen" pitchFamily="18" charset="0"/>
              </a:rPr>
              <a:t>γ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181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Re, 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196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Pt(p,n)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196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Au, 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194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Pt(p,</a:t>
            </a:r>
            <a:r>
              <a:rPr lang="en-US" sz="1400" b="1" dirty="0">
                <a:solidFill>
                  <a:srgbClr val="FF0000"/>
                </a:solidFill>
                <a:latin typeface="Sylfaen" pitchFamily="18" charset="0"/>
              </a:rPr>
              <a:t>γ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195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Au, 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190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Pt(p,</a:t>
            </a:r>
            <a:r>
              <a:rPr lang="en-US" sz="1400" b="1" dirty="0">
                <a:solidFill>
                  <a:srgbClr val="FF0000"/>
                </a:solidFill>
                <a:latin typeface="Sylfaen" pitchFamily="18" charset="0"/>
              </a:rPr>
              <a:t>γ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hy-AM" sz="1400" b="1" baseline="30000" dirty="0">
                <a:solidFill>
                  <a:srgbClr val="FF0000"/>
                </a:solidFill>
                <a:latin typeface="Sylfaen" pitchFamily="18" charset="0"/>
              </a:rPr>
              <a:t>191</a:t>
            </a:r>
            <a:r>
              <a:rPr lang="hy-AM" sz="1400" b="1" dirty="0">
                <a:solidFill>
                  <a:srgbClr val="FF0000"/>
                </a:solidFill>
                <a:latin typeface="Sylfaen" pitchFamily="18" charset="0"/>
              </a:rPr>
              <a:t>Au </a:t>
            </a:r>
            <a:r>
              <a:rPr lang="hy-AM" sz="1400" dirty="0">
                <a:latin typeface="Sylfaen" pitchFamily="18" charset="0"/>
              </a:rPr>
              <a:t>ուսումնասիրելու նպատակով։ Ներկայումս այս աշխատանքները գտնվում են տվյալների մշակման փուլում, որի ավարտից հետո հնարավորինս սեղմ ժամկետներում ստացված արդյունքների հիման վրա պատրաստվելու են </a:t>
            </a:r>
            <a:r>
              <a:rPr lang="hy-AM" sz="1400" b="1" dirty="0">
                <a:latin typeface="Sylfaen" pitchFamily="18" charset="0"/>
              </a:rPr>
              <a:t>գիտական հոդվածներ</a:t>
            </a:r>
            <a:r>
              <a:rPr lang="hy-AM" sz="1400" dirty="0">
                <a:latin typeface="Sylfaen" pitchFamily="18" charset="0"/>
              </a:rPr>
              <a:t>, որոնք կուղարկվեն տպագրության </a:t>
            </a:r>
            <a:r>
              <a:rPr lang="hy-AM" sz="1400" b="1" dirty="0">
                <a:latin typeface="Sylfaen" pitchFamily="18" charset="0"/>
              </a:rPr>
              <a:t>Scimago Journal &amp; Country Ranking (SJR)»-ում ամսագրերի դասակարգման առաջին, երկրորդ քառորդում (Q1, Q2 quartile) ընդգրկված ամսագրերում</a:t>
            </a:r>
            <a:r>
              <a:rPr lang="hy-AM" sz="1400" dirty="0">
                <a:latin typeface="Sylfaen" pitchFamily="18" charset="0"/>
              </a:rPr>
              <a:t>։ Նախատեսվում է նաև շարունակել նախկինում իրականացված գիտական խնդիրների վերաբերյալ հետազոտությունները և իրականացնել նոր գիտափորձեր։</a:t>
            </a:r>
            <a:endParaRPr lang="ru-RU" sz="1400" dirty="0">
              <a:latin typeface="Sylfaen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Wingdings" pitchFamily="2" charset="2"/>
              <a:buChar char="Ø"/>
            </a:pPr>
            <a:r>
              <a:rPr lang="hy-AM" sz="1400" dirty="0">
                <a:latin typeface="Sylfaen" pitchFamily="18" charset="0"/>
              </a:rPr>
              <a:t>Նոր երիտասարդ գիտաշխատողների ներգրավմամբ ընդլայնել գիտական խմբի կազմը</a:t>
            </a:r>
          </a:p>
        </p:txBody>
      </p:sp>
    </p:spTree>
    <p:extLst>
      <p:ext uri="{BB962C8B-B14F-4D97-AF65-F5344CB8AC3E}">
        <p14:creationId xmlns:p14="http://schemas.microsoft.com/office/powerpoint/2010/main" val="2859156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471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6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Գիտական ստորաբաժանման հեռանկարը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7952"/>
            <a:ext cx="8928992" cy="155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y-AM" sz="1400" dirty="0">
                <a:latin typeface="Sylfaen" pitchFamily="18" charset="0"/>
              </a:rPr>
              <a:t>Թեմայի կատարումն ապահովող ժամանակակից գիտական սարքավորումներով հագեցած </a:t>
            </a:r>
            <a:r>
              <a:rPr lang="hy-AM" sz="1400" b="1" dirty="0">
                <a:latin typeface="Sylfaen" pitchFamily="18" charset="0"/>
              </a:rPr>
              <a:t>ցածրֆոնային ստորգետնյա լաբորատորիայի</a:t>
            </a:r>
            <a:r>
              <a:rPr lang="hy-AM" sz="1400" dirty="0">
                <a:latin typeface="Sylfaen" pitchFamily="18" charset="0"/>
              </a:rPr>
              <a:t> առկայությունը հնարավորություն կընձեռի </a:t>
            </a:r>
            <a:r>
              <a:rPr lang="ru-RU" sz="1400" dirty="0">
                <a:latin typeface="Sylfaen" pitchFamily="18" charset="0"/>
              </a:rPr>
              <a:t>թ</a:t>
            </a:r>
            <a:r>
              <a:rPr lang="hy-AM" sz="1400" dirty="0">
                <a:latin typeface="Sylfaen" pitchFamily="18" charset="0"/>
              </a:rPr>
              <a:t>եմայի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ղեկավարի մասնակցությամբ մշակած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b="1" dirty="0">
                <a:latin typeface="Sylfaen" pitchFamily="18" charset="0"/>
              </a:rPr>
              <a:t>հիմնարար</a:t>
            </a:r>
            <a:r>
              <a:rPr lang="en-US" sz="1400" b="1" dirty="0">
                <a:latin typeface="Sylfaen" pitchFamily="18" charset="0"/>
              </a:rPr>
              <a:t> և </a:t>
            </a:r>
            <a:r>
              <a:rPr lang="hy-AM" sz="1400" b="1" dirty="0">
                <a:latin typeface="Sylfaen" pitchFamily="18" charset="0"/>
              </a:rPr>
              <a:t>կիրառական</a:t>
            </a:r>
            <a:r>
              <a:rPr lang="hy-AM" sz="1400" dirty="0">
                <a:latin typeface="Sylfaen" pitchFamily="18" charset="0"/>
              </a:rPr>
              <a:t> երկարաժամկետ հետազոտությունների ծրագրի իրականացման համար: Ծրագիրն իրականացնելու է 2023 թ.-ին ստեղծված </a:t>
            </a:r>
            <a:r>
              <a:rPr lang="hy-AM" sz="1400" b="1" dirty="0">
                <a:latin typeface="Sylfaen" pitchFamily="18" charset="0"/>
              </a:rPr>
              <a:t>“Հազվադեպ միջուկային ռեակցիաների և միջուկային աստղաֆիզիկական հետազոտությունների խումբը”</a:t>
            </a:r>
            <a:r>
              <a:rPr lang="hy-AM" sz="1400" dirty="0">
                <a:latin typeface="Sylfaen" pitchFamily="18" charset="0"/>
              </a:rPr>
              <a:t>, որը հանդիսանում է ՀՀ-ում </a:t>
            </a:r>
            <a:r>
              <a:rPr lang="hy-AM" sz="1400" b="1" dirty="0">
                <a:latin typeface="Sylfaen" pitchFamily="18" charset="0"/>
              </a:rPr>
              <a:t>փորձարարական միջուկային աստղաֆիզիկայի</a:t>
            </a:r>
            <a:r>
              <a:rPr lang="hy-AM" sz="1400" dirty="0">
                <a:latin typeface="Sylfaen" pitchFamily="18" charset="0"/>
              </a:rPr>
              <a:t> բնագավառի առաջնեկը: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7312" y="3789040"/>
          <a:ext cx="88591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867C240-7EF1-4586-BC1C-79E06D003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879297"/>
              </p:ext>
            </p:extLst>
          </p:nvPr>
        </p:nvGraphicFramePr>
        <p:xfrm>
          <a:off x="1152781" y="2143122"/>
          <a:ext cx="7091627" cy="178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9760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471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6</a:t>
            </a:r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Գիտական ստորաբաժանման հեռանկարը</a:t>
            </a:r>
            <a:r>
              <a:rPr lang="en-US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hy-AM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7952"/>
            <a:ext cx="8928992" cy="155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hy-AM" sz="1400" dirty="0">
                <a:latin typeface="Sylfaen" pitchFamily="18" charset="0"/>
              </a:rPr>
              <a:t>Թեմայի կատարումն ապահովող ժամանակակից գիտական սարքավորումներով հագեցած </a:t>
            </a:r>
            <a:r>
              <a:rPr lang="hy-AM" sz="1400" b="1" dirty="0">
                <a:latin typeface="Sylfaen" pitchFamily="18" charset="0"/>
              </a:rPr>
              <a:t>ցածրֆոնային ստորգետնյա լաբորատորիայի</a:t>
            </a:r>
            <a:r>
              <a:rPr lang="hy-AM" sz="1400" dirty="0">
                <a:latin typeface="Sylfaen" pitchFamily="18" charset="0"/>
              </a:rPr>
              <a:t> առկայությունը հնարավորություն կընձեռի </a:t>
            </a:r>
            <a:r>
              <a:rPr lang="ru-RU" sz="1400" dirty="0">
                <a:latin typeface="Sylfaen" pitchFamily="18" charset="0"/>
              </a:rPr>
              <a:t>թ</a:t>
            </a:r>
            <a:r>
              <a:rPr lang="hy-AM" sz="1400" dirty="0">
                <a:latin typeface="Sylfaen" pitchFamily="18" charset="0"/>
              </a:rPr>
              <a:t>եմայի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dirty="0">
                <a:latin typeface="Sylfaen" pitchFamily="18" charset="0"/>
              </a:rPr>
              <a:t>ղեկավարի մասնակցությամբ մշակած</a:t>
            </a:r>
            <a:r>
              <a:rPr lang="en-US" sz="1400" dirty="0">
                <a:latin typeface="Sylfaen" pitchFamily="18" charset="0"/>
              </a:rPr>
              <a:t> </a:t>
            </a:r>
            <a:r>
              <a:rPr lang="hy-AM" sz="1400" b="1" dirty="0">
                <a:latin typeface="Sylfaen" pitchFamily="18" charset="0"/>
              </a:rPr>
              <a:t>հիմնարար</a:t>
            </a:r>
            <a:r>
              <a:rPr lang="en-US" sz="1400" b="1" dirty="0">
                <a:latin typeface="Sylfaen" pitchFamily="18" charset="0"/>
              </a:rPr>
              <a:t> և </a:t>
            </a:r>
            <a:r>
              <a:rPr lang="hy-AM" sz="1400" b="1" dirty="0">
                <a:latin typeface="Sylfaen" pitchFamily="18" charset="0"/>
              </a:rPr>
              <a:t>կիրառական</a:t>
            </a:r>
            <a:r>
              <a:rPr lang="hy-AM" sz="1400" dirty="0">
                <a:latin typeface="Sylfaen" pitchFamily="18" charset="0"/>
              </a:rPr>
              <a:t> երկարաժամկետ հետազոտությունների ծրագրի իրականացման համար: Ծրագիրն իրականացնելու է 2023 թ.-ին ստեղծված </a:t>
            </a:r>
            <a:r>
              <a:rPr lang="hy-AM" sz="1400" b="1" dirty="0">
                <a:latin typeface="Sylfaen" pitchFamily="18" charset="0"/>
              </a:rPr>
              <a:t>“Հազվադեպ միջուկային ռեակցիաների և միջուկային աստղաֆիզիկական հետազոտությունների խումբը”</a:t>
            </a:r>
            <a:r>
              <a:rPr lang="hy-AM" sz="1400" dirty="0">
                <a:latin typeface="Sylfaen" pitchFamily="18" charset="0"/>
              </a:rPr>
              <a:t>, որը հանդիսանում է ՀՀ-ում </a:t>
            </a:r>
            <a:r>
              <a:rPr lang="hy-AM" sz="1400" b="1" dirty="0">
                <a:latin typeface="Sylfaen" pitchFamily="18" charset="0"/>
              </a:rPr>
              <a:t>փորձարարական միջուկային աստղաֆիզիկայի</a:t>
            </a:r>
            <a:r>
              <a:rPr lang="hy-AM" sz="1400" dirty="0">
                <a:latin typeface="Sylfaen" pitchFamily="18" charset="0"/>
              </a:rPr>
              <a:t> բնագավառի առաջնեկը: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1965800"/>
              </p:ext>
            </p:extLst>
          </p:nvPr>
        </p:nvGraphicFramePr>
        <p:xfrm>
          <a:off x="179512" y="2276872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343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10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.</a:t>
            </a:r>
            <a:r>
              <a:rPr lang="en-US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Հավակնոտությունը</a:t>
            </a:r>
            <a:r>
              <a:rPr lang="en-US" sz="2400" b="1" dirty="0"/>
              <a:t> </a:t>
            </a:r>
            <a:endParaRPr lang="hy-AM" sz="2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184" y="1556792"/>
            <a:ext cx="89289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y-AM" sz="1600" dirty="0"/>
              <a:t>Սույն Հայտի ղեկավարի ակտիվ ջանքերի շնորհիվ ստեղծվել է նոր գիտական ստորաբաժանում, որի գործունեության հիմնական ուղղություններից է ՀՀ-ում նոր գիտական բնագավառ՝ </a:t>
            </a:r>
            <a:r>
              <a:rPr lang="hy-AM" sz="1600" b="1" dirty="0"/>
              <a:t>փորձարարական միջուկային աստղաֆիզիկան</a:t>
            </a:r>
            <a:r>
              <a:rPr lang="hy-AM" sz="1600" dirty="0"/>
              <a:t>: ԱԱԳԼ-ի ստորգետնյա լաբորատորիայում առկա աննախադեպ ցածր ֆոնային պայմանները թույլ են տալիս առաջադրելու </a:t>
            </a:r>
            <a:r>
              <a:rPr lang="hy-AM" sz="1600" b="1" dirty="0"/>
              <a:t>հավակնոտ</a:t>
            </a:r>
            <a:r>
              <a:rPr lang="hy-AM" sz="1600" dirty="0"/>
              <a:t> փորձարարական խնդիրներ՝ հետազոտվող նմուշներում հայտնաբերելու որոնվող ռադիոակտիվ տարրերի աննախադեպ փոքր քանակություններ, մեծ ճշգրտությամբ չափելու ֆոտոմիջուկային և պրոտոն-միջուկային փոխազդեցություններում հազվադեպ ռեակցիաների կտրվածքներ: Ստացված փորձարարական տվյալների համեմատությունը տարբեր բնագավառներում լայնորեն կիրառվող տեսական մոդելների կանխագուշակումների հետ կարող է </a:t>
            </a:r>
            <a:r>
              <a:rPr lang="hy-AM" sz="1600" b="1" dirty="0"/>
              <a:t>բեկումնային</a:t>
            </a:r>
            <a:r>
              <a:rPr lang="hy-AM" sz="1600" dirty="0"/>
              <a:t> նշանակություն ունենալ գոյություն ունեցող տեսական պատկերացումների վերանայման կամ ճշգրտման հարցում:</a:t>
            </a:r>
          </a:p>
        </p:txBody>
      </p:sp>
    </p:spTree>
    <p:extLst>
      <p:ext uri="{BB962C8B-B14F-4D97-AF65-F5344CB8AC3E}">
        <p14:creationId xmlns:p14="http://schemas.microsoft.com/office/powerpoint/2010/main" val="265227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88640"/>
            <a:ext cx="777240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1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B08F6B-2B35-4BD7-AFBE-A66A5E32A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12574"/>
              </p:ext>
            </p:extLst>
          </p:nvPr>
        </p:nvGraphicFramePr>
        <p:xfrm>
          <a:off x="4800600" y="3043808"/>
          <a:ext cx="4130044" cy="1275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0044">
                  <a:extLst>
                    <a:ext uri="{9D8B030D-6E8A-4147-A177-3AD203B41FA5}">
                      <a16:colId xmlns:a16="http://schemas.microsoft.com/office/drawing/2014/main" val="699232319"/>
                    </a:ext>
                  </a:extLst>
                </a:gridCol>
              </a:tblGrid>
              <a:tr h="409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i="1" kern="1200" baseline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30.5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ՄէՎ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01.12.25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863349"/>
                  </a:ext>
                </a:extLst>
              </a:tr>
              <a:tr h="818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Sylfaen" panose="010A0502050306030303" pitchFamily="18" charset="0"/>
                        </a:rPr>
                        <a:t>σ</a:t>
                      </a:r>
                      <a:r>
                        <a:rPr lang="en-US" sz="2400" dirty="0">
                          <a:latin typeface="Sylfaen" panose="010A0502050306030303" pitchFamily="18" charset="0"/>
                        </a:rPr>
                        <a:t>(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dirty="0">
                          <a:latin typeface="Sylfaen" panose="010A0502050306030303" pitchFamily="18" charset="0"/>
                        </a:rPr>
                        <a:t> ) = 0.7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ՄէՎ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37041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486A14E-C500-43F5-8705-A590AEB7D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982229" cy="530352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5DA1DF-760C-4979-AC68-CE12AA493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75467"/>
              </p:ext>
            </p:extLst>
          </p:nvPr>
        </p:nvGraphicFramePr>
        <p:xfrm>
          <a:off x="4800600" y="1675656"/>
          <a:ext cx="4155593" cy="117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5593">
                  <a:extLst>
                    <a:ext uri="{9D8B030D-6E8A-4147-A177-3AD203B41FA5}">
                      <a16:colId xmlns:a16="http://schemas.microsoft.com/office/drawing/2014/main" val="319410777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i="1" kern="1200" baseline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hy-AM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,5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ՄէՎ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05.12.23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86334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Sylfaen" panose="010A0502050306030303" pitchFamily="18" charset="0"/>
                        </a:rPr>
                        <a:t>σ</a:t>
                      </a:r>
                      <a:r>
                        <a:rPr lang="en-US" sz="2400" dirty="0">
                          <a:latin typeface="Sylfaen" panose="010A0502050306030303" pitchFamily="18" charset="0"/>
                        </a:rPr>
                        <a:t>(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dirty="0">
                          <a:latin typeface="Sylfaen" panose="010A0502050306030303" pitchFamily="18" charset="0"/>
                        </a:rPr>
                        <a:t> ) = 0.7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ՄէՎ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370416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A25DA1DF-760C-4979-AC68-CE12AA493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56030"/>
              </p:ext>
            </p:extLst>
          </p:nvPr>
        </p:nvGraphicFramePr>
        <p:xfrm>
          <a:off x="4800600" y="4483968"/>
          <a:ext cx="4155593" cy="117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5593">
                  <a:extLst>
                    <a:ext uri="{9D8B030D-6E8A-4147-A177-3AD203B41FA5}">
                      <a16:colId xmlns:a16="http://schemas.microsoft.com/office/drawing/2014/main" val="319410777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i="1" kern="1200" baseline="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= </a:t>
                      </a:r>
                      <a:r>
                        <a:rPr lang="hy-AM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,5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ՄէՎ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23.12.25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86334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latin typeface="Sylfaen" panose="010A0502050306030303" pitchFamily="18" charset="0"/>
                        </a:rPr>
                        <a:t>σ</a:t>
                      </a:r>
                      <a:r>
                        <a:rPr lang="en-US" sz="2400" dirty="0">
                          <a:latin typeface="Sylfaen" panose="010A0502050306030303" pitchFamily="18" charset="0"/>
                        </a:rPr>
                        <a:t>(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Ē</a:t>
                      </a:r>
                      <a:r>
                        <a:rPr lang="en-US" sz="2400" i="1" kern="1200" baseline="-250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400" dirty="0">
                          <a:latin typeface="Sylfaen" panose="010A0502050306030303" pitchFamily="18" charset="0"/>
                        </a:rPr>
                        <a:t> ) = 0.7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ՄէՎ</a:t>
                      </a:r>
                      <a:endParaRPr lang="en-US" sz="24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37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5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188640"/>
            <a:ext cx="7772400" cy="634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pic>
        <p:nvPicPr>
          <p:cNvPr id="7" name="Picture 6" descr="G:\Y\Hodvacner\Seminar tetraneutron\IMG20230503133118 - Copy (3).jpg">
            <a:extLst>
              <a:ext uri="{FF2B5EF4-FFF2-40B4-BE49-F238E27FC236}">
                <a16:creationId xmlns:a16="http://schemas.microsoft.com/office/drawing/2014/main" id="{741AD020-8EE6-4BAD-B2B1-39F6B89BF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410" l="4956" r="100000">
                        <a14:backgroundMark x1="28844" y1="89130" x2="37823" y2="85342"/>
                        <a14:backgroundMark x1="28039" y1="84161" x2="28844" y2="8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32" y="614354"/>
            <a:ext cx="3495474" cy="2382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62CEDA-8001-48E6-BFAD-874ED5ECFC3D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1139236" y="1820913"/>
            <a:ext cx="26406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9D958C-FC0E-4600-8F63-6EC98BC2C4D8}"/>
              </a:ext>
            </a:extLst>
          </p:cNvPr>
          <p:cNvSpPr txBox="1"/>
          <p:nvPr/>
        </p:nvSpPr>
        <p:spPr>
          <a:xfrm flipH="1">
            <a:off x="2483768" y="1847146"/>
            <a:ext cx="489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lfaen" panose="010A0502050306030303" pitchFamily="18" charset="0"/>
              </a:rPr>
              <a:t>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6CEC1-95AE-4091-AE85-E901426498DC}"/>
              </a:ext>
            </a:extLst>
          </p:cNvPr>
          <p:cNvSpPr txBox="1"/>
          <p:nvPr/>
        </p:nvSpPr>
        <p:spPr>
          <a:xfrm flipH="1">
            <a:off x="2040445" y="2711398"/>
            <a:ext cx="2022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Sylfaen" panose="010A0502050306030303" pitchFamily="18" charset="0"/>
              </a:rPr>
              <a:t>65</a:t>
            </a:r>
            <a:r>
              <a:rPr lang="en-US" sz="2400" dirty="0">
                <a:latin typeface="Sylfaen" panose="010A0502050306030303" pitchFamily="18" charset="0"/>
              </a:rPr>
              <a:t>Cu</a:t>
            </a:r>
            <a:r>
              <a:rPr lang="ru-RU" sz="2400" dirty="0">
                <a:latin typeface="Sylfaen" panose="010A0502050306030303" pitchFamily="18" charset="0"/>
              </a:rPr>
              <a:t>(γ, </a:t>
            </a:r>
            <a:r>
              <a:rPr lang="en-US" sz="2400" dirty="0">
                <a:latin typeface="Sylfaen" panose="010A0502050306030303" pitchFamily="18" charset="0"/>
              </a:rPr>
              <a:t>n</a:t>
            </a:r>
            <a:r>
              <a:rPr lang="ru-RU" sz="2400" dirty="0">
                <a:latin typeface="Sylfaen" panose="010A0502050306030303" pitchFamily="18" charset="0"/>
              </a:rPr>
              <a:t>)</a:t>
            </a:r>
            <a:r>
              <a:rPr lang="en-US" sz="2400" baseline="30000" dirty="0">
                <a:latin typeface="Sylfaen" panose="010A0502050306030303" pitchFamily="18" charset="0"/>
              </a:rPr>
              <a:t>64</a:t>
            </a:r>
            <a:r>
              <a:rPr lang="en-US" sz="2400" dirty="0">
                <a:latin typeface="Sylfaen" panose="010A0502050306030303" pitchFamily="18" charset="0"/>
              </a:rPr>
              <a:t>Cu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A8E5D84-9D01-4DA3-968F-D9501EEFADA4}"/>
              </a:ext>
            </a:extLst>
          </p:cNvPr>
          <p:cNvSpPr/>
          <p:nvPr/>
        </p:nvSpPr>
        <p:spPr>
          <a:xfrm>
            <a:off x="1139236" y="1652986"/>
            <a:ext cx="2640676" cy="335854"/>
          </a:xfrm>
          <a:prstGeom prst="rightArrow">
            <a:avLst>
              <a:gd name="adj1" fmla="val 50000"/>
              <a:gd name="adj2" fmla="val 1161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CF0DC-A92F-4B94-AC2C-4B6FB65FDED9}"/>
              </a:ext>
            </a:extLst>
          </p:cNvPr>
          <p:cNvSpPr txBox="1"/>
          <p:nvPr/>
        </p:nvSpPr>
        <p:spPr>
          <a:xfrm>
            <a:off x="3937690" y="2783406"/>
            <a:ext cx="30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- </a:t>
            </a:r>
            <a:r>
              <a:rPr lang="hy-AM" dirty="0">
                <a:latin typeface="Sylfaen" panose="010A0502050306030303" pitchFamily="18" charset="0"/>
              </a:rPr>
              <a:t>մոնիտորային ռեակցիա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836712"/>
            <a:ext cx="430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Sylfaen" panose="010A0502050306030303" pitchFamily="18" charset="0"/>
              </a:rPr>
              <a:t>W      Al</a:t>
            </a:r>
            <a:r>
              <a:rPr lang="ru-RU" b="1" dirty="0">
                <a:solidFill>
                  <a:srgbClr val="00B050"/>
                </a:solidFill>
                <a:latin typeface="Sylfaen" panose="010A0502050306030303" pitchFamily="18" charset="0"/>
              </a:rPr>
              <a:t>     </a:t>
            </a:r>
            <a:r>
              <a:rPr lang="en-US" b="1" dirty="0">
                <a:solidFill>
                  <a:srgbClr val="00B050"/>
                </a:solidFill>
                <a:latin typeface="Sylfaen" panose="010A0502050306030303" pitchFamily="18" charset="0"/>
              </a:rPr>
              <a:t>  Cu   Bi</a:t>
            </a:r>
            <a:r>
              <a:rPr lang="en-US" b="1" baseline="-25000" dirty="0">
                <a:solidFill>
                  <a:srgbClr val="00B050"/>
                </a:solidFill>
                <a:latin typeface="Sylfaen" panose="010A0502050306030303" pitchFamily="18" charset="0"/>
              </a:rPr>
              <a:t>4</a:t>
            </a:r>
            <a:r>
              <a:rPr lang="en-US" b="1" dirty="0">
                <a:solidFill>
                  <a:srgbClr val="00B050"/>
                </a:solidFill>
                <a:latin typeface="Sylfaen" panose="010A0502050306030303" pitchFamily="18" charset="0"/>
              </a:rPr>
              <a:t>Ge</a:t>
            </a:r>
            <a:r>
              <a:rPr lang="en-US" b="1" baseline="-25000" dirty="0">
                <a:solidFill>
                  <a:srgbClr val="00B050"/>
                </a:solidFill>
                <a:latin typeface="Sylfaen" panose="010A0502050306030303" pitchFamily="18" charset="0"/>
              </a:rPr>
              <a:t>3</a:t>
            </a:r>
            <a:r>
              <a:rPr lang="en-US" b="1" dirty="0">
                <a:solidFill>
                  <a:srgbClr val="00B050"/>
                </a:solidFill>
                <a:latin typeface="Sylfaen" panose="010A0502050306030303" pitchFamily="18" charset="0"/>
              </a:rPr>
              <a:t>O</a:t>
            </a:r>
            <a:r>
              <a:rPr lang="en-US" b="1" baseline="-25000" dirty="0">
                <a:solidFill>
                  <a:srgbClr val="00B050"/>
                </a:solidFill>
                <a:latin typeface="Sylfaen" panose="010A0502050306030303" pitchFamily="18" charset="0"/>
              </a:rPr>
              <a:t>12 </a:t>
            </a:r>
            <a:r>
              <a:rPr lang="en-US" b="1" dirty="0">
                <a:solidFill>
                  <a:srgbClr val="00B050"/>
                </a:solidFill>
                <a:latin typeface="Sylfaen" panose="010A0502050306030303" pitchFamily="18" charset="0"/>
              </a:rPr>
              <a:t>/ Bi</a:t>
            </a:r>
            <a:r>
              <a:rPr lang="en-US" b="1" baseline="-25000" dirty="0">
                <a:solidFill>
                  <a:srgbClr val="00B050"/>
                </a:solidFill>
                <a:latin typeface="Sylfaen" panose="010A0502050306030303" pitchFamily="18" charset="0"/>
              </a:rPr>
              <a:t> </a:t>
            </a:r>
            <a:endParaRPr lang="en-US" b="1" dirty="0">
              <a:solidFill>
                <a:srgbClr val="00B050"/>
              </a:solidFill>
              <a:latin typeface="Sylfaen" panose="010A050205030603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3892B-82C6-4B4C-B5EB-3D0DB3AA0407}"/>
              </a:ext>
            </a:extLst>
          </p:cNvPr>
          <p:cNvSpPr txBox="1"/>
          <p:nvPr/>
        </p:nvSpPr>
        <p:spPr>
          <a:xfrm>
            <a:off x="2062980" y="6297992"/>
            <a:ext cx="5594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y-AM" sz="1400" dirty="0">
                <a:latin typeface="Sylfaen" panose="010A0502050306030303" pitchFamily="18" charset="0"/>
              </a:rPr>
              <a:t>Պղնձե թիրախի վրա ընկնող արգելակման ֆոտոնների</a:t>
            </a:r>
            <a:r>
              <a:rPr lang="en-US" sz="1400" dirty="0">
                <a:latin typeface="Sylfaen" panose="010A0502050306030303" pitchFamily="18" charset="0"/>
              </a:rPr>
              <a:t> </a:t>
            </a:r>
            <a:r>
              <a:rPr lang="hy-AM" sz="1400" dirty="0">
                <a:latin typeface="Sylfaen" panose="010A0502050306030303" pitchFamily="18" charset="0"/>
              </a:rPr>
              <a:t>սպեկտրը (մեկ սկզբնական էլեկտրոնի հաշվով)՝ հաշվարկված </a:t>
            </a:r>
            <a:r>
              <a:rPr lang="en-US" sz="1400" dirty="0">
                <a:latin typeface="Sylfaen" panose="010A0502050306030303" pitchFamily="18" charset="0"/>
              </a:rPr>
              <a:t>GEANT4-</a:t>
            </a:r>
            <a:r>
              <a:rPr lang="hy-AM" sz="1400" dirty="0">
                <a:latin typeface="Sylfaen" panose="010A0502050306030303" pitchFamily="18" charset="0"/>
              </a:rPr>
              <a:t>ով։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1276A5-DEB0-44CB-B56F-39DE3FBE1B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1150" r="13256" b="4851"/>
          <a:stretch/>
        </p:blipFill>
        <p:spPr>
          <a:xfrm>
            <a:off x="2496808" y="3140968"/>
            <a:ext cx="39893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255588"/>
            <a:ext cx="7772400" cy="56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Ի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րականացված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աշխատանքները</a:t>
            </a:r>
            <a:endParaRPr lang="hy-AM" sz="2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914400" y="274638"/>
            <a:ext cx="7772400" cy="634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Տետրանեյտրոնի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որոնումը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բիսմութի  միջուկի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ֆոտոճեղքման </a:t>
            </a:r>
            <a:r>
              <a:rPr lang="en-US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hy-AM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ռեակցիայում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BCDF2-53E7-416D-B5E3-76E77D5DB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0" y="2010836"/>
            <a:ext cx="243864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A1D0F8-ED76-4CBE-AAD0-B27EACA6360D}"/>
              </a:ext>
            </a:extLst>
          </p:cNvPr>
          <p:cNvSpPr txBox="1"/>
          <p:nvPr/>
        </p:nvSpPr>
        <p:spPr>
          <a:xfrm>
            <a:off x="653490" y="6338210"/>
            <a:ext cx="322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lfaen" panose="010A0502050306030303" pitchFamily="18" charset="0"/>
              </a:rPr>
              <a:t>HPGe</a:t>
            </a:r>
            <a:r>
              <a:rPr lang="en-US" dirty="0">
                <a:latin typeface="Sylfaen" panose="010A0502050306030303" pitchFamily="18" charset="0"/>
              </a:rPr>
              <a:t> Coaxial Detector GCD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5AE66-656D-4462-856F-183EC0B68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20" y="1796001"/>
            <a:ext cx="4267200" cy="32004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6405" r="6683"/>
          <a:stretch/>
        </p:blipFill>
        <p:spPr bwMode="auto">
          <a:xfrm>
            <a:off x="827584" y="3717032"/>
            <a:ext cx="2706323" cy="24765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EF13AEE4-AD52-4EFA-8A3F-7EAA087308EF}"/>
              </a:ext>
            </a:extLst>
          </p:cNvPr>
          <p:cNvSpPr/>
          <p:nvPr/>
        </p:nvSpPr>
        <p:spPr>
          <a:xfrm>
            <a:off x="3923928" y="6021303"/>
            <a:ext cx="4791597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Century Gothic"/>
              </a:rPr>
              <a:t>The number of background events in the detector normalized to the unity of time (1 hour) in ground-based measurements (a) and in underground measurements with protection (b).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2" name="Picture 2" descr="H:\институт физики 2021\new\background events and articles\fig_4_color.JPG">
            <a:extLst>
              <a:ext uri="{FF2B5EF4-FFF2-40B4-BE49-F238E27FC236}">
                <a16:creationId xmlns:a16="http://schemas.microsoft.com/office/drawing/2014/main" id="{ECE2E606-E23E-47D0-9476-0B331B30A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8566" r="13036" b="5416"/>
          <a:stretch/>
        </p:blipFill>
        <p:spPr bwMode="auto">
          <a:xfrm>
            <a:off x="3728253" y="2195619"/>
            <a:ext cx="4839856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470A46-8991-4F98-BC1F-D27559869F18}"/>
              </a:ext>
            </a:extLst>
          </p:cNvPr>
          <p:cNvSpPr txBox="1"/>
          <p:nvPr/>
        </p:nvSpPr>
        <p:spPr>
          <a:xfrm>
            <a:off x="53752" y="908720"/>
            <a:ext cx="8982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y-AM" dirty="0">
                <a:latin typeface="Sylfaen" pitchFamily="18" charset="0"/>
              </a:rPr>
              <a:t>Թիրախները ճառագայթումից հետո սպեկտրալ վերլուծության են ենթարկվել </a:t>
            </a:r>
            <a:r>
              <a:rPr lang="hy-AM" b="1" dirty="0">
                <a:latin typeface="Sylfaen" pitchFamily="18" charset="0"/>
              </a:rPr>
              <a:t>ԱԱԳԼ-ի (ԵրՖԻ) ստորգետնյա լաբորատորիայում</a:t>
            </a:r>
            <a:r>
              <a:rPr lang="hy-AM" dirty="0">
                <a:latin typeface="Sylfaen" pitchFamily="18" charset="0"/>
              </a:rPr>
              <a:t> </a:t>
            </a:r>
            <a:r>
              <a:rPr lang="en-US" dirty="0">
                <a:latin typeface="Sylfaen" pitchFamily="18" charset="0"/>
              </a:rPr>
              <a:t>(</a:t>
            </a:r>
            <a:r>
              <a:rPr lang="hy-AM" dirty="0">
                <a:latin typeface="Sylfaen" pitchFamily="18" charset="0"/>
              </a:rPr>
              <a:t>խորությունը՝ երկրի մակեր</a:t>
            </a:r>
            <a:r>
              <a:rPr lang="en-US" dirty="0">
                <a:latin typeface="Sylfaen" pitchFamily="18" charset="0"/>
              </a:rPr>
              <a:t>և</a:t>
            </a:r>
            <a:r>
              <a:rPr lang="hy-AM" dirty="0">
                <a:latin typeface="Sylfaen" pitchFamily="18" charset="0"/>
              </a:rPr>
              <a:t>ույթից </a:t>
            </a:r>
            <a:r>
              <a:rPr lang="hy-AM" b="1" dirty="0">
                <a:solidFill>
                  <a:srgbClr val="FF0000"/>
                </a:solidFill>
                <a:latin typeface="Sylfaen" pitchFamily="18" charset="0"/>
              </a:rPr>
              <a:t>235մ.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 (</a:t>
            </a:r>
            <a:r>
              <a:rPr lang="hy-AM" b="1" dirty="0">
                <a:solidFill>
                  <a:srgbClr val="FF0000"/>
                </a:solidFill>
                <a:latin typeface="Sylfaen" pitchFamily="18" charset="0"/>
              </a:rPr>
              <a:t>650 մ.ջ.հ.</a:t>
            </a:r>
            <a:r>
              <a:rPr lang="en-US" b="1" dirty="0">
                <a:solidFill>
                  <a:srgbClr val="FF0000"/>
                </a:solidFill>
                <a:latin typeface="Sylfaen" pitchFamily="18" charset="0"/>
              </a:rPr>
              <a:t>)</a:t>
            </a:r>
            <a:r>
              <a:rPr lang="hy-AM" dirty="0">
                <a:latin typeface="Sylfaen" pitchFamily="18" charset="0"/>
              </a:rPr>
              <a:t>) տեղակայված HPGe</a:t>
            </a:r>
            <a:r>
              <a:rPr lang="en-US" dirty="0">
                <a:latin typeface="Sylfaen" pitchFamily="18" charset="0"/>
              </a:rPr>
              <a:t> </a:t>
            </a:r>
            <a:r>
              <a:rPr lang="hy-AM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գամմա-սպեկտրաչափի օգնությամբ</a:t>
            </a:r>
            <a:r>
              <a:rPr lang="hy-AM" dirty="0">
                <a:latin typeface="Sylfaen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3C5E2F-6F89-4381-9E6F-31EFF81EB56E}"/>
              </a:ext>
            </a:extLst>
          </p:cNvPr>
          <p:cNvSpPr txBox="1">
            <a:spLocks/>
          </p:cNvSpPr>
          <p:nvPr/>
        </p:nvSpPr>
        <p:spPr>
          <a:xfrm>
            <a:off x="847561" y="188640"/>
            <a:ext cx="7772400" cy="706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hy-AM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Գամմա-սպեկտրաչափի էֆեկտիվության կախումը գամմա-քվանտի էներգիայից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0EC95A38-AAB8-42B6-B846-BB193ADFB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9015" r="10737" b="3774"/>
          <a:stretch/>
        </p:blipFill>
        <p:spPr bwMode="auto">
          <a:xfrm>
            <a:off x="2267744" y="980728"/>
            <a:ext cx="500522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28980E-140B-4199-A14F-1C7208BBF52F}"/>
              </a:ext>
            </a:extLst>
          </p:cNvPr>
          <p:cNvSpPr txBox="1"/>
          <p:nvPr/>
        </p:nvSpPr>
        <p:spPr>
          <a:xfrm>
            <a:off x="-28440" y="5095528"/>
            <a:ext cx="9145016" cy="149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marR="272415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Սպիտակ սիմվոլներով պատկերված են ստանդարտ ռադիոակտիվ աղբյուրներով կատարված չափումների արդյունքները, սև եռանկյունիներով՝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GEANT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ծրագրային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փաթեթով կատարված հաշվարկները: Նկարում բերված թվերը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մմ և 105 մմ) համապատասխանում են </a:t>
            </a:r>
            <a:r>
              <a:rPr lang="hy-AM" sz="16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ռադիոակտիվ աղբյուրի հեռավորությանը գամմա-սպեկտրաչափի դետեկտորի մակերևութից: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39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7432</TotalTime>
  <Words>6593</Words>
  <Application>Microsoft Office PowerPoint</Application>
  <PresentationFormat>On-screen Show (4:3)</PresentationFormat>
  <Paragraphs>609</Paragraphs>
  <Slides>59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5" baseType="lpstr">
      <vt:lpstr>Arial</vt:lpstr>
      <vt:lpstr>Calibri</vt:lpstr>
      <vt:lpstr>Cambria</vt:lpstr>
      <vt:lpstr>Cambria Math</vt:lpstr>
      <vt:lpstr>Century Gothic</vt:lpstr>
      <vt:lpstr>Courier New</vt:lpstr>
      <vt:lpstr>Franklin Gothic Book</vt:lpstr>
      <vt:lpstr>Montserrat</vt:lpstr>
      <vt:lpstr>Perpetua</vt:lpstr>
      <vt:lpstr>quote-cjk-patch</vt:lpstr>
      <vt:lpstr>Sylfaen</vt:lpstr>
      <vt:lpstr>Times New Roman</vt:lpstr>
      <vt:lpstr>Wingdings</vt:lpstr>
      <vt:lpstr>Wingdings 2</vt:lpstr>
      <vt:lpstr>Справедливость</vt:lpstr>
      <vt:lpstr>Equation</vt:lpstr>
      <vt:lpstr>ՖՈՏՈՄԻՋՈՒԿԱՅԻՆ և ՊՐՈՏՈՆ-ՄԻՋՈՒԿԱՅԻՆ ՓՈԽԱԶԴԵՑՈՒԹՅՈՒՆՆԵՐՈՒՄ ԲԱԶՄԱՆԵՅՏՐՈՆ ՀԱՄԱԿԱՐԳԵՐԻ ԱՌԱՔՄԱՆ ՀԵՏԱԶՈՏՈՒՄԸ 24LCG-1C022</vt:lpstr>
      <vt:lpstr>Խմբի անդամների ներգրավվածության հիմնավորումը</vt:lpstr>
      <vt:lpstr>Տետրանեյտրոնի  որոնումը  բիսմութի  միջուկի  ֆոտոճեղքման  ռեակցիայում</vt:lpstr>
      <vt:lpstr>Տետրանեյտրոնի  որոնումը  բիսմութի  միջուկի  ֆոտոճեղքման  ռեակցիայում</vt:lpstr>
      <vt:lpstr>Իրականացված աշխատանքները</vt:lpstr>
      <vt:lpstr>Իրականացված աշխատանքները</vt:lpstr>
      <vt:lpstr>Իրականացված աշխատանքները</vt:lpstr>
      <vt:lpstr>Իրականացված աշխատանքները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Տետրանեյտրոնի  որոնումը  բիսմութի  միջուկի  ֆոտոճեղքման  ռեակցիայում</vt:lpstr>
      <vt:lpstr>Փաստացի ծախսեր (2024-2025թթ.)</vt:lpstr>
      <vt:lpstr>գործող գամմա-սպեկտրաչափական համալիրի արդիականացման ծրագիր</vt:lpstr>
      <vt:lpstr>Փաստացի ծախսեր (2024-2025թթ.)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Հետազոտվող ռեակցիաները</vt:lpstr>
      <vt:lpstr>Հետազոտվող ռեակցիաները</vt:lpstr>
      <vt:lpstr>2. Ծրագրի նպատակները Հետազոտվող ռեակցիաները</vt:lpstr>
      <vt:lpstr>Միջազգային արձագանք</vt:lpstr>
      <vt:lpstr>5. Միջազգային համագործակցությունը </vt:lpstr>
      <vt:lpstr>5. Միջազգային համագործակցությունը </vt:lpstr>
      <vt:lpstr>5. Միջազգային համագործակցությունը </vt:lpstr>
      <vt:lpstr>Գիտական կազմակերպությունը </vt:lpstr>
      <vt:lpstr>PowerPoint Presentation</vt:lpstr>
      <vt:lpstr>Իրականացված աշխատանքները</vt:lpstr>
      <vt:lpstr>PowerPoint Presentation</vt:lpstr>
      <vt:lpstr>Տետրանեյտրոնի  որոնումը  բիսմութի  միջուկի  ֆոտոճեղքման  ռեակցիայում</vt:lpstr>
      <vt:lpstr>Հետազոտական խնդրի վերաբերյալ ներկա վիճակի</vt:lpstr>
      <vt:lpstr>Իրականացված աշխատանքները</vt:lpstr>
      <vt:lpstr>Իրականացված աշխատանքները</vt:lpstr>
      <vt:lpstr>Իրականացված աշխատանքները</vt:lpstr>
      <vt:lpstr>Իրականացված աշխատանքները</vt:lpstr>
      <vt:lpstr>Իրականացված աշխատանքները</vt:lpstr>
      <vt:lpstr>PowerPoint Presentation</vt:lpstr>
      <vt:lpstr>Իրականացված աշխատանքները</vt:lpstr>
      <vt:lpstr>Իրականացված աշխատանքները</vt:lpstr>
      <vt:lpstr>Полученные результаты</vt:lpstr>
      <vt:lpstr>Заключение</vt:lpstr>
      <vt:lpstr>Նախահաշիվ (2024-2029թթ.)</vt:lpstr>
      <vt:lpstr>PowerPoint Presentation</vt:lpstr>
      <vt:lpstr>Խնդրի արդի վիճակը և նպատակները</vt:lpstr>
      <vt:lpstr>Խմբի ձեռքբերումները տվյալ ոլորտում</vt:lpstr>
      <vt:lpstr>ԼԱԲՈՐԱՏՈՐԻԱ</vt:lpstr>
      <vt:lpstr>10. Հավակնոտությունը </vt:lpstr>
      <vt:lpstr>4. Գիտական դրամաշնորհները</vt:lpstr>
      <vt:lpstr>6. Գիտական ստորաբաժանման հեռանկարը </vt:lpstr>
      <vt:lpstr>7. Ակնկալվող արդյունքները </vt:lpstr>
      <vt:lpstr>7. Ակնկալվող արդյունքները </vt:lpstr>
      <vt:lpstr>6. Գիտական ստորաբաժանման հեռանկարը </vt:lpstr>
      <vt:lpstr>6. Գիտական ստորաբաժանման հեռանկարը </vt:lpstr>
      <vt:lpstr>10. Հավակնոտությունը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ԾԱՆՐ ՄԻՋՈՒԿՆԵՐԻ ՀԵՏ ՊՐՈՏՈՆՆԵՐԻ ՓՈԽԱԶԴԵՑՈՒԹՅՈՒՆՆԵՐԻ ՀԵՏԱԶՈՏՈՒՄԸ C-18 ՑԻԿԼՈՏՐՈՆԻ ՎՐԱ</dc:title>
  <dc:creator>TIGRAN</dc:creator>
  <cp:lastModifiedBy>user</cp:lastModifiedBy>
  <cp:revision>393</cp:revision>
  <dcterms:created xsi:type="dcterms:W3CDTF">2020-08-31T19:23:15Z</dcterms:created>
  <dcterms:modified xsi:type="dcterms:W3CDTF">2026-05-15T11:50:37Z</dcterms:modified>
</cp:coreProperties>
</file>