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397" r:id="rId4"/>
    <p:sldId id="434" r:id="rId5"/>
    <p:sldId id="399" r:id="rId6"/>
    <p:sldId id="435" r:id="rId7"/>
    <p:sldId id="436" r:id="rId8"/>
    <p:sldId id="402" r:id="rId9"/>
    <p:sldId id="305" r:id="rId10"/>
    <p:sldId id="304" r:id="rId11"/>
    <p:sldId id="306" r:id="rId12"/>
    <p:sldId id="270" r:id="rId13"/>
    <p:sldId id="404" r:id="rId14"/>
    <p:sldId id="405" r:id="rId15"/>
    <p:sldId id="406" r:id="rId16"/>
    <p:sldId id="407" r:id="rId17"/>
    <p:sldId id="408" r:id="rId18"/>
    <p:sldId id="409" r:id="rId19"/>
    <p:sldId id="410" r:id="rId20"/>
    <p:sldId id="411" r:id="rId21"/>
    <p:sldId id="412" r:id="rId22"/>
    <p:sldId id="413" r:id="rId23"/>
    <p:sldId id="414"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8" r:id="rId37"/>
    <p:sldId id="294" r:id="rId38"/>
    <p:sldId id="431" r:id="rId39"/>
  </p:sldIdLst>
  <p:sldSz cx="18288000" cy="10287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9105A"/>
    <a:srgbClr val="29418F"/>
    <a:srgbClr val="1F32E9"/>
    <a:srgbClr val="A4B6D5"/>
    <a:srgbClr val="DCDFFC"/>
    <a:srgbClr val="441564"/>
    <a:srgbClr val="F1F0FE"/>
    <a:srgbClr val="F4E1DB"/>
    <a:srgbClr val="D3F3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5256" autoAdjust="0"/>
  </p:normalViewPr>
  <p:slideViewPr>
    <p:cSldViewPr>
      <p:cViewPr>
        <p:scale>
          <a:sx n="50" d="100"/>
          <a:sy n="50" d="100"/>
        </p:scale>
        <p:origin x="946" y="2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A461-A378-42F9-89FF-71204312580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566FF7C-58AE-4BEA-B521-9FE69F33A3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1CDEF90-B066-4C78-AA33-2E96CBF4D3B7}"/>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5" name="Footer Placeholder 4">
            <a:extLst>
              <a:ext uri="{FF2B5EF4-FFF2-40B4-BE49-F238E27FC236}">
                <a16:creationId xmlns:a16="http://schemas.microsoft.com/office/drawing/2014/main" id="{22420969-D8BA-427B-858B-CCC286A01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E1A2A-62CB-4ED2-835D-16F41AFF2ED5}"/>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379793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27B9A-70FC-4C27-BD61-80A495C9B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4EC79-EBED-402B-A5E8-FBA0935C6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DBDDA-601D-4949-B787-D8B32DBDFD86}"/>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5" name="Footer Placeholder 4">
            <a:extLst>
              <a:ext uri="{FF2B5EF4-FFF2-40B4-BE49-F238E27FC236}">
                <a16:creationId xmlns:a16="http://schemas.microsoft.com/office/drawing/2014/main" id="{648FFB4F-B0CD-437E-ADAC-5360B4579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984D5-3EDC-4396-80C4-F7CE298C0156}"/>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769099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8707-A333-40D8-86BD-D1B34012A75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C072C7F-6A27-4E03-99D4-2A6C42B193A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EC5CE-66D5-4745-8127-6A86CE581150}"/>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5" name="Footer Placeholder 4">
            <a:extLst>
              <a:ext uri="{FF2B5EF4-FFF2-40B4-BE49-F238E27FC236}">
                <a16:creationId xmlns:a16="http://schemas.microsoft.com/office/drawing/2014/main" id="{B416478C-2499-467A-A740-4EBE36B51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2FBFF-D6C2-4CE4-B8C3-32ADF1AD1277}"/>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2031268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DFD3-2452-47F8-8E66-8D4AC25B7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C1110-ED83-490A-B813-FE3D0891ED3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F5E117-B0A3-4F0F-A4F3-77E7D1FDAEF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0B7C4-88E9-4852-96C4-2DA1FF193FAD}"/>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6" name="Footer Placeholder 5">
            <a:extLst>
              <a:ext uri="{FF2B5EF4-FFF2-40B4-BE49-F238E27FC236}">
                <a16:creationId xmlns:a16="http://schemas.microsoft.com/office/drawing/2014/main" id="{19F49E69-547D-425A-903B-3FE41E630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BA8D4-4387-492E-B5F7-45071B97BAC0}"/>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1873967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EFA-0C97-4245-8A63-A692CBDB8F1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C2641B-68DF-4FFE-AC0B-8359FDD2557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152B294-16D0-4DCB-AA4B-B63EA66FE70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3C209F-C059-4663-8140-7C97B5EBD0C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90BDF6D-B08A-4C6C-AD00-FDCD4A8F983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95DAD-C287-4618-9DBC-721340D0EEEA}"/>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8" name="Footer Placeholder 7">
            <a:extLst>
              <a:ext uri="{FF2B5EF4-FFF2-40B4-BE49-F238E27FC236}">
                <a16:creationId xmlns:a16="http://schemas.microsoft.com/office/drawing/2014/main" id="{3C39DA4C-6310-416D-B78B-79706EF14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72A710-9E84-4198-ACBA-36BEF90A9717}"/>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80982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0EB7-3218-414D-990B-0404BF64D8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5E9BF2-46DC-46A8-9D91-B4F6D3502299}"/>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4" name="Footer Placeholder 3">
            <a:extLst>
              <a:ext uri="{FF2B5EF4-FFF2-40B4-BE49-F238E27FC236}">
                <a16:creationId xmlns:a16="http://schemas.microsoft.com/office/drawing/2014/main" id="{EBF4FFDE-566B-4897-8F93-072600A1B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E60B5-9657-4921-8BBD-7B212C20DC2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300249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29B08-96E3-4D12-A045-FD83FE2504AA}"/>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3" name="Footer Placeholder 2">
            <a:extLst>
              <a:ext uri="{FF2B5EF4-FFF2-40B4-BE49-F238E27FC236}">
                <a16:creationId xmlns:a16="http://schemas.microsoft.com/office/drawing/2014/main" id="{623ED893-2F1C-4353-8E90-E3257689AD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B6056-3A17-40BC-BE8D-FE0A9A8A45A0}"/>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438649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0AC2-1EED-4056-A8D8-B610CDD716B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A19C66C-5E51-494F-B52E-D02EA343306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2852F1-DAF4-4DD6-824C-A96B5C8BF30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B2A70DB-CECA-4094-A6AD-C9FEF2CD155B}"/>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6" name="Footer Placeholder 5">
            <a:extLst>
              <a:ext uri="{FF2B5EF4-FFF2-40B4-BE49-F238E27FC236}">
                <a16:creationId xmlns:a16="http://schemas.microsoft.com/office/drawing/2014/main" id="{8F3EAE64-F019-425F-A00A-010507C01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61850-BA4B-4829-A111-99786EDBD943}"/>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379762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D400-4014-4A88-8C4B-B337898BB7D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19DAB1D-B5A2-428A-B453-647D5D67027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3B935BB-8698-40BB-8971-E58D3BFA280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BC36CC-FE90-4443-9CD5-584D1373D3D4}"/>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6" name="Footer Placeholder 5">
            <a:extLst>
              <a:ext uri="{FF2B5EF4-FFF2-40B4-BE49-F238E27FC236}">
                <a16:creationId xmlns:a16="http://schemas.microsoft.com/office/drawing/2014/main" id="{0AFE44F8-A5A2-453B-BE4B-95E696293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4019F-C947-4259-A163-7592EC1646D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1908332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7B6E-BF6D-4665-8321-0A3E0013A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B6B371-4E45-4769-B01B-865F7BEFD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99033-9FBE-4E4A-B8C5-E2B0F6245DEE}"/>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5" name="Footer Placeholder 4">
            <a:extLst>
              <a:ext uri="{FF2B5EF4-FFF2-40B4-BE49-F238E27FC236}">
                <a16:creationId xmlns:a16="http://schemas.microsoft.com/office/drawing/2014/main" id="{643B9A99-6065-480A-8917-85297AF2E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643BD-ECA3-450C-B0A5-C5F37D582AD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285606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5B9EA-EADB-4B21-81F9-7DF16C6E45A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2720CA-90C7-47A2-8130-D21CFF5B428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EAAFB-31C1-4BC9-BBAF-D9B58E3CB8EC}"/>
              </a:ext>
            </a:extLst>
          </p:cNvPr>
          <p:cNvSpPr>
            <a:spLocks noGrp="1"/>
          </p:cNvSpPr>
          <p:nvPr>
            <p:ph type="dt" sz="half" idx="10"/>
          </p:nvPr>
        </p:nvSpPr>
        <p:spPr/>
        <p:txBody>
          <a:bodyPr/>
          <a:lstStyle/>
          <a:p>
            <a:fld id="{92CF6316-8BC0-4522-82F4-DE8D7FF1C3F3}" type="datetimeFigureOut">
              <a:rPr lang="en-US" smtClean="0"/>
              <a:t>5/11/2026</a:t>
            </a:fld>
            <a:endParaRPr lang="en-US"/>
          </a:p>
        </p:txBody>
      </p:sp>
      <p:sp>
        <p:nvSpPr>
          <p:cNvPr id="5" name="Footer Placeholder 4">
            <a:extLst>
              <a:ext uri="{FF2B5EF4-FFF2-40B4-BE49-F238E27FC236}">
                <a16:creationId xmlns:a16="http://schemas.microsoft.com/office/drawing/2014/main" id="{2A098C90-7B61-4CB7-9D61-AF3B5025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3B190-F882-4095-952B-5702B0D9A33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1595680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C8FC-99F5-4A95-AC75-1159FE4C6CC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9FFB2DD-84B9-4756-9197-73AF2F8648D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71ED7D6-05C4-4D83-A2A8-28F7ADE304D0}"/>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5" name="Footer Placeholder 4">
            <a:extLst>
              <a:ext uri="{FF2B5EF4-FFF2-40B4-BE49-F238E27FC236}">
                <a16:creationId xmlns:a16="http://schemas.microsoft.com/office/drawing/2014/main" id="{0697E973-2EC4-46BD-BE1A-59A7C1368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3F617-2FEF-4A02-88CC-F70EC355724D}"/>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145351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C6864-AECB-463B-B3AB-AFA9108CB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151458-5B4D-44E5-8AA7-29689DB56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D4203-65BF-4647-B1E1-56E2CD895286}"/>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5" name="Footer Placeholder 4">
            <a:extLst>
              <a:ext uri="{FF2B5EF4-FFF2-40B4-BE49-F238E27FC236}">
                <a16:creationId xmlns:a16="http://schemas.microsoft.com/office/drawing/2014/main" id="{52A82902-0B9C-4F3D-A49D-D35646696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C91EE-E70C-4208-A950-30ED5D12525F}"/>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2090913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2AA4-50DC-4621-950B-37A68E6169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738C0B5-662A-4ADE-A686-3ECDF4B14AC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0730F-A01E-46BF-AF9C-D75A0E91F0D8}"/>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5" name="Footer Placeholder 4">
            <a:extLst>
              <a:ext uri="{FF2B5EF4-FFF2-40B4-BE49-F238E27FC236}">
                <a16:creationId xmlns:a16="http://schemas.microsoft.com/office/drawing/2014/main" id="{4EE6804C-D3F5-4114-B515-29125FA2A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1A396-FC10-42A4-8EDD-0FB07F0B6C2D}"/>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181514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18FE7-FC83-4296-A925-0665BF9C5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2C5CC-FE7D-46D9-BCB6-C094B097B8D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0411C-8834-4303-B5BE-6BD00716D56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847D95-8811-4DB4-8986-D72F9AA55805}"/>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6" name="Footer Placeholder 5">
            <a:extLst>
              <a:ext uri="{FF2B5EF4-FFF2-40B4-BE49-F238E27FC236}">
                <a16:creationId xmlns:a16="http://schemas.microsoft.com/office/drawing/2014/main" id="{9204347C-4DED-4F65-BE80-58464A48D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F6512-9910-42DF-9677-CC31F2C463BA}"/>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325471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B7AC-8999-4441-B7AA-66FCAF706F7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1F1FEC-FAD6-4A54-8B92-118F2C304D5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5B2A3-38E8-4953-8464-C881EC5F65C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9C697B-84C1-43F2-B8F2-DB6E12E623B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20715C-0DF4-4914-B65B-26D4F0239CF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E6D03-3610-449F-95D6-067C0025FDE5}"/>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8" name="Footer Placeholder 7">
            <a:extLst>
              <a:ext uri="{FF2B5EF4-FFF2-40B4-BE49-F238E27FC236}">
                <a16:creationId xmlns:a16="http://schemas.microsoft.com/office/drawing/2014/main" id="{C1C9A183-3B20-46BB-A917-EB89715BD0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8EC48C-D83E-4C44-B6DC-661C2F523007}"/>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301267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6EF-DC33-4335-9384-534B5C573D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AB6A2B-F8A2-4A80-B2CF-E3917A53BA32}"/>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4" name="Footer Placeholder 3">
            <a:extLst>
              <a:ext uri="{FF2B5EF4-FFF2-40B4-BE49-F238E27FC236}">
                <a16:creationId xmlns:a16="http://schemas.microsoft.com/office/drawing/2014/main" id="{384BD1EE-4D04-4E28-A190-ABE3D5FB64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6B7DA1-4601-4C98-B4D0-CBC5514AEB0A}"/>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117021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236C75-D612-460A-86BA-C6010BC89314}"/>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3" name="Footer Placeholder 2">
            <a:extLst>
              <a:ext uri="{FF2B5EF4-FFF2-40B4-BE49-F238E27FC236}">
                <a16:creationId xmlns:a16="http://schemas.microsoft.com/office/drawing/2014/main" id="{FB036D70-D4E6-4D9D-9A94-AF47A6A572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39ACE-F641-4404-897D-3B93D1A8EE08}"/>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411080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4357-8F7D-4C4B-ACFF-14EBABA09D4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BED19A6-6392-4D1E-AF14-3E9E864F316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4AE125-245F-4E24-9BAD-52F61A8ED0D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DAA6829-7E5C-4D55-93C2-4E492FACD2FF}"/>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6" name="Footer Placeholder 5">
            <a:extLst>
              <a:ext uri="{FF2B5EF4-FFF2-40B4-BE49-F238E27FC236}">
                <a16:creationId xmlns:a16="http://schemas.microsoft.com/office/drawing/2014/main" id="{DA0A23B9-D1C8-442C-9785-592ED38FB1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9BFF4-F946-467B-BB29-7DB3BA86B87C}"/>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379917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3B43-91EC-4B4F-AA60-E56C643E315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8848BCF-D82D-40C1-B73E-521462BA460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7F2A2C1-18A6-4F67-B66A-42D5301A063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F91CE2D-1791-44A5-9735-4CB5C54DE7B6}"/>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6" name="Footer Placeholder 5">
            <a:extLst>
              <a:ext uri="{FF2B5EF4-FFF2-40B4-BE49-F238E27FC236}">
                <a16:creationId xmlns:a16="http://schemas.microsoft.com/office/drawing/2014/main" id="{9951A79B-2B29-41C0-8684-E0DB6FCB0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F23F5-8597-4714-A6D8-E27B7CC1F72A}"/>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449456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CDD7-E4B3-42C4-8BC5-7B0D374EC6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5E35C4-3468-460A-B719-24E8F4078D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128A5-1705-494E-8CD4-F67AE01FBD22}"/>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5" name="Footer Placeholder 4">
            <a:extLst>
              <a:ext uri="{FF2B5EF4-FFF2-40B4-BE49-F238E27FC236}">
                <a16:creationId xmlns:a16="http://schemas.microsoft.com/office/drawing/2014/main" id="{7A053BBF-3798-46B6-A0A0-3DC694F7B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148CA-2C1D-4B14-A43D-5FF2352D9513}"/>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401579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4E4861-1CC3-45CF-8F2B-E2065092372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1CDFE-C570-476B-A024-08BA61FFD83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41283-BFB2-404D-A5BC-1C6DB3E7E496}"/>
              </a:ext>
            </a:extLst>
          </p:cNvPr>
          <p:cNvSpPr>
            <a:spLocks noGrp="1"/>
          </p:cNvSpPr>
          <p:nvPr>
            <p:ph type="dt" sz="half" idx="10"/>
          </p:nvPr>
        </p:nvSpPr>
        <p:spPr/>
        <p:txBody>
          <a:bodyPr/>
          <a:lstStyle/>
          <a:p>
            <a:fld id="{43160664-EC87-4F1C-ADA4-EF7112B3F341}" type="datetimeFigureOut">
              <a:rPr lang="en-US" smtClean="0"/>
              <a:t>5/11/2026</a:t>
            </a:fld>
            <a:endParaRPr lang="en-US"/>
          </a:p>
        </p:txBody>
      </p:sp>
      <p:sp>
        <p:nvSpPr>
          <p:cNvPr id="5" name="Footer Placeholder 4">
            <a:extLst>
              <a:ext uri="{FF2B5EF4-FFF2-40B4-BE49-F238E27FC236}">
                <a16:creationId xmlns:a16="http://schemas.microsoft.com/office/drawing/2014/main" id="{0496EF2E-4F1C-4863-B426-39E5BA6E5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7B37D-F65E-460D-828E-1944C1747A45}"/>
              </a:ext>
            </a:extLst>
          </p:cNvPr>
          <p:cNvSpPr>
            <a:spLocks noGrp="1"/>
          </p:cNvSpPr>
          <p:nvPr>
            <p:ph type="sldNum" sz="quarter" idx="12"/>
          </p:nvPr>
        </p:nvSpPr>
        <p:spPr/>
        <p:txBody>
          <a:bodyPr/>
          <a:lstStyle/>
          <a:p>
            <a:fld id="{E2E36C43-38C9-4A24-8EE7-8ACEC27E4A72}" type="slidenum">
              <a:rPr lang="en-US" smtClean="0"/>
              <a:t>‹#›</a:t>
            </a:fld>
            <a:endParaRPr lang="en-US"/>
          </a:p>
        </p:txBody>
      </p:sp>
    </p:spTree>
    <p:extLst>
      <p:ext uri="{BB962C8B-B14F-4D97-AF65-F5344CB8AC3E}">
        <p14:creationId xmlns:p14="http://schemas.microsoft.com/office/powerpoint/2010/main" val="329477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FE895-0516-4F80-BCB7-C48F994299C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CD115-2025-4947-B398-E09E7E50759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B2B7D-796A-41E7-8BD8-9D6B63D9E9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2CF6316-8BC0-4522-82F4-DE8D7FF1C3F3}" type="datetimeFigureOut">
              <a:rPr lang="en-US" smtClean="0"/>
              <a:t>5/11/2026</a:t>
            </a:fld>
            <a:endParaRPr lang="en-US"/>
          </a:p>
        </p:txBody>
      </p:sp>
      <p:sp>
        <p:nvSpPr>
          <p:cNvPr id="5" name="Footer Placeholder 4">
            <a:extLst>
              <a:ext uri="{FF2B5EF4-FFF2-40B4-BE49-F238E27FC236}">
                <a16:creationId xmlns:a16="http://schemas.microsoft.com/office/drawing/2014/main" id="{8544002F-86E0-4C71-B2CA-CB325A9895F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F65659-6BB9-45EC-966E-0E00F5D8F1F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1A432DF-2967-4E10-8CBD-442153792704}" type="slidenum">
              <a:rPr lang="en-US" smtClean="0"/>
              <a:t>‹#›</a:t>
            </a:fld>
            <a:endParaRPr lang="en-US"/>
          </a:p>
        </p:txBody>
      </p:sp>
    </p:spTree>
    <p:extLst>
      <p:ext uri="{BB962C8B-B14F-4D97-AF65-F5344CB8AC3E}">
        <p14:creationId xmlns:p14="http://schemas.microsoft.com/office/powerpoint/2010/main" val="195437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EF5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DCB055-20CD-469B-A31D-481539E7A92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B81C62-8FD4-4B4F-A965-87AB278ED5B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3CE06-260E-4242-9495-BE637CDCA4E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3160664-EC87-4F1C-ADA4-EF7112B3F341}" type="datetimeFigureOut">
              <a:rPr lang="en-US" smtClean="0"/>
              <a:t>5/11/2026</a:t>
            </a:fld>
            <a:endParaRPr lang="en-US"/>
          </a:p>
        </p:txBody>
      </p:sp>
      <p:sp>
        <p:nvSpPr>
          <p:cNvPr id="5" name="Footer Placeholder 4">
            <a:extLst>
              <a:ext uri="{FF2B5EF4-FFF2-40B4-BE49-F238E27FC236}">
                <a16:creationId xmlns:a16="http://schemas.microsoft.com/office/drawing/2014/main" id="{F71AF877-94C8-4DDC-A625-87F3F609F55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B0B2E4-BA70-4176-8870-527A0307BDA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2E36C43-38C9-4A24-8EE7-8ACEC27E4A72}" type="slidenum">
              <a:rPr lang="en-US" smtClean="0"/>
              <a:t>‹#›</a:t>
            </a:fld>
            <a:endParaRPr lang="en-US"/>
          </a:p>
        </p:txBody>
      </p:sp>
    </p:spTree>
    <p:extLst>
      <p:ext uri="{BB962C8B-B14F-4D97-AF65-F5344CB8AC3E}">
        <p14:creationId xmlns:p14="http://schemas.microsoft.com/office/powerpoint/2010/main" val="13999169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8.svg"/><Relationship Id="rId18" Type="http://schemas.openxmlformats.org/officeDocument/2006/relationships/image" Target="../media/image83.png"/><Relationship Id="rId3" Type="http://schemas.openxmlformats.org/officeDocument/2006/relationships/image" Target="../media/image72.svg"/><Relationship Id="rId7" Type="http://schemas.openxmlformats.org/officeDocument/2006/relationships/image" Target="../media/image74.png"/><Relationship Id="rId12" Type="http://schemas.openxmlformats.org/officeDocument/2006/relationships/image" Target="../media/image77.png"/><Relationship Id="rId17" Type="http://schemas.openxmlformats.org/officeDocument/2006/relationships/image" Target="../media/image82.svg"/><Relationship Id="rId2" Type="http://schemas.openxmlformats.org/officeDocument/2006/relationships/image" Target="../media/image71.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76.svg"/><Relationship Id="rId5" Type="http://schemas.openxmlformats.org/officeDocument/2006/relationships/image" Target="../media/image9.png"/><Relationship Id="rId15" Type="http://schemas.openxmlformats.org/officeDocument/2006/relationships/image" Target="../media/image80.svg"/><Relationship Id="rId10" Type="http://schemas.openxmlformats.org/officeDocument/2006/relationships/image" Target="../media/image75.png"/><Relationship Id="rId19" Type="http://schemas.openxmlformats.org/officeDocument/2006/relationships/image" Target="../media/image84.svg"/><Relationship Id="rId4" Type="http://schemas.openxmlformats.org/officeDocument/2006/relationships/image" Target="../media/image73.jpeg"/><Relationship Id="rId9" Type="http://schemas.openxmlformats.org/officeDocument/2006/relationships/image" Target="../media/image13.svg"/><Relationship Id="rId14"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4.png"/><Relationship Id="rId4" Type="http://schemas.openxmlformats.org/officeDocument/2006/relationships/image" Target="../media/image10.svg"/><Relationship Id="rId9" Type="http://schemas.openxmlformats.org/officeDocument/2006/relationships/image" Target="../media/image87.jpe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4.png"/><Relationship Id="rId4" Type="http://schemas.openxmlformats.org/officeDocument/2006/relationships/image" Target="../media/image10.sv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10.svg"/><Relationship Id="rId7" Type="http://schemas.openxmlformats.org/officeDocument/2006/relationships/image" Target="../media/image90.jpeg"/><Relationship Id="rId12" Type="http://schemas.openxmlformats.org/officeDocument/2006/relationships/image" Target="../media/image9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94.jpeg"/><Relationship Id="rId5" Type="http://schemas.openxmlformats.org/officeDocument/2006/relationships/image" Target="../media/image12.png"/><Relationship Id="rId10" Type="http://schemas.openxmlformats.org/officeDocument/2006/relationships/image" Target="../media/image93.jpeg"/><Relationship Id="rId4" Type="http://schemas.openxmlformats.org/officeDocument/2006/relationships/image" Target="../media/image74.png"/><Relationship Id="rId9" Type="http://schemas.openxmlformats.org/officeDocument/2006/relationships/image" Target="../media/image92.jpeg"/></Relationships>
</file>

<file path=ppt/slides/_rels/slide1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0.svg"/><Relationship Id="rId7" Type="http://schemas.openxmlformats.org/officeDocument/2006/relationships/image" Target="../media/image97.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00.jpeg"/><Relationship Id="rId4" Type="http://schemas.openxmlformats.org/officeDocument/2006/relationships/image" Target="../media/image74.png"/><Relationship Id="rId9" Type="http://schemas.openxmlformats.org/officeDocument/2006/relationships/image" Target="../media/image99.jpeg"/></Relationships>
</file>

<file path=ppt/slides/_rels/slide1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0.svg"/><Relationship Id="rId7" Type="http://schemas.openxmlformats.org/officeDocument/2006/relationships/image" Target="../media/image101.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03.jpeg"/></Relationships>
</file>

<file path=ppt/slides/_rels/slide1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sv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08.jpeg"/><Relationship Id="rId5" Type="http://schemas.openxmlformats.org/officeDocument/2006/relationships/image" Target="../media/image12.png"/><Relationship Id="rId10" Type="http://schemas.openxmlformats.org/officeDocument/2006/relationships/image" Target="../media/image107.jpeg"/><Relationship Id="rId4" Type="http://schemas.openxmlformats.org/officeDocument/2006/relationships/image" Target="../media/image74.png"/><Relationship Id="rId9" Type="http://schemas.openxmlformats.org/officeDocument/2006/relationships/image" Target="../media/image106.jpeg"/></Relationships>
</file>

<file path=ppt/slides/_rels/slide1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svg"/><Relationship Id="rId7" Type="http://schemas.openxmlformats.org/officeDocument/2006/relationships/image" Target="../media/image11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12.jpeg"/></Relationships>
</file>

<file path=ppt/slides/_rels/slide19.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sv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7.jpeg"/><Relationship Id="rId5" Type="http://schemas.openxmlformats.org/officeDocument/2006/relationships/image" Target="../media/image12.png"/><Relationship Id="rId10" Type="http://schemas.openxmlformats.org/officeDocument/2006/relationships/image" Target="../media/image116.jpeg"/><Relationship Id="rId4" Type="http://schemas.openxmlformats.org/officeDocument/2006/relationships/image" Target="../media/image74.png"/><Relationship Id="rId9" Type="http://schemas.openxmlformats.org/officeDocument/2006/relationships/image" Target="../media/image115.jpeg"/><Relationship Id="rId14" Type="http://schemas.openxmlformats.org/officeDocument/2006/relationships/image" Target="../media/image120.jpe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image" Target="../media/image10.sv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0.svg"/><Relationship Id="rId7" Type="http://schemas.openxmlformats.org/officeDocument/2006/relationships/image" Target="../media/image121.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23.jpeg"/></Relationships>
</file>

<file path=ppt/slides/_rels/slide21.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0.svg"/><Relationship Id="rId7" Type="http://schemas.openxmlformats.org/officeDocument/2006/relationships/image" Target="../media/image124.jpeg"/><Relationship Id="rId12" Type="http://schemas.openxmlformats.org/officeDocument/2006/relationships/image" Target="../media/image12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28.jpeg"/><Relationship Id="rId5" Type="http://schemas.openxmlformats.org/officeDocument/2006/relationships/image" Target="../media/image12.png"/><Relationship Id="rId10" Type="http://schemas.openxmlformats.org/officeDocument/2006/relationships/image" Target="../media/image127.jpeg"/><Relationship Id="rId4" Type="http://schemas.openxmlformats.org/officeDocument/2006/relationships/image" Target="../media/image74.png"/><Relationship Id="rId9" Type="http://schemas.openxmlformats.org/officeDocument/2006/relationships/image" Target="../media/image126.jpeg"/><Relationship Id="rId14" Type="http://schemas.openxmlformats.org/officeDocument/2006/relationships/image" Target="../media/image131.jpeg"/></Relationships>
</file>

<file path=ppt/slides/_rels/slide2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0.svg"/><Relationship Id="rId7" Type="http://schemas.openxmlformats.org/officeDocument/2006/relationships/image" Target="../media/image13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34.jpeg"/></Relationships>
</file>

<file path=ppt/slides/_rels/slide23.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1.jpeg"/><Relationship Id="rId3" Type="http://schemas.openxmlformats.org/officeDocument/2006/relationships/image" Target="../media/image10.svg"/><Relationship Id="rId7" Type="http://schemas.openxmlformats.org/officeDocument/2006/relationships/image" Target="../media/image135.jpeg"/><Relationship Id="rId12" Type="http://schemas.openxmlformats.org/officeDocument/2006/relationships/image" Target="../media/image14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39.jpeg"/><Relationship Id="rId5" Type="http://schemas.openxmlformats.org/officeDocument/2006/relationships/image" Target="../media/image12.png"/><Relationship Id="rId10" Type="http://schemas.openxmlformats.org/officeDocument/2006/relationships/image" Target="../media/image138.jpeg"/><Relationship Id="rId4" Type="http://schemas.openxmlformats.org/officeDocument/2006/relationships/image" Target="../media/image74.png"/><Relationship Id="rId9" Type="http://schemas.openxmlformats.org/officeDocument/2006/relationships/image" Target="../media/image137.jpeg"/></Relationships>
</file>

<file path=ppt/slides/_rels/slide24.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0.svg"/><Relationship Id="rId7" Type="http://schemas.openxmlformats.org/officeDocument/2006/relationships/image" Target="../media/image14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44.jpeg"/></Relationships>
</file>

<file path=ppt/slides/_rels/slide25.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jpeg"/><Relationship Id="rId3" Type="http://schemas.openxmlformats.org/officeDocument/2006/relationships/image" Target="../media/image10.svg"/><Relationship Id="rId7" Type="http://schemas.openxmlformats.org/officeDocument/2006/relationships/image" Target="../media/image145.jpeg"/><Relationship Id="rId12" Type="http://schemas.openxmlformats.org/officeDocument/2006/relationships/image" Target="../media/image15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49.jpeg"/><Relationship Id="rId5" Type="http://schemas.openxmlformats.org/officeDocument/2006/relationships/image" Target="../media/image12.png"/><Relationship Id="rId10" Type="http://schemas.openxmlformats.org/officeDocument/2006/relationships/image" Target="../media/image148.jpeg"/><Relationship Id="rId4" Type="http://schemas.openxmlformats.org/officeDocument/2006/relationships/image" Target="../media/image74.png"/><Relationship Id="rId9" Type="http://schemas.openxmlformats.org/officeDocument/2006/relationships/image" Target="../media/image147.jpeg"/><Relationship Id="rId14" Type="http://schemas.openxmlformats.org/officeDocument/2006/relationships/image" Target="../media/image152.jpeg"/></Relationships>
</file>

<file path=ppt/slides/_rels/slide26.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0.svg"/><Relationship Id="rId7" Type="http://schemas.openxmlformats.org/officeDocument/2006/relationships/image" Target="../media/image15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55.jpeg"/></Relationships>
</file>

<file path=ppt/slides/_rels/slide27.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0.svg"/><Relationship Id="rId7" Type="http://schemas.openxmlformats.org/officeDocument/2006/relationships/image" Target="../media/image15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4.png"/><Relationship Id="rId9" Type="http://schemas.openxmlformats.org/officeDocument/2006/relationships/image" Target="../media/image158.jpeg"/></Relationships>
</file>

<file path=ppt/slides/_rels/slide28.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0.svg"/><Relationship Id="rId7" Type="http://schemas.openxmlformats.org/officeDocument/2006/relationships/image" Target="../media/image159.jpeg"/><Relationship Id="rId12" Type="http://schemas.openxmlformats.org/officeDocument/2006/relationships/image" Target="../media/image16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3.jpeg"/><Relationship Id="rId5" Type="http://schemas.openxmlformats.org/officeDocument/2006/relationships/image" Target="../media/image12.png"/><Relationship Id="rId10" Type="http://schemas.openxmlformats.org/officeDocument/2006/relationships/image" Target="../media/image162.jpeg"/><Relationship Id="rId4" Type="http://schemas.openxmlformats.org/officeDocument/2006/relationships/image" Target="../media/image74.png"/><Relationship Id="rId9" Type="http://schemas.openxmlformats.org/officeDocument/2006/relationships/image" Target="../media/image161.jpeg"/></Relationships>
</file>

<file path=ppt/slides/_rels/slide29.xml.rels><?xml version="1.0" encoding="UTF-8" standalone="yes"?>
<Relationships xmlns="http://schemas.openxmlformats.org/package/2006/relationships"><Relationship Id="rId8" Type="http://schemas.openxmlformats.org/officeDocument/2006/relationships/image" Target="../media/image166.emf"/><Relationship Id="rId3" Type="http://schemas.openxmlformats.org/officeDocument/2006/relationships/image" Target="../media/image10.svg"/><Relationship Id="rId7" Type="http://schemas.openxmlformats.org/officeDocument/2006/relationships/image" Target="../media/image16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9.jpeg"/><Relationship Id="rId5" Type="http://schemas.openxmlformats.org/officeDocument/2006/relationships/image" Target="../media/image12.png"/><Relationship Id="rId10" Type="http://schemas.openxmlformats.org/officeDocument/2006/relationships/image" Target="../media/image168.emf"/><Relationship Id="rId4" Type="http://schemas.openxmlformats.org/officeDocument/2006/relationships/image" Target="../media/image74.png"/><Relationship Id="rId9" Type="http://schemas.openxmlformats.org/officeDocument/2006/relationships/image" Target="../media/image167.emf"/></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171.jpg"/><Relationship Id="rId13" Type="http://schemas.openxmlformats.org/officeDocument/2006/relationships/image" Target="../media/image176.JPG"/><Relationship Id="rId3" Type="http://schemas.openxmlformats.org/officeDocument/2006/relationships/image" Target="../media/image10.svg"/><Relationship Id="rId7" Type="http://schemas.openxmlformats.org/officeDocument/2006/relationships/image" Target="../media/image170.jpeg"/><Relationship Id="rId12" Type="http://schemas.openxmlformats.org/officeDocument/2006/relationships/image" Target="../media/image175.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74.jpg"/><Relationship Id="rId5" Type="http://schemas.openxmlformats.org/officeDocument/2006/relationships/image" Target="../media/image12.png"/><Relationship Id="rId15" Type="http://schemas.openxmlformats.org/officeDocument/2006/relationships/image" Target="../media/image178.JPG"/><Relationship Id="rId10" Type="http://schemas.openxmlformats.org/officeDocument/2006/relationships/image" Target="../media/image173.JPG"/><Relationship Id="rId4" Type="http://schemas.openxmlformats.org/officeDocument/2006/relationships/image" Target="../media/image11.png"/><Relationship Id="rId9" Type="http://schemas.openxmlformats.org/officeDocument/2006/relationships/image" Target="../media/image172.jpg"/><Relationship Id="rId14" Type="http://schemas.openxmlformats.org/officeDocument/2006/relationships/image" Target="../media/image177.JPG"/></Relationships>
</file>

<file path=ppt/slides/_rels/slide33.xml.rels><?xml version="1.0" encoding="UTF-8" standalone="yes"?>
<Relationships xmlns="http://schemas.openxmlformats.org/package/2006/relationships"><Relationship Id="rId8" Type="http://schemas.openxmlformats.org/officeDocument/2006/relationships/image" Target="../media/image180.JPG"/><Relationship Id="rId13" Type="http://schemas.openxmlformats.org/officeDocument/2006/relationships/image" Target="../media/image185.JPG"/><Relationship Id="rId3" Type="http://schemas.openxmlformats.org/officeDocument/2006/relationships/image" Target="../media/image10.svg"/><Relationship Id="rId7" Type="http://schemas.openxmlformats.org/officeDocument/2006/relationships/image" Target="../media/image179.JPG"/><Relationship Id="rId12" Type="http://schemas.openxmlformats.org/officeDocument/2006/relationships/image" Target="../media/image184.JPG"/><Relationship Id="rId2" Type="http://schemas.openxmlformats.org/officeDocument/2006/relationships/image" Target="../media/image9.png"/><Relationship Id="rId16" Type="http://schemas.openxmlformats.org/officeDocument/2006/relationships/image" Target="../media/image188.JP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3.JPG"/><Relationship Id="rId5" Type="http://schemas.openxmlformats.org/officeDocument/2006/relationships/image" Target="../media/image12.png"/><Relationship Id="rId15" Type="http://schemas.openxmlformats.org/officeDocument/2006/relationships/image" Target="../media/image187.JPG"/><Relationship Id="rId10" Type="http://schemas.openxmlformats.org/officeDocument/2006/relationships/image" Target="../media/image182.JPG"/><Relationship Id="rId4" Type="http://schemas.openxmlformats.org/officeDocument/2006/relationships/image" Target="../media/image11.png"/><Relationship Id="rId9" Type="http://schemas.openxmlformats.org/officeDocument/2006/relationships/image" Target="../media/image181.JPG"/><Relationship Id="rId14" Type="http://schemas.openxmlformats.org/officeDocument/2006/relationships/image" Target="../media/image186.JPG"/></Relationships>
</file>

<file path=ppt/slides/_rels/slide34.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3" Type="http://schemas.openxmlformats.org/officeDocument/2006/relationships/image" Target="../media/image3.svg"/><Relationship Id="rId7" Type="http://schemas.openxmlformats.org/officeDocument/2006/relationships/image" Target="../media/image189.jpeg"/><Relationship Id="rId12" Type="http://schemas.openxmlformats.org/officeDocument/2006/relationships/image" Target="../media/image19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93.jpeg"/><Relationship Id="rId5" Type="http://schemas.openxmlformats.org/officeDocument/2006/relationships/image" Target="../media/image12.png"/><Relationship Id="rId10" Type="http://schemas.openxmlformats.org/officeDocument/2006/relationships/image" Target="../media/image192.jpeg"/><Relationship Id="rId4" Type="http://schemas.openxmlformats.org/officeDocument/2006/relationships/image" Target="../media/image11.png"/><Relationship Id="rId9" Type="http://schemas.openxmlformats.org/officeDocument/2006/relationships/image" Target="../media/image191.jpeg"/><Relationship Id="rId14" Type="http://schemas.openxmlformats.org/officeDocument/2006/relationships/image" Target="../media/image196.jpeg"/></Relationships>
</file>

<file path=ppt/slides/_rels/slide35.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image" Target="../media/image13.svg"/><Relationship Id="rId3" Type="http://schemas.openxmlformats.org/officeDocument/2006/relationships/image" Target="../media/image198.jpeg"/><Relationship Id="rId7" Type="http://schemas.openxmlformats.org/officeDocument/2006/relationships/image" Target="../media/image202.jpeg"/><Relationship Id="rId12" Type="http://schemas.openxmlformats.org/officeDocument/2006/relationships/image" Target="../media/image12.png"/><Relationship Id="rId2" Type="http://schemas.openxmlformats.org/officeDocument/2006/relationships/image" Target="../media/image197.jpeg"/><Relationship Id="rId1" Type="http://schemas.openxmlformats.org/officeDocument/2006/relationships/slideLayout" Target="../slideLayouts/slideLayout12.xml"/><Relationship Id="rId6" Type="http://schemas.openxmlformats.org/officeDocument/2006/relationships/image" Target="../media/image201.jpg"/><Relationship Id="rId11" Type="http://schemas.openxmlformats.org/officeDocument/2006/relationships/image" Target="../media/image11.png"/><Relationship Id="rId5" Type="http://schemas.openxmlformats.org/officeDocument/2006/relationships/image" Target="../media/image200.jpg"/><Relationship Id="rId10" Type="http://schemas.openxmlformats.org/officeDocument/2006/relationships/image" Target="../media/image3.svg"/><Relationship Id="rId4" Type="http://schemas.openxmlformats.org/officeDocument/2006/relationships/image" Target="../media/image199.jpeg"/><Relationship Id="rId9"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04.jp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0.svg"/><Relationship Id="rId7" Type="http://schemas.openxmlformats.org/officeDocument/2006/relationships/image" Target="../media/image26.png"/><Relationship Id="rId12" Type="http://schemas.openxmlformats.org/officeDocument/2006/relationships/image" Target="../media/image31.jp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svg"/><Relationship Id="rId11" Type="http://schemas.openxmlformats.org/officeDocument/2006/relationships/image" Target="../media/image30.jpg"/><Relationship Id="rId5" Type="http://schemas.openxmlformats.org/officeDocument/2006/relationships/image" Target="../media/image12.png"/><Relationship Id="rId10" Type="http://schemas.openxmlformats.org/officeDocument/2006/relationships/image" Target="../media/image29.jpg"/><Relationship Id="rId4" Type="http://schemas.openxmlformats.org/officeDocument/2006/relationships/image" Target="../media/image11.png"/><Relationship Id="rId9" Type="http://schemas.openxmlformats.org/officeDocument/2006/relationships/image" Target="../media/image28.jp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0.sv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svg"/><Relationship Id="rId11" Type="http://schemas.openxmlformats.org/officeDocument/2006/relationships/image" Target="../media/image38.jpeg"/><Relationship Id="rId5" Type="http://schemas.openxmlformats.org/officeDocument/2006/relationships/image" Target="../media/image12.png"/><Relationship Id="rId10" Type="http://schemas.openxmlformats.org/officeDocument/2006/relationships/image" Target="../media/image37.jpeg"/><Relationship Id="rId4" Type="http://schemas.openxmlformats.org/officeDocument/2006/relationships/image" Target="../media/image11.pn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image" Target="../media/image10.sv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44.jpeg"/><Relationship Id="rId5" Type="http://schemas.openxmlformats.org/officeDocument/2006/relationships/image" Target="../media/image12.png"/><Relationship Id="rId10" Type="http://schemas.openxmlformats.org/officeDocument/2006/relationships/image" Target="../media/image43.jpg"/><Relationship Id="rId4" Type="http://schemas.openxmlformats.org/officeDocument/2006/relationships/image" Target="../media/image11.png"/><Relationship Id="rId9" Type="http://schemas.openxmlformats.org/officeDocument/2006/relationships/image" Target="../media/image42.jpeg"/><Relationship Id="rId1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0.svg"/><Relationship Id="rId7" Type="http://schemas.openxmlformats.org/officeDocument/2006/relationships/image" Target="../media/image13.svg"/><Relationship Id="rId12"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50.png"/><Relationship Id="rId5" Type="http://schemas.openxmlformats.org/officeDocument/2006/relationships/image" Target="../media/image3.svg"/><Relationship Id="rId15" Type="http://schemas.openxmlformats.org/officeDocument/2006/relationships/image" Target="../media/image11.png"/><Relationship Id="rId10" Type="http://schemas.openxmlformats.org/officeDocument/2006/relationships/image" Target="../media/image49.emf"/><Relationship Id="rId4" Type="http://schemas.openxmlformats.org/officeDocument/2006/relationships/image" Target="../media/image2.pn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13.svg"/><Relationship Id="rId17" Type="http://schemas.openxmlformats.org/officeDocument/2006/relationships/image" Target="../media/image11.png"/><Relationship Id="rId2" Type="http://schemas.openxmlformats.org/officeDocument/2006/relationships/image" Target="../media/image54.jpeg"/><Relationship Id="rId16" Type="http://schemas.openxmlformats.org/officeDocument/2006/relationships/image" Target="../media/image61.svg"/><Relationship Id="rId1" Type="http://schemas.openxmlformats.org/officeDocument/2006/relationships/slideLayout" Target="../slideLayouts/slideLayout23.xml"/><Relationship Id="rId6" Type="http://schemas.openxmlformats.org/officeDocument/2006/relationships/image" Target="../media/image58.jpeg"/><Relationship Id="rId11" Type="http://schemas.openxmlformats.org/officeDocument/2006/relationships/image" Target="../media/image12.png"/><Relationship Id="rId5" Type="http://schemas.openxmlformats.org/officeDocument/2006/relationships/image" Target="../media/image57.jpeg"/><Relationship Id="rId15" Type="http://schemas.openxmlformats.org/officeDocument/2006/relationships/image" Target="../media/image60.png"/><Relationship Id="rId10" Type="http://schemas.openxmlformats.org/officeDocument/2006/relationships/image" Target="../media/image3.svg"/><Relationship Id="rId4" Type="http://schemas.openxmlformats.org/officeDocument/2006/relationships/image" Target="../media/image56.jpeg"/><Relationship Id="rId9" Type="http://schemas.openxmlformats.org/officeDocument/2006/relationships/image" Target="../media/image2.png"/><Relationship Id="rId1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63.jpg"/><Relationship Id="rId12"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13.svg"/><Relationship Id="rId10" Type="http://schemas.openxmlformats.org/officeDocument/2006/relationships/image" Target="../media/image66.png"/><Relationship Id="rId4" Type="http://schemas.openxmlformats.org/officeDocument/2006/relationships/image" Target="../media/image12.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B5DC09-0766-4EE8-A893-457825C00248}"/>
              </a:ext>
            </a:extLst>
          </p:cNvPr>
          <p:cNvSpPr/>
          <p:nvPr/>
        </p:nvSpPr>
        <p:spPr>
          <a:xfrm>
            <a:off x="-312517" y="-182394"/>
            <a:ext cx="19057717" cy="10651787"/>
          </a:xfrm>
          <a:prstGeom prst="rect">
            <a:avLst/>
          </a:prstGeom>
          <a:gradFill>
            <a:gsLst>
              <a:gs pos="0">
                <a:schemeClr val="accent1">
                  <a:lumMod val="5000"/>
                  <a:lumOff val="95000"/>
                  <a:alpha val="67000"/>
                </a:schemeClr>
              </a:gs>
              <a:gs pos="74000">
                <a:srgbClr val="375587">
                  <a:alpha val="62000"/>
                </a:srgbClr>
              </a:gs>
              <a:gs pos="100000">
                <a:srgbClr val="131A41">
                  <a:alpha val="8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1" name="Рисунок 3">
            <a:extLst>
              <a:ext uri="{FF2B5EF4-FFF2-40B4-BE49-F238E27FC236}">
                <a16:creationId xmlns:a16="http://schemas.microsoft.com/office/drawing/2014/main" id="{B3C74889-DE9F-4BDA-A32F-1D1C659F50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703" y="2322138"/>
            <a:ext cx="18491547" cy="4232053"/>
          </a:xfrm>
          <a:prstGeom prst="rect">
            <a:avLst/>
          </a:prstGeom>
          <a:effectLst>
            <a:outerShdw blurRad="127000" dist="88900" dir="8460000" sx="101000" sy="101000" algn="tl" rotWithShape="0">
              <a:prstClr val="black">
                <a:alpha val="64000"/>
              </a:prstClr>
            </a:outerShdw>
          </a:effectLst>
        </p:spPr>
      </p:pic>
      <p:sp>
        <p:nvSpPr>
          <p:cNvPr id="20" name="Rectangle 19">
            <a:extLst>
              <a:ext uri="{FF2B5EF4-FFF2-40B4-BE49-F238E27FC236}">
                <a16:creationId xmlns:a16="http://schemas.microsoft.com/office/drawing/2014/main" id="{41ADA617-6027-4576-9897-8A4516A9970D}"/>
              </a:ext>
            </a:extLst>
          </p:cNvPr>
          <p:cNvSpPr/>
          <p:nvPr/>
        </p:nvSpPr>
        <p:spPr>
          <a:xfrm>
            <a:off x="782264" y="8093209"/>
            <a:ext cx="12705136" cy="1631216"/>
          </a:xfrm>
          <a:prstGeom prst="rect">
            <a:avLst/>
          </a:prstGeom>
        </p:spPr>
        <p:txBody>
          <a:bodyPr wrap="square">
            <a:spAutoFit/>
          </a:bodyPr>
          <a:lstStyle/>
          <a:p>
            <a:r>
              <a:rPr lang="en-US" sz="2000" dirty="0">
                <a:solidFill>
                  <a:schemeClr val="bg1"/>
                </a:solidFill>
                <a:latin typeface="Times New Roman" panose="02020603050405020304" pitchFamily="18" charset="0"/>
                <a:cs typeface="Times New Roman" panose="02020603050405020304" pitchFamily="18" charset="0"/>
              </a:rPr>
              <a:t>Head, YSU Center/Department of Materials Science and Nanotechnologies  (Institute of Physics)</a:t>
            </a:r>
          </a:p>
          <a:p>
            <a:r>
              <a:rPr lang="en-US" sz="2000" dirty="0">
                <a:solidFill>
                  <a:schemeClr val="bg1"/>
                </a:solidFill>
                <a:latin typeface="Times New Roman" panose="02020603050405020304" pitchFamily="18" charset="0"/>
                <a:cs typeface="Times New Roman" panose="02020603050405020304" pitchFamily="18" charset="0"/>
              </a:rPr>
              <a:t>Doctor of Science (Engineering), Professor</a:t>
            </a:r>
            <a:endParaRPr lang="en-US" sz="2800" dirty="0">
              <a:solidFill>
                <a:schemeClr val="bg1"/>
              </a:solidFill>
              <a:latin typeface="Times New Roman" panose="02020603050405020304" pitchFamily="18" charset="0"/>
              <a:cs typeface="Times New Roman" panose="02020603050405020304" pitchFamily="18" charset="0"/>
            </a:endParaRPr>
          </a:p>
          <a:p>
            <a:pPr marL="428625" indent="-428625">
              <a:buSzPct val="1060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E-mail:      maleksanyan@ysu.am, nanotech@ysu.am</a:t>
            </a:r>
          </a:p>
          <a:p>
            <a:pPr marL="428625" indent="-428625">
              <a:buSzPct val="1060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Phone:      +37493534324, +37460710319</a:t>
            </a:r>
          </a:p>
          <a:p>
            <a:pPr marL="428625" indent="-428625">
              <a:buSzPct val="1060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Address:   Yerevan State University (YSU), Republic of Armenia, Yerevan, 0025, 1 Alex Manoogian</a:t>
            </a:r>
          </a:p>
        </p:txBody>
      </p:sp>
      <p:sp>
        <p:nvSpPr>
          <p:cNvPr id="22" name="TextBox 21">
            <a:extLst>
              <a:ext uri="{FF2B5EF4-FFF2-40B4-BE49-F238E27FC236}">
                <a16:creationId xmlns:a16="http://schemas.microsoft.com/office/drawing/2014/main" id="{9DCF2119-1973-4731-A991-D0B15CA259DE}"/>
              </a:ext>
            </a:extLst>
          </p:cNvPr>
          <p:cNvSpPr txBox="1"/>
          <p:nvPr/>
        </p:nvSpPr>
        <p:spPr>
          <a:xfrm>
            <a:off x="609600" y="2616497"/>
            <a:ext cx="14699307" cy="1754326"/>
          </a:xfrm>
          <a:prstGeom prst="rect">
            <a:avLst/>
          </a:prstGeom>
          <a:noFill/>
        </p:spPr>
        <p:txBody>
          <a:bodyPr wrap="square" rtlCol="0">
            <a:spAutoFit/>
          </a:bodyPr>
          <a:lstStyle/>
          <a:p>
            <a:r>
              <a:rPr lang="en-US" sz="5400" b="1" dirty="0">
                <a:solidFill>
                  <a:schemeClr val="bg1"/>
                </a:solidFill>
                <a:latin typeface="Times New Roman" panose="02020603050405020304" pitchFamily="18" charset="0"/>
                <a:cs typeface="Times New Roman" panose="02020603050405020304" pitchFamily="18" charset="0"/>
              </a:rPr>
              <a:t>Design and fabrication of  sensor systems based on nanostructured materials (24LCG-2J001)</a:t>
            </a:r>
          </a:p>
        </p:txBody>
      </p:sp>
      <p:pic>
        <p:nvPicPr>
          <p:cNvPr id="25" name="Рисунок 24">
            <a:extLst>
              <a:ext uri="{FF2B5EF4-FFF2-40B4-BE49-F238E27FC236}">
                <a16:creationId xmlns:a16="http://schemas.microsoft.com/office/drawing/2014/main" id="{C9BCCA85-612B-4B4D-AC33-321CCD8F3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37320" y="8021255"/>
            <a:ext cx="1732526" cy="1732526"/>
          </a:xfrm>
          <a:prstGeom prst="rect">
            <a:avLst/>
          </a:prstGeom>
        </p:spPr>
      </p:pic>
      <p:pic>
        <p:nvPicPr>
          <p:cNvPr id="5" name="Graphic 4">
            <a:extLst>
              <a:ext uri="{FF2B5EF4-FFF2-40B4-BE49-F238E27FC236}">
                <a16:creationId xmlns:a16="http://schemas.microsoft.com/office/drawing/2014/main" id="{33B45988-D5FA-4786-8461-32C8CD97E1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54071" y="580668"/>
            <a:ext cx="782045" cy="1173068"/>
          </a:xfrm>
          <a:prstGeom prst="rect">
            <a:avLst/>
          </a:prstGeom>
        </p:spPr>
      </p:pic>
      <p:sp>
        <p:nvSpPr>
          <p:cNvPr id="27" name="Rectangle 26">
            <a:extLst>
              <a:ext uri="{FF2B5EF4-FFF2-40B4-BE49-F238E27FC236}">
                <a16:creationId xmlns:a16="http://schemas.microsoft.com/office/drawing/2014/main" id="{A93C59B9-137C-427C-BFA0-1DD73D7CBADC}"/>
              </a:ext>
            </a:extLst>
          </p:cNvPr>
          <p:cNvSpPr/>
          <p:nvPr/>
        </p:nvSpPr>
        <p:spPr>
          <a:xfrm>
            <a:off x="818155" y="7446878"/>
            <a:ext cx="5127963" cy="646331"/>
          </a:xfrm>
          <a:prstGeom prst="rect">
            <a:avLst/>
          </a:prstGeom>
        </p:spPr>
        <p:txBody>
          <a:bodyPr wrap="square">
            <a:spAutoFit/>
          </a:bodyPr>
          <a:lstStyle/>
          <a:p>
            <a:r>
              <a:rPr lang="en-US" sz="3600" b="1" i="1" dirty="0" err="1">
                <a:solidFill>
                  <a:schemeClr val="bg1"/>
                </a:solidFill>
                <a:latin typeface="Times New Roman" panose="02020603050405020304" pitchFamily="18" charset="0"/>
                <a:cs typeface="Times New Roman" panose="02020603050405020304" pitchFamily="18" charset="0"/>
              </a:rPr>
              <a:t>Mikayel</a:t>
            </a:r>
            <a:r>
              <a:rPr lang="en-US" sz="3600" b="1" i="1" dirty="0">
                <a:solidFill>
                  <a:schemeClr val="bg1"/>
                </a:solidFill>
                <a:latin typeface="Times New Roman" panose="02020603050405020304" pitchFamily="18" charset="0"/>
                <a:cs typeface="Times New Roman" panose="02020603050405020304" pitchFamily="18" charset="0"/>
              </a:rPr>
              <a:t> S. </a:t>
            </a:r>
            <a:r>
              <a:rPr lang="en-US" sz="3600" b="1" i="1" dirty="0" err="1">
                <a:solidFill>
                  <a:schemeClr val="bg1"/>
                </a:solidFill>
                <a:latin typeface="Times New Roman" panose="02020603050405020304" pitchFamily="18" charset="0"/>
                <a:cs typeface="Times New Roman" panose="02020603050405020304" pitchFamily="18" charset="0"/>
              </a:rPr>
              <a:t>Aleksanyan</a:t>
            </a:r>
            <a:endParaRPr lang="en-US" sz="3600" b="1" i="1" dirty="0">
              <a:solidFill>
                <a:schemeClr val="bg1"/>
              </a:solidFill>
              <a:latin typeface="Times New Roman" panose="02020603050405020304" pitchFamily="18" charset="0"/>
              <a:cs typeface="Times New Roman" panose="02020603050405020304" pitchFamily="18" charset="0"/>
            </a:endParaRPr>
          </a:p>
        </p:txBody>
      </p:sp>
      <p:sp>
        <p:nvSpPr>
          <p:cNvPr id="12" name="TextBox 4">
            <a:extLst>
              <a:ext uri="{FF2B5EF4-FFF2-40B4-BE49-F238E27FC236}">
                <a16:creationId xmlns:a16="http://schemas.microsoft.com/office/drawing/2014/main" id="{2EEFC044-5CFE-49CC-A275-2FE2A61E608A}"/>
              </a:ext>
            </a:extLst>
          </p:cNvPr>
          <p:cNvSpPr txBox="1"/>
          <p:nvPr/>
        </p:nvSpPr>
        <p:spPr>
          <a:xfrm>
            <a:off x="5328197" y="635557"/>
            <a:ext cx="7556367" cy="861774"/>
          </a:xfrm>
          <a:prstGeom prst="rect">
            <a:avLst/>
          </a:prstGeom>
        </p:spPr>
        <p:txBody>
          <a:bodyPr wrap="square" lIns="0" tIns="0" rIns="0" bIns="0" rtlCol="0" anchor="t">
            <a:spAutoFit/>
          </a:bodyPr>
          <a:lstStyle/>
          <a:p>
            <a:pPr algn="ctr"/>
            <a:r>
              <a:rPr lang="hy-AM" sz="2800" b="1" dirty="0">
                <a:solidFill>
                  <a:srgbClr val="06105A"/>
                </a:solidFill>
                <a:latin typeface="Times New Roman" panose="02020603050405020304" pitchFamily="18" charset="0"/>
                <a:cs typeface="Times New Roman" panose="02020603050405020304" pitchFamily="18" charset="0"/>
              </a:rPr>
              <a:t>Առաջընթաց՝ արդյունավետ գիտությամբ «ԱԱԳ-2026»</a:t>
            </a:r>
          </a:p>
        </p:txBody>
      </p:sp>
      <p:pic>
        <p:nvPicPr>
          <p:cNvPr id="3" name="Picture 2">
            <a:extLst>
              <a:ext uri="{FF2B5EF4-FFF2-40B4-BE49-F238E27FC236}">
                <a16:creationId xmlns:a16="http://schemas.microsoft.com/office/drawing/2014/main" id="{CEF062CC-B408-41FD-A30B-6162CE9C41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155" y="580668"/>
            <a:ext cx="2915645" cy="931545"/>
          </a:xfrm>
          <a:prstGeom prst="rect">
            <a:avLst/>
          </a:prstGeom>
        </p:spPr>
      </p:pic>
      <p:sp>
        <p:nvSpPr>
          <p:cNvPr id="17" name="TextBox 4">
            <a:extLst>
              <a:ext uri="{FF2B5EF4-FFF2-40B4-BE49-F238E27FC236}">
                <a16:creationId xmlns:a16="http://schemas.microsoft.com/office/drawing/2014/main" id="{C7CA6358-06DB-41EE-908F-B8F423B4D5ED}"/>
              </a:ext>
            </a:extLst>
          </p:cNvPr>
          <p:cNvSpPr txBox="1"/>
          <p:nvPr/>
        </p:nvSpPr>
        <p:spPr>
          <a:xfrm>
            <a:off x="747307" y="4643321"/>
            <a:ext cx="15107645" cy="1477328"/>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Synthesis and application of one- and two-dimensional nanostructures in flying detectors for recording greenhouse gases in the atmosphere (24FP-3B001)</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Fabrication of high-performance detector (sensor) systems (25EDP-2J004) </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996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grpSp>
        <p:nvGrpSpPr>
          <p:cNvPr id="9" name="Google Shape;348;p13">
            <a:extLst>
              <a:ext uri="{FF2B5EF4-FFF2-40B4-BE49-F238E27FC236}">
                <a16:creationId xmlns:a16="http://schemas.microsoft.com/office/drawing/2014/main" id="{EAF98F61-9498-46A3-9E6A-73BEB3429F3E}"/>
              </a:ext>
            </a:extLst>
          </p:cNvPr>
          <p:cNvGrpSpPr/>
          <p:nvPr/>
        </p:nvGrpSpPr>
        <p:grpSpPr>
          <a:xfrm>
            <a:off x="10986204" y="5753100"/>
            <a:ext cx="7088733" cy="4242111"/>
            <a:chOff x="6986665" y="3298709"/>
            <a:chExt cx="1817809" cy="1077669"/>
          </a:xfrm>
        </p:grpSpPr>
        <p:sp>
          <p:nvSpPr>
            <p:cNvPr id="13" name="Google Shape;349;p13">
              <a:extLst>
                <a:ext uri="{FF2B5EF4-FFF2-40B4-BE49-F238E27FC236}">
                  <a16:creationId xmlns:a16="http://schemas.microsoft.com/office/drawing/2014/main" id="{0CD307DA-B752-4224-A2E7-1BBACEE35A89}"/>
                </a:ext>
              </a:extLst>
            </p:cNvPr>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0;p13">
              <a:extLst>
                <a:ext uri="{FF2B5EF4-FFF2-40B4-BE49-F238E27FC236}">
                  <a16:creationId xmlns:a16="http://schemas.microsoft.com/office/drawing/2014/main" id="{75B0EFDB-CF9C-42E7-8952-22C4208C2AA5}"/>
                </a:ext>
              </a:extLst>
            </p:cNvPr>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1;p13">
              <a:extLst>
                <a:ext uri="{FF2B5EF4-FFF2-40B4-BE49-F238E27FC236}">
                  <a16:creationId xmlns:a16="http://schemas.microsoft.com/office/drawing/2014/main" id="{F89E1359-4DF9-443A-B2D6-14E6B20170DF}"/>
                </a:ext>
              </a:extLst>
            </p:cNvPr>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2;p13">
              <a:extLst>
                <a:ext uri="{FF2B5EF4-FFF2-40B4-BE49-F238E27FC236}">
                  <a16:creationId xmlns:a16="http://schemas.microsoft.com/office/drawing/2014/main" id="{848EC4D9-8767-4F6E-9DDD-D34D2CE40E11}"/>
                </a:ext>
              </a:extLst>
            </p:cNvPr>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3;p13">
              <a:extLst>
                <a:ext uri="{FF2B5EF4-FFF2-40B4-BE49-F238E27FC236}">
                  <a16:creationId xmlns:a16="http://schemas.microsoft.com/office/drawing/2014/main" id="{EB2B9450-9EE4-45A3-80F4-02D09708B813}"/>
                </a:ext>
              </a:extLst>
            </p:cNvPr>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a:extLst>
                <a:ext uri="{FF2B5EF4-FFF2-40B4-BE49-F238E27FC236}">
                  <a16:creationId xmlns:a16="http://schemas.microsoft.com/office/drawing/2014/main" id="{55A1F75C-16C8-4C45-A0A8-8277DB73ACA6}"/>
                </a:ext>
              </a:extLst>
            </p:cNvPr>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5;p13">
              <a:extLst>
                <a:ext uri="{FF2B5EF4-FFF2-40B4-BE49-F238E27FC236}">
                  <a16:creationId xmlns:a16="http://schemas.microsoft.com/office/drawing/2014/main" id="{A4847DC9-32C5-4027-866E-3BDD6D2398A6}"/>
                </a:ext>
              </a:extLst>
            </p:cNvPr>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56;p13">
              <a:extLst>
                <a:ext uri="{FF2B5EF4-FFF2-40B4-BE49-F238E27FC236}">
                  <a16:creationId xmlns:a16="http://schemas.microsoft.com/office/drawing/2014/main" id="{D2783597-3CB4-46C9-A245-0128EC7B31F5}"/>
                </a:ext>
              </a:extLst>
            </p:cNvPr>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7;p13">
              <a:extLst>
                <a:ext uri="{FF2B5EF4-FFF2-40B4-BE49-F238E27FC236}">
                  <a16:creationId xmlns:a16="http://schemas.microsoft.com/office/drawing/2014/main" id="{AE1A6D3C-B5DB-4AA5-9D9C-5DDDD6211E79}"/>
                </a:ext>
              </a:extLst>
            </p:cNvPr>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8;p13">
              <a:extLst>
                <a:ext uri="{FF2B5EF4-FFF2-40B4-BE49-F238E27FC236}">
                  <a16:creationId xmlns:a16="http://schemas.microsoft.com/office/drawing/2014/main" id="{7EED47E6-EAA7-41FD-91DB-75BE999343F0}"/>
                </a:ext>
              </a:extLst>
            </p:cNvPr>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9;p13">
              <a:extLst>
                <a:ext uri="{FF2B5EF4-FFF2-40B4-BE49-F238E27FC236}">
                  <a16:creationId xmlns:a16="http://schemas.microsoft.com/office/drawing/2014/main" id="{B878B3A1-BC6C-4CF3-8481-4ACD0A98FF77}"/>
                </a:ext>
              </a:extLst>
            </p:cNvPr>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0;p13">
              <a:extLst>
                <a:ext uri="{FF2B5EF4-FFF2-40B4-BE49-F238E27FC236}">
                  <a16:creationId xmlns:a16="http://schemas.microsoft.com/office/drawing/2014/main" id="{2A8DADB8-693C-4D80-A26A-89799367BF99}"/>
                </a:ext>
              </a:extLst>
            </p:cNvPr>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1;p13">
              <a:extLst>
                <a:ext uri="{FF2B5EF4-FFF2-40B4-BE49-F238E27FC236}">
                  <a16:creationId xmlns:a16="http://schemas.microsoft.com/office/drawing/2014/main" id="{8BE3F403-0C5F-4AFA-8E37-220829622FD1}"/>
                </a:ext>
              </a:extLst>
            </p:cNvPr>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2;p13">
              <a:extLst>
                <a:ext uri="{FF2B5EF4-FFF2-40B4-BE49-F238E27FC236}">
                  <a16:creationId xmlns:a16="http://schemas.microsoft.com/office/drawing/2014/main" id="{20DBF17E-C131-4D16-B1DA-6AA8B53411BC}"/>
                </a:ext>
              </a:extLst>
            </p:cNvPr>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63;p13">
              <a:extLst>
                <a:ext uri="{FF2B5EF4-FFF2-40B4-BE49-F238E27FC236}">
                  <a16:creationId xmlns:a16="http://schemas.microsoft.com/office/drawing/2014/main" id="{BB4C47C9-45B3-4644-A816-3BC3ED8A6094}"/>
                </a:ext>
              </a:extLst>
            </p:cNvPr>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64;p13">
              <a:extLst>
                <a:ext uri="{FF2B5EF4-FFF2-40B4-BE49-F238E27FC236}">
                  <a16:creationId xmlns:a16="http://schemas.microsoft.com/office/drawing/2014/main" id="{1734BC6A-A00D-4BE3-A53D-677BFD0AA6A4}"/>
                </a:ext>
              </a:extLst>
            </p:cNvPr>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65;p13">
              <a:extLst>
                <a:ext uri="{FF2B5EF4-FFF2-40B4-BE49-F238E27FC236}">
                  <a16:creationId xmlns:a16="http://schemas.microsoft.com/office/drawing/2014/main" id="{40F653F4-19E2-4725-902E-34AC5A53BE6B}"/>
                </a:ext>
              </a:extLst>
            </p:cNvPr>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66;p13">
              <a:extLst>
                <a:ext uri="{FF2B5EF4-FFF2-40B4-BE49-F238E27FC236}">
                  <a16:creationId xmlns:a16="http://schemas.microsoft.com/office/drawing/2014/main" id="{7C1DAD9E-9395-473A-93F8-7BA396211F78}"/>
                </a:ext>
              </a:extLst>
            </p:cNvPr>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7;p13">
              <a:extLst>
                <a:ext uri="{FF2B5EF4-FFF2-40B4-BE49-F238E27FC236}">
                  <a16:creationId xmlns:a16="http://schemas.microsoft.com/office/drawing/2014/main" id="{C4CBD4FE-EAF8-4909-B6F1-CCA157FA3CD8}"/>
                </a:ext>
              </a:extLst>
            </p:cNvPr>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8;p13">
              <a:extLst>
                <a:ext uri="{FF2B5EF4-FFF2-40B4-BE49-F238E27FC236}">
                  <a16:creationId xmlns:a16="http://schemas.microsoft.com/office/drawing/2014/main" id="{C54BABCB-2C23-4ECF-ABFE-50F3A536046F}"/>
                </a:ext>
              </a:extLst>
            </p:cNvPr>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9;p13">
              <a:extLst>
                <a:ext uri="{FF2B5EF4-FFF2-40B4-BE49-F238E27FC236}">
                  <a16:creationId xmlns:a16="http://schemas.microsoft.com/office/drawing/2014/main" id="{F11D2649-40D5-4E0F-BBFA-3B4DDF17BA83}"/>
                </a:ext>
              </a:extLst>
            </p:cNvPr>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70;p13">
              <a:extLst>
                <a:ext uri="{FF2B5EF4-FFF2-40B4-BE49-F238E27FC236}">
                  <a16:creationId xmlns:a16="http://schemas.microsoft.com/office/drawing/2014/main" id="{BF821287-23F5-4F78-9264-14CE2F026183}"/>
                </a:ext>
              </a:extLst>
            </p:cNvPr>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1;p13">
              <a:extLst>
                <a:ext uri="{FF2B5EF4-FFF2-40B4-BE49-F238E27FC236}">
                  <a16:creationId xmlns:a16="http://schemas.microsoft.com/office/drawing/2014/main" id="{D7178196-AEC2-458C-86C1-653595986217}"/>
                </a:ext>
              </a:extLst>
            </p:cNvPr>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72;p13">
              <a:extLst>
                <a:ext uri="{FF2B5EF4-FFF2-40B4-BE49-F238E27FC236}">
                  <a16:creationId xmlns:a16="http://schemas.microsoft.com/office/drawing/2014/main" id="{26FE0135-4EE1-46CA-A19C-9EF6848A390B}"/>
                </a:ext>
              </a:extLst>
            </p:cNvPr>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73;p13">
              <a:extLst>
                <a:ext uri="{FF2B5EF4-FFF2-40B4-BE49-F238E27FC236}">
                  <a16:creationId xmlns:a16="http://schemas.microsoft.com/office/drawing/2014/main" id="{A2EB6A16-2E02-4349-B651-60A450003C60}"/>
                </a:ext>
              </a:extLst>
            </p:cNvPr>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74;p13">
              <a:extLst>
                <a:ext uri="{FF2B5EF4-FFF2-40B4-BE49-F238E27FC236}">
                  <a16:creationId xmlns:a16="http://schemas.microsoft.com/office/drawing/2014/main" id="{50ABFF19-C069-4415-BBE9-2088E6B9D6EF}"/>
                </a:ext>
              </a:extLst>
            </p:cNvPr>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 name="TextBox 40">
            <a:extLst>
              <a:ext uri="{FF2B5EF4-FFF2-40B4-BE49-F238E27FC236}">
                <a16:creationId xmlns:a16="http://schemas.microsoft.com/office/drawing/2014/main" id="{D1303EC5-FD4B-4A15-A2D2-CA001478E935}"/>
              </a:ext>
            </a:extLst>
          </p:cNvPr>
          <p:cNvSpPr txBox="1"/>
          <p:nvPr/>
        </p:nvSpPr>
        <p:spPr>
          <a:xfrm>
            <a:off x="1922922" y="2296269"/>
            <a:ext cx="14155235" cy="5726119"/>
          </a:xfrm>
          <a:prstGeom prst="rect">
            <a:avLst/>
          </a:prstGeom>
          <a:noFill/>
        </p:spPr>
        <p:txBody>
          <a:bodyPr wrap="square" rtlCol="0">
            <a:spAutoFit/>
          </a:bodyPr>
          <a:lstStyle/>
          <a:p>
            <a:pPr marL="571500" indent="-571500">
              <a:buClr>
                <a:srgbClr val="09105A"/>
              </a:buClr>
              <a:buSzPct val="110000"/>
              <a:buFont typeface="Wingdings" panose="05000000000000000000" pitchFamily="2" charset="2"/>
              <a:buChar char="Ø"/>
            </a:pPr>
            <a:r>
              <a:rPr lang="en-US" sz="4400" i="1" dirty="0">
                <a:solidFill>
                  <a:srgbClr val="09105A"/>
                </a:solidFill>
                <a:latin typeface="Times New Roman" panose="02020603050405020304" pitchFamily="18" charset="0"/>
                <a:cs typeface="Times New Roman" panose="02020603050405020304" pitchFamily="18" charset="0"/>
              </a:rPr>
              <a:t>Introduction</a:t>
            </a:r>
          </a:p>
          <a:p>
            <a:pPr marL="571500" indent="-571500">
              <a:lnSpc>
                <a:spcPct val="150000"/>
              </a:lnSpc>
              <a:buClr>
                <a:srgbClr val="09105A"/>
              </a:buClr>
              <a:buSzPct val="110000"/>
              <a:buFont typeface="Wingdings" panose="05000000000000000000" pitchFamily="2" charset="2"/>
              <a:buChar char="Ø"/>
            </a:pPr>
            <a:r>
              <a:rPr lang="en-US" sz="4400" i="1" dirty="0">
                <a:solidFill>
                  <a:srgbClr val="09105A"/>
                </a:solidFill>
                <a:latin typeface="Times New Roman" panose="02020603050405020304" pitchFamily="18" charset="0"/>
                <a:cs typeface="Times New Roman" panose="02020603050405020304" pitchFamily="18" charset="0"/>
              </a:rPr>
              <a:t>Sensor fabrication technologies</a:t>
            </a:r>
          </a:p>
          <a:p>
            <a:pPr marL="571500" indent="-571500">
              <a:lnSpc>
                <a:spcPct val="150000"/>
              </a:lnSpc>
              <a:buClr>
                <a:srgbClr val="09105A"/>
              </a:buClr>
              <a:buSzPct val="110000"/>
              <a:buFont typeface="Wingdings" panose="05000000000000000000" pitchFamily="2" charset="2"/>
              <a:buChar char="Ø"/>
            </a:pPr>
            <a:r>
              <a:rPr lang="en-US" sz="4400" i="1" dirty="0">
                <a:solidFill>
                  <a:srgbClr val="09105A"/>
                </a:solidFill>
                <a:latin typeface="Times New Roman" panose="02020603050405020304" pitchFamily="18" charset="0"/>
                <a:cs typeface="Times New Roman" panose="02020603050405020304" pitchFamily="18" charset="0"/>
              </a:rPr>
              <a:t>Growth of CNTs and MOX nanograins </a:t>
            </a:r>
          </a:p>
          <a:p>
            <a:pPr marL="571500" indent="-571500">
              <a:lnSpc>
                <a:spcPct val="150000"/>
              </a:lnSpc>
              <a:buClr>
                <a:srgbClr val="09105A"/>
              </a:buClr>
              <a:buSzPct val="110000"/>
              <a:buFont typeface="Wingdings" panose="05000000000000000000" pitchFamily="2" charset="2"/>
              <a:buChar char="Ø"/>
            </a:pPr>
            <a:r>
              <a:rPr lang="en-US" sz="4400" i="1" dirty="0">
                <a:solidFill>
                  <a:srgbClr val="09105A"/>
                </a:solidFill>
                <a:latin typeface="Times New Roman" panose="02020603050405020304" pitchFamily="18" charset="0"/>
                <a:cs typeface="Times New Roman" panose="02020603050405020304" pitchFamily="18" charset="0"/>
              </a:rPr>
              <a:t>Measurement of gas-sensing parameters</a:t>
            </a:r>
          </a:p>
          <a:p>
            <a:pPr marL="571500" indent="-571500">
              <a:lnSpc>
                <a:spcPct val="150000"/>
              </a:lnSpc>
              <a:buClr>
                <a:srgbClr val="09105A"/>
              </a:buClr>
              <a:buSzPct val="110000"/>
              <a:buFont typeface="Wingdings" panose="05000000000000000000" pitchFamily="2" charset="2"/>
              <a:buChar char="Ø"/>
            </a:pPr>
            <a:r>
              <a:rPr lang="en-US" sz="4400" i="1" dirty="0">
                <a:solidFill>
                  <a:srgbClr val="09105A"/>
                </a:solidFill>
                <a:latin typeface="Times New Roman" panose="02020603050405020304" pitchFamily="18" charset="0"/>
                <a:cs typeface="Times New Roman" panose="02020603050405020304" pitchFamily="18" charset="0"/>
              </a:rPr>
              <a:t>Gas sensing mechanism</a:t>
            </a:r>
          </a:p>
          <a:p>
            <a:pPr marL="571500" indent="-571500">
              <a:lnSpc>
                <a:spcPct val="150000"/>
              </a:lnSpc>
              <a:buClr>
                <a:srgbClr val="09105A"/>
              </a:buClr>
              <a:buSzPct val="110000"/>
              <a:buFont typeface="Wingdings" panose="05000000000000000000" pitchFamily="2" charset="2"/>
              <a:buChar char="Ø"/>
            </a:pPr>
            <a:r>
              <a:rPr lang="en-US" sz="4400" i="1" dirty="0">
                <a:solidFill>
                  <a:srgbClr val="09105A"/>
                </a:solidFill>
                <a:latin typeface="Times New Roman" panose="02020603050405020304" pitchFamily="18" charset="0"/>
                <a:cs typeface="Times New Roman" panose="02020603050405020304" pitchFamily="18" charset="0"/>
              </a:rPr>
              <a:t>Financial report</a:t>
            </a:r>
          </a:p>
        </p:txBody>
      </p:sp>
      <p:pic>
        <p:nvPicPr>
          <p:cNvPr id="42" name="Рисунок 3">
            <a:extLst>
              <a:ext uri="{FF2B5EF4-FFF2-40B4-BE49-F238E27FC236}">
                <a16:creationId xmlns:a16="http://schemas.microsoft.com/office/drawing/2014/main" id="{95CF4CED-847C-4DD3-BD92-2903D8FF61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 y="0"/>
            <a:ext cx="18288000" cy="1428649"/>
          </a:xfrm>
          <a:prstGeom prst="rect">
            <a:avLst/>
          </a:prstGeom>
        </p:spPr>
      </p:pic>
      <p:sp>
        <p:nvSpPr>
          <p:cNvPr id="43" name="Title 1">
            <a:extLst>
              <a:ext uri="{FF2B5EF4-FFF2-40B4-BE49-F238E27FC236}">
                <a16:creationId xmlns:a16="http://schemas.microsoft.com/office/drawing/2014/main" id="{E4A785D4-01BA-4B53-82D5-DE51F37F63AF}"/>
              </a:ext>
            </a:extLst>
          </p:cNvPr>
          <p:cNvSpPr txBox="1">
            <a:spLocks/>
          </p:cNvSpPr>
          <p:nvPr/>
        </p:nvSpPr>
        <p:spPr>
          <a:xfrm>
            <a:off x="8226714" y="435926"/>
            <a:ext cx="1804092" cy="59480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3600" b="1" dirty="0">
                <a:solidFill>
                  <a:prstClr val="white"/>
                </a:solidFill>
                <a:latin typeface="Times New Roman" panose="02020603050405020304" pitchFamily="18" charset="0"/>
                <a:cs typeface="Times New Roman" panose="02020603050405020304" pitchFamily="18" charset="0"/>
              </a:rPr>
              <a:t>Outline</a:t>
            </a:r>
          </a:p>
        </p:txBody>
      </p:sp>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08753" y="126291"/>
            <a:ext cx="1214076" cy="1214076"/>
          </a:xfrm>
          <a:prstGeom prst="rect">
            <a:avLst/>
          </a:prstGeom>
        </p:spPr>
      </p:pic>
      <p:pic>
        <p:nvPicPr>
          <p:cNvPr id="46" name="Рисунок 9">
            <a:extLst>
              <a:ext uri="{FF2B5EF4-FFF2-40B4-BE49-F238E27FC236}">
                <a16:creationId xmlns:a16="http://schemas.microsoft.com/office/drawing/2014/main" id="{C4DB08E9-D18A-48DF-AFA1-6DC242D499A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Tree>
    <p:extLst>
      <p:ext uri="{BB962C8B-B14F-4D97-AF65-F5344CB8AC3E}">
        <p14:creationId xmlns:p14="http://schemas.microsoft.com/office/powerpoint/2010/main" val="682774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DF7E788-8691-4021-8F22-3B2FC7FDD9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9621" y="4375252"/>
            <a:ext cx="4496146" cy="5262082"/>
          </a:xfrm>
          <a:prstGeom prst="rect">
            <a:avLst/>
          </a:prstGeom>
        </p:spPr>
      </p:pic>
      <p:pic>
        <p:nvPicPr>
          <p:cNvPr id="54" name="Picture 53">
            <a:extLst>
              <a:ext uri="{FF2B5EF4-FFF2-40B4-BE49-F238E27FC236}">
                <a16:creationId xmlns:a16="http://schemas.microsoft.com/office/drawing/2014/main" id="{C2C18811-37CB-4CC6-88E7-914B857546DF}"/>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97840" y="5420939"/>
            <a:ext cx="3793940" cy="3793940"/>
          </a:xfrm>
          <a:prstGeom prst="rect">
            <a:avLst/>
          </a:prstGeom>
          <a:noFill/>
          <a:ln>
            <a:noFill/>
          </a:ln>
        </p:spPr>
      </p:pic>
      <p:pic>
        <p:nvPicPr>
          <p:cNvPr id="20" name="Рисунок 3">
            <a:extLst>
              <a:ext uri="{FF2B5EF4-FFF2-40B4-BE49-F238E27FC236}">
                <a16:creationId xmlns:a16="http://schemas.microsoft.com/office/drawing/2014/main" id="{E210351E-9B8C-438E-BD17-4ACA631834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0"/>
            <a:ext cx="5977085" cy="4998484"/>
          </a:xfrm>
          <a:prstGeom prst="flowChartDocumen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25801" y="876955"/>
            <a:ext cx="5433677" cy="3539430"/>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Importance of Acetone, Ethanol, Hydrogen Peroxide, </a:t>
            </a:r>
            <a:r>
              <a:rPr lang="en-US" sz="3600" dirty="0">
                <a:solidFill>
                  <a:schemeClr val="bg1"/>
                </a:solidFill>
                <a:latin typeface="Times New Roman" panose="02020603050405020304" pitchFamily="18" charset="0"/>
                <a:cs typeface="Times New Roman" panose="02020603050405020304" pitchFamily="18" charset="0"/>
              </a:rPr>
              <a:t>Humidity, CO</a:t>
            </a:r>
            <a:r>
              <a:rPr lang="en-US" sz="3600" baseline="-25000" dirty="0">
                <a:solidFill>
                  <a:schemeClr val="bg1"/>
                </a:solidFill>
                <a:latin typeface="Times New Roman" panose="02020603050405020304" pitchFamily="18" charset="0"/>
                <a:cs typeface="Times New Roman" panose="02020603050405020304" pitchFamily="18" charset="0"/>
              </a:rPr>
              <a:t>2</a:t>
            </a:r>
            <a:r>
              <a:rPr lang="en-US" sz="3600" dirty="0">
                <a:solidFill>
                  <a:schemeClr val="bg1"/>
                </a:solidFill>
                <a:latin typeface="Times New Roman" panose="02020603050405020304" pitchFamily="18" charset="0"/>
                <a:cs typeface="Times New Roman" panose="02020603050405020304" pitchFamily="18" charset="0"/>
              </a:rPr>
              <a:t>, Ammonia, </a:t>
            </a:r>
            <a:r>
              <a:rPr lang="en-US" sz="3600" dirty="0">
                <a:solidFill>
                  <a:prstClr val="white"/>
                </a:solidFill>
                <a:latin typeface="Times New Roman" panose="02020603050405020304" pitchFamily="18" charset="0"/>
                <a:cs typeface="Times New Roman" panose="02020603050405020304" pitchFamily="18" charset="0"/>
              </a:rPr>
              <a:t>and Propylene Glycol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61200" y="16486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071" y="95983"/>
            <a:ext cx="781376" cy="781376"/>
          </a:xfrm>
          <a:prstGeom prst="rect">
            <a:avLst/>
          </a:prstGeom>
        </p:spPr>
      </p:pic>
      <p:pic>
        <p:nvPicPr>
          <p:cNvPr id="2" name="Graphic 1">
            <a:extLst>
              <a:ext uri="{FF2B5EF4-FFF2-40B4-BE49-F238E27FC236}">
                <a16:creationId xmlns:a16="http://schemas.microsoft.com/office/drawing/2014/main" id="{339CFF44-4413-46F6-9D51-4E17DDC96B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5008" y="552581"/>
            <a:ext cx="4047955" cy="3258110"/>
          </a:xfrm>
          <a:prstGeom prst="rect">
            <a:avLst/>
          </a:prstGeom>
        </p:spPr>
      </p:pic>
      <p:pic>
        <p:nvPicPr>
          <p:cNvPr id="3" name="Graphic 2">
            <a:extLst>
              <a:ext uri="{FF2B5EF4-FFF2-40B4-BE49-F238E27FC236}">
                <a16:creationId xmlns:a16="http://schemas.microsoft.com/office/drawing/2014/main" id="{4DAFF49E-6C78-4825-B006-D8820C240C8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40888" y="599517"/>
            <a:ext cx="4047955" cy="3258110"/>
          </a:xfrm>
          <a:prstGeom prst="rect">
            <a:avLst/>
          </a:prstGeom>
        </p:spPr>
      </p:pic>
      <p:pic>
        <p:nvPicPr>
          <p:cNvPr id="4" name="Graphic 3">
            <a:extLst>
              <a:ext uri="{FF2B5EF4-FFF2-40B4-BE49-F238E27FC236}">
                <a16:creationId xmlns:a16="http://schemas.microsoft.com/office/drawing/2014/main" id="{146E02A7-A44F-4B2E-A64D-6252DCB70D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426619" y="483828"/>
            <a:ext cx="3682677" cy="3326863"/>
          </a:xfrm>
          <a:prstGeom prst="rect">
            <a:avLst/>
          </a:prstGeom>
        </p:spPr>
      </p:pic>
      <p:pic>
        <p:nvPicPr>
          <p:cNvPr id="7" name="Graphic 6">
            <a:extLst>
              <a:ext uri="{FF2B5EF4-FFF2-40B4-BE49-F238E27FC236}">
                <a16:creationId xmlns:a16="http://schemas.microsoft.com/office/drawing/2014/main" id="{E5DCA406-588C-4370-A9F7-B4C46CF3744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86800" y="4416385"/>
            <a:ext cx="4496146" cy="5262082"/>
          </a:xfrm>
          <a:prstGeom prst="rect">
            <a:avLst/>
          </a:prstGeom>
        </p:spPr>
      </p:pic>
      <p:pic>
        <p:nvPicPr>
          <p:cNvPr id="8" name="Graphic 7">
            <a:extLst>
              <a:ext uri="{FF2B5EF4-FFF2-40B4-BE49-F238E27FC236}">
                <a16:creationId xmlns:a16="http://schemas.microsoft.com/office/drawing/2014/main" id="{4FCFFE00-A372-4E77-9B13-BFB793E1CB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411200" y="4384291"/>
            <a:ext cx="4496146" cy="5262082"/>
          </a:xfrm>
          <a:prstGeom prst="rect">
            <a:avLst/>
          </a:prstGeom>
        </p:spPr>
      </p:pic>
    </p:spTree>
    <p:extLst>
      <p:ext uri="{BB962C8B-B14F-4D97-AF65-F5344CB8AC3E}">
        <p14:creationId xmlns:p14="http://schemas.microsoft.com/office/powerpoint/2010/main" val="376231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7C8A076-DE4D-4D74-B73C-1F8CBE209C6A}"/>
              </a:ext>
            </a:extLst>
          </p:cNvPr>
          <p:cNvPicPr>
            <a:picLocks noChangeAspect="1"/>
          </p:cNvPicPr>
          <p:nvPr/>
        </p:nvPicPr>
        <p:blipFill rotWithShape="1">
          <a:blip r:embed="rId2">
            <a:extLst>
              <a:ext uri="{28A0092B-C50C-407E-A947-70E740481C1C}">
                <a14:useLocalDpi xmlns:a14="http://schemas.microsoft.com/office/drawing/2010/main" val="0"/>
              </a:ext>
            </a:extLst>
          </a:blip>
          <a:srcRect l="45485" t="17490" r="589" b="9055"/>
          <a:stretch/>
        </p:blipFill>
        <p:spPr>
          <a:xfrm>
            <a:off x="13309348" y="779058"/>
            <a:ext cx="4417452" cy="4011575"/>
          </a:xfrm>
          <a:prstGeom prst="rect">
            <a:avLst/>
          </a:prstGeom>
        </p:spPr>
      </p:pic>
      <p:pic>
        <p:nvPicPr>
          <p:cNvPr id="3" name="Picture 2">
            <a:extLst>
              <a:ext uri="{FF2B5EF4-FFF2-40B4-BE49-F238E27FC236}">
                <a16:creationId xmlns:a16="http://schemas.microsoft.com/office/drawing/2014/main" id="{A4E02760-BEED-4517-9DCC-2F1FC92F6804}"/>
              </a:ext>
            </a:extLst>
          </p:cNvPr>
          <p:cNvPicPr>
            <a:picLocks noChangeAspect="1"/>
          </p:cNvPicPr>
          <p:nvPr/>
        </p:nvPicPr>
        <p:blipFill rotWithShape="1">
          <a:blip r:embed="rId2">
            <a:extLst>
              <a:ext uri="{28A0092B-C50C-407E-A947-70E740481C1C}">
                <a14:useLocalDpi xmlns:a14="http://schemas.microsoft.com/office/drawing/2010/main" val="0"/>
              </a:ext>
            </a:extLst>
          </a:blip>
          <a:srcRect t="20988" r="52473" b="13206"/>
          <a:stretch/>
        </p:blipFill>
        <p:spPr>
          <a:xfrm>
            <a:off x="6390189" y="1003422"/>
            <a:ext cx="4244611" cy="3918104"/>
          </a:xfrm>
          <a:prstGeom prst="rect">
            <a:avLst/>
          </a:prstGeom>
        </p:spPr>
      </p:pic>
      <p:pic>
        <p:nvPicPr>
          <p:cNvPr id="20" name="Рисунок 3">
            <a:extLst>
              <a:ext uri="{FF2B5EF4-FFF2-40B4-BE49-F238E27FC236}">
                <a16:creationId xmlns:a16="http://schemas.microsoft.com/office/drawing/2014/main" id="{E210351E-9B8C-438E-BD17-4ACA631834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0"/>
            <a:ext cx="5977085" cy="4998484"/>
          </a:xfrm>
          <a:prstGeom prst="flowChartDocumen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99190" y="1409700"/>
            <a:ext cx="5263257" cy="2431435"/>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Carbon Nanotubes, Applications of Carbon Nanotubes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1200" y="16486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1071" y="95983"/>
            <a:ext cx="781376" cy="781376"/>
          </a:xfrm>
          <a:prstGeom prst="rect">
            <a:avLst/>
          </a:prstGeom>
        </p:spPr>
      </p:pic>
      <p:sp>
        <p:nvSpPr>
          <p:cNvPr id="28" name="Rectangle 27">
            <a:extLst>
              <a:ext uri="{FF2B5EF4-FFF2-40B4-BE49-F238E27FC236}">
                <a16:creationId xmlns:a16="http://schemas.microsoft.com/office/drawing/2014/main" id="{B40F7E3D-67EB-4AF5-A57F-E110E210B6AA}"/>
              </a:ext>
            </a:extLst>
          </p:cNvPr>
          <p:cNvSpPr/>
          <p:nvPr/>
        </p:nvSpPr>
        <p:spPr>
          <a:xfrm>
            <a:off x="7456876" y="486671"/>
            <a:ext cx="3501280" cy="584775"/>
          </a:xfrm>
          <a:prstGeom prst="rect">
            <a:avLst/>
          </a:prstGeom>
        </p:spPr>
        <p:txBody>
          <a:bodyPr wrap="none">
            <a:spAutoFit/>
          </a:bodyPr>
          <a:lstStyle/>
          <a:p>
            <a:r>
              <a:rPr lang="en-US" sz="3200" b="1" dirty="0">
                <a:solidFill>
                  <a:srgbClr val="09105A"/>
                </a:solidFill>
                <a:latin typeface="Times New Roman" panose="02020603050405020304" pitchFamily="18" charset="0"/>
                <a:cs typeface="Times New Roman" panose="02020603050405020304" pitchFamily="18" charset="0"/>
              </a:rPr>
              <a:t>Single-walled CNT</a:t>
            </a:r>
          </a:p>
        </p:txBody>
      </p:sp>
      <p:sp>
        <p:nvSpPr>
          <p:cNvPr id="29" name="Rectangle 28">
            <a:extLst>
              <a:ext uri="{FF2B5EF4-FFF2-40B4-BE49-F238E27FC236}">
                <a16:creationId xmlns:a16="http://schemas.microsoft.com/office/drawing/2014/main" id="{27216FFE-A2E0-4919-9819-92D9A67B62D4}"/>
              </a:ext>
            </a:extLst>
          </p:cNvPr>
          <p:cNvSpPr/>
          <p:nvPr/>
        </p:nvSpPr>
        <p:spPr>
          <a:xfrm>
            <a:off x="13840024" y="259814"/>
            <a:ext cx="3409908" cy="584775"/>
          </a:xfrm>
          <a:prstGeom prst="rect">
            <a:avLst/>
          </a:prstGeom>
        </p:spPr>
        <p:txBody>
          <a:bodyPr wrap="none">
            <a:spAutoFit/>
          </a:bodyPr>
          <a:lstStyle/>
          <a:p>
            <a:r>
              <a:rPr lang="en-US" sz="3200" b="1" dirty="0">
                <a:solidFill>
                  <a:srgbClr val="09105A"/>
                </a:solidFill>
                <a:latin typeface="Times New Roman" panose="02020603050405020304" pitchFamily="18" charset="0"/>
                <a:cs typeface="Times New Roman" panose="02020603050405020304" pitchFamily="18" charset="0"/>
              </a:rPr>
              <a:t>Multi-walled CNT</a:t>
            </a:r>
          </a:p>
        </p:txBody>
      </p:sp>
      <p:pic>
        <p:nvPicPr>
          <p:cNvPr id="33" name="Рисунок 5">
            <a:extLst>
              <a:ext uri="{FF2B5EF4-FFF2-40B4-BE49-F238E27FC236}">
                <a16:creationId xmlns:a16="http://schemas.microsoft.com/office/drawing/2014/main" id="{7E6593C1-8504-458B-A601-380461C21BE4}"/>
              </a:ext>
            </a:extLst>
          </p:cNvPr>
          <p:cNvPicPr>
            <a:picLocks noChangeAspect="1"/>
          </p:cNvPicPr>
          <p:nvPr/>
        </p:nvPicPr>
        <p:blipFill rotWithShape="1">
          <a:blip r:embed="rId8">
            <a:extLst>
              <a:ext uri="{28A0092B-C50C-407E-A947-70E740481C1C}">
                <a14:useLocalDpi xmlns:a14="http://schemas.microsoft.com/office/drawing/2010/main" val="0"/>
              </a:ext>
            </a:extLst>
          </a:blip>
          <a:srcRect t="2242" r="1942" b="1670"/>
          <a:stretch/>
        </p:blipFill>
        <p:spPr>
          <a:xfrm>
            <a:off x="8590194" y="4790633"/>
            <a:ext cx="8162564" cy="5332331"/>
          </a:xfrm>
          <a:prstGeom prst="roundRect">
            <a:avLst>
              <a:gd name="adj" fmla="val 16811"/>
            </a:avLst>
          </a:prstGeom>
        </p:spPr>
      </p:pic>
      <p:sp>
        <p:nvSpPr>
          <p:cNvPr id="7" name="Down Arrow 6"/>
          <p:cNvSpPr/>
          <p:nvPr/>
        </p:nvSpPr>
        <p:spPr>
          <a:xfrm>
            <a:off x="10068378" y="1711312"/>
            <a:ext cx="3342999" cy="2717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48998" y="2616091"/>
            <a:ext cx="1447802" cy="1200329"/>
          </a:xfrm>
          <a:prstGeom prst="rect">
            <a:avLst/>
          </a:prstGeom>
          <a:noFill/>
        </p:spPr>
        <p:txBody>
          <a:bodyPr wrap="square" rtlCol="0">
            <a:spAutoFit/>
          </a:bodyPr>
          <a:lstStyle/>
          <a:p>
            <a:pPr algn="ctr"/>
            <a:r>
              <a:rPr lang="en-US" sz="2400" b="1" i="1" dirty="0">
                <a:solidFill>
                  <a:srgbClr val="C00000"/>
                </a:solidFill>
              </a:rPr>
              <a:t>MWCNTs+ </a:t>
            </a:r>
          </a:p>
          <a:p>
            <a:pPr algn="ctr"/>
            <a:r>
              <a:rPr lang="en-US" sz="2400" b="1" i="1" dirty="0">
                <a:solidFill>
                  <a:srgbClr val="C00000"/>
                </a:solidFill>
              </a:rPr>
              <a:t>MOXs</a:t>
            </a:r>
          </a:p>
        </p:txBody>
      </p:sp>
      <p:pic>
        <p:nvPicPr>
          <p:cNvPr id="1026" name="Picture 2" descr="Full article: Plethora of Carbon Nanotubes Applications in Various Fields –  A State-of-the-Art-Review"/>
          <p:cNvPicPr>
            <a:picLocks noChangeAspect="1" noChangeArrowheads="1"/>
          </p:cNvPicPr>
          <p:nvPr/>
        </p:nvPicPr>
        <p:blipFill rotWithShape="1">
          <a:blip r:embed="rId9">
            <a:extLst>
              <a:ext uri="{28A0092B-C50C-407E-A947-70E740481C1C}">
                <a14:useLocalDpi xmlns:a14="http://schemas.microsoft.com/office/drawing/2010/main" val="0"/>
              </a:ext>
            </a:extLst>
          </a:blip>
          <a:srcRect l="42639" t="45304"/>
          <a:stretch/>
        </p:blipFill>
        <p:spPr bwMode="auto">
          <a:xfrm>
            <a:off x="1066800" y="4964963"/>
            <a:ext cx="6390076" cy="531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095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BF4A39-1CC6-490B-8B74-D083C4645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00" r="3205" b="4295"/>
          <a:stretch/>
        </p:blipFill>
        <p:spPr>
          <a:xfrm>
            <a:off x="-2" y="4000500"/>
            <a:ext cx="5977085" cy="6286500"/>
          </a:xfrm>
          <a:prstGeom prst="rect">
            <a:avLst/>
          </a:prstGeom>
        </p:spPr>
      </p:pic>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0"/>
            <a:ext cx="5977085" cy="4998484"/>
          </a:xfrm>
          <a:prstGeom prst="flowChartDocumen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1200" y="16486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1071" y="95983"/>
            <a:ext cx="781376" cy="781376"/>
          </a:xfrm>
          <a:prstGeom prst="rect">
            <a:avLst/>
          </a:prstGeom>
        </p:spPr>
      </p:pic>
      <p:sp>
        <p:nvSpPr>
          <p:cNvPr id="12" name="Rectangle 11">
            <a:extLst>
              <a:ext uri="{FF2B5EF4-FFF2-40B4-BE49-F238E27FC236}">
                <a16:creationId xmlns:a16="http://schemas.microsoft.com/office/drawing/2014/main" id="{935376E1-B526-4558-84A7-1354C3EF8F8C}"/>
              </a:ext>
            </a:extLst>
          </p:cNvPr>
          <p:cNvSpPr/>
          <p:nvPr/>
        </p:nvSpPr>
        <p:spPr>
          <a:xfrm>
            <a:off x="9143998" y="95983"/>
            <a:ext cx="6112571" cy="584775"/>
          </a:xfrm>
          <a:prstGeom prst="rect">
            <a:avLst/>
          </a:prstGeom>
        </p:spPr>
        <p:txBody>
          <a:bodyPr wrap="none">
            <a:spAutoFit/>
          </a:bodyPr>
          <a:lstStyle/>
          <a:p>
            <a:r>
              <a:rPr lang="en-US" sz="3200" b="1" dirty="0">
                <a:solidFill>
                  <a:srgbClr val="09105A"/>
                </a:solidFill>
                <a:latin typeface="Times New Roman" panose="02020603050405020304" pitchFamily="18" charset="0"/>
                <a:cs typeface="Times New Roman" panose="02020603050405020304" pitchFamily="18" charset="0"/>
              </a:rPr>
              <a:t>Application of flexible gas sensors</a:t>
            </a:r>
          </a:p>
        </p:txBody>
      </p:sp>
      <p:pic>
        <p:nvPicPr>
          <p:cNvPr id="13" name="Picture 12">
            <a:extLst>
              <a:ext uri="{FF2B5EF4-FFF2-40B4-BE49-F238E27FC236}">
                <a16:creationId xmlns:a16="http://schemas.microsoft.com/office/drawing/2014/main" id="{460CA9BE-338D-4AEA-81FA-EB4A88B8214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7350903" y="851313"/>
            <a:ext cx="9698759" cy="9698759"/>
          </a:xfrm>
          <a:prstGeom prst="ellipse">
            <a:avLst/>
          </a:prstGeom>
        </p:spPr>
      </p:pic>
    </p:spTree>
    <p:extLst>
      <p:ext uri="{BB962C8B-B14F-4D97-AF65-F5344CB8AC3E}">
        <p14:creationId xmlns:p14="http://schemas.microsoft.com/office/powerpoint/2010/main" val="131388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pic>
        <p:nvPicPr>
          <p:cNvPr id="10" name="Picture 9">
            <a:extLst>
              <a:ext uri="{FF2B5EF4-FFF2-40B4-BE49-F238E27FC236}">
                <a16:creationId xmlns:a16="http://schemas.microsoft.com/office/drawing/2014/main" id="{274FF579-C8F7-4991-9561-F9B732773A36}"/>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13687890" y="7065269"/>
            <a:ext cx="4018715" cy="3221731"/>
          </a:xfrm>
          <a:prstGeom prst="rect">
            <a:avLst/>
          </a:prstGeom>
          <a:noFill/>
          <a:ln>
            <a:noFill/>
          </a:ln>
        </p:spPr>
      </p:pic>
      <p:pic>
        <p:nvPicPr>
          <p:cNvPr id="11" name="Picture 10">
            <a:extLst>
              <a:ext uri="{FF2B5EF4-FFF2-40B4-BE49-F238E27FC236}">
                <a16:creationId xmlns:a16="http://schemas.microsoft.com/office/drawing/2014/main" id="{0F70DDD4-421E-4EFA-9C0D-F41E9180CFE8}"/>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329369" y="2169233"/>
            <a:ext cx="5424784" cy="3954640"/>
          </a:xfrm>
          <a:prstGeom prst="rect">
            <a:avLst/>
          </a:prstGeom>
          <a:noFill/>
          <a:ln>
            <a:noFill/>
          </a:ln>
        </p:spPr>
      </p:pic>
      <p:pic>
        <p:nvPicPr>
          <p:cNvPr id="15" name="Picture 14">
            <a:extLst>
              <a:ext uri="{FF2B5EF4-FFF2-40B4-BE49-F238E27FC236}">
                <a16:creationId xmlns:a16="http://schemas.microsoft.com/office/drawing/2014/main" id="{78EE59FD-3FC1-4EFD-95D0-8A6980268858}"/>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6149205" y="2186172"/>
            <a:ext cx="5126132" cy="3040275"/>
          </a:xfrm>
          <a:prstGeom prst="rect">
            <a:avLst/>
          </a:prstGeom>
          <a:noFill/>
          <a:ln>
            <a:noFill/>
          </a:ln>
        </p:spPr>
      </p:pic>
      <p:pic>
        <p:nvPicPr>
          <p:cNvPr id="17" name="Picture 16">
            <a:extLst>
              <a:ext uri="{FF2B5EF4-FFF2-40B4-BE49-F238E27FC236}">
                <a16:creationId xmlns:a16="http://schemas.microsoft.com/office/drawing/2014/main" id="{D2444F44-B9B2-4F35-BB40-C44D344CBD57}"/>
              </a:ext>
            </a:extLst>
          </p:cNvPr>
          <p:cNvPicPr/>
          <p:nvPr/>
        </p:nvPicPr>
        <p:blipFill>
          <a:blip r:embed="rId10" cstate="print">
            <a:extLst>
              <a:ext uri="{28A0092B-C50C-407E-A947-70E740481C1C}">
                <a14:useLocalDpi xmlns:a14="http://schemas.microsoft.com/office/drawing/2010/main" val="0"/>
              </a:ext>
            </a:extLst>
          </a:blip>
          <a:stretch>
            <a:fillRect/>
          </a:stretch>
        </p:blipFill>
        <p:spPr bwMode="auto">
          <a:xfrm>
            <a:off x="12443850" y="1217501"/>
            <a:ext cx="5424785" cy="2448558"/>
          </a:xfrm>
          <a:prstGeom prst="rect">
            <a:avLst/>
          </a:prstGeom>
          <a:noFill/>
          <a:ln>
            <a:noFill/>
          </a:ln>
        </p:spPr>
      </p:pic>
      <p:pic>
        <p:nvPicPr>
          <p:cNvPr id="18" name="Picture 17">
            <a:extLst>
              <a:ext uri="{FF2B5EF4-FFF2-40B4-BE49-F238E27FC236}">
                <a16:creationId xmlns:a16="http://schemas.microsoft.com/office/drawing/2014/main" id="{B1004B32-298F-4E66-97A2-7E362111290C}"/>
              </a:ext>
            </a:extLst>
          </p:cNvPr>
          <p:cNvPicPr/>
          <p:nvPr/>
        </p:nvPicPr>
        <p:blipFill>
          <a:blip r:embed="rId11" cstate="print">
            <a:extLst>
              <a:ext uri="{28A0092B-C50C-407E-A947-70E740481C1C}">
                <a14:useLocalDpi xmlns:a14="http://schemas.microsoft.com/office/drawing/2010/main" val="0"/>
              </a:ext>
            </a:extLst>
          </a:blip>
          <a:stretch>
            <a:fillRect/>
          </a:stretch>
        </p:blipFill>
        <p:spPr bwMode="auto">
          <a:xfrm>
            <a:off x="326498" y="6650023"/>
            <a:ext cx="6324144" cy="3098986"/>
          </a:xfrm>
          <a:prstGeom prst="rect">
            <a:avLst/>
          </a:prstGeom>
          <a:noFill/>
          <a:ln>
            <a:noFill/>
          </a:ln>
        </p:spPr>
      </p:pic>
      <p:pic>
        <p:nvPicPr>
          <p:cNvPr id="19" name="Picture 18">
            <a:extLst>
              <a:ext uri="{FF2B5EF4-FFF2-40B4-BE49-F238E27FC236}">
                <a16:creationId xmlns:a16="http://schemas.microsoft.com/office/drawing/2014/main" id="{141EF473-B93D-4761-93E1-6BB001B9ADF7}"/>
              </a:ext>
            </a:extLst>
          </p:cNvPr>
          <p:cNvPicPr/>
          <p:nvPr/>
        </p:nvPicPr>
        <p:blipFill>
          <a:blip r:embed="rId12" cstate="print">
            <a:extLst>
              <a:ext uri="{28A0092B-C50C-407E-A947-70E740481C1C}">
                <a14:useLocalDpi xmlns:a14="http://schemas.microsoft.com/office/drawing/2010/main" val="0"/>
              </a:ext>
            </a:extLst>
          </a:blip>
          <a:stretch>
            <a:fillRect/>
          </a:stretch>
        </p:blipFill>
        <p:spPr bwMode="auto">
          <a:xfrm>
            <a:off x="6928822" y="5643648"/>
            <a:ext cx="4360062" cy="3772503"/>
          </a:xfrm>
          <a:prstGeom prst="rect">
            <a:avLst/>
          </a:prstGeom>
          <a:noFill/>
          <a:ln>
            <a:noFill/>
          </a:ln>
        </p:spPr>
      </p:pic>
      <p:pic>
        <p:nvPicPr>
          <p:cNvPr id="20" name="Picture 19">
            <a:extLst>
              <a:ext uri="{FF2B5EF4-FFF2-40B4-BE49-F238E27FC236}">
                <a16:creationId xmlns:a16="http://schemas.microsoft.com/office/drawing/2014/main" id="{E932FA07-267C-4091-B272-570C9ACD6B32}"/>
              </a:ext>
            </a:extLst>
          </p:cNvPr>
          <p:cNvPicPr/>
          <p:nvPr/>
        </p:nvPicPr>
        <p:blipFill>
          <a:blip r:embed="rId13" cstate="print">
            <a:extLst>
              <a:ext uri="{28A0092B-C50C-407E-A947-70E740481C1C}">
                <a14:useLocalDpi xmlns:a14="http://schemas.microsoft.com/office/drawing/2010/main" val="0"/>
              </a:ext>
            </a:extLst>
          </a:blip>
          <a:stretch>
            <a:fillRect/>
          </a:stretch>
        </p:blipFill>
        <p:spPr bwMode="auto">
          <a:xfrm>
            <a:off x="11646541" y="4061884"/>
            <a:ext cx="4055603" cy="3019410"/>
          </a:xfrm>
          <a:prstGeom prst="rect">
            <a:avLst/>
          </a:prstGeom>
          <a:noFill/>
          <a:ln>
            <a:noFill/>
          </a:ln>
        </p:spPr>
      </p:pic>
      <p:sp>
        <p:nvSpPr>
          <p:cNvPr id="22" name="Rectangle 21">
            <a:extLst>
              <a:ext uri="{FF2B5EF4-FFF2-40B4-BE49-F238E27FC236}">
                <a16:creationId xmlns:a16="http://schemas.microsoft.com/office/drawing/2014/main" id="{BDE5CDD7-E5A7-480E-8ADB-5ED13860329F}"/>
              </a:ext>
            </a:extLst>
          </p:cNvPr>
          <p:cNvSpPr/>
          <p:nvPr/>
        </p:nvSpPr>
        <p:spPr>
          <a:xfrm>
            <a:off x="326498" y="6134100"/>
            <a:ext cx="5126132" cy="307777"/>
          </a:xfrm>
          <a:prstGeom prst="rect">
            <a:avLst/>
          </a:prstGeom>
        </p:spPr>
        <p:txBody>
          <a:bodyPr wrap="square">
            <a:spAutoFit/>
          </a:bodyPr>
          <a:lstStyle/>
          <a:p>
            <a:r>
              <a:rPr lang="en-US" sz="1400" b="1" dirty="0">
                <a:solidFill>
                  <a:srgbClr val="09105A"/>
                </a:solidFill>
                <a:latin typeface="Times New Roman" panose="02020603050405020304" pitchFamily="18" charset="0"/>
                <a:cs typeface="Times New Roman" panose="02020603050405020304" pitchFamily="18" charset="0"/>
              </a:rPr>
              <a:t>Schematic illustration of the </a:t>
            </a:r>
            <a:r>
              <a:rPr lang="en-US" sz="1400" b="1" dirty="0" err="1">
                <a:solidFill>
                  <a:srgbClr val="09105A"/>
                </a:solidFill>
                <a:latin typeface="Times New Roman" panose="02020603050405020304" pitchFamily="18" charset="0"/>
                <a:cs typeface="Times New Roman" panose="02020603050405020304" pitchFamily="18" charset="0"/>
              </a:rPr>
              <a:t>chemoresistive</a:t>
            </a:r>
            <a:r>
              <a:rPr lang="en-US" sz="1400" b="1" dirty="0">
                <a:solidFill>
                  <a:srgbClr val="09105A"/>
                </a:solidFill>
                <a:latin typeface="Times New Roman" panose="02020603050405020304" pitchFamily="18" charset="0"/>
                <a:cs typeface="Times New Roman" panose="02020603050405020304" pitchFamily="18" charset="0"/>
              </a:rPr>
              <a:t> gas sensor structure.</a:t>
            </a:r>
          </a:p>
        </p:txBody>
      </p:sp>
      <p:sp>
        <p:nvSpPr>
          <p:cNvPr id="23" name="Rectangle 22">
            <a:extLst>
              <a:ext uri="{FF2B5EF4-FFF2-40B4-BE49-F238E27FC236}">
                <a16:creationId xmlns:a16="http://schemas.microsoft.com/office/drawing/2014/main" id="{86884571-A863-4349-B331-C797042EE017}"/>
              </a:ext>
            </a:extLst>
          </p:cNvPr>
          <p:cNvSpPr/>
          <p:nvPr/>
        </p:nvSpPr>
        <p:spPr>
          <a:xfrm>
            <a:off x="5754153" y="5281159"/>
            <a:ext cx="5971052" cy="307777"/>
          </a:xfrm>
          <a:prstGeom prst="rect">
            <a:avLst/>
          </a:prstGeom>
        </p:spPr>
        <p:txBody>
          <a:bodyPr wrap="square">
            <a:spAutoFit/>
          </a:bodyPr>
          <a:lstStyle/>
          <a:p>
            <a:pPr algn="ctr"/>
            <a:r>
              <a:rPr lang="en-US" sz="1400" b="1" dirty="0">
                <a:solidFill>
                  <a:srgbClr val="09105A"/>
                </a:solidFill>
                <a:latin typeface="Times New Roman" panose="02020603050405020304" pitchFamily="18" charset="0"/>
                <a:cs typeface="Times New Roman" panose="02020603050405020304" pitchFamily="18" charset="0"/>
              </a:rPr>
              <a:t>The technological flow of SnO</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/MWCNT sensor production.</a:t>
            </a:r>
          </a:p>
        </p:txBody>
      </p:sp>
      <p:sp>
        <p:nvSpPr>
          <p:cNvPr id="24" name="Rectangle 23">
            <a:extLst>
              <a:ext uri="{FF2B5EF4-FFF2-40B4-BE49-F238E27FC236}">
                <a16:creationId xmlns:a16="http://schemas.microsoft.com/office/drawing/2014/main" id="{1ADD6CFF-D1DA-405A-86FC-8E199D5B5A1B}"/>
              </a:ext>
            </a:extLst>
          </p:cNvPr>
          <p:cNvSpPr/>
          <p:nvPr/>
        </p:nvSpPr>
        <p:spPr>
          <a:xfrm>
            <a:off x="13828272" y="3683097"/>
            <a:ext cx="4055603" cy="307777"/>
          </a:xfrm>
          <a:prstGeom prst="rect">
            <a:avLst/>
          </a:prstGeom>
        </p:spPr>
        <p:txBody>
          <a:bodyPr wrap="square">
            <a:spAutoFit/>
          </a:bodyPr>
          <a:lstStyle/>
          <a:p>
            <a:r>
              <a:rPr lang="en-US" sz="1400" b="1" dirty="0">
                <a:solidFill>
                  <a:srgbClr val="09105A"/>
                </a:solidFill>
                <a:latin typeface="Times New Roman" panose="02020603050405020304" pitchFamily="18" charset="0"/>
                <a:cs typeface="Times New Roman" panose="02020603050405020304" pitchFamily="18" charset="0"/>
              </a:rPr>
              <a:t>SEM images of the pristine SnO</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 powder </a:t>
            </a:r>
          </a:p>
        </p:txBody>
      </p:sp>
      <p:sp>
        <p:nvSpPr>
          <p:cNvPr id="25" name="Rectangle 24">
            <a:extLst>
              <a:ext uri="{FF2B5EF4-FFF2-40B4-BE49-F238E27FC236}">
                <a16:creationId xmlns:a16="http://schemas.microsoft.com/office/drawing/2014/main" id="{B035FFA4-6A37-403D-A45F-24413FB380C3}"/>
              </a:ext>
            </a:extLst>
          </p:cNvPr>
          <p:cNvSpPr/>
          <p:nvPr/>
        </p:nvSpPr>
        <p:spPr>
          <a:xfrm>
            <a:off x="290786" y="9807546"/>
            <a:ext cx="6588799" cy="307777"/>
          </a:xfrm>
          <a:prstGeom prst="rect">
            <a:avLst/>
          </a:prstGeom>
        </p:spPr>
        <p:txBody>
          <a:bodyPr wrap="square">
            <a:spAutoFit/>
          </a:bodyPr>
          <a:lstStyle/>
          <a:p>
            <a:r>
              <a:rPr lang="en-US" sz="1400" b="1" dirty="0">
                <a:solidFill>
                  <a:srgbClr val="09105A"/>
                </a:solidFill>
                <a:latin typeface="Times New Roman" panose="02020603050405020304" pitchFamily="18" charset="0"/>
                <a:cs typeface="Times New Roman" panose="02020603050405020304" pitchFamily="18" charset="0"/>
              </a:rPr>
              <a:t>SEM image of the MWCNTs material with a scalebar of 100 </a:t>
            </a:r>
            <a:r>
              <a:rPr lang="en-US" sz="1400" b="1" dirty="0" err="1">
                <a:solidFill>
                  <a:srgbClr val="09105A"/>
                </a:solidFill>
                <a:latin typeface="Times New Roman" panose="02020603050405020304" pitchFamily="18" charset="0"/>
                <a:cs typeface="Times New Roman" panose="02020603050405020304" pitchFamily="18" charset="0"/>
              </a:rPr>
              <a:t>μm</a:t>
            </a:r>
            <a:r>
              <a:rPr lang="en-US" sz="1400" b="1" dirty="0">
                <a:solidFill>
                  <a:srgbClr val="09105A"/>
                </a:solidFill>
                <a:latin typeface="Times New Roman" panose="02020603050405020304" pitchFamily="18" charset="0"/>
                <a:cs typeface="Times New Roman" panose="02020603050405020304" pitchFamily="18" charset="0"/>
              </a:rPr>
              <a:t> (a) and 50 </a:t>
            </a:r>
            <a:r>
              <a:rPr lang="en-US" sz="1400" b="1" dirty="0" err="1">
                <a:solidFill>
                  <a:srgbClr val="09105A"/>
                </a:solidFill>
                <a:latin typeface="Times New Roman" panose="02020603050405020304" pitchFamily="18" charset="0"/>
                <a:cs typeface="Times New Roman" panose="02020603050405020304" pitchFamily="18" charset="0"/>
              </a:rPr>
              <a:t>μm</a:t>
            </a:r>
            <a:r>
              <a:rPr lang="en-US" sz="1400" b="1" dirty="0">
                <a:solidFill>
                  <a:srgbClr val="09105A"/>
                </a:solidFill>
                <a:latin typeface="Times New Roman" panose="02020603050405020304" pitchFamily="18" charset="0"/>
                <a:cs typeface="Times New Roman" panose="02020603050405020304" pitchFamily="18" charset="0"/>
              </a:rPr>
              <a:t> (b)</a:t>
            </a:r>
          </a:p>
        </p:txBody>
      </p:sp>
      <p:sp>
        <p:nvSpPr>
          <p:cNvPr id="26" name="Rectangle 25">
            <a:extLst>
              <a:ext uri="{FF2B5EF4-FFF2-40B4-BE49-F238E27FC236}">
                <a16:creationId xmlns:a16="http://schemas.microsoft.com/office/drawing/2014/main" id="{9FD50DC1-3A1C-4980-8449-808B7157D065}"/>
              </a:ext>
            </a:extLst>
          </p:cNvPr>
          <p:cNvSpPr/>
          <p:nvPr/>
        </p:nvSpPr>
        <p:spPr>
          <a:xfrm>
            <a:off x="6934200" y="9438214"/>
            <a:ext cx="4445224" cy="738664"/>
          </a:xfrm>
          <a:prstGeom prst="rect">
            <a:avLst/>
          </a:prstGeom>
        </p:spPr>
        <p:txBody>
          <a:bodyPr wrap="square">
            <a:spAutoFit/>
          </a:bodyPr>
          <a:lstStyle/>
          <a:p>
            <a:r>
              <a:rPr lang="en-US" sz="1400" b="1" dirty="0">
                <a:solidFill>
                  <a:srgbClr val="09105A"/>
                </a:solidFill>
                <a:latin typeface="Times New Roman" panose="02020603050405020304" pitchFamily="18" charset="0"/>
                <a:cs typeface="Times New Roman" panose="02020603050405020304" pitchFamily="18" charset="0"/>
              </a:rPr>
              <a:t>Low (a, b) and high (c) resolution TEM images (with scalebar of 2 </a:t>
            </a:r>
            <a:r>
              <a:rPr lang="en-US" sz="1400" b="1" dirty="0" err="1">
                <a:solidFill>
                  <a:srgbClr val="09105A"/>
                </a:solidFill>
                <a:latin typeface="Times New Roman" panose="02020603050405020304" pitchFamily="18" charset="0"/>
                <a:cs typeface="Times New Roman" panose="02020603050405020304" pitchFamily="18" charset="0"/>
              </a:rPr>
              <a:t>μm</a:t>
            </a:r>
            <a:r>
              <a:rPr lang="en-US" sz="1400" b="1" dirty="0">
                <a:solidFill>
                  <a:srgbClr val="09105A"/>
                </a:solidFill>
                <a:latin typeface="Times New Roman" panose="02020603050405020304" pitchFamily="18" charset="0"/>
                <a:cs typeface="Times New Roman" panose="02020603050405020304" pitchFamily="18" charset="0"/>
              </a:rPr>
              <a:t>, 500 nm, and 70 nm, respectively) and SAED pattern (d) for the CNTs.</a:t>
            </a:r>
          </a:p>
        </p:txBody>
      </p:sp>
      <p:sp>
        <p:nvSpPr>
          <p:cNvPr id="28" name="Rectangle 27">
            <a:extLst>
              <a:ext uri="{FF2B5EF4-FFF2-40B4-BE49-F238E27FC236}">
                <a16:creationId xmlns:a16="http://schemas.microsoft.com/office/drawing/2014/main" id="{EC9E1F48-7DF9-4FB5-AA74-BDDFD7FD4A5D}"/>
              </a:ext>
            </a:extLst>
          </p:cNvPr>
          <p:cNvSpPr/>
          <p:nvPr/>
        </p:nvSpPr>
        <p:spPr>
          <a:xfrm>
            <a:off x="15811289" y="5983908"/>
            <a:ext cx="1708998" cy="738664"/>
          </a:xfrm>
          <a:prstGeom prst="rect">
            <a:avLst/>
          </a:prstGeom>
        </p:spPr>
        <p:txBody>
          <a:bodyPr wrap="square">
            <a:spAutoFit/>
          </a:bodyPr>
          <a:lstStyle/>
          <a:p>
            <a:r>
              <a:rPr lang="en-US" sz="1400" b="1" dirty="0">
                <a:solidFill>
                  <a:srgbClr val="09105A"/>
                </a:solidFill>
                <a:latin typeface="Times New Roman" panose="02020603050405020304" pitchFamily="18" charset="0"/>
                <a:cs typeface="Times New Roman" panose="02020603050405020304" pitchFamily="18" charset="0"/>
              </a:rPr>
              <a:t>EDX spectrum of the SnO</a:t>
            </a:r>
            <a:r>
              <a:rPr lang="en-US" sz="14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/MWCNTs material.</a:t>
            </a:r>
          </a:p>
        </p:txBody>
      </p:sp>
      <p:sp>
        <p:nvSpPr>
          <p:cNvPr id="29" name="Rectangle 28">
            <a:extLst>
              <a:ext uri="{FF2B5EF4-FFF2-40B4-BE49-F238E27FC236}">
                <a16:creationId xmlns:a16="http://schemas.microsoft.com/office/drawing/2014/main" id="{D71B61FF-4608-4ACA-AAC9-E00F7FC6E1F3}"/>
              </a:ext>
            </a:extLst>
          </p:cNvPr>
          <p:cNvSpPr/>
          <p:nvPr/>
        </p:nvSpPr>
        <p:spPr>
          <a:xfrm>
            <a:off x="11982996" y="9226012"/>
            <a:ext cx="1708998" cy="738664"/>
          </a:xfrm>
          <a:prstGeom prst="rect">
            <a:avLst/>
          </a:prstGeom>
        </p:spPr>
        <p:txBody>
          <a:bodyPr wrap="square">
            <a:spAutoFit/>
          </a:bodyPr>
          <a:lstStyle/>
          <a:p>
            <a:pPr algn="r"/>
            <a:r>
              <a:rPr lang="en-US" sz="1400" b="1" dirty="0">
                <a:solidFill>
                  <a:srgbClr val="09105A"/>
                </a:solidFill>
                <a:latin typeface="Times New Roman" panose="02020603050405020304" pitchFamily="18" charset="0"/>
                <a:cs typeface="Times New Roman" panose="02020603050405020304" pitchFamily="18" charset="0"/>
              </a:rPr>
              <a:t>XRD pattern of the SnO</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/MWCNTs material.</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0764354" cy="830997"/>
          </a:xfrm>
          <a:prstGeom prst="rect">
            <a:avLst/>
          </a:prstGeom>
          <a:solidFill>
            <a:schemeClr val="accent1">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SnO</a:t>
            </a:r>
            <a:r>
              <a:rPr lang="en-US" sz="2000"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/MWCNTs nanostructured material for high-performance acetone and ethanol gas sensors </a:t>
            </a:r>
            <a:r>
              <a:rPr lang="en-US" sz="2400" b="1" dirty="0">
                <a:solidFill>
                  <a:srgbClr val="CC0099"/>
                </a:solidFill>
                <a:latin typeface="Times New Roman" panose="02020603050405020304" pitchFamily="18" charset="0"/>
                <a:cs typeface="Times New Roman" panose="02020603050405020304" pitchFamily="18" charset="0"/>
              </a:rPr>
              <a:t>(Fabrication and characterization)</a:t>
            </a:r>
          </a:p>
        </p:txBody>
      </p:sp>
    </p:spTree>
    <p:extLst>
      <p:ext uri="{BB962C8B-B14F-4D97-AF65-F5344CB8AC3E}">
        <p14:creationId xmlns:p14="http://schemas.microsoft.com/office/powerpoint/2010/main" val="356538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508032" cy="461665"/>
          </a:xfrm>
          <a:prstGeom prst="rect">
            <a:avLst/>
          </a:prstGeom>
          <a:solidFill>
            <a:schemeClr val="accent1">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SnO</a:t>
            </a:r>
            <a:r>
              <a:rPr lang="en-US"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/MWCNTs nanostructured material for high-performance acetone and ethanol gas sensors </a:t>
            </a:r>
            <a:r>
              <a:rPr lang="en-US" sz="2400" b="1" dirty="0">
                <a:solidFill>
                  <a:srgbClr val="CC0099"/>
                </a:solidFill>
                <a:latin typeface="Times New Roman" panose="02020603050405020304" pitchFamily="18" charset="0"/>
                <a:cs typeface="Times New Roman" panose="02020603050405020304" pitchFamily="18" charset="0"/>
              </a:rPr>
              <a:t>(acetone and ethanol sensing results)</a:t>
            </a:r>
          </a:p>
        </p:txBody>
      </p:sp>
      <p:pic>
        <p:nvPicPr>
          <p:cNvPr id="31" name="Picture 30">
            <a:extLst>
              <a:ext uri="{FF2B5EF4-FFF2-40B4-BE49-F238E27FC236}">
                <a16:creationId xmlns:a16="http://schemas.microsoft.com/office/drawing/2014/main" id="{91086380-5C1D-445F-8B37-56A9ABE6843F}"/>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9269492" y="1804495"/>
            <a:ext cx="4895610" cy="4159053"/>
          </a:xfrm>
          <a:prstGeom prst="rect">
            <a:avLst/>
          </a:prstGeom>
          <a:noFill/>
          <a:ln>
            <a:noFill/>
          </a:ln>
        </p:spPr>
      </p:pic>
      <p:pic>
        <p:nvPicPr>
          <p:cNvPr id="32" name="Picture 31">
            <a:extLst>
              <a:ext uri="{FF2B5EF4-FFF2-40B4-BE49-F238E27FC236}">
                <a16:creationId xmlns:a16="http://schemas.microsoft.com/office/drawing/2014/main" id="{127DBDA5-8C48-4A02-BC4D-24EF2C9D0916}"/>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4728461" y="5939563"/>
            <a:ext cx="4518330" cy="4262742"/>
          </a:xfrm>
          <a:prstGeom prst="rect">
            <a:avLst/>
          </a:prstGeom>
          <a:noFill/>
          <a:ln>
            <a:noFill/>
          </a:ln>
        </p:spPr>
      </p:pic>
      <p:sp>
        <p:nvSpPr>
          <p:cNvPr id="33" name="Rectangle 32">
            <a:extLst>
              <a:ext uri="{FF2B5EF4-FFF2-40B4-BE49-F238E27FC236}">
                <a16:creationId xmlns:a16="http://schemas.microsoft.com/office/drawing/2014/main" id="{35E2689B-D006-40B2-A271-BB8C08FBED3C}"/>
              </a:ext>
            </a:extLst>
          </p:cNvPr>
          <p:cNvSpPr/>
          <p:nvPr/>
        </p:nvSpPr>
        <p:spPr>
          <a:xfrm>
            <a:off x="4800007" y="1822647"/>
            <a:ext cx="4218503" cy="2308324"/>
          </a:xfrm>
          <a:prstGeom prst="rect">
            <a:avLst/>
          </a:prstGeom>
        </p:spPr>
        <p:txBody>
          <a:bodyPr wrap="square">
            <a:spAutoFit/>
          </a:bodyPr>
          <a:lstStyle/>
          <a:p>
            <a:r>
              <a:rPr lang="en-US" sz="1600" b="1" dirty="0">
                <a:solidFill>
                  <a:srgbClr val="09105A"/>
                </a:solidFill>
                <a:latin typeface="Times New Roman" panose="02020603050405020304" pitchFamily="18" charset="0"/>
                <a:cs typeface="Times New Roman" panose="02020603050405020304" pitchFamily="18" charset="0"/>
              </a:rPr>
              <a:t>Dependence of the acetone response on the operating temperature in the range of 25-300 °C at 40 ppm acetone concentration (a), acetone responses toward different concentrations at 275 °C (b), dependence of the sensor's response on acetone vapor concentration at 275 °C (c), and response repeatability of the sensor to 100 ppm acetone vapor expressed in 6 cycles at 275 °C (d).</a:t>
            </a:r>
          </a:p>
        </p:txBody>
      </p:sp>
      <p:pic>
        <p:nvPicPr>
          <p:cNvPr id="34" name="Picture 33">
            <a:extLst>
              <a:ext uri="{FF2B5EF4-FFF2-40B4-BE49-F238E27FC236}">
                <a16:creationId xmlns:a16="http://schemas.microsoft.com/office/drawing/2014/main" id="{2F4121A9-3BFB-4BD0-9398-3AD1C3A4A943}"/>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281677" y="1642913"/>
            <a:ext cx="4518330" cy="4482219"/>
          </a:xfrm>
          <a:prstGeom prst="rect">
            <a:avLst/>
          </a:prstGeom>
          <a:noFill/>
          <a:ln>
            <a:noFill/>
          </a:ln>
        </p:spPr>
      </p:pic>
      <p:sp>
        <p:nvSpPr>
          <p:cNvPr id="35" name="Rectangle 34">
            <a:extLst>
              <a:ext uri="{FF2B5EF4-FFF2-40B4-BE49-F238E27FC236}">
                <a16:creationId xmlns:a16="http://schemas.microsoft.com/office/drawing/2014/main" id="{468789CF-617A-45CF-A101-44FA93C3DABE}"/>
              </a:ext>
            </a:extLst>
          </p:cNvPr>
          <p:cNvSpPr/>
          <p:nvPr/>
        </p:nvSpPr>
        <p:spPr>
          <a:xfrm>
            <a:off x="627148" y="7726234"/>
            <a:ext cx="4033604" cy="2308324"/>
          </a:xfrm>
          <a:prstGeom prst="rect">
            <a:avLst/>
          </a:prstGeom>
        </p:spPr>
        <p:txBody>
          <a:bodyPr wrap="square">
            <a:spAutoFit/>
          </a:bodyPr>
          <a:lstStyle/>
          <a:p>
            <a:pPr algn="r"/>
            <a:r>
              <a:rPr lang="en-US" sz="1600" b="1" dirty="0">
                <a:solidFill>
                  <a:srgbClr val="09105A"/>
                </a:solidFill>
                <a:latin typeface="Times New Roman" panose="02020603050405020304" pitchFamily="18" charset="0"/>
                <a:cs typeface="Times New Roman" panose="02020603050405020304" pitchFamily="18" charset="0"/>
              </a:rPr>
              <a:t>Change in the dynamic response of the sensor reflecting the response and recovery times at 40 ppm acetone (a), acetone selectivity of the sensor to different environmental gases (b), comparison of sensor responses to 40 ppm of ethanol and acetone vapors at 275 °C (c), stability and baseline resistance of the sensor in 400 ppm acetone vapor (d)</a:t>
            </a:r>
          </a:p>
        </p:txBody>
      </p:sp>
      <p:sp>
        <p:nvSpPr>
          <p:cNvPr id="36" name="Rectangle 35">
            <a:extLst>
              <a:ext uri="{FF2B5EF4-FFF2-40B4-BE49-F238E27FC236}">
                <a16:creationId xmlns:a16="http://schemas.microsoft.com/office/drawing/2014/main" id="{EF477601-C1FB-422B-8B90-0C1E5DA49EE3}"/>
              </a:ext>
            </a:extLst>
          </p:cNvPr>
          <p:cNvSpPr/>
          <p:nvPr/>
        </p:nvSpPr>
        <p:spPr>
          <a:xfrm>
            <a:off x="14179017" y="1926918"/>
            <a:ext cx="3625033" cy="2800767"/>
          </a:xfrm>
          <a:prstGeom prst="rect">
            <a:avLst/>
          </a:prstGeom>
        </p:spPr>
        <p:txBody>
          <a:bodyPr wrap="square">
            <a:spAutoFit/>
          </a:bodyPr>
          <a:lstStyle/>
          <a:p>
            <a:r>
              <a:rPr lang="en-US" sz="1600" b="1" dirty="0">
                <a:solidFill>
                  <a:srgbClr val="09105A"/>
                </a:solidFill>
                <a:latin typeface="Times New Roman" panose="02020603050405020304" pitchFamily="18" charset="0"/>
                <a:cs typeface="Times New Roman" panose="02020603050405020304" pitchFamily="18" charset="0"/>
              </a:rPr>
              <a:t>Dependence of the ethanol response on the operating temperature in the range of 25-300 °C at 40 ppm ethanol concentration (a), gas responses of ethanol toward different concentrations at 200 °C (b), dependence of the sensor's response on ethanol vapor concentration at 200 °C (c), response repeatability of the sensor to 40 ppm ethanol vapor expressed in seven cycles at 200 °C (d).</a:t>
            </a:r>
          </a:p>
        </p:txBody>
      </p:sp>
      <p:pic>
        <p:nvPicPr>
          <p:cNvPr id="37" name="Picture 36">
            <a:extLst>
              <a:ext uri="{FF2B5EF4-FFF2-40B4-BE49-F238E27FC236}">
                <a16:creationId xmlns:a16="http://schemas.microsoft.com/office/drawing/2014/main" id="{942E6575-1A69-4162-94E1-3B86E9D1661C}"/>
              </a:ext>
            </a:extLst>
          </p:cNvPr>
          <p:cNvPicPr/>
          <p:nvPr/>
        </p:nvPicPr>
        <p:blipFill>
          <a:blip r:embed="rId10" cstate="print">
            <a:extLst>
              <a:ext uri="{28A0092B-C50C-407E-A947-70E740481C1C}">
                <a14:useLocalDpi xmlns:a14="http://schemas.microsoft.com/office/drawing/2010/main" val="0"/>
              </a:ext>
            </a:extLst>
          </a:blip>
          <a:stretch>
            <a:fillRect/>
          </a:stretch>
        </p:blipFill>
        <p:spPr bwMode="auto">
          <a:xfrm>
            <a:off x="13322661" y="5963548"/>
            <a:ext cx="4801321" cy="4276857"/>
          </a:xfrm>
          <a:prstGeom prst="rect">
            <a:avLst/>
          </a:prstGeom>
          <a:noFill/>
          <a:ln>
            <a:noFill/>
          </a:ln>
        </p:spPr>
      </p:pic>
      <p:sp>
        <p:nvSpPr>
          <p:cNvPr id="38" name="Rectangle 37">
            <a:extLst>
              <a:ext uri="{FF2B5EF4-FFF2-40B4-BE49-F238E27FC236}">
                <a16:creationId xmlns:a16="http://schemas.microsoft.com/office/drawing/2014/main" id="{71FE2B7D-74A1-40E2-A153-A4878B20489B}"/>
              </a:ext>
            </a:extLst>
          </p:cNvPr>
          <p:cNvSpPr/>
          <p:nvPr/>
        </p:nvSpPr>
        <p:spPr>
          <a:xfrm>
            <a:off x="9415793" y="7472393"/>
            <a:ext cx="3737866" cy="2554545"/>
          </a:xfrm>
          <a:prstGeom prst="rect">
            <a:avLst/>
          </a:prstGeom>
        </p:spPr>
        <p:txBody>
          <a:bodyPr wrap="square">
            <a:spAutoFit/>
          </a:bodyPr>
          <a:lstStyle/>
          <a:p>
            <a:pPr algn="r"/>
            <a:r>
              <a:rPr lang="en-US" sz="1600" b="1" dirty="0">
                <a:solidFill>
                  <a:srgbClr val="09105A"/>
                </a:solidFill>
                <a:latin typeface="Times New Roman" panose="02020603050405020304" pitchFamily="18" charset="0"/>
                <a:cs typeface="Times New Roman" panose="02020603050405020304" pitchFamily="18" charset="0"/>
              </a:rPr>
              <a:t>Change in the dynamic response of the sensor reflecting the response and recovery times at 40 ppm ethanol (a), ethanol selectivity of the sensor to different environmental gases (b), comparison of sensor responses to 40 ppm of ethanol and acetone vapors at 200 °C (c), stability and baseline resistance of the sensor in 40 ppm ethanol vapor (d).</a:t>
            </a:r>
          </a:p>
        </p:txBody>
      </p:sp>
    </p:spTree>
    <p:extLst>
      <p:ext uri="{BB962C8B-B14F-4D97-AF65-F5344CB8AC3E}">
        <p14:creationId xmlns:p14="http://schemas.microsoft.com/office/powerpoint/2010/main" val="3553516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508032" cy="830997"/>
          </a:xfrm>
          <a:prstGeom prst="rect">
            <a:avLst/>
          </a:prstGeom>
          <a:solidFill>
            <a:schemeClr val="accent4">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The influence of the growth parameters on RF-sputtered CNTs and their temperature-selective application in gas sensors </a:t>
            </a:r>
            <a:r>
              <a:rPr lang="en-US" sz="2400" b="1" dirty="0">
                <a:solidFill>
                  <a:srgbClr val="CC0099"/>
                </a:solidFill>
                <a:latin typeface="Times New Roman" panose="02020603050405020304" pitchFamily="18" charset="0"/>
                <a:cs typeface="Times New Roman" panose="02020603050405020304" pitchFamily="18" charset="0"/>
              </a:rPr>
              <a:t>(Fabrication and characterization)</a:t>
            </a:r>
          </a:p>
        </p:txBody>
      </p:sp>
      <p:sp>
        <p:nvSpPr>
          <p:cNvPr id="17" name="Rectangle 16">
            <a:extLst>
              <a:ext uri="{FF2B5EF4-FFF2-40B4-BE49-F238E27FC236}">
                <a16:creationId xmlns:a16="http://schemas.microsoft.com/office/drawing/2014/main" id="{1219F440-36EB-4AD6-A8A6-94CFDB094FE3}"/>
              </a:ext>
            </a:extLst>
          </p:cNvPr>
          <p:cNvSpPr/>
          <p:nvPr/>
        </p:nvSpPr>
        <p:spPr>
          <a:xfrm>
            <a:off x="280779" y="5992867"/>
            <a:ext cx="4020332" cy="830997"/>
          </a:xfrm>
          <a:prstGeom prst="rect">
            <a:avLst/>
          </a:prstGeom>
        </p:spPr>
        <p:txBody>
          <a:bodyPr wrap="square">
            <a:spAutoFit/>
          </a:bodyPr>
          <a:lstStyle/>
          <a:p>
            <a:r>
              <a:rPr lang="en-US" sz="1600" b="1" dirty="0">
                <a:solidFill>
                  <a:srgbClr val="09105A"/>
                </a:solidFill>
                <a:latin typeface="Times New Roman" panose="02020603050405020304" pitchFamily="18" charset="0"/>
                <a:cs typeface="Times New Roman" panose="02020603050405020304" pitchFamily="18" charset="0"/>
              </a:rPr>
              <a:t>The process of the CNTs growing process and subsequent preparation of the gas sensing layer. </a:t>
            </a:r>
          </a:p>
        </p:txBody>
      </p:sp>
      <p:pic>
        <p:nvPicPr>
          <p:cNvPr id="18" name="Picture 17">
            <a:extLst>
              <a:ext uri="{FF2B5EF4-FFF2-40B4-BE49-F238E27FC236}">
                <a16:creationId xmlns:a16="http://schemas.microsoft.com/office/drawing/2014/main" id="{313BD6FE-D986-41E9-90C7-E3C8D2A5042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50677" y="2151398"/>
            <a:ext cx="4020331" cy="3841469"/>
          </a:xfrm>
          <a:prstGeom prst="rect">
            <a:avLst/>
          </a:prstGeom>
        </p:spPr>
      </p:pic>
      <p:pic>
        <p:nvPicPr>
          <p:cNvPr id="19" name="Picture 18">
            <a:extLst>
              <a:ext uri="{FF2B5EF4-FFF2-40B4-BE49-F238E27FC236}">
                <a16:creationId xmlns:a16="http://schemas.microsoft.com/office/drawing/2014/main" id="{C2658016-F496-446C-AA28-3D13E34B013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499281" y="2098957"/>
            <a:ext cx="5953277" cy="4044386"/>
          </a:xfrm>
          <a:prstGeom prst="rect">
            <a:avLst/>
          </a:prstGeom>
        </p:spPr>
      </p:pic>
      <p:sp>
        <p:nvSpPr>
          <p:cNvPr id="20" name="Rectangle 19">
            <a:extLst>
              <a:ext uri="{FF2B5EF4-FFF2-40B4-BE49-F238E27FC236}">
                <a16:creationId xmlns:a16="http://schemas.microsoft.com/office/drawing/2014/main" id="{6EDC685C-7659-475E-8D23-FB29A62A73B3}"/>
              </a:ext>
            </a:extLst>
          </p:cNvPr>
          <p:cNvSpPr/>
          <p:nvPr/>
        </p:nvSpPr>
        <p:spPr>
          <a:xfrm>
            <a:off x="4489288" y="6115977"/>
            <a:ext cx="5963270" cy="584775"/>
          </a:xfrm>
          <a:prstGeom prst="rect">
            <a:avLst/>
          </a:prstGeom>
        </p:spPr>
        <p:txBody>
          <a:bodyPr wrap="square">
            <a:spAutoFit/>
          </a:bodyPr>
          <a:lstStyle/>
          <a:p>
            <a:r>
              <a:rPr lang="en-US" sz="1600" b="1" dirty="0">
                <a:solidFill>
                  <a:srgbClr val="09105A"/>
                </a:solidFill>
                <a:latin typeface="Times New Roman" panose="02020603050405020304" pitchFamily="18" charset="0"/>
                <a:cs typeface="Times New Roman" panose="02020603050405020304" pitchFamily="18" charset="0"/>
              </a:rPr>
              <a:t>Actual photographs and schematic representation of the flexible Fe</a:t>
            </a:r>
            <a:r>
              <a:rPr lang="en-US" sz="1200" b="1" dirty="0">
                <a:solidFill>
                  <a:srgbClr val="09105A"/>
                </a:solidFill>
                <a:latin typeface="Times New Roman" panose="02020603050405020304" pitchFamily="18" charset="0"/>
                <a:cs typeface="Times New Roman" panose="02020603050405020304" pitchFamily="18" charset="0"/>
              </a:rPr>
              <a:t>2</a:t>
            </a:r>
            <a:r>
              <a:rPr lang="en-US" sz="1600" b="1" dirty="0">
                <a:solidFill>
                  <a:srgbClr val="09105A"/>
                </a:solidFill>
                <a:latin typeface="Times New Roman" panose="02020603050405020304" pitchFamily="18" charset="0"/>
                <a:cs typeface="Times New Roman" panose="02020603050405020304" pitchFamily="18" charset="0"/>
              </a:rPr>
              <a:t>O</a:t>
            </a:r>
            <a:r>
              <a:rPr lang="en-US" sz="1200" b="1" dirty="0">
                <a:solidFill>
                  <a:srgbClr val="09105A"/>
                </a:solidFill>
                <a:latin typeface="Times New Roman" panose="02020603050405020304" pitchFamily="18" charset="0"/>
                <a:cs typeface="Times New Roman" panose="02020603050405020304" pitchFamily="18" charset="0"/>
              </a:rPr>
              <a:t>3</a:t>
            </a:r>
            <a:r>
              <a:rPr lang="en-US" sz="1600" b="1" dirty="0">
                <a:solidFill>
                  <a:srgbClr val="09105A"/>
                </a:solidFill>
                <a:latin typeface="Times New Roman" panose="02020603050405020304" pitchFamily="18" charset="0"/>
                <a:cs typeface="Times New Roman" panose="02020603050405020304" pitchFamily="18" charset="0"/>
              </a:rPr>
              <a:t>:ZnO/CNTs sensor.</a:t>
            </a:r>
          </a:p>
        </p:txBody>
      </p:sp>
      <p:pic>
        <p:nvPicPr>
          <p:cNvPr id="22" name="Picture 21">
            <a:extLst>
              <a:ext uri="{FF2B5EF4-FFF2-40B4-BE49-F238E27FC236}">
                <a16:creationId xmlns:a16="http://schemas.microsoft.com/office/drawing/2014/main" id="{18C9DB4B-3FB4-41D6-B5C1-14340A6F02C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50677" y="6894922"/>
            <a:ext cx="8198218" cy="3288301"/>
          </a:xfrm>
          <a:prstGeom prst="rect">
            <a:avLst/>
          </a:prstGeom>
        </p:spPr>
      </p:pic>
      <p:sp>
        <p:nvSpPr>
          <p:cNvPr id="23" name="Rectangle 22">
            <a:extLst>
              <a:ext uri="{FF2B5EF4-FFF2-40B4-BE49-F238E27FC236}">
                <a16:creationId xmlns:a16="http://schemas.microsoft.com/office/drawing/2014/main" id="{321619C8-8BEA-4C01-818C-EE9471EE2BE4}"/>
              </a:ext>
            </a:extLst>
          </p:cNvPr>
          <p:cNvSpPr/>
          <p:nvPr/>
        </p:nvSpPr>
        <p:spPr>
          <a:xfrm>
            <a:off x="8564882" y="7482707"/>
            <a:ext cx="1626641" cy="2677656"/>
          </a:xfrm>
          <a:prstGeom prst="rect">
            <a:avLst/>
          </a:prstGeom>
        </p:spPr>
        <p:txBody>
          <a:bodyPr wrap="square">
            <a:spAutoFit/>
          </a:bodyPr>
          <a:lstStyle/>
          <a:p>
            <a:r>
              <a:rPr lang="en-US" sz="1400" b="1" dirty="0">
                <a:solidFill>
                  <a:srgbClr val="09105A"/>
                </a:solidFill>
                <a:latin typeface="Times New Roman" panose="02020603050405020304" pitchFamily="18" charset="0"/>
                <a:cs typeface="Times New Roman" panose="02020603050405020304" pitchFamily="18" charset="0"/>
              </a:rPr>
              <a:t>SEM image (a), low (b) and high (c) resolution TEM images, Raman spectra (d), SAED pattern (e), and EDX elemental mapping analysis of C and N elements (f) of the SP1 sample. </a:t>
            </a:r>
          </a:p>
        </p:txBody>
      </p:sp>
      <p:graphicFrame>
        <p:nvGraphicFramePr>
          <p:cNvPr id="24" name="Table 23">
            <a:extLst>
              <a:ext uri="{FF2B5EF4-FFF2-40B4-BE49-F238E27FC236}">
                <a16:creationId xmlns:a16="http://schemas.microsoft.com/office/drawing/2014/main" id="{AED537D5-4A2F-4543-8A14-58C4CDB99007}"/>
              </a:ext>
            </a:extLst>
          </p:cNvPr>
          <p:cNvGraphicFramePr>
            <a:graphicFrameLocks noGrp="1"/>
          </p:cNvGraphicFramePr>
          <p:nvPr>
            <p:extLst>
              <p:ext uri="{D42A27DB-BD31-4B8C-83A1-F6EECF244321}">
                <p14:modId xmlns:p14="http://schemas.microsoft.com/office/powerpoint/2010/main" val="3914504648"/>
              </p:ext>
            </p:extLst>
          </p:nvPr>
        </p:nvGraphicFramePr>
        <p:xfrm>
          <a:off x="10421019" y="2459978"/>
          <a:ext cx="7663476" cy="7569276"/>
        </p:xfrm>
        <a:graphic>
          <a:graphicData uri="http://schemas.openxmlformats.org/drawingml/2006/table">
            <a:tbl>
              <a:tblPr firstRow="1" firstCol="1" bandRow="1">
                <a:tableStyleId>{D27102A9-8310-4765-A935-A1911B00CA55}</a:tableStyleId>
              </a:tblPr>
              <a:tblGrid>
                <a:gridCol w="915506">
                  <a:extLst>
                    <a:ext uri="{9D8B030D-6E8A-4147-A177-3AD203B41FA5}">
                      <a16:colId xmlns:a16="http://schemas.microsoft.com/office/drawing/2014/main" val="778766896"/>
                    </a:ext>
                  </a:extLst>
                </a:gridCol>
                <a:gridCol w="915506">
                  <a:extLst>
                    <a:ext uri="{9D8B030D-6E8A-4147-A177-3AD203B41FA5}">
                      <a16:colId xmlns:a16="http://schemas.microsoft.com/office/drawing/2014/main" val="3095310875"/>
                    </a:ext>
                  </a:extLst>
                </a:gridCol>
                <a:gridCol w="790947">
                  <a:extLst>
                    <a:ext uri="{9D8B030D-6E8A-4147-A177-3AD203B41FA5}">
                      <a16:colId xmlns:a16="http://schemas.microsoft.com/office/drawing/2014/main" val="1966492213"/>
                    </a:ext>
                  </a:extLst>
                </a:gridCol>
                <a:gridCol w="843885">
                  <a:extLst>
                    <a:ext uri="{9D8B030D-6E8A-4147-A177-3AD203B41FA5}">
                      <a16:colId xmlns:a16="http://schemas.microsoft.com/office/drawing/2014/main" val="1146202778"/>
                    </a:ext>
                  </a:extLst>
                </a:gridCol>
                <a:gridCol w="946648">
                  <a:extLst>
                    <a:ext uri="{9D8B030D-6E8A-4147-A177-3AD203B41FA5}">
                      <a16:colId xmlns:a16="http://schemas.microsoft.com/office/drawing/2014/main" val="3239847918"/>
                    </a:ext>
                  </a:extLst>
                </a:gridCol>
                <a:gridCol w="946648">
                  <a:extLst>
                    <a:ext uri="{9D8B030D-6E8A-4147-A177-3AD203B41FA5}">
                      <a16:colId xmlns:a16="http://schemas.microsoft.com/office/drawing/2014/main" val="2724184225"/>
                    </a:ext>
                  </a:extLst>
                </a:gridCol>
                <a:gridCol w="864126">
                  <a:extLst>
                    <a:ext uri="{9D8B030D-6E8A-4147-A177-3AD203B41FA5}">
                      <a16:colId xmlns:a16="http://schemas.microsoft.com/office/drawing/2014/main" val="3535367175"/>
                    </a:ext>
                  </a:extLst>
                </a:gridCol>
                <a:gridCol w="790947">
                  <a:extLst>
                    <a:ext uri="{9D8B030D-6E8A-4147-A177-3AD203B41FA5}">
                      <a16:colId xmlns:a16="http://schemas.microsoft.com/office/drawing/2014/main" val="3068172964"/>
                    </a:ext>
                  </a:extLst>
                </a:gridCol>
                <a:gridCol w="649263">
                  <a:extLst>
                    <a:ext uri="{9D8B030D-6E8A-4147-A177-3AD203B41FA5}">
                      <a16:colId xmlns:a16="http://schemas.microsoft.com/office/drawing/2014/main" val="1668408684"/>
                    </a:ext>
                  </a:extLst>
                </a:gridCol>
              </a:tblGrid>
              <a:tr h="494466">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Sample №</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Process</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Sputter-</a:t>
                      </a:r>
                      <a:r>
                        <a:rPr lang="en-US" sz="1100" dirty="0" err="1">
                          <a:solidFill>
                            <a:srgbClr val="09105A"/>
                          </a:solidFill>
                          <a:effectLst/>
                          <a:latin typeface="Times New Roman" panose="02020603050405020304" pitchFamily="18" charset="0"/>
                          <a:cs typeface="Times New Roman" panose="02020603050405020304" pitchFamily="18" charset="0"/>
                        </a:rPr>
                        <a:t>ing</a:t>
                      </a:r>
                      <a:r>
                        <a:rPr lang="en-US" sz="1100" dirty="0">
                          <a:solidFill>
                            <a:srgbClr val="09105A"/>
                          </a:solidFill>
                          <a:effectLst/>
                          <a:latin typeface="Times New Roman" panose="02020603050405020304" pitchFamily="18" charset="0"/>
                          <a:cs typeface="Times New Roman" panose="02020603050405020304" pitchFamily="18" charset="0"/>
                        </a:rPr>
                        <a:t> duration</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Gene-</a:t>
                      </a:r>
                      <a:r>
                        <a:rPr lang="en-US" sz="1100" dirty="0" err="1">
                          <a:solidFill>
                            <a:srgbClr val="09105A"/>
                          </a:solidFill>
                          <a:effectLst/>
                          <a:latin typeface="Times New Roman" panose="02020603050405020304" pitchFamily="18" charset="0"/>
                          <a:cs typeface="Times New Roman" panose="02020603050405020304" pitchFamily="18" charset="0"/>
                        </a:rPr>
                        <a:t>rator</a:t>
                      </a:r>
                      <a:r>
                        <a:rPr lang="en-US" sz="1100" dirty="0">
                          <a:solidFill>
                            <a:srgbClr val="09105A"/>
                          </a:solidFill>
                          <a:effectLst/>
                          <a:latin typeface="Times New Roman" panose="02020603050405020304" pitchFamily="18" charset="0"/>
                          <a:cs typeface="Times New Roman" panose="02020603050405020304" pitchFamily="18" charset="0"/>
                        </a:rPr>
                        <a:t> power</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Working pressure</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Sputtering</a:t>
                      </a:r>
                      <a:endParaRPr lang="en-US" sz="1200" dirty="0">
                        <a:solidFill>
                          <a:srgbClr val="09105A"/>
                        </a:solidFill>
                        <a:effectLst/>
                        <a:latin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gas</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Substrate </a:t>
                      </a:r>
                      <a:r>
                        <a:rPr lang="en-US" sz="1100" dirty="0" err="1">
                          <a:solidFill>
                            <a:srgbClr val="09105A"/>
                          </a:solidFill>
                          <a:effectLst/>
                          <a:latin typeface="Times New Roman" panose="02020603050405020304" pitchFamily="18" charset="0"/>
                          <a:cs typeface="Times New Roman" panose="02020603050405020304" pitchFamily="18" charset="0"/>
                        </a:rPr>
                        <a:t>tempe-rature</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Cathode current</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Base pressure</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4184324072"/>
                  </a:ext>
                </a:extLst>
              </a:tr>
              <a:tr h="494466">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SP1</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Ni sputtering (DC)</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20 s</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4.8×10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Nitrogen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300 mA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8.3×10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639563555"/>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4 h</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120 W</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3.3×10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Nitrogen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8.1×10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546727543"/>
                  </a:ext>
                </a:extLst>
              </a:tr>
              <a:tr h="494466">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SP2</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Ni sputtering (DC)</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20 s</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4.7×10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Argon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300 mA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8.1×10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252290519"/>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 h</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120 W</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3.1×10</a:t>
                      </a:r>
                      <a:r>
                        <a:rPr lang="en-US" sz="1100" baseline="30000" dirty="0">
                          <a:solidFill>
                            <a:srgbClr val="09105A"/>
                          </a:solidFill>
                          <a:effectLst/>
                          <a:latin typeface="Times New Roman" panose="02020603050405020304" pitchFamily="18" charset="0"/>
                          <a:cs typeface="Times New Roman" panose="02020603050405020304" pitchFamily="18" charset="0"/>
                        </a:rPr>
                        <a:t>-2</a:t>
                      </a:r>
                      <a:r>
                        <a:rPr lang="en-US" sz="1100" dirty="0">
                          <a:solidFill>
                            <a:srgbClr val="09105A"/>
                          </a:solidFill>
                          <a:effectLst/>
                          <a:latin typeface="Times New Roman" panose="02020603050405020304" pitchFamily="18" charset="0"/>
                          <a:cs typeface="Times New Roman" panose="02020603050405020304" pitchFamily="18" charset="0"/>
                        </a:rPr>
                        <a:t> Pa</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Argon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8.2×10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170803868"/>
                  </a:ext>
                </a:extLst>
              </a:tr>
              <a:tr h="494466">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SP3</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 sputtering (DC)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20 s</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4.6 ×10</a:t>
                      </a:r>
                      <a:r>
                        <a:rPr lang="en-US" sz="1100" baseline="30000" dirty="0">
                          <a:solidFill>
                            <a:srgbClr val="09105A"/>
                          </a:solidFill>
                          <a:effectLst/>
                          <a:latin typeface="Times New Roman" panose="02020603050405020304" pitchFamily="18" charset="0"/>
                          <a:cs typeface="Times New Roman" panose="02020603050405020304" pitchFamily="18" charset="0"/>
                        </a:rPr>
                        <a:t>-2</a:t>
                      </a:r>
                      <a:r>
                        <a:rPr lang="en-US" sz="1100" dirty="0">
                          <a:solidFill>
                            <a:srgbClr val="09105A"/>
                          </a:solidFill>
                          <a:effectLst/>
                          <a:latin typeface="Times New Roman" panose="02020603050405020304" pitchFamily="18" charset="0"/>
                          <a:cs typeface="Times New Roman" panose="02020603050405020304" pitchFamily="18" charset="0"/>
                        </a:rPr>
                        <a:t> Pa</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Oxygen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300 mA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8.4×10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2213857859"/>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 h</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120 W</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3.3×10</a:t>
                      </a:r>
                      <a:r>
                        <a:rPr lang="en-US" sz="1100" baseline="30000" dirty="0">
                          <a:solidFill>
                            <a:srgbClr val="09105A"/>
                          </a:solidFill>
                          <a:effectLst/>
                          <a:latin typeface="Times New Roman" panose="02020603050405020304" pitchFamily="18" charset="0"/>
                          <a:cs typeface="Times New Roman" panose="02020603050405020304" pitchFamily="18" charset="0"/>
                        </a:rPr>
                        <a:t>-2</a:t>
                      </a:r>
                      <a:r>
                        <a:rPr lang="en-US" sz="1100" dirty="0">
                          <a:solidFill>
                            <a:srgbClr val="09105A"/>
                          </a:solidFill>
                          <a:effectLst/>
                          <a:latin typeface="Times New Roman" panose="02020603050405020304" pitchFamily="18" charset="0"/>
                          <a:cs typeface="Times New Roman" panose="02020603050405020304" pitchFamily="18" charset="0"/>
                        </a:rPr>
                        <a:t> Pa</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Oxygen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8.3×10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485220861"/>
                  </a:ext>
                </a:extLst>
              </a:tr>
              <a:tr h="494466">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SP4</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 sputtering (DC)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20 s</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4.8×10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Nitrogen</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300 mA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8.53×10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484912487"/>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 h</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140 W</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3.5×10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Nitrogen</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8.1×10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092419595"/>
                  </a:ext>
                </a:extLst>
              </a:tr>
              <a:tr h="494466">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SP5</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 sputtering (DC)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10 s</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4.4×10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Nitrogen</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300 mA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8.6×10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090541340"/>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 h</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120 W</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 ×10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Nitrogen</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400 °C</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8.2×10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973275945"/>
                  </a:ext>
                </a:extLst>
              </a:tr>
              <a:tr h="494466">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SP6</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 sputtering (DC)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 s</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4.7×10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Nitrogen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400 °C</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300 mA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 ×10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2495691707"/>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 h</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120 W</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3.6 ×10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Nitrogen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400 °C</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8.4×10</a:t>
                      </a:r>
                      <a:r>
                        <a:rPr lang="en-US" sz="1100" baseline="30000">
                          <a:solidFill>
                            <a:srgbClr val="09105A"/>
                          </a:solidFill>
                          <a:effectLst/>
                          <a:latin typeface="Times New Roman" panose="02020603050405020304" pitchFamily="18" charset="0"/>
                          <a:cs typeface="Times New Roman" panose="02020603050405020304" pitchFamily="18" charset="0"/>
                        </a:rPr>
                        <a:t>-4</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432359194"/>
                  </a:ext>
                </a:extLst>
              </a:tr>
              <a:tr h="563142">
                <a:tc rowSpan="2">
                  <a:txBody>
                    <a:bodyPr/>
                    <a:lstStyle/>
                    <a:p>
                      <a:pPr marL="0" marR="0" algn="ctr">
                        <a:spcBef>
                          <a:spcPts val="300"/>
                        </a:spcBef>
                        <a:spcAft>
                          <a:spcPts val="300"/>
                        </a:spcAft>
                      </a:pPr>
                      <a:r>
                        <a:rPr lang="en-US" sz="1100" b="1" dirty="0">
                          <a:solidFill>
                            <a:srgbClr val="09105A"/>
                          </a:solidFill>
                          <a:effectLst/>
                          <a:latin typeface="Times New Roman" panose="02020603050405020304" pitchFamily="18" charset="0"/>
                          <a:cs typeface="Times New Roman" panose="02020603050405020304" pitchFamily="18" charset="0"/>
                        </a:rPr>
                        <a:t>SP7</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Cr</a:t>
                      </a:r>
                      <a:endParaRPr lang="en-US" sz="1200">
                        <a:solidFill>
                          <a:srgbClr val="09105A"/>
                        </a:solidFill>
                        <a:effectLst/>
                        <a:latin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sputtering (DC)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20 s</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4.1×10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Nitrogen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300 mA</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7.9×10</a:t>
                      </a:r>
                      <a:r>
                        <a:rPr lang="en-US" sz="1100" baseline="30000" dirty="0">
                          <a:solidFill>
                            <a:srgbClr val="09105A"/>
                          </a:solidFill>
                          <a:effectLst/>
                          <a:latin typeface="Times New Roman" panose="02020603050405020304" pitchFamily="18" charset="0"/>
                          <a:cs typeface="Times New Roman" panose="02020603050405020304" pitchFamily="18" charset="0"/>
                        </a:rPr>
                        <a:t>-4</a:t>
                      </a:r>
                      <a:r>
                        <a:rPr lang="en-US" sz="1100" dirty="0">
                          <a:solidFill>
                            <a:srgbClr val="09105A"/>
                          </a:solidFill>
                          <a:effectLst/>
                          <a:latin typeface="Times New Roman" panose="02020603050405020304" pitchFamily="18" charset="0"/>
                          <a:cs typeface="Times New Roman" panose="02020603050405020304" pitchFamily="18" charset="0"/>
                        </a:rPr>
                        <a:t> Pa</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220195430"/>
                  </a:ext>
                </a:extLst>
              </a:tr>
              <a:tr h="494466">
                <a:tc vMerge="1">
                  <a:txBody>
                    <a:bodyPr/>
                    <a:lstStyle/>
                    <a:p>
                      <a:endParaRPr lang="en-US"/>
                    </a:p>
                  </a:txBody>
                  <a:tcP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Graphite sputtering (RF)</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 h</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120 W</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3.2 ×10</a:t>
                      </a:r>
                      <a:r>
                        <a:rPr lang="en-US" sz="1100" baseline="30000">
                          <a:solidFill>
                            <a:srgbClr val="09105A"/>
                          </a:solidFill>
                          <a:effectLst/>
                          <a:latin typeface="Times New Roman" panose="02020603050405020304" pitchFamily="18" charset="0"/>
                          <a:cs typeface="Times New Roman" panose="02020603050405020304" pitchFamily="18" charset="0"/>
                        </a:rPr>
                        <a:t>-2</a:t>
                      </a:r>
                      <a:r>
                        <a:rPr lang="en-US" sz="1100">
                          <a:solidFill>
                            <a:srgbClr val="09105A"/>
                          </a:solidFill>
                          <a:effectLst/>
                          <a:latin typeface="Times New Roman" panose="02020603050405020304" pitchFamily="18" charset="0"/>
                          <a:cs typeface="Times New Roman" panose="02020603050405020304" pitchFamily="18" charset="0"/>
                        </a:rPr>
                        <a:t> Pa</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Nitrogen</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400 °C</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solidFill>
                            <a:srgbClr val="09105A"/>
                          </a:solidFill>
                          <a:effectLst/>
                          <a:latin typeface="Times New Roman" panose="02020603050405020304" pitchFamily="18" charset="0"/>
                          <a:cs typeface="Times New Roman" panose="02020603050405020304" pitchFamily="18" charset="0"/>
                        </a:rPr>
                        <a:t>-</a:t>
                      </a:r>
                      <a:endParaRPr lang="en-US" sz="1200" b="1">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solidFill>
                            <a:srgbClr val="09105A"/>
                          </a:solidFill>
                          <a:effectLst/>
                          <a:latin typeface="Times New Roman" panose="02020603050405020304" pitchFamily="18" charset="0"/>
                          <a:cs typeface="Times New Roman" panose="02020603050405020304" pitchFamily="18" charset="0"/>
                        </a:rPr>
                        <a:t>8.1×10</a:t>
                      </a:r>
                      <a:r>
                        <a:rPr lang="en-US" sz="1100" baseline="30000" dirty="0">
                          <a:solidFill>
                            <a:srgbClr val="09105A"/>
                          </a:solidFill>
                          <a:effectLst/>
                          <a:latin typeface="Times New Roman" panose="02020603050405020304" pitchFamily="18" charset="0"/>
                          <a:cs typeface="Times New Roman" panose="02020603050405020304" pitchFamily="18" charset="0"/>
                        </a:rPr>
                        <a:t>-4</a:t>
                      </a:r>
                      <a:r>
                        <a:rPr lang="en-US" sz="1100" dirty="0">
                          <a:solidFill>
                            <a:srgbClr val="09105A"/>
                          </a:solidFill>
                          <a:effectLst/>
                          <a:latin typeface="Times New Roman" panose="02020603050405020304" pitchFamily="18" charset="0"/>
                          <a:cs typeface="Times New Roman" panose="02020603050405020304" pitchFamily="18" charset="0"/>
                        </a:rPr>
                        <a:t> Pa</a:t>
                      </a:r>
                      <a:endParaRPr lang="en-US" sz="1200" b="1" dirty="0">
                        <a:solidFill>
                          <a:srgbClr val="09105A"/>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301914089"/>
                  </a:ext>
                </a:extLst>
              </a:tr>
            </a:tbl>
          </a:graphicData>
        </a:graphic>
      </p:graphicFrame>
      <p:sp>
        <p:nvSpPr>
          <p:cNvPr id="25" name="Rectangle 24">
            <a:extLst>
              <a:ext uri="{FF2B5EF4-FFF2-40B4-BE49-F238E27FC236}">
                <a16:creationId xmlns:a16="http://schemas.microsoft.com/office/drawing/2014/main" id="{17A2A7F3-C945-4F79-87DD-48C4D52C558E}"/>
              </a:ext>
            </a:extLst>
          </p:cNvPr>
          <p:cNvSpPr/>
          <p:nvPr/>
        </p:nvSpPr>
        <p:spPr>
          <a:xfrm>
            <a:off x="10395221" y="2150838"/>
            <a:ext cx="7657735" cy="369332"/>
          </a:xfrm>
          <a:prstGeom prst="rect">
            <a:avLst/>
          </a:prstGeom>
        </p:spPr>
        <p:txBody>
          <a:bodyPr wrap="square">
            <a:spAutoFit/>
          </a:bodyPr>
          <a:lstStyle/>
          <a:p>
            <a:r>
              <a:rPr lang="en-US" b="1" dirty="0">
                <a:solidFill>
                  <a:srgbClr val="09105A"/>
                </a:solidFill>
                <a:latin typeface="Times New Roman" panose="02020603050405020304" pitchFamily="18" charset="0"/>
                <a:cs typeface="Times New Roman" panose="02020603050405020304" pitchFamily="18" charset="0"/>
              </a:rPr>
              <a:t>The experimental regimes for growing nanostructures </a:t>
            </a:r>
          </a:p>
        </p:txBody>
      </p:sp>
    </p:spTree>
    <p:extLst>
      <p:ext uri="{BB962C8B-B14F-4D97-AF65-F5344CB8AC3E}">
        <p14:creationId xmlns:p14="http://schemas.microsoft.com/office/powerpoint/2010/main" val="124756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508032" cy="830997"/>
          </a:xfrm>
          <a:prstGeom prst="rect">
            <a:avLst/>
          </a:prstGeom>
          <a:solidFill>
            <a:schemeClr val="accent4">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The influence of the growth parameters on RF-sputtered CNTs and their temperature-selective application in gas sensors </a:t>
            </a:r>
            <a:r>
              <a:rPr lang="en-US" sz="2400" b="1" dirty="0">
                <a:solidFill>
                  <a:srgbClr val="CC0099"/>
                </a:solidFill>
                <a:latin typeface="Times New Roman" panose="02020603050405020304" pitchFamily="18" charset="0"/>
                <a:cs typeface="Times New Roman" panose="02020603050405020304" pitchFamily="18" charset="0"/>
              </a:rPr>
              <a:t>(Fabrication and characterization)</a:t>
            </a:r>
          </a:p>
        </p:txBody>
      </p:sp>
      <p:sp>
        <p:nvSpPr>
          <p:cNvPr id="26" name="Rectangle 25">
            <a:extLst>
              <a:ext uri="{FF2B5EF4-FFF2-40B4-BE49-F238E27FC236}">
                <a16:creationId xmlns:a16="http://schemas.microsoft.com/office/drawing/2014/main" id="{D0531069-5CB7-40D1-B08D-D2C2F1F12E13}"/>
              </a:ext>
            </a:extLst>
          </p:cNvPr>
          <p:cNvSpPr/>
          <p:nvPr/>
        </p:nvSpPr>
        <p:spPr>
          <a:xfrm>
            <a:off x="275032" y="4874594"/>
            <a:ext cx="8064943" cy="461665"/>
          </a:xfrm>
          <a:prstGeom prst="rect">
            <a:avLst/>
          </a:prstGeom>
        </p:spPr>
        <p:txBody>
          <a:bodyPr wrap="square">
            <a:spAutoFit/>
          </a:bodyPr>
          <a:lstStyle/>
          <a:p>
            <a:r>
              <a:rPr lang="en-US" sz="1200" b="1" dirty="0">
                <a:solidFill>
                  <a:srgbClr val="09105A"/>
                </a:solidFill>
                <a:latin typeface="Times New Roman" panose="02020603050405020304" pitchFamily="18" charset="0"/>
                <a:cs typeface="Times New Roman" panose="02020603050405020304" pitchFamily="18" charset="0"/>
              </a:rPr>
              <a:t>SEM (a) image, EDX elemental mapping analysis of Si (b), C (c), N (d), O (e), and Ni (f) elements and EDX spectrum (g) of the SP2 sample</a:t>
            </a:r>
          </a:p>
        </p:txBody>
      </p:sp>
      <p:pic>
        <p:nvPicPr>
          <p:cNvPr id="28" name="Picture 27">
            <a:extLst>
              <a:ext uri="{FF2B5EF4-FFF2-40B4-BE49-F238E27FC236}">
                <a16:creationId xmlns:a16="http://schemas.microsoft.com/office/drawing/2014/main" id="{DB4A2D44-945C-4CD0-A4BA-B1D96D5A076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11258" y="2104110"/>
            <a:ext cx="7785135" cy="2749394"/>
          </a:xfrm>
          <a:prstGeom prst="rect">
            <a:avLst/>
          </a:prstGeom>
        </p:spPr>
      </p:pic>
      <p:pic>
        <p:nvPicPr>
          <p:cNvPr id="29" name="Picture 28">
            <a:extLst>
              <a:ext uri="{FF2B5EF4-FFF2-40B4-BE49-F238E27FC236}">
                <a16:creationId xmlns:a16="http://schemas.microsoft.com/office/drawing/2014/main" id="{A8DC71E1-ACF9-4B1C-9BE4-147BC8987C4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339975" y="2104110"/>
            <a:ext cx="3480631" cy="4304269"/>
          </a:xfrm>
          <a:prstGeom prst="rect">
            <a:avLst/>
          </a:prstGeom>
        </p:spPr>
      </p:pic>
      <p:sp>
        <p:nvSpPr>
          <p:cNvPr id="31" name="Rectangle 30">
            <a:extLst>
              <a:ext uri="{FF2B5EF4-FFF2-40B4-BE49-F238E27FC236}">
                <a16:creationId xmlns:a16="http://schemas.microsoft.com/office/drawing/2014/main" id="{847A9E8D-C037-4C85-988A-0CC8289A5883}"/>
              </a:ext>
            </a:extLst>
          </p:cNvPr>
          <p:cNvSpPr/>
          <p:nvPr/>
        </p:nvSpPr>
        <p:spPr>
          <a:xfrm>
            <a:off x="8339974" y="6408379"/>
            <a:ext cx="3480631" cy="646331"/>
          </a:xfrm>
          <a:prstGeom prst="rect">
            <a:avLst/>
          </a:prstGeom>
        </p:spPr>
        <p:txBody>
          <a:bodyPr wrap="square">
            <a:spAutoFit/>
          </a:bodyPr>
          <a:lstStyle/>
          <a:p>
            <a:r>
              <a:rPr lang="en-US" sz="1200" b="1" dirty="0">
                <a:solidFill>
                  <a:srgbClr val="09105A"/>
                </a:solidFill>
                <a:latin typeface="Times New Roman" panose="02020603050405020304" pitchFamily="18" charset="0"/>
                <a:cs typeface="Times New Roman" panose="02020603050405020304" pitchFamily="18" charset="0"/>
              </a:rPr>
              <a:t>SEM (a) image, EDX elemental mapping analysis of Si (b), C (c), N (d), and O (e), elements and EDX spectrum (f) of the SP3 sample</a:t>
            </a:r>
          </a:p>
        </p:txBody>
      </p:sp>
      <p:pic>
        <p:nvPicPr>
          <p:cNvPr id="32" name="Picture 31">
            <a:extLst>
              <a:ext uri="{FF2B5EF4-FFF2-40B4-BE49-F238E27FC236}">
                <a16:creationId xmlns:a16="http://schemas.microsoft.com/office/drawing/2014/main" id="{05401758-9C6E-48D5-B56C-94E16069E49F}"/>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2100414" y="2104110"/>
            <a:ext cx="5511245" cy="4301325"/>
          </a:xfrm>
          <a:prstGeom prst="rect">
            <a:avLst/>
          </a:prstGeom>
        </p:spPr>
      </p:pic>
      <p:sp>
        <p:nvSpPr>
          <p:cNvPr id="33" name="Rectangle 32">
            <a:extLst>
              <a:ext uri="{FF2B5EF4-FFF2-40B4-BE49-F238E27FC236}">
                <a16:creationId xmlns:a16="http://schemas.microsoft.com/office/drawing/2014/main" id="{FEDBBEB1-4F20-47B3-B64F-709204ADBFA5}"/>
              </a:ext>
            </a:extLst>
          </p:cNvPr>
          <p:cNvSpPr/>
          <p:nvPr/>
        </p:nvSpPr>
        <p:spPr>
          <a:xfrm>
            <a:off x="12055443" y="6420673"/>
            <a:ext cx="5770987" cy="646331"/>
          </a:xfrm>
          <a:prstGeom prst="rect">
            <a:avLst/>
          </a:prstGeom>
        </p:spPr>
        <p:txBody>
          <a:bodyPr wrap="square">
            <a:spAutoFit/>
          </a:bodyPr>
          <a:lstStyle/>
          <a:p>
            <a:r>
              <a:rPr lang="en-US" sz="1200" b="1" dirty="0">
                <a:solidFill>
                  <a:srgbClr val="09105A"/>
                </a:solidFill>
                <a:latin typeface="Times New Roman" panose="02020603050405020304" pitchFamily="18" charset="0"/>
                <a:cs typeface="Times New Roman" panose="02020603050405020304" pitchFamily="18" charset="0"/>
              </a:rPr>
              <a:t>SEM (a) image, EDX elemental mapping analysis of Si (b), C (c), N (d), and O (e) elements, EDX spectrum (f), low (g) and high (h) resolution TEM images of the SP4 sample</a:t>
            </a:r>
          </a:p>
        </p:txBody>
      </p:sp>
      <p:pic>
        <p:nvPicPr>
          <p:cNvPr id="34" name="Picture 33">
            <a:extLst>
              <a:ext uri="{FF2B5EF4-FFF2-40B4-BE49-F238E27FC236}">
                <a16:creationId xmlns:a16="http://schemas.microsoft.com/office/drawing/2014/main" id="{424CFCA3-4530-4DD8-8614-D049F0C01FC0}"/>
              </a:ext>
            </a:extLst>
          </p:cNvPr>
          <p:cNvPicPr/>
          <p:nvPr/>
        </p:nvPicPr>
        <p:blipFill>
          <a:blip r:embed="rId10" cstate="hqprint">
            <a:extLst>
              <a:ext uri="{28A0092B-C50C-407E-A947-70E740481C1C}">
                <a14:useLocalDpi xmlns:a14="http://schemas.microsoft.com/office/drawing/2010/main" val="0"/>
              </a:ext>
            </a:extLst>
          </a:blip>
          <a:stretch>
            <a:fillRect/>
          </a:stretch>
        </p:blipFill>
        <p:spPr>
          <a:xfrm>
            <a:off x="325000" y="5480460"/>
            <a:ext cx="3269663" cy="3868274"/>
          </a:xfrm>
          <a:prstGeom prst="rect">
            <a:avLst/>
          </a:prstGeom>
        </p:spPr>
      </p:pic>
      <p:sp>
        <p:nvSpPr>
          <p:cNvPr id="35" name="Rectangle 34">
            <a:extLst>
              <a:ext uri="{FF2B5EF4-FFF2-40B4-BE49-F238E27FC236}">
                <a16:creationId xmlns:a16="http://schemas.microsoft.com/office/drawing/2014/main" id="{28FDDCF6-3F92-4086-9AE5-85108E900884}"/>
              </a:ext>
            </a:extLst>
          </p:cNvPr>
          <p:cNvSpPr/>
          <p:nvPr/>
        </p:nvSpPr>
        <p:spPr>
          <a:xfrm>
            <a:off x="240055" y="9348734"/>
            <a:ext cx="3248257" cy="830997"/>
          </a:xfrm>
          <a:prstGeom prst="rect">
            <a:avLst/>
          </a:prstGeom>
        </p:spPr>
        <p:txBody>
          <a:bodyPr wrap="square">
            <a:spAutoFit/>
          </a:bodyPr>
          <a:lstStyle/>
          <a:p>
            <a:r>
              <a:rPr lang="en-US" sz="1200" b="1" dirty="0">
                <a:solidFill>
                  <a:srgbClr val="09105A"/>
                </a:solidFill>
                <a:latin typeface="Times New Roman" panose="02020603050405020304" pitchFamily="18" charset="0"/>
                <a:cs typeface="Times New Roman" panose="02020603050405020304" pitchFamily="18" charset="0"/>
              </a:rPr>
              <a:t>SEM (a) image, EDX elemental mapping analysis of Si (b), C (c), N (d), and O (e) elements, and EDX spectrum (f) of the SP5 sample</a:t>
            </a:r>
          </a:p>
        </p:txBody>
      </p:sp>
      <p:pic>
        <p:nvPicPr>
          <p:cNvPr id="36" name="Picture 35">
            <a:extLst>
              <a:ext uri="{FF2B5EF4-FFF2-40B4-BE49-F238E27FC236}">
                <a16:creationId xmlns:a16="http://schemas.microsoft.com/office/drawing/2014/main" id="{28E67909-4FC3-4BC6-9CFD-9A7D31CE71CE}"/>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715444" y="5487476"/>
            <a:ext cx="3926604" cy="3868273"/>
          </a:xfrm>
          <a:prstGeom prst="rect">
            <a:avLst/>
          </a:prstGeom>
        </p:spPr>
      </p:pic>
      <p:sp>
        <p:nvSpPr>
          <p:cNvPr id="37" name="Rectangle 36">
            <a:extLst>
              <a:ext uri="{FF2B5EF4-FFF2-40B4-BE49-F238E27FC236}">
                <a16:creationId xmlns:a16="http://schemas.microsoft.com/office/drawing/2014/main" id="{5D92FA66-053D-44D5-B48A-3D9A3DB54211}"/>
              </a:ext>
            </a:extLst>
          </p:cNvPr>
          <p:cNvSpPr/>
          <p:nvPr/>
        </p:nvSpPr>
        <p:spPr>
          <a:xfrm>
            <a:off x="3675025" y="9355753"/>
            <a:ext cx="3967024" cy="830997"/>
          </a:xfrm>
          <a:prstGeom prst="rect">
            <a:avLst/>
          </a:prstGeom>
        </p:spPr>
        <p:txBody>
          <a:bodyPr wrap="square">
            <a:spAutoFit/>
          </a:bodyPr>
          <a:lstStyle/>
          <a:p>
            <a:r>
              <a:rPr lang="en-US" sz="1200" b="1" dirty="0">
                <a:solidFill>
                  <a:srgbClr val="09105A"/>
                </a:solidFill>
                <a:latin typeface="Times New Roman" panose="02020603050405020304" pitchFamily="18" charset="0"/>
                <a:cs typeface="Times New Roman" panose="02020603050405020304" pitchFamily="18" charset="0"/>
              </a:rPr>
              <a:t>SEM image (a), EDX elemental mapping analysis of Si (b), C (c), N (d), O (e), and Ni (f) elements, EDX spectrum (g), low (h) and high (</a:t>
            </a:r>
            <a:r>
              <a:rPr lang="en-US" sz="1200" b="1" dirty="0" err="1">
                <a:solidFill>
                  <a:srgbClr val="09105A"/>
                </a:solidFill>
                <a:latin typeface="Times New Roman" panose="02020603050405020304" pitchFamily="18" charset="0"/>
                <a:cs typeface="Times New Roman" panose="02020603050405020304" pitchFamily="18" charset="0"/>
              </a:rPr>
              <a:t>i</a:t>
            </a:r>
            <a:r>
              <a:rPr lang="en-US" sz="1200" b="1" dirty="0">
                <a:solidFill>
                  <a:srgbClr val="09105A"/>
                </a:solidFill>
                <a:latin typeface="Times New Roman" panose="02020603050405020304" pitchFamily="18" charset="0"/>
                <a:cs typeface="Times New Roman" panose="02020603050405020304" pitchFamily="18" charset="0"/>
              </a:rPr>
              <a:t>) resolution TEM images of the SP6 sample</a:t>
            </a:r>
          </a:p>
        </p:txBody>
      </p:sp>
      <p:sp>
        <p:nvSpPr>
          <p:cNvPr id="38" name="Rectangle 37">
            <a:extLst>
              <a:ext uri="{FF2B5EF4-FFF2-40B4-BE49-F238E27FC236}">
                <a16:creationId xmlns:a16="http://schemas.microsoft.com/office/drawing/2014/main" id="{AE5EDB68-3AA7-42FE-96E8-5EADA8EDAEF0}"/>
              </a:ext>
            </a:extLst>
          </p:cNvPr>
          <p:cNvSpPr/>
          <p:nvPr/>
        </p:nvSpPr>
        <p:spPr>
          <a:xfrm>
            <a:off x="7797532" y="9640528"/>
            <a:ext cx="10333698" cy="461665"/>
          </a:xfrm>
          <a:prstGeom prst="rect">
            <a:avLst/>
          </a:prstGeom>
        </p:spPr>
        <p:txBody>
          <a:bodyPr wrap="square">
            <a:spAutoFit/>
          </a:bodyPr>
          <a:lstStyle/>
          <a:p>
            <a:r>
              <a:rPr lang="en-US" sz="1200" b="1" dirty="0">
                <a:solidFill>
                  <a:srgbClr val="09105A"/>
                </a:solidFill>
                <a:latin typeface="Times New Roman" panose="02020603050405020304" pitchFamily="18" charset="0"/>
                <a:cs typeface="Times New Roman" panose="02020603050405020304" pitchFamily="18" charset="0"/>
              </a:rPr>
              <a:t>SEM image (a), EDX elemental mapping analysis of Si (b), C (c), N (d), and O (e) elements, EDX spectrum (f), low (g) and high (h) resolution TEM images of the SP7 sample</a:t>
            </a:r>
          </a:p>
        </p:txBody>
      </p:sp>
      <p:grpSp>
        <p:nvGrpSpPr>
          <p:cNvPr id="39" name="Group 38">
            <a:extLst>
              <a:ext uri="{FF2B5EF4-FFF2-40B4-BE49-F238E27FC236}">
                <a16:creationId xmlns:a16="http://schemas.microsoft.com/office/drawing/2014/main" id="{1DAA6FD7-C9E1-44DB-B9C4-FDD134A045A7}"/>
              </a:ext>
            </a:extLst>
          </p:cNvPr>
          <p:cNvGrpSpPr/>
          <p:nvPr/>
        </p:nvGrpSpPr>
        <p:grpSpPr>
          <a:xfrm>
            <a:off x="7884359" y="7203752"/>
            <a:ext cx="10246871" cy="2344489"/>
            <a:chOff x="7888728" y="7073191"/>
            <a:chExt cx="10246871" cy="2344489"/>
          </a:xfrm>
        </p:grpSpPr>
        <p:pic>
          <p:nvPicPr>
            <p:cNvPr id="40" name="Picture 39">
              <a:extLst>
                <a:ext uri="{FF2B5EF4-FFF2-40B4-BE49-F238E27FC236}">
                  <a16:creationId xmlns:a16="http://schemas.microsoft.com/office/drawing/2014/main" id="{E5B101EB-245F-45AF-BFEF-8631944DC641}"/>
                </a:ext>
              </a:extLst>
            </p:cNvPr>
            <p:cNvPicPr/>
            <p:nvPr/>
          </p:nvPicPr>
          <p:blipFill rotWithShape="1">
            <a:blip r:embed="rId12" cstate="print">
              <a:extLst>
                <a:ext uri="{28A0092B-C50C-407E-A947-70E740481C1C}">
                  <a14:useLocalDpi xmlns:a14="http://schemas.microsoft.com/office/drawing/2010/main" val="0"/>
                </a:ext>
              </a:extLst>
            </a:blip>
            <a:srcRect b="63154"/>
            <a:stretch/>
          </p:blipFill>
          <p:spPr>
            <a:xfrm>
              <a:off x="7888728" y="7073191"/>
              <a:ext cx="6665472" cy="2344489"/>
            </a:xfrm>
            <a:prstGeom prst="rect">
              <a:avLst/>
            </a:prstGeom>
          </p:spPr>
        </p:pic>
        <p:pic>
          <p:nvPicPr>
            <p:cNvPr id="41" name="Picture 40">
              <a:extLst>
                <a:ext uri="{FF2B5EF4-FFF2-40B4-BE49-F238E27FC236}">
                  <a16:creationId xmlns:a16="http://schemas.microsoft.com/office/drawing/2014/main" id="{533269A5-783A-4DB2-B364-0BD657D06F2E}"/>
                </a:ext>
              </a:extLst>
            </p:cNvPr>
            <p:cNvPicPr/>
            <p:nvPr/>
          </p:nvPicPr>
          <p:blipFill rotWithShape="1">
            <a:blip r:embed="rId12" cstate="print">
              <a:extLst>
                <a:ext uri="{28A0092B-C50C-407E-A947-70E740481C1C}">
                  <a14:useLocalDpi xmlns:a14="http://schemas.microsoft.com/office/drawing/2010/main" val="0"/>
                </a:ext>
              </a:extLst>
            </a:blip>
            <a:srcRect l="-268" t="37903" r="49335" b="-348"/>
            <a:stretch/>
          </p:blipFill>
          <p:spPr>
            <a:xfrm>
              <a:off x="14539021" y="7141858"/>
              <a:ext cx="1996598" cy="2275822"/>
            </a:xfrm>
            <a:prstGeom prst="rect">
              <a:avLst/>
            </a:prstGeom>
          </p:spPr>
        </p:pic>
        <p:pic>
          <p:nvPicPr>
            <p:cNvPr id="42" name="Picture 41">
              <a:extLst>
                <a:ext uri="{FF2B5EF4-FFF2-40B4-BE49-F238E27FC236}">
                  <a16:creationId xmlns:a16="http://schemas.microsoft.com/office/drawing/2014/main" id="{6195DC5B-F6F0-4C36-8E4A-AD94D0AF3769}"/>
                </a:ext>
              </a:extLst>
            </p:cNvPr>
            <p:cNvPicPr/>
            <p:nvPr/>
          </p:nvPicPr>
          <p:blipFill rotWithShape="1">
            <a:blip r:embed="rId12" cstate="print">
              <a:extLst>
                <a:ext uri="{28A0092B-C50C-407E-A947-70E740481C1C}">
                  <a14:useLocalDpi xmlns:a14="http://schemas.microsoft.com/office/drawing/2010/main" val="0"/>
                </a:ext>
              </a:extLst>
            </a:blip>
            <a:srcRect l="49067" t="38628" b="-1073"/>
            <a:stretch/>
          </p:blipFill>
          <p:spPr>
            <a:xfrm>
              <a:off x="16139001" y="7141857"/>
              <a:ext cx="1996598" cy="2275822"/>
            </a:xfrm>
            <a:prstGeom prst="rect">
              <a:avLst/>
            </a:prstGeom>
          </p:spPr>
        </p:pic>
      </p:grpSp>
    </p:spTree>
    <p:extLst>
      <p:ext uri="{BB962C8B-B14F-4D97-AF65-F5344CB8AC3E}">
        <p14:creationId xmlns:p14="http://schemas.microsoft.com/office/powerpoint/2010/main" val="37068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464143"/>
            <a:ext cx="17508032" cy="830997"/>
          </a:xfrm>
          <a:prstGeom prst="rect">
            <a:avLst/>
          </a:prstGeom>
          <a:solidFill>
            <a:schemeClr val="accent4">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The influence of the growth parameters on RF-sputtered CNTs and their temperature-selective application in gas sensors </a:t>
            </a:r>
          </a:p>
          <a:p>
            <a:r>
              <a:rPr lang="en-US" sz="2400" b="1" dirty="0">
                <a:solidFill>
                  <a:srgbClr val="CC0099"/>
                </a:solidFill>
                <a:latin typeface="Times New Roman" panose="02020603050405020304" pitchFamily="18" charset="0"/>
                <a:cs typeface="Times New Roman" panose="02020603050405020304" pitchFamily="18" charset="0"/>
              </a:rPr>
              <a:t>(HPV and PGV sensing results)</a:t>
            </a:r>
          </a:p>
        </p:txBody>
      </p:sp>
      <p:pic>
        <p:nvPicPr>
          <p:cNvPr id="23" name="Picture 22">
            <a:extLst>
              <a:ext uri="{FF2B5EF4-FFF2-40B4-BE49-F238E27FC236}">
                <a16:creationId xmlns:a16="http://schemas.microsoft.com/office/drawing/2014/main" id="{11A6BEE6-DFBB-4C21-94EC-CC76CAB3F52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3831" y="3124543"/>
            <a:ext cx="5334157" cy="4277131"/>
          </a:xfrm>
          <a:prstGeom prst="rect">
            <a:avLst/>
          </a:prstGeom>
        </p:spPr>
      </p:pic>
      <p:sp>
        <p:nvSpPr>
          <p:cNvPr id="24" name="Rectangle 23">
            <a:extLst>
              <a:ext uri="{FF2B5EF4-FFF2-40B4-BE49-F238E27FC236}">
                <a16:creationId xmlns:a16="http://schemas.microsoft.com/office/drawing/2014/main" id="{35A3EB90-391A-4B3B-ADFB-0AAEC412D68B}"/>
              </a:ext>
            </a:extLst>
          </p:cNvPr>
          <p:cNvSpPr/>
          <p:nvPr/>
        </p:nvSpPr>
        <p:spPr>
          <a:xfrm>
            <a:off x="468710" y="7617150"/>
            <a:ext cx="4724400" cy="1323439"/>
          </a:xfrm>
          <a:prstGeom prst="rect">
            <a:avLst/>
          </a:prstGeom>
        </p:spPr>
        <p:txBody>
          <a:bodyPr wrap="square">
            <a:spAutoFit/>
          </a:bodyPr>
          <a:lstStyle/>
          <a:p>
            <a:pPr algn="just"/>
            <a:r>
              <a:rPr lang="en-US" sz="1600" b="1" dirty="0">
                <a:solidFill>
                  <a:srgbClr val="09105A"/>
                </a:solidFill>
                <a:latin typeface="Times New Roman" panose="02020603050405020304" pitchFamily="18" charset="0"/>
                <a:cs typeface="Times New Roman" panose="02020603050405020304" pitchFamily="18" charset="0"/>
              </a:rPr>
              <a:t>The real-time response curves of the sensor at different operating temperatures with UV irradiation at 60 ppm PGV and PGV response vs. concentration at 150 °C.</a:t>
            </a:r>
          </a:p>
          <a:p>
            <a:pPr algn="just"/>
            <a:endParaRPr lang="en-US" sz="1600" b="1" dirty="0">
              <a:solidFill>
                <a:srgbClr val="09105A"/>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27F1FB86-33E6-4C44-B054-2D5AC0B80D0A}"/>
              </a:ext>
            </a:extLst>
          </p:cNvPr>
          <p:cNvPicPr/>
          <p:nvPr/>
        </p:nvPicPr>
        <p:blipFill>
          <a:blip r:embed="rId8" cstate="hqprint">
            <a:extLst>
              <a:ext uri="{28A0092B-C50C-407E-A947-70E740481C1C}">
                <a14:useLocalDpi xmlns:a14="http://schemas.microsoft.com/office/drawing/2010/main" val="0"/>
              </a:ext>
            </a:extLst>
          </a:blip>
          <a:stretch>
            <a:fillRect/>
          </a:stretch>
        </p:blipFill>
        <p:spPr bwMode="auto">
          <a:xfrm>
            <a:off x="5664686" y="3124543"/>
            <a:ext cx="6081038" cy="4502773"/>
          </a:xfrm>
          <a:prstGeom prst="rect">
            <a:avLst/>
          </a:prstGeom>
          <a:noFill/>
          <a:ln>
            <a:noFill/>
          </a:ln>
        </p:spPr>
      </p:pic>
      <p:sp>
        <p:nvSpPr>
          <p:cNvPr id="43" name="Rectangle 42">
            <a:extLst>
              <a:ext uri="{FF2B5EF4-FFF2-40B4-BE49-F238E27FC236}">
                <a16:creationId xmlns:a16="http://schemas.microsoft.com/office/drawing/2014/main" id="{14569C24-1A12-4E90-A537-1CF86BE49E20}"/>
              </a:ext>
            </a:extLst>
          </p:cNvPr>
          <p:cNvSpPr/>
          <p:nvPr/>
        </p:nvSpPr>
        <p:spPr>
          <a:xfrm>
            <a:off x="5890274" y="7653820"/>
            <a:ext cx="5855450" cy="1323439"/>
          </a:xfrm>
          <a:prstGeom prst="rect">
            <a:avLst/>
          </a:prstGeom>
        </p:spPr>
        <p:txBody>
          <a:bodyPr wrap="square">
            <a:spAutoFit/>
          </a:bodyPr>
          <a:lstStyle/>
          <a:p>
            <a:pPr algn="just"/>
            <a:r>
              <a:rPr lang="en-US" sz="1600" b="1" dirty="0">
                <a:solidFill>
                  <a:srgbClr val="09105A"/>
                </a:solidFill>
                <a:latin typeface="Times New Roman" panose="02020603050405020304" pitchFamily="18" charset="0"/>
                <a:cs typeface="Times New Roman" panose="02020603050405020304" pitchFamily="18" charset="0"/>
              </a:rPr>
              <a:t>Dependence of the HPV response on the operating temperature in the range of 25–150 °C at 6 ppm HPV concentration (a), selectivity of the sensor for HPV at 50 °C (b), HPV responses toward different concentrations at 50 °C (c), dependence of the sensor’s response on HPV vapor concentration at 50 °C (d).</a:t>
            </a:r>
          </a:p>
        </p:txBody>
      </p:sp>
      <p:pic>
        <p:nvPicPr>
          <p:cNvPr id="44" name="Picture 43">
            <a:extLst>
              <a:ext uri="{FF2B5EF4-FFF2-40B4-BE49-F238E27FC236}">
                <a16:creationId xmlns:a16="http://schemas.microsoft.com/office/drawing/2014/main" id="{7F4D81E6-D94D-472D-8595-B017E9A6329A}"/>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11770305" y="3201099"/>
            <a:ext cx="6296874" cy="4426663"/>
          </a:xfrm>
          <a:prstGeom prst="rect">
            <a:avLst/>
          </a:prstGeom>
          <a:noFill/>
          <a:ln>
            <a:noFill/>
          </a:ln>
        </p:spPr>
      </p:pic>
      <p:sp>
        <p:nvSpPr>
          <p:cNvPr id="46" name="Rectangle 45">
            <a:extLst>
              <a:ext uri="{FF2B5EF4-FFF2-40B4-BE49-F238E27FC236}">
                <a16:creationId xmlns:a16="http://schemas.microsoft.com/office/drawing/2014/main" id="{C9FEC4C2-925E-4CAB-B7EF-7AFA41FD0CF9}"/>
              </a:ext>
            </a:extLst>
          </p:cNvPr>
          <p:cNvSpPr/>
          <p:nvPr/>
        </p:nvSpPr>
        <p:spPr>
          <a:xfrm>
            <a:off x="12236310" y="7627316"/>
            <a:ext cx="5855449" cy="1323439"/>
          </a:xfrm>
          <a:prstGeom prst="rect">
            <a:avLst/>
          </a:prstGeom>
        </p:spPr>
        <p:txBody>
          <a:bodyPr wrap="square">
            <a:spAutoFit/>
          </a:bodyPr>
          <a:lstStyle/>
          <a:p>
            <a:pPr algn="just"/>
            <a:r>
              <a:rPr lang="en-US" sz="1600" b="1" dirty="0">
                <a:solidFill>
                  <a:srgbClr val="09105A"/>
                </a:solidFill>
                <a:latin typeface="Times New Roman" panose="02020603050405020304" pitchFamily="18" charset="0"/>
                <a:cs typeface="Times New Roman" panose="02020603050405020304" pitchFamily="18" charset="0"/>
              </a:rPr>
              <a:t>Change in the dynamic response of the sensor reflecting the response and recovery times at 0.5 ppm of HPV (a), repeatability tests of the sensor to 0.5 ppm HPV at 50 °C (b), long-term stability of the sensor (c), stability of the response to multiple bending of the flexible sensor for 0.5 ppm HPV (d).</a:t>
            </a:r>
          </a:p>
        </p:txBody>
      </p:sp>
    </p:spTree>
    <p:extLst>
      <p:ext uri="{BB962C8B-B14F-4D97-AF65-F5344CB8AC3E}">
        <p14:creationId xmlns:p14="http://schemas.microsoft.com/office/powerpoint/2010/main" val="368086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508032" cy="830997"/>
          </a:xfrm>
          <a:prstGeom prst="rect">
            <a:avLst/>
          </a:prstGeom>
          <a:solidFill>
            <a:schemeClr val="accent4">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Fabrication and Characterization of MWCNTs Decorated </a:t>
            </a:r>
            <a:r>
              <a:rPr lang="en-US" sz="2400" b="1" dirty="0" err="1">
                <a:solidFill>
                  <a:srgbClr val="09105A"/>
                </a:solidFill>
                <a:latin typeface="Times New Roman" panose="02020603050405020304" pitchFamily="18" charset="0"/>
                <a:cs typeface="Times New Roman" panose="02020603050405020304" pitchFamily="18" charset="0"/>
              </a:rPr>
              <a:t>ZnO</a:t>
            </a:r>
            <a:r>
              <a:rPr lang="en-US" sz="2400" b="1" dirty="0">
                <a:solidFill>
                  <a:srgbClr val="09105A"/>
                </a:solidFill>
                <a:latin typeface="Times New Roman" panose="02020603050405020304" pitchFamily="18" charset="0"/>
                <a:cs typeface="Times New Roman" panose="02020603050405020304" pitchFamily="18" charset="0"/>
              </a:rPr>
              <a:t> Nanograins Based Sensor for Enhanced Performance Toward CO</a:t>
            </a:r>
            <a:r>
              <a:rPr lang="en-US"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 Gas </a:t>
            </a:r>
            <a:r>
              <a:rPr lang="en-US" sz="2400" b="1" dirty="0">
                <a:solidFill>
                  <a:srgbClr val="CC0099"/>
                </a:solidFill>
                <a:latin typeface="Times New Roman" panose="02020603050405020304" pitchFamily="18" charset="0"/>
                <a:cs typeface="Times New Roman" panose="02020603050405020304" pitchFamily="18" charset="0"/>
              </a:rPr>
              <a:t>(Fabrication and characterization)</a:t>
            </a:r>
          </a:p>
        </p:txBody>
      </p:sp>
      <p:sp>
        <p:nvSpPr>
          <p:cNvPr id="23" name="Rectangle 22">
            <a:extLst>
              <a:ext uri="{FF2B5EF4-FFF2-40B4-BE49-F238E27FC236}">
                <a16:creationId xmlns:a16="http://schemas.microsoft.com/office/drawing/2014/main" id="{646ABF57-4E29-4F76-8FDD-8BA2D0CC496E}"/>
              </a:ext>
            </a:extLst>
          </p:cNvPr>
          <p:cNvSpPr/>
          <p:nvPr/>
        </p:nvSpPr>
        <p:spPr>
          <a:xfrm>
            <a:off x="413707" y="6558841"/>
            <a:ext cx="5010143" cy="276999"/>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Schematic representation and b) actual photographs of the CO</a:t>
            </a:r>
            <a:r>
              <a:rPr lang="en-US" sz="1000" b="1" dirty="0">
                <a:solidFill>
                  <a:srgbClr val="09105A"/>
                </a:solidFill>
                <a:latin typeface="Times New Roman" panose="02020603050405020304" pitchFamily="18" charset="0"/>
                <a:cs typeface="Times New Roman" panose="02020603050405020304" pitchFamily="18" charset="0"/>
              </a:rPr>
              <a:t>2</a:t>
            </a:r>
            <a:r>
              <a:rPr lang="en-US" sz="1200" b="1" dirty="0">
                <a:solidFill>
                  <a:srgbClr val="09105A"/>
                </a:solidFill>
                <a:latin typeface="Times New Roman" panose="02020603050405020304" pitchFamily="18" charset="0"/>
                <a:cs typeface="Times New Roman" panose="02020603050405020304" pitchFamily="18" charset="0"/>
              </a:rPr>
              <a:t> sensor.</a:t>
            </a:r>
          </a:p>
        </p:txBody>
      </p:sp>
      <p:pic>
        <p:nvPicPr>
          <p:cNvPr id="24" name="Picture 23">
            <a:extLst>
              <a:ext uri="{FF2B5EF4-FFF2-40B4-BE49-F238E27FC236}">
                <a16:creationId xmlns:a16="http://schemas.microsoft.com/office/drawing/2014/main" id="{A563E582-D192-4181-A76D-7746AD4D15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63" y="2122880"/>
            <a:ext cx="5625432" cy="4456721"/>
          </a:xfrm>
          <a:prstGeom prst="rect">
            <a:avLst/>
          </a:prstGeom>
        </p:spPr>
      </p:pic>
      <p:sp>
        <p:nvSpPr>
          <p:cNvPr id="25" name="Rectangle 24">
            <a:extLst>
              <a:ext uri="{FF2B5EF4-FFF2-40B4-BE49-F238E27FC236}">
                <a16:creationId xmlns:a16="http://schemas.microsoft.com/office/drawing/2014/main" id="{65EDA900-5BAA-4CAB-997D-286F644B83BF}"/>
              </a:ext>
            </a:extLst>
          </p:cNvPr>
          <p:cNvSpPr/>
          <p:nvPr/>
        </p:nvSpPr>
        <p:spPr>
          <a:xfrm>
            <a:off x="14399039" y="5708272"/>
            <a:ext cx="3596928"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FTIR spectrum of the MWCNTs/</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and </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materials.</a:t>
            </a:r>
          </a:p>
        </p:txBody>
      </p:sp>
      <p:sp>
        <p:nvSpPr>
          <p:cNvPr id="43" name="Rectangle 42">
            <a:extLst>
              <a:ext uri="{FF2B5EF4-FFF2-40B4-BE49-F238E27FC236}">
                <a16:creationId xmlns:a16="http://schemas.microsoft.com/office/drawing/2014/main" id="{32982F12-BB65-4B6E-85BE-B1DB27839479}"/>
              </a:ext>
            </a:extLst>
          </p:cNvPr>
          <p:cNvSpPr/>
          <p:nvPr/>
        </p:nvSpPr>
        <p:spPr>
          <a:xfrm>
            <a:off x="5790928" y="6273624"/>
            <a:ext cx="4217435" cy="276999"/>
          </a:xfrm>
          <a:prstGeom prst="rect">
            <a:avLst/>
          </a:prstGeom>
        </p:spPr>
        <p:txBody>
          <a:bodyPr wrap="square">
            <a:spAutoFit/>
          </a:bodyPr>
          <a:lstStyle/>
          <a:p>
            <a:pPr algn="ctr"/>
            <a:r>
              <a:rPr lang="en-US" sz="1200" b="1" dirty="0">
                <a:solidFill>
                  <a:srgbClr val="09105A"/>
                </a:solidFill>
                <a:latin typeface="Times New Roman" panose="02020603050405020304" pitchFamily="18" charset="0"/>
                <a:cs typeface="Times New Roman" panose="02020603050405020304" pitchFamily="18" charset="0"/>
              </a:rPr>
              <a:t>Block representation of the CO</a:t>
            </a:r>
            <a:r>
              <a:rPr lang="en-US" sz="900" b="1" dirty="0">
                <a:solidFill>
                  <a:srgbClr val="09105A"/>
                </a:solidFill>
                <a:latin typeface="Times New Roman" panose="02020603050405020304" pitchFamily="18" charset="0"/>
                <a:cs typeface="Times New Roman" panose="02020603050405020304" pitchFamily="18" charset="0"/>
              </a:rPr>
              <a:t>2</a:t>
            </a:r>
            <a:r>
              <a:rPr lang="en-US" sz="1200" b="1" dirty="0">
                <a:solidFill>
                  <a:srgbClr val="09105A"/>
                </a:solidFill>
                <a:latin typeface="Times New Roman" panose="02020603050405020304" pitchFamily="18" charset="0"/>
                <a:cs typeface="Times New Roman" panose="02020603050405020304" pitchFamily="18" charset="0"/>
              </a:rPr>
              <a:t> sensor fabrication.</a:t>
            </a:r>
          </a:p>
        </p:txBody>
      </p:sp>
      <p:sp>
        <p:nvSpPr>
          <p:cNvPr id="44" name="Rectangle 43">
            <a:extLst>
              <a:ext uri="{FF2B5EF4-FFF2-40B4-BE49-F238E27FC236}">
                <a16:creationId xmlns:a16="http://schemas.microsoft.com/office/drawing/2014/main" id="{F2FBE573-67B3-4B6E-BFA8-9977895EE12C}"/>
              </a:ext>
            </a:extLst>
          </p:cNvPr>
          <p:cNvSpPr/>
          <p:nvPr/>
        </p:nvSpPr>
        <p:spPr>
          <a:xfrm>
            <a:off x="10227928" y="6088958"/>
            <a:ext cx="3737946"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Low </a:t>
            </a:r>
            <a:r>
              <a:rPr lang="en-US" sz="1200" b="1" dirty="0" err="1">
                <a:solidFill>
                  <a:srgbClr val="09105A"/>
                </a:solidFill>
                <a:latin typeface="Times New Roman" panose="02020603050405020304" pitchFamily="18" charset="0"/>
                <a:cs typeface="Times New Roman" panose="02020603050405020304" pitchFamily="18" charset="0"/>
              </a:rPr>
              <a:t>a,b</a:t>
            </a:r>
            <a:r>
              <a:rPr lang="en-US" sz="1200" b="1" dirty="0">
                <a:solidFill>
                  <a:srgbClr val="09105A"/>
                </a:solidFill>
                <a:latin typeface="Times New Roman" panose="02020603050405020304" pitchFamily="18" charset="0"/>
                <a:cs typeface="Times New Roman" panose="02020603050405020304" pitchFamily="18" charset="0"/>
              </a:rPr>
              <a:t>) and high c) resolution TEM images and d) SAED pattern for the </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material.</a:t>
            </a:r>
          </a:p>
        </p:txBody>
      </p:sp>
      <p:pic>
        <p:nvPicPr>
          <p:cNvPr id="46" name="Picture 45">
            <a:extLst>
              <a:ext uri="{FF2B5EF4-FFF2-40B4-BE49-F238E27FC236}">
                <a16:creationId xmlns:a16="http://schemas.microsoft.com/office/drawing/2014/main" id="{AA39708C-B966-451B-8C56-A9E270A8E2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8459" y="2120912"/>
            <a:ext cx="3916848" cy="3916848"/>
          </a:xfrm>
          <a:prstGeom prst="rect">
            <a:avLst/>
          </a:prstGeom>
        </p:spPr>
      </p:pic>
      <p:sp>
        <p:nvSpPr>
          <p:cNvPr id="47" name="Rectangle 46">
            <a:extLst>
              <a:ext uri="{FF2B5EF4-FFF2-40B4-BE49-F238E27FC236}">
                <a16:creationId xmlns:a16="http://schemas.microsoft.com/office/drawing/2014/main" id="{865ACDB8-5BDA-4073-B80B-FF472D60BCE6}"/>
              </a:ext>
            </a:extLst>
          </p:cNvPr>
          <p:cNvSpPr/>
          <p:nvPr/>
        </p:nvSpPr>
        <p:spPr>
          <a:xfrm>
            <a:off x="827874" y="9627703"/>
            <a:ext cx="4012827"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SEM images of the MWCNT/</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material with the scalebar of 2 µm a) and 1 µm b).</a:t>
            </a:r>
          </a:p>
        </p:txBody>
      </p:sp>
      <p:pic>
        <p:nvPicPr>
          <p:cNvPr id="48" name="Picture 47">
            <a:extLst>
              <a:ext uri="{FF2B5EF4-FFF2-40B4-BE49-F238E27FC236}">
                <a16:creationId xmlns:a16="http://schemas.microsoft.com/office/drawing/2014/main" id="{C6ECF5F9-1D2A-4145-AEE2-8E8002E631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99" y="6923258"/>
            <a:ext cx="5325579" cy="2658440"/>
          </a:xfrm>
          <a:prstGeom prst="rect">
            <a:avLst/>
          </a:prstGeom>
        </p:spPr>
      </p:pic>
      <p:pic>
        <p:nvPicPr>
          <p:cNvPr id="49" name="Picture 48">
            <a:extLst>
              <a:ext uri="{FF2B5EF4-FFF2-40B4-BE49-F238E27FC236}">
                <a16:creationId xmlns:a16="http://schemas.microsoft.com/office/drawing/2014/main" id="{2E4DB171-FE9C-4F97-BCCC-3933D2A8B7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68068" y="6608409"/>
            <a:ext cx="3557618" cy="3203947"/>
          </a:xfrm>
          <a:prstGeom prst="rect">
            <a:avLst/>
          </a:prstGeom>
        </p:spPr>
      </p:pic>
      <p:sp>
        <p:nvSpPr>
          <p:cNvPr id="50" name="Rectangle 49">
            <a:extLst>
              <a:ext uri="{FF2B5EF4-FFF2-40B4-BE49-F238E27FC236}">
                <a16:creationId xmlns:a16="http://schemas.microsoft.com/office/drawing/2014/main" id="{C1A79335-F5E9-4210-BCD0-8AAC50631DEC}"/>
              </a:ext>
            </a:extLst>
          </p:cNvPr>
          <p:cNvSpPr/>
          <p:nvPr/>
        </p:nvSpPr>
        <p:spPr>
          <a:xfrm>
            <a:off x="5478969" y="9814947"/>
            <a:ext cx="4012827" cy="276999"/>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EDX spectrum of the MWCNTs/</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material.</a:t>
            </a:r>
          </a:p>
        </p:txBody>
      </p:sp>
      <p:pic>
        <p:nvPicPr>
          <p:cNvPr id="51" name="Picture 50">
            <a:extLst>
              <a:ext uri="{FF2B5EF4-FFF2-40B4-BE49-F238E27FC236}">
                <a16:creationId xmlns:a16="http://schemas.microsoft.com/office/drawing/2014/main" id="{13935181-5EF5-4671-994C-79C64F5A6F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8676" y="6608410"/>
            <a:ext cx="4509021" cy="2992588"/>
          </a:xfrm>
          <a:prstGeom prst="rect">
            <a:avLst/>
          </a:prstGeom>
        </p:spPr>
      </p:pic>
      <p:sp>
        <p:nvSpPr>
          <p:cNvPr id="52" name="Rectangle 51">
            <a:extLst>
              <a:ext uri="{FF2B5EF4-FFF2-40B4-BE49-F238E27FC236}">
                <a16:creationId xmlns:a16="http://schemas.microsoft.com/office/drawing/2014/main" id="{255BD115-AB8D-4484-819E-ED1E01869E95}"/>
              </a:ext>
            </a:extLst>
          </p:cNvPr>
          <p:cNvSpPr/>
          <p:nvPr/>
        </p:nvSpPr>
        <p:spPr>
          <a:xfrm>
            <a:off x="9325686" y="9684511"/>
            <a:ext cx="4576631"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TEM images (a – bright field, b – dark field) and EDX elemental mapping analysis of Si c), Zn d), O e) and C f) elements.</a:t>
            </a:r>
          </a:p>
        </p:txBody>
      </p:sp>
      <p:pic>
        <p:nvPicPr>
          <p:cNvPr id="53" name="Picture 52">
            <a:extLst>
              <a:ext uri="{FF2B5EF4-FFF2-40B4-BE49-F238E27FC236}">
                <a16:creationId xmlns:a16="http://schemas.microsoft.com/office/drawing/2014/main" id="{3EE6E238-4577-4008-8321-61E3FE7EDD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67157" y="2143772"/>
            <a:ext cx="4120295" cy="3516723"/>
          </a:xfrm>
          <a:prstGeom prst="rect">
            <a:avLst/>
          </a:prstGeom>
        </p:spPr>
      </p:pic>
      <p:pic>
        <p:nvPicPr>
          <p:cNvPr id="54" name="Picture 53">
            <a:extLst>
              <a:ext uri="{FF2B5EF4-FFF2-40B4-BE49-F238E27FC236}">
                <a16:creationId xmlns:a16="http://schemas.microsoft.com/office/drawing/2014/main" id="{91BA8DA6-86CB-4AD4-B9A5-E690576511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25307" y="6264311"/>
            <a:ext cx="4192625" cy="3208349"/>
          </a:xfrm>
          <a:prstGeom prst="rect">
            <a:avLst/>
          </a:prstGeom>
        </p:spPr>
      </p:pic>
      <p:sp>
        <p:nvSpPr>
          <p:cNvPr id="55" name="Rectangle 54">
            <a:extLst>
              <a:ext uri="{FF2B5EF4-FFF2-40B4-BE49-F238E27FC236}">
                <a16:creationId xmlns:a16="http://schemas.microsoft.com/office/drawing/2014/main" id="{D1189233-DFA3-49C3-87B2-AFD4F504EAC5}"/>
              </a:ext>
            </a:extLst>
          </p:cNvPr>
          <p:cNvSpPr/>
          <p:nvPr/>
        </p:nvSpPr>
        <p:spPr>
          <a:xfrm>
            <a:off x="14055325" y="9608348"/>
            <a:ext cx="4217435"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XPS survey spectrum a), high-resolution XPS spectrum of Zn2p b), C1s c), and O1s d) for the MWCNTs/</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material.</a:t>
            </a:r>
          </a:p>
        </p:txBody>
      </p:sp>
      <p:pic>
        <p:nvPicPr>
          <p:cNvPr id="56" name="Picture 55">
            <a:extLst>
              <a:ext uri="{FF2B5EF4-FFF2-40B4-BE49-F238E27FC236}">
                <a16:creationId xmlns:a16="http://schemas.microsoft.com/office/drawing/2014/main" id="{6E588D73-0413-4357-A4EF-93983DACEAC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68068" y="2143772"/>
            <a:ext cx="4124830" cy="4124830"/>
          </a:xfrm>
          <a:prstGeom prst="rect">
            <a:avLst/>
          </a:prstGeom>
        </p:spPr>
      </p:pic>
    </p:spTree>
    <p:extLst>
      <p:ext uri="{BB962C8B-B14F-4D97-AF65-F5344CB8AC3E}">
        <p14:creationId xmlns:p14="http://schemas.microsoft.com/office/powerpoint/2010/main" val="1009098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3">
            <a:extLst>
              <a:ext uri="{FF2B5EF4-FFF2-40B4-BE49-F238E27FC236}">
                <a16:creationId xmlns:a16="http://schemas.microsoft.com/office/drawing/2014/main" id="{D28C6974-55A0-4B69-837E-C5DE401A50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19" name="Рисунок 9">
            <a:extLst>
              <a:ext uri="{FF2B5EF4-FFF2-40B4-BE49-F238E27FC236}">
                <a16:creationId xmlns:a16="http://schemas.microsoft.com/office/drawing/2014/main" id="{732F5532-D464-4A2B-9277-FF2215D630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3" y="197230"/>
            <a:ext cx="3257693" cy="1040828"/>
          </a:xfrm>
          <a:prstGeom prst="rect">
            <a:avLst/>
          </a:prstGeom>
        </p:spPr>
      </p:pic>
      <p:sp>
        <p:nvSpPr>
          <p:cNvPr id="8" name="Title 1">
            <a:extLst>
              <a:ext uri="{FF2B5EF4-FFF2-40B4-BE49-F238E27FC236}">
                <a16:creationId xmlns:a16="http://schemas.microsoft.com/office/drawing/2014/main" id="{53C03D48-405F-449A-ACF3-CD36582CE8A6}"/>
              </a:ext>
            </a:extLst>
          </p:cNvPr>
          <p:cNvSpPr txBox="1">
            <a:spLocks/>
          </p:cNvSpPr>
          <p:nvPr/>
        </p:nvSpPr>
        <p:spPr>
          <a:xfrm>
            <a:off x="4892377" y="-74801"/>
            <a:ext cx="10419898" cy="1040828"/>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3600" b="1" dirty="0">
                <a:solidFill>
                  <a:prstClr val="white"/>
                </a:solidFill>
                <a:latin typeface="Times New Roman" panose="02020603050405020304" pitchFamily="18" charset="0"/>
                <a:cs typeface="Times New Roman" panose="02020603050405020304" pitchFamily="18" charset="0"/>
              </a:rPr>
              <a:t>Center of Materials Science and Nanotechnologies</a:t>
            </a:r>
          </a:p>
        </p:txBody>
      </p:sp>
      <p:pic>
        <p:nvPicPr>
          <p:cNvPr id="9" name="Graphic 8">
            <a:extLst>
              <a:ext uri="{FF2B5EF4-FFF2-40B4-BE49-F238E27FC236}">
                <a16:creationId xmlns:a16="http://schemas.microsoft.com/office/drawing/2014/main" id="{50501372-D082-42DD-B5FC-9B05DAE72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40" name="Rectangle 39">
            <a:extLst>
              <a:ext uri="{FF2B5EF4-FFF2-40B4-BE49-F238E27FC236}">
                <a16:creationId xmlns:a16="http://schemas.microsoft.com/office/drawing/2014/main" id="{1C6C03FC-95D7-49C2-BA0C-F834A26FCEFA}"/>
              </a:ext>
            </a:extLst>
          </p:cNvPr>
          <p:cNvSpPr/>
          <p:nvPr/>
        </p:nvSpPr>
        <p:spPr>
          <a:xfrm>
            <a:off x="533402" y="1711135"/>
            <a:ext cx="6632457" cy="1200329"/>
          </a:xfrm>
          <a:prstGeom prst="rect">
            <a:avLst/>
          </a:prstGeom>
        </p:spPr>
        <p:txBody>
          <a:bodyPr wrap="none">
            <a:spAutoFit/>
          </a:bodyPr>
          <a:lstStyle/>
          <a:p>
            <a:pPr defTabSz="914445">
              <a:defRPr/>
            </a:pPr>
            <a:r>
              <a:rPr lang="en-US" sz="7200" b="1" dirty="0">
                <a:solidFill>
                  <a:srgbClr val="09105A"/>
                </a:solidFill>
                <a:latin typeface="Calibri" panose="020F0502020204030204"/>
                <a:cs typeface="Times New Roman" panose="02020603050405020304" pitchFamily="18" charset="0"/>
              </a:rPr>
              <a:t>TEAM MEMBERS</a:t>
            </a:r>
          </a:p>
        </p:txBody>
      </p:sp>
      <p:grpSp>
        <p:nvGrpSpPr>
          <p:cNvPr id="98" name="Group 97">
            <a:extLst>
              <a:ext uri="{FF2B5EF4-FFF2-40B4-BE49-F238E27FC236}">
                <a16:creationId xmlns:a16="http://schemas.microsoft.com/office/drawing/2014/main" id="{C3972380-6577-4410-AC09-697EB47DF1A0}"/>
              </a:ext>
            </a:extLst>
          </p:cNvPr>
          <p:cNvGrpSpPr/>
          <p:nvPr/>
        </p:nvGrpSpPr>
        <p:grpSpPr>
          <a:xfrm>
            <a:off x="628538" y="3228035"/>
            <a:ext cx="2514600" cy="2372112"/>
            <a:chOff x="680260" y="2585070"/>
            <a:chExt cx="2514600" cy="2372112"/>
          </a:xfrm>
        </p:grpSpPr>
        <p:pic>
          <p:nvPicPr>
            <p:cNvPr id="12" name="Picture 11">
              <a:extLst>
                <a:ext uri="{FF2B5EF4-FFF2-40B4-BE49-F238E27FC236}">
                  <a16:creationId xmlns:a16="http://schemas.microsoft.com/office/drawing/2014/main" id="{ECC981C1-9C44-4273-891A-638D86CABDF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583" t="9051" r="30405" b="22560"/>
            <a:stretch/>
          </p:blipFill>
          <p:spPr>
            <a:xfrm>
              <a:off x="680260" y="2585070"/>
              <a:ext cx="2514600" cy="2362200"/>
            </a:xfrm>
            <a:prstGeom prst="roundRect">
              <a:avLst>
                <a:gd name="adj" fmla="val 12425"/>
              </a:avLst>
            </a:prstGeom>
            <a:ln w="76200">
              <a:noFill/>
            </a:ln>
          </p:spPr>
        </p:pic>
        <p:sp>
          <p:nvSpPr>
            <p:cNvPr id="44" name="Rectangle: Rounded Corners 43">
              <a:extLst>
                <a:ext uri="{FF2B5EF4-FFF2-40B4-BE49-F238E27FC236}">
                  <a16:creationId xmlns:a16="http://schemas.microsoft.com/office/drawing/2014/main" id="{AF0B87C8-AE56-4065-89D5-9C718B027DD5}"/>
                </a:ext>
              </a:extLst>
            </p:cNvPr>
            <p:cNvSpPr/>
            <p:nvPr/>
          </p:nvSpPr>
          <p:spPr>
            <a:xfrm>
              <a:off x="680260" y="3980810"/>
              <a:ext cx="2514600" cy="976372"/>
            </a:xfrm>
            <a:prstGeom prst="roundRect">
              <a:avLst>
                <a:gd name="adj" fmla="val 32547"/>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30" name="Rectangle 29">
            <a:extLst>
              <a:ext uri="{FF2B5EF4-FFF2-40B4-BE49-F238E27FC236}">
                <a16:creationId xmlns:a16="http://schemas.microsoft.com/office/drawing/2014/main" id="{F173348F-9F78-465C-B6C4-DB017C759FD5}"/>
              </a:ext>
            </a:extLst>
          </p:cNvPr>
          <p:cNvSpPr/>
          <p:nvPr/>
        </p:nvSpPr>
        <p:spPr>
          <a:xfrm>
            <a:off x="746807" y="4621484"/>
            <a:ext cx="1779333"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MIKAYEL </a:t>
            </a:r>
          </a:p>
          <a:p>
            <a:pPr defTabSz="914445">
              <a:defRPr/>
            </a:pPr>
            <a:r>
              <a:rPr lang="en-US" b="1" dirty="0">
                <a:solidFill>
                  <a:prstClr val="white"/>
                </a:solidFill>
                <a:latin typeface="Times New Roman" panose="02020603050405020304" pitchFamily="18" charset="0"/>
                <a:cs typeface="Times New Roman" panose="02020603050405020304" pitchFamily="18" charset="0"/>
              </a:rPr>
              <a:t>ALEKSANYAN</a:t>
            </a:r>
          </a:p>
          <a:p>
            <a:pPr defTabSz="914445">
              <a:defRPr/>
            </a:pPr>
            <a:r>
              <a:rPr lang="en-US" sz="1601" b="1" dirty="0">
                <a:solidFill>
                  <a:prstClr val="white"/>
                </a:solidFill>
                <a:latin typeface="Times New Roman" panose="02020603050405020304" pitchFamily="18" charset="0"/>
                <a:cs typeface="Times New Roman" panose="02020603050405020304" pitchFamily="18" charset="0"/>
              </a:rPr>
              <a:t>Professor</a:t>
            </a:r>
          </a:p>
        </p:txBody>
      </p:sp>
      <p:grpSp>
        <p:nvGrpSpPr>
          <p:cNvPr id="99" name="Group 98">
            <a:extLst>
              <a:ext uri="{FF2B5EF4-FFF2-40B4-BE49-F238E27FC236}">
                <a16:creationId xmlns:a16="http://schemas.microsoft.com/office/drawing/2014/main" id="{CEEA6D75-0EB4-49EB-99D1-BAEFAC648FAC}"/>
              </a:ext>
            </a:extLst>
          </p:cNvPr>
          <p:cNvGrpSpPr/>
          <p:nvPr/>
        </p:nvGrpSpPr>
        <p:grpSpPr>
          <a:xfrm>
            <a:off x="3505397" y="3228037"/>
            <a:ext cx="2514600" cy="2381756"/>
            <a:chOff x="3557118" y="2585070"/>
            <a:chExt cx="2514600" cy="2381756"/>
          </a:xfrm>
        </p:grpSpPr>
        <p:pic>
          <p:nvPicPr>
            <p:cNvPr id="41" name="Picture 40">
              <a:extLst>
                <a:ext uri="{FF2B5EF4-FFF2-40B4-BE49-F238E27FC236}">
                  <a16:creationId xmlns:a16="http://schemas.microsoft.com/office/drawing/2014/main" id="{368E6E1E-7A44-48FA-AFA4-09A70E354E9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5574" t="6340" r="16721" b="23113"/>
            <a:stretch/>
          </p:blipFill>
          <p:spPr>
            <a:xfrm>
              <a:off x="3557118" y="2585070"/>
              <a:ext cx="2514600" cy="2362200"/>
            </a:xfrm>
            <a:prstGeom prst="roundRect">
              <a:avLst>
                <a:gd name="adj" fmla="val 10860"/>
              </a:avLst>
            </a:prstGeom>
            <a:ln w="76200">
              <a:noFill/>
            </a:ln>
          </p:spPr>
        </p:pic>
        <p:sp>
          <p:nvSpPr>
            <p:cNvPr id="43" name="Rectangle: Rounded Corners 42">
              <a:extLst>
                <a:ext uri="{FF2B5EF4-FFF2-40B4-BE49-F238E27FC236}">
                  <a16:creationId xmlns:a16="http://schemas.microsoft.com/office/drawing/2014/main" id="{64590259-7056-4827-A713-24F9167DC80E}"/>
                </a:ext>
              </a:extLst>
            </p:cNvPr>
            <p:cNvSpPr/>
            <p:nvPr/>
          </p:nvSpPr>
          <p:spPr>
            <a:xfrm>
              <a:off x="3557118" y="3990454"/>
              <a:ext cx="2514600" cy="976372"/>
            </a:xfrm>
            <a:prstGeom prst="roundRect">
              <a:avLst>
                <a:gd name="adj" fmla="val 32547"/>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42" name="Rectangle 41">
            <a:extLst>
              <a:ext uri="{FF2B5EF4-FFF2-40B4-BE49-F238E27FC236}">
                <a16:creationId xmlns:a16="http://schemas.microsoft.com/office/drawing/2014/main" id="{98103CF2-98BC-442D-90E9-5837C3712989}"/>
              </a:ext>
            </a:extLst>
          </p:cNvPr>
          <p:cNvSpPr/>
          <p:nvPr/>
        </p:nvSpPr>
        <p:spPr>
          <a:xfrm>
            <a:off x="3625071" y="4675331"/>
            <a:ext cx="1240724"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ARTAK </a:t>
            </a:r>
          </a:p>
          <a:p>
            <a:pPr defTabSz="914445">
              <a:defRPr/>
            </a:pPr>
            <a:r>
              <a:rPr lang="en-US" b="1" dirty="0">
                <a:solidFill>
                  <a:prstClr val="white"/>
                </a:solidFill>
                <a:latin typeface="Times New Roman" panose="02020603050405020304" pitchFamily="18" charset="0"/>
                <a:cs typeface="Times New Roman" panose="02020603050405020304" pitchFamily="18" charset="0"/>
              </a:rPr>
              <a:t>SAYUNTS</a:t>
            </a:r>
          </a:p>
          <a:p>
            <a:pPr defTabSz="914445">
              <a:defRPr/>
            </a:pPr>
            <a:r>
              <a:rPr lang="en-US" sz="1601" b="1" dirty="0">
                <a:solidFill>
                  <a:prstClr val="white"/>
                </a:solidFill>
                <a:latin typeface="Times New Roman" panose="02020603050405020304" pitchFamily="18" charset="0"/>
                <a:cs typeface="Times New Roman" panose="02020603050405020304" pitchFamily="18" charset="0"/>
              </a:rPr>
              <a:t>PhD</a:t>
            </a:r>
          </a:p>
        </p:txBody>
      </p:sp>
      <p:grpSp>
        <p:nvGrpSpPr>
          <p:cNvPr id="100" name="Group 99">
            <a:extLst>
              <a:ext uri="{FF2B5EF4-FFF2-40B4-BE49-F238E27FC236}">
                <a16:creationId xmlns:a16="http://schemas.microsoft.com/office/drawing/2014/main" id="{B984AA44-1E0A-417C-A951-205D797C9E31}"/>
              </a:ext>
            </a:extLst>
          </p:cNvPr>
          <p:cNvGrpSpPr/>
          <p:nvPr/>
        </p:nvGrpSpPr>
        <p:grpSpPr>
          <a:xfrm>
            <a:off x="6412588" y="3205801"/>
            <a:ext cx="2529842" cy="2383286"/>
            <a:chOff x="6464309" y="2562834"/>
            <a:chExt cx="2529841" cy="2383285"/>
          </a:xfrm>
        </p:grpSpPr>
        <p:pic>
          <p:nvPicPr>
            <p:cNvPr id="7" name="Picture 6">
              <a:extLst>
                <a:ext uri="{FF2B5EF4-FFF2-40B4-BE49-F238E27FC236}">
                  <a16:creationId xmlns:a16="http://schemas.microsoft.com/office/drawing/2014/main" id="{84FA7F3B-6E24-4BFA-99BF-3EE5669B83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976" t="9086" r="11968" b="8356"/>
            <a:stretch/>
          </p:blipFill>
          <p:spPr>
            <a:xfrm>
              <a:off x="6464309" y="2562834"/>
              <a:ext cx="2514600" cy="2383285"/>
            </a:xfrm>
            <a:prstGeom prst="roundRect">
              <a:avLst>
                <a:gd name="adj" fmla="val 10272"/>
              </a:avLst>
            </a:prstGeom>
          </p:spPr>
        </p:pic>
        <p:sp>
          <p:nvSpPr>
            <p:cNvPr id="46" name="Rectangle: Rounded Corners 45">
              <a:extLst>
                <a:ext uri="{FF2B5EF4-FFF2-40B4-BE49-F238E27FC236}">
                  <a16:creationId xmlns:a16="http://schemas.microsoft.com/office/drawing/2014/main" id="{3593AD1D-E584-4D05-8E40-EE444F5BAE89}"/>
                </a:ext>
              </a:extLst>
            </p:cNvPr>
            <p:cNvSpPr/>
            <p:nvPr/>
          </p:nvSpPr>
          <p:spPr>
            <a:xfrm>
              <a:off x="6479550" y="3969747"/>
              <a:ext cx="2514600" cy="976372"/>
            </a:xfrm>
            <a:prstGeom prst="roundRect">
              <a:avLst>
                <a:gd name="adj" fmla="val 24743"/>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47" name="Rectangle 46">
            <a:extLst>
              <a:ext uri="{FF2B5EF4-FFF2-40B4-BE49-F238E27FC236}">
                <a16:creationId xmlns:a16="http://schemas.microsoft.com/office/drawing/2014/main" id="{1F56F3DF-5764-480A-BA09-7331909EB95B}"/>
              </a:ext>
            </a:extLst>
          </p:cNvPr>
          <p:cNvSpPr/>
          <p:nvPr/>
        </p:nvSpPr>
        <p:spPr>
          <a:xfrm>
            <a:off x="6579822" y="4638878"/>
            <a:ext cx="1924438"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GEVORG </a:t>
            </a:r>
          </a:p>
          <a:p>
            <a:pPr defTabSz="914445">
              <a:defRPr/>
            </a:pPr>
            <a:r>
              <a:rPr lang="en-US" b="1" dirty="0">
                <a:solidFill>
                  <a:prstClr val="white"/>
                </a:solidFill>
                <a:latin typeface="Times New Roman" panose="02020603050405020304" pitchFamily="18" charset="0"/>
                <a:cs typeface="Times New Roman" panose="02020603050405020304" pitchFamily="18" charset="0"/>
              </a:rPr>
              <a:t>SHAHKHATUNI</a:t>
            </a:r>
          </a:p>
          <a:p>
            <a:pPr defTabSz="914445">
              <a:defRPr/>
            </a:pPr>
            <a:r>
              <a:rPr lang="en-US" sz="1601" b="1" dirty="0">
                <a:solidFill>
                  <a:prstClr val="white"/>
                </a:solidFill>
                <a:latin typeface="Times New Roman" panose="02020603050405020304" pitchFamily="18" charset="0"/>
                <a:cs typeface="Times New Roman" panose="02020603050405020304" pitchFamily="18" charset="0"/>
              </a:rPr>
              <a:t>PhD</a:t>
            </a:r>
          </a:p>
        </p:txBody>
      </p:sp>
      <p:grpSp>
        <p:nvGrpSpPr>
          <p:cNvPr id="2" name="Group 1">
            <a:extLst>
              <a:ext uri="{FF2B5EF4-FFF2-40B4-BE49-F238E27FC236}">
                <a16:creationId xmlns:a16="http://schemas.microsoft.com/office/drawing/2014/main" id="{31723258-3DFB-4508-8F42-3CECE3C143D6}"/>
              </a:ext>
            </a:extLst>
          </p:cNvPr>
          <p:cNvGrpSpPr/>
          <p:nvPr/>
        </p:nvGrpSpPr>
        <p:grpSpPr>
          <a:xfrm>
            <a:off x="710409" y="6469223"/>
            <a:ext cx="2516601" cy="2383284"/>
            <a:chOff x="9289576" y="3184597"/>
            <a:chExt cx="2516601" cy="2383284"/>
          </a:xfrm>
        </p:grpSpPr>
        <p:grpSp>
          <p:nvGrpSpPr>
            <p:cNvPr id="101" name="Group 100">
              <a:extLst>
                <a:ext uri="{FF2B5EF4-FFF2-40B4-BE49-F238E27FC236}">
                  <a16:creationId xmlns:a16="http://schemas.microsoft.com/office/drawing/2014/main" id="{B3ED997B-A402-4015-BD40-C48EDC484BAD}"/>
                </a:ext>
              </a:extLst>
            </p:cNvPr>
            <p:cNvGrpSpPr/>
            <p:nvPr/>
          </p:nvGrpSpPr>
          <p:grpSpPr>
            <a:xfrm>
              <a:off x="9289576" y="3184597"/>
              <a:ext cx="2516601" cy="2383284"/>
              <a:chOff x="9341298" y="2541632"/>
              <a:chExt cx="2516601" cy="2383284"/>
            </a:xfrm>
          </p:grpSpPr>
          <p:pic>
            <p:nvPicPr>
              <p:cNvPr id="13" name="Picture 12">
                <a:extLst>
                  <a:ext uri="{FF2B5EF4-FFF2-40B4-BE49-F238E27FC236}">
                    <a16:creationId xmlns:a16="http://schemas.microsoft.com/office/drawing/2014/main" id="{6F643277-4A8E-4998-8CFE-6F7C0DC16DB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172" t="7590" r="35311" b="37470"/>
              <a:stretch/>
            </p:blipFill>
            <p:spPr>
              <a:xfrm>
                <a:off x="9341298" y="2541632"/>
                <a:ext cx="2506981" cy="2383284"/>
              </a:xfrm>
              <a:prstGeom prst="roundRect">
                <a:avLst>
                  <a:gd name="adj" fmla="val 11217"/>
                </a:avLst>
              </a:prstGeom>
            </p:spPr>
          </p:pic>
          <p:sp>
            <p:nvSpPr>
              <p:cNvPr id="55" name="Rectangle: Rounded Corners 54">
                <a:extLst>
                  <a:ext uri="{FF2B5EF4-FFF2-40B4-BE49-F238E27FC236}">
                    <a16:creationId xmlns:a16="http://schemas.microsoft.com/office/drawing/2014/main" id="{8AC8AA08-737F-4BEA-9BD4-2DAE714AD0A6}"/>
                  </a:ext>
                </a:extLst>
              </p:cNvPr>
              <p:cNvSpPr/>
              <p:nvPr/>
            </p:nvSpPr>
            <p:spPr>
              <a:xfrm>
                <a:off x="9341299" y="3698096"/>
                <a:ext cx="2516600" cy="1226820"/>
              </a:xfrm>
              <a:prstGeom prst="roundRect">
                <a:avLst>
                  <a:gd name="adj" fmla="val 19255"/>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57" name="Rectangle 56">
              <a:extLst>
                <a:ext uri="{FF2B5EF4-FFF2-40B4-BE49-F238E27FC236}">
                  <a16:creationId xmlns:a16="http://schemas.microsoft.com/office/drawing/2014/main" id="{3ECD82B0-432E-4C7B-BED0-AF9BC11712BC}"/>
                </a:ext>
              </a:extLst>
            </p:cNvPr>
            <p:cNvSpPr/>
            <p:nvPr/>
          </p:nvSpPr>
          <p:spPr>
            <a:xfrm>
              <a:off x="9414897" y="4600905"/>
              <a:ext cx="1445909"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ZARINE</a:t>
              </a:r>
            </a:p>
            <a:p>
              <a:pPr defTabSz="914445">
                <a:defRPr/>
              </a:pPr>
              <a:r>
                <a:rPr lang="en-US" b="1" dirty="0">
                  <a:solidFill>
                    <a:prstClr val="white"/>
                  </a:solidFill>
                  <a:latin typeface="Times New Roman" panose="02020603050405020304" pitchFamily="18" charset="0"/>
                  <a:cs typeface="Times New Roman" panose="02020603050405020304" pitchFamily="18" charset="0"/>
                </a:rPr>
                <a:t>SIMONYAN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Researcher</a:t>
              </a:r>
            </a:p>
          </p:txBody>
        </p:sp>
      </p:grpSp>
      <p:grpSp>
        <p:nvGrpSpPr>
          <p:cNvPr id="102" name="Group 101">
            <a:extLst>
              <a:ext uri="{FF2B5EF4-FFF2-40B4-BE49-F238E27FC236}">
                <a16:creationId xmlns:a16="http://schemas.microsoft.com/office/drawing/2014/main" id="{DF3BE68C-B93E-4533-87D6-EE72F0A612D7}"/>
              </a:ext>
            </a:extLst>
          </p:cNvPr>
          <p:cNvGrpSpPr/>
          <p:nvPr/>
        </p:nvGrpSpPr>
        <p:grpSpPr>
          <a:xfrm>
            <a:off x="12193905" y="3163557"/>
            <a:ext cx="2532573" cy="2394570"/>
            <a:chOff x="12245626" y="2520592"/>
            <a:chExt cx="2532573" cy="2394570"/>
          </a:xfrm>
        </p:grpSpPr>
        <p:pic>
          <p:nvPicPr>
            <p:cNvPr id="27" name="Picture 26">
              <a:extLst>
                <a:ext uri="{FF2B5EF4-FFF2-40B4-BE49-F238E27FC236}">
                  <a16:creationId xmlns:a16="http://schemas.microsoft.com/office/drawing/2014/main" id="{B322526B-191D-41EA-864E-22859258D03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945" t="17248" r="18965" b="28284"/>
            <a:stretch/>
          </p:blipFill>
          <p:spPr>
            <a:xfrm>
              <a:off x="12248358" y="2520592"/>
              <a:ext cx="2529841" cy="2383284"/>
            </a:xfrm>
            <a:prstGeom prst="roundRect">
              <a:avLst>
                <a:gd name="adj" fmla="val 9795"/>
              </a:avLst>
            </a:prstGeom>
          </p:spPr>
        </p:pic>
        <p:sp>
          <p:nvSpPr>
            <p:cNvPr id="58" name="Rectangle: Rounded Corners 57">
              <a:extLst>
                <a:ext uri="{FF2B5EF4-FFF2-40B4-BE49-F238E27FC236}">
                  <a16:creationId xmlns:a16="http://schemas.microsoft.com/office/drawing/2014/main" id="{ABA32716-547A-4F99-82D9-C4174CEDCF26}"/>
                </a:ext>
              </a:extLst>
            </p:cNvPr>
            <p:cNvSpPr/>
            <p:nvPr/>
          </p:nvSpPr>
          <p:spPr>
            <a:xfrm>
              <a:off x="12245626" y="3938790"/>
              <a:ext cx="2529841" cy="976372"/>
            </a:xfrm>
            <a:prstGeom prst="roundRect">
              <a:avLst>
                <a:gd name="adj" fmla="val 24743"/>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59" name="Rectangle 58">
            <a:extLst>
              <a:ext uri="{FF2B5EF4-FFF2-40B4-BE49-F238E27FC236}">
                <a16:creationId xmlns:a16="http://schemas.microsoft.com/office/drawing/2014/main" id="{80F4157D-C561-4C56-93CD-B30C672C9E43}"/>
              </a:ext>
            </a:extLst>
          </p:cNvPr>
          <p:cNvSpPr/>
          <p:nvPr/>
        </p:nvSpPr>
        <p:spPr>
          <a:xfrm>
            <a:off x="12306969" y="4583171"/>
            <a:ext cx="1377300"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DAVIT </a:t>
            </a:r>
          </a:p>
          <a:p>
            <a:pPr defTabSz="914445">
              <a:defRPr/>
            </a:pPr>
            <a:r>
              <a:rPr lang="en-US" b="1" dirty="0">
                <a:solidFill>
                  <a:prstClr val="white"/>
                </a:solidFill>
                <a:latin typeface="Times New Roman" panose="02020603050405020304" pitchFamily="18" charset="0"/>
                <a:cs typeface="Times New Roman" panose="02020603050405020304" pitchFamily="18" charset="0"/>
              </a:rPr>
              <a:t>KANANOV</a:t>
            </a:r>
          </a:p>
          <a:p>
            <a:pPr defTabSz="914445">
              <a:defRPr/>
            </a:pPr>
            <a:r>
              <a:rPr lang="en-US" sz="1601" b="1" dirty="0">
                <a:solidFill>
                  <a:prstClr val="white"/>
                </a:solidFill>
                <a:latin typeface="Times New Roman" panose="02020603050405020304" pitchFamily="18" charset="0"/>
                <a:cs typeface="Times New Roman" panose="02020603050405020304" pitchFamily="18" charset="0"/>
              </a:rPr>
              <a:t>PhD student</a:t>
            </a:r>
          </a:p>
        </p:txBody>
      </p:sp>
      <p:grpSp>
        <p:nvGrpSpPr>
          <p:cNvPr id="104" name="Group 103">
            <a:extLst>
              <a:ext uri="{FF2B5EF4-FFF2-40B4-BE49-F238E27FC236}">
                <a16:creationId xmlns:a16="http://schemas.microsoft.com/office/drawing/2014/main" id="{1A67368A-FEE6-4744-8935-1A2CF57C7375}"/>
              </a:ext>
            </a:extLst>
          </p:cNvPr>
          <p:cNvGrpSpPr/>
          <p:nvPr/>
        </p:nvGrpSpPr>
        <p:grpSpPr>
          <a:xfrm>
            <a:off x="3572599" y="6490307"/>
            <a:ext cx="2525849" cy="2362202"/>
            <a:chOff x="680260" y="5835470"/>
            <a:chExt cx="2525848" cy="2362201"/>
          </a:xfrm>
        </p:grpSpPr>
        <p:pic>
          <p:nvPicPr>
            <p:cNvPr id="61" name="Picture 60">
              <a:extLst>
                <a:ext uri="{FF2B5EF4-FFF2-40B4-BE49-F238E27FC236}">
                  <a16:creationId xmlns:a16="http://schemas.microsoft.com/office/drawing/2014/main" id="{81C64D34-F76B-4D79-A2A2-21D6C0CED5C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420" t="21213" r="21423" b="29209"/>
            <a:stretch/>
          </p:blipFill>
          <p:spPr>
            <a:xfrm>
              <a:off x="680260" y="5835470"/>
              <a:ext cx="2506981" cy="2362201"/>
            </a:xfrm>
            <a:prstGeom prst="roundRect">
              <a:avLst>
                <a:gd name="adj" fmla="val 8174"/>
              </a:avLst>
            </a:prstGeom>
          </p:spPr>
        </p:pic>
        <p:sp>
          <p:nvSpPr>
            <p:cNvPr id="64" name="Rectangle: Rounded Corners 63">
              <a:extLst>
                <a:ext uri="{FF2B5EF4-FFF2-40B4-BE49-F238E27FC236}">
                  <a16:creationId xmlns:a16="http://schemas.microsoft.com/office/drawing/2014/main" id="{B1256976-F744-4D6C-884F-E41BA03E9612}"/>
                </a:ext>
              </a:extLst>
            </p:cNvPr>
            <p:cNvSpPr/>
            <p:nvPr/>
          </p:nvSpPr>
          <p:spPr>
            <a:xfrm>
              <a:off x="689508" y="6970851"/>
              <a:ext cx="2516600" cy="1226820"/>
            </a:xfrm>
            <a:prstGeom prst="roundRect">
              <a:avLst>
                <a:gd name="adj" fmla="val 14805"/>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65" name="Rectangle 64">
            <a:extLst>
              <a:ext uri="{FF2B5EF4-FFF2-40B4-BE49-F238E27FC236}">
                <a16:creationId xmlns:a16="http://schemas.microsoft.com/office/drawing/2014/main" id="{400F249E-3C64-4A89-9D64-526056DE8326}"/>
              </a:ext>
            </a:extLst>
          </p:cNvPr>
          <p:cNvSpPr/>
          <p:nvPr/>
        </p:nvSpPr>
        <p:spPr>
          <a:xfrm>
            <a:off x="3690867" y="7861907"/>
            <a:ext cx="1681358"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ANDRANIK </a:t>
            </a:r>
          </a:p>
          <a:p>
            <a:pPr defTabSz="914445">
              <a:defRPr/>
            </a:pPr>
            <a:r>
              <a:rPr lang="en-US" b="1" dirty="0">
                <a:solidFill>
                  <a:prstClr val="white"/>
                </a:solidFill>
                <a:latin typeface="Times New Roman" panose="02020603050405020304" pitchFamily="18" charset="0"/>
                <a:cs typeface="Times New Roman" panose="02020603050405020304" pitchFamily="18" charset="0"/>
              </a:rPr>
              <a:t>GRIGORYAN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Senior Engineers</a:t>
            </a:r>
          </a:p>
        </p:txBody>
      </p:sp>
      <p:grpSp>
        <p:nvGrpSpPr>
          <p:cNvPr id="103" name="Group 102">
            <a:extLst>
              <a:ext uri="{FF2B5EF4-FFF2-40B4-BE49-F238E27FC236}">
                <a16:creationId xmlns:a16="http://schemas.microsoft.com/office/drawing/2014/main" id="{FC542C81-2514-448B-AEED-727441AA8E26}"/>
              </a:ext>
            </a:extLst>
          </p:cNvPr>
          <p:cNvGrpSpPr/>
          <p:nvPr/>
        </p:nvGrpSpPr>
        <p:grpSpPr>
          <a:xfrm>
            <a:off x="15143333" y="3184598"/>
            <a:ext cx="2527775" cy="2396750"/>
            <a:chOff x="15195055" y="2541632"/>
            <a:chExt cx="2527774" cy="2396749"/>
          </a:xfrm>
        </p:grpSpPr>
        <p:pic>
          <p:nvPicPr>
            <p:cNvPr id="67" name="Picture 66">
              <a:extLst>
                <a:ext uri="{FF2B5EF4-FFF2-40B4-BE49-F238E27FC236}">
                  <a16:creationId xmlns:a16="http://schemas.microsoft.com/office/drawing/2014/main" id="{D3DEA91E-EEE8-4270-A98C-BDF158334DB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78" t="17709" r="4782" b="16849"/>
            <a:stretch/>
          </p:blipFill>
          <p:spPr>
            <a:xfrm>
              <a:off x="15213850" y="2541632"/>
              <a:ext cx="2508979" cy="2396749"/>
            </a:xfrm>
            <a:prstGeom prst="roundRect">
              <a:avLst>
                <a:gd name="adj" fmla="val 10403"/>
              </a:avLst>
            </a:prstGeom>
          </p:spPr>
        </p:pic>
        <p:sp>
          <p:nvSpPr>
            <p:cNvPr id="68" name="Rectangle: Rounded Corners 67">
              <a:extLst>
                <a:ext uri="{FF2B5EF4-FFF2-40B4-BE49-F238E27FC236}">
                  <a16:creationId xmlns:a16="http://schemas.microsoft.com/office/drawing/2014/main" id="{B593BE36-A033-4F64-887E-A28128D27063}"/>
                </a:ext>
              </a:extLst>
            </p:cNvPr>
            <p:cNvSpPr/>
            <p:nvPr/>
          </p:nvSpPr>
          <p:spPr>
            <a:xfrm>
              <a:off x="15195055" y="3957503"/>
              <a:ext cx="2514600" cy="976372"/>
            </a:xfrm>
            <a:prstGeom prst="roundRect">
              <a:avLst>
                <a:gd name="adj" fmla="val 24743"/>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69" name="Rectangle 68">
            <a:extLst>
              <a:ext uri="{FF2B5EF4-FFF2-40B4-BE49-F238E27FC236}">
                <a16:creationId xmlns:a16="http://schemas.microsoft.com/office/drawing/2014/main" id="{EEE3D94F-C341-42CF-B045-8A7D5DD31B7A}"/>
              </a:ext>
            </a:extLst>
          </p:cNvPr>
          <p:cNvSpPr/>
          <p:nvPr/>
        </p:nvSpPr>
        <p:spPr>
          <a:xfrm>
            <a:off x="15281803" y="4590377"/>
            <a:ext cx="1653017" cy="892680"/>
          </a:xfrm>
          <a:prstGeom prst="rect">
            <a:avLst/>
          </a:prstGeom>
          <a:ln>
            <a:noFill/>
          </a:ln>
        </p:spPr>
        <p:txBody>
          <a:bodyPr wrap="none">
            <a:spAutoFit/>
          </a:bodyPr>
          <a:lstStyle/>
          <a:p>
            <a:pPr defTabSz="914445">
              <a:defRPr/>
            </a:pPr>
            <a:r>
              <a:rPr lang="en-US" b="1" dirty="0">
                <a:solidFill>
                  <a:prstClr val="white"/>
                </a:solidFill>
                <a:latin typeface="Times New Roman" panose="02020603050405020304" pitchFamily="18" charset="0"/>
                <a:cs typeface="Times New Roman" panose="02020603050405020304" pitchFamily="18" charset="0"/>
              </a:rPr>
              <a:t>RIMA </a:t>
            </a:r>
          </a:p>
          <a:p>
            <a:pPr defTabSz="914445">
              <a:defRPr/>
            </a:pPr>
            <a:r>
              <a:rPr lang="en-US" b="1" dirty="0">
                <a:solidFill>
                  <a:prstClr val="white"/>
                </a:solidFill>
                <a:latin typeface="Times New Roman" panose="02020603050405020304" pitchFamily="18" charset="0"/>
                <a:cs typeface="Times New Roman" panose="02020603050405020304" pitchFamily="18" charset="0"/>
              </a:rPr>
              <a:t>PAPOVYAN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Master's student</a:t>
            </a:r>
          </a:p>
        </p:txBody>
      </p:sp>
      <p:grpSp>
        <p:nvGrpSpPr>
          <p:cNvPr id="3" name="Group 2">
            <a:extLst>
              <a:ext uri="{FF2B5EF4-FFF2-40B4-BE49-F238E27FC236}">
                <a16:creationId xmlns:a16="http://schemas.microsoft.com/office/drawing/2014/main" id="{5896A0D8-ACDE-474E-BCEC-CA8883D7A8B9}"/>
              </a:ext>
            </a:extLst>
          </p:cNvPr>
          <p:cNvGrpSpPr/>
          <p:nvPr/>
        </p:nvGrpSpPr>
        <p:grpSpPr>
          <a:xfrm>
            <a:off x="9378080" y="3237947"/>
            <a:ext cx="2499956" cy="2362200"/>
            <a:chOff x="9243643" y="6495243"/>
            <a:chExt cx="2499955" cy="2362200"/>
          </a:xfrm>
        </p:grpSpPr>
        <p:grpSp>
          <p:nvGrpSpPr>
            <p:cNvPr id="107" name="Group 106">
              <a:extLst>
                <a:ext uri="{FF2B5EF4-FFF2-40B4-BE49-F238E27FC236}">
                  <a16:creationId xmlns:a16="http://schemas.microsoft.com/office/drawing/2014/main" id="{2AAB8095-08DC-4551-A60D-84954200D534}"/>
                </a:ext>
              </a:extLst>
            </p:cNvPr>
            <p:cNvGrpSpPr/>
            <p:nvPr/>
          </p:nvGrpSpPr>
          <p:grpSpPr>
            <a:xfrm>
              <a:off x="9243643" y="6495243"/>
              <a:ext cx="2499955" cy="2362200"/>
              <a:chOff x="9295365" y="5852278"/>
              <a:chExt cx="2499955" cy="2362200"/>
            </a:xfrm>
          </p:grpSpPr>
          <p:pic>
            <p:nvPicPr>
              <p:cNvPr id="76" name="Picture 75">
                <a:extLst>
                  <a:ext uri="{FF2B5EF4-FFF2-40B4-BE49-F238E27FC236}">
                    <a16:creationId xmlns:a16="http://schemas.microsoft.com/office/drawing/2014/main" id="{D3F0CD6F-9D9E-4BB2-8F37-25D5807F966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877" t="6654" b="33004"/>
              <a:stretch/>
            </p:blipFill>
            <p:spPr>
              <a:xfrm>
                <a:off x="9295365" y="5852278"/>
                <a:ext cx="2490335" cy="2362200"/>
              </a:xfrm>
              <a:prstGeom prst="roundRect">
                <a:avLst>
                  <a:gd name="adj" fmla="val 9157"/>
                </a:avLst>
              </a:prstGeom>
            </p:spPr>
          </p:pic>
          <p:sp>
            <p:nvSpPr>
              <p:cNvPr id="79" name="Rectangle: Rounded Corners 78">
                <a:extLst>
                  <a:ext uri="{FF2B5EF4-FFF2-40B4-BE49-F238E27FC236}">
                    <a16:creationId xmlns:a16="http://schemas.microsoft.com/office/drawing/2014/main" id="{86949DC2-4527-464E-A081-DB00A8F789B3}"/>
                  </a:ext>
                </a:extLst>
              </p:cNvPr>
              <p:cNvSpPr/>
              <p:nvPr/>
            </p:nvSpPr>
            <p:spPr>
              <a:xfrm>
                <a:off x="9304985" y="6970850"/>
                <a:ext cx="2490335" cy="1243627"/>
              </a:xfrm>
              <a:prstGeom prst="roundRect">
                <a:avLst>
                  <a:gd name="adj" fmla="val 14805"/>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80" name="Rectangle 79">
              <a:extLst>
                <a:ext uri="{FF2B5EF4-FFF2-40B4-BE49-F238E27FC236}">
                  <a16:creationId xmlns:a16="http://schemas.microsoft.com/office/drawing/2014/main" id="{5D31813F-41E9-4374-8794-A0255E2C1845}"/>
                </a:ext>
              </a:extLst>
            </p:cNvPr>
            <p:cNvSpPr/>
            <p:nvPr/>
          </p:nvSpPr>
          <p:spPr>
            <a:xfrm>
              <a:off x="9320282" y="7901019"/>
              <a:ext cx="1587357" cy="892680"/>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HAYK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KASPARYAN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PhD</a:t>
              </a:r>
            </a:p>
          </p:txBody>
        </p:sp>
      </p:grpSp>
      <p:grpSp>
        <p:nvGrpSpPr>
          <p:cNvPr id="106" name="Group 105">
            <a:extLst>
              <a:ext uri="{FF2B5EF4-FFF2-40B4-BE49-F238E27FC236}">
                <a16:creationId xmlns:a16="http://schemas.microsoft.com/office/drawing/2014/main" id="{032C8DBF-2E14-4CDF-A4EF-856A0AFE80E9}"/>
              </a:ext>
            </a:extLst>
          </p:cNvPr>
          <p:cNvGrpSpPr/>
          <p:nvPr/>
        </p:nvGrpSpPr>
        <p:grpSpPr>
          <a:xfrm>
            <a:off x="9368375" y="6507115"/>
            <a:ext cx="2509202" cy="2383286"/>
            <a:chOff x="6476036" y="5852278"/>
            <a:chExt cx="2509202" cy="2383286"/>
          </a:xfrm>
        </p:grpSpPr>
        <p:pic>
          <p:nvPicPr>
            <p:cNvPr id="72" name="Picture 71">
              <a:extLst>
                <a:ext uri="{FF2B5EF4-FFF2-40B4-BE49-F238E27FC236}">
                  <a16:creationId xmlns:a16="http://schemas.microsoft.com/office/drawing/2014/main" id="{4123F9D3-FD98-4092-99EB-EA5FB14840DC}"/>
                </a:ext>
              </a:extLst>
            </p:cNvPr>
            <p:cNvPicPr>
              <a:picLocks noChangeAspect="1"/>
            </p:cNvPicPr>
            <p:nvPr/>
          </p:nvPicPr>
          <p:blipFill rotWithShape="1">
            <a:blip r:embed="rId15">
              <a:extLst>
                <a:ext uri="{28A0092B-C50C-407E-A947-70E740481C1C}">
                  <a14:useLocalDpi xmlns:a14="http://schemas.microsoft.com/office/drawing/2010/main" val="0"/>
                </a:ext>
              </a:extLst>
            </a:blip>
            <a:srcRect l="11078" t="31982" r="1099" b="30448"/>
            <a:stretch/>
          </p:blipFill>
          <p:spPr>
            <a:xfrm>
              <a:off x="6476036" y="5852278"/>
              <a:ext cx="2506981" cy="2383286"/>
            </a:xfrm>
            <a:prstGeom prst="roundRect">
              <a:avLst>
                <a:gd name="adj" fmla="val 7505"/>
              </a:avLst>
            </a:prstGeom>
          </p:spPr>
        </p:pic>
        <p:sp>
          <p:nvSpPr>
            <p:cNvPr id="81" name="Rectangle: Rounded Corners 80">
              <a:extLst>
                <a:ext uri="{FF2B5EF4-FFF2-40B4-BE49-F238E27FC236}">
                  <a16:creationId xmlns:a16="http://schemas.microsoft.com/office/drawing/2014/main" id="{AFFA2795-932E-4D33-B142-DDF6A192D9E8}"/>
                </a:ext>
              </a:extLst>
            </p:cNvPr>
            <p:cNvSpPr/>
            <p:nvPr/>
          </p:nvSpPr>
          <p:spPr>
            <a:xfrm>
              <a:off x="6476036" y="6993912"/>
              <a:ext cx="2509202" cy="1241651"/>
            </a:xfrm>
            <a:prstGeom prst="roundRect">
              <a:avLst>
                <a:gd name="adj" fmla="val 14805"/>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82" name="Rectangle 81">
            <a:extLst>
              <a:ext uri="{FF2B5EF4-FFF2-40B4-BE49-F238E27FC236}">
                <a16:creationId xmlns:a16="http://schemas.microsoft.com/office/drawing/2014/main" id="{1A25C22F-0257-4322-A625-DB1F15C8C4EE}"/>
              </a:ext>
            </a:extLst>
          </p:cNvPr>
          <p:cNvSpPr/>
          <p:nvPr/>
        </p:nvSpPr>
        <p:spPr>
          <a:xfrm>
            <a:off x="9387242" y="7919600"/>
            <a:ext cx="2266646" cy="892680"/>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QNARIK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HAMBARCUMYAN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Bachelor's  student</a:t>
            </a:r>
          </a:p>
        </p:txBody>
      </p:sp>
      <p:grpSp>
        <p:nvGrpSpPr>
          <p:cNvPr id="108" name="Group 107">
            <a:extLst>
              <a:ext uri="{FF2B5EF4-FFF2-40B4-BE49-F238E27FC236}">
                <a16:creationId xmlns:a16="http://schemas.microsoft.com/office/drawing/2014/main" id="{CFED7D1C-8CED-46D9-A89F-C0EE09971623}"/>
              </a:ext>
            </a:extLst>
          </p:cNvPr>
          <p:cNvGrpSpPr/>
          <p:nvPr/>
        </p:nvGrpSpPr>
        <p:grpSpPr>
          <a:xfrm>
            <a:off x="12251842" y="6500180"/>
            <a:ext cx="2499956" cy="2357264"/>
            <a:chOff x="12303563" y="5857214"/>
            <a:chExt cx="2499955" cy="2357263"/>
          </a:xfrm>
        </p:grpSpPr>
        <p:pic>
          <p:nvPicPr>
            <p:cNvPr id="84" name="Picture 83">
              <a:extLst>
                <a:ext uri="{FF2B5EF4-FFF2-40B4-BE49-F238E27FC236}">
                  <a16:creationId xmlns:a16="http://schemas.microsoft.com/office/drawing/2014/main" id="{FB3C76A3-18D6-400A-9605-896489ABB18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33" t="13420" r="-202" b="15072"/>
            <a:stretch/>
          </p:blipFill>
          <p:spPr>
            <a:xfrm>
              <a:off x="12303563" y="5857214"/>
              <a:ext cx="2490335" cy="2352328"/>
            </a:xfrm>
            <a:prstGeom prst="roundRect">
              <a:avLst>
                <a:gd name="adj" fmla="val 6223"/>
              </a:avLst>
            </a:prstGeom>
          </p:spPr>
        </p:pic>
        <p:sp>
          <p:nvSpPr>
            <p:cNvPr id="85" name="Rectangle: Rounded Corners 84">
              <a:extLst>
                <a:ext uri="{FF2B5EF4-FFF2-40B4-BE49-F238E27FC236}">
                  <a16:creationId xmlns:a16="http://schemas.microsoft.com/office/drawing/2014/main" id="{49B96AB5-F70B-43A9-AAF2-C1467986274F}"/>
                </a:ext>
              </a:extLst>
            </p:cNvPr>
            <p:cNvSpPr/>
            <p:nvPr/>
          </p:nvSpPr>
          <p:spPr>
            <a:xfrm>
              <a:off x="12313183" y="6970850"/>
              <a:ext cx="2490335" cy="1243627"/>
            </a:xfrm>
            <a:prstGeom prst="roundRect">
              <a:avLst>
                <a:gd name="adj" fmla="val 11741"/>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86" name="Rectangle 85">
            <a:extLst>
              <a:ext uri="{FF2B5EF4-FFF2-40B4-BE49-F238E27FC236}">
                <a16:creationId xmlns:a16="http://schemas.microsoft.com/office/drawing/2014/main" id="{2307FA76-E60D-407B-86D1-A19E813D8979}"/>
              </a:ext>
            </a:extLst>
          </p:cNvPr>
          <p:cNvSpPr/>
          <p:nvPr/>
        </p:nvSpPr>
        <p:spPr>
          <a:xfrm>
            <a:off x="12309242" y="7901021"/>
            <a:ext cx="1681358" cy="892680"/>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TIGRAN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GHAZARYAN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Senior Engineers</a:t>
            </a:r>
          </a:p>
        </p:txBody>
      </p:sp>
      <p:grpSp>
        <p:nvGrpSpPr>
          <p:cNvPr id="109" name="Group 108">
            <a:extLst>
              <a:ext uri="{FF2B5EF4-FFF2-40B4-BE49-F238E27FC236}">
                <a16:creationId xmlns:a16="http://schemas.microsoft.com/office/drawing/2014/main" id="{4BD22DB8-DFAD-472C-A44D-C2F60AEEA419}"/>
              </a:ext>
            </a:extLst>
          </p:cNvPr>
          <p:cNvGrpSpPr/>
          <p:nvPr/>
        </p:nvGrpSpPr>
        <p:grpSpPr>
          <a:xfrm>
            <a:off x="15197840" y="6502864"/>
            <a:ext cx="2490335" cy="2391017"/>
            <a:chOff x="15249560" y="5859898"/>
            <a:chExt cx="2490335" cy="2391016"/>
          </a:xfrm>
        </p:grpSpPr>
        <p:pic>
          <p:nvPicPr>
            <p:cNvPr id="90" name="Picture 89">
              <a:extLst>
                <a:ext uri="{FF2B5EF4-FFF2-40B4-BE49-F238E27FC236}">
                  <a16:creationId xmlns:a16="http://schemas.microsoft.com/office/drawing/2014/main" id="{BD788821-E4C6-46B6-B905-294F53043E6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2288" r="20234"/>
            <a:stretch/>
          </p:blipFill>
          <p:spPr>
            <a:xfrm>
              <a:off x="15277611" y="5859898"/>
              <a:ext cx="2462284" cy="2391016"/>
            </a:xfrm>
            <a:prstGeom prst="roundRect">
              <a:avLst>
                <a:gd name="adj" fmla="val 6469"/>
              </a:avLst>
            </a:prstGeom>
          </p:spPr>
        </p:pic>
        <p:sp>
          <p:nvSpPr>
            <p:cNvPr id="91" name="Rectangle: Rounded Corners 90">
              <a:extLst>
                <a:ext uri="{FF2B5EF4-FFF2-40B4-BE49-F238E27FC236}">
                  <a16:creationId xmlns:a16="http://schemas.microsoft.com/office/drawing/2014/main" id="{4E01F52C-32FD-4F2F-88F8-44B95CAF4A76}"/>
                </a:ext>
              </a:extLst>
            </p:cNvPr>
            <p:cNvSpPr/>
            <p:nvPr/>
          </p:nvSpPr>
          <p:spPr>
            <a:xfrm>
              <a:off x="15249560" y="7003577"/>
              <a:ext cx="2490335" cy="1243627"/>
            </a:xfrm>
            <a:prstGeom prst="roundRect">
              <a:avLst>
                <a:gd name="adj" fmla="val 11741"/>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92" name="Rectangle 91">
            <a:extLst>
              <a:ext uri="{FF2B5EF4-FFF2-40B4-BE49-F238E27FC236}">
                <a16:creationId xmlns:a16="http://schemas.microsoft.com/office/drawing/2014/main" id="{0582DE2E-D336-4FBC-83EA-B99353FB56FA}"/>
              </a:ext>
            </a:extLst>
          </p:cNvPr>
          <p:cNvSpPr/>
          <p:nvPr/>
        </p:nvSpPr>
        <p:spPr>
          <a:xfrm>
            <a:off x="15245620" y="7933748"/>
            <a:ext cx="1863011" cy="892680"/>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SERINE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MARGARYAN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Bachelor's  student</a:t>
            </a:r>
          </a:p>
        </p:txBody>
      </p:sp>
      <p:grpSp>
        <p:nvGrpSpPr>
          <p:cNvPr id="105" name="Group 104">
            <a:extLst>
              <a:ext uri="{FF2B5EF4-FFF2-40B4-BE49-F238E27FC236}">
                <a16:creationId xmlns:a16="http://schemas.microsoft.com/office/drawing/2014/main" id="{C4612473-F1E6-4806-8D13-141617E033F1}"/>
              </a:ext>
            </a:extLst>
          </p:cNvPr>
          <p:cNvGrpSpPr/>
          <p:nvPr/>
        </p:nvGrpSpPr>
        <p:grpSpPr>
          <a:xfrm>
            <a:off x="6491352" y="6517657"/>
            <a:ext cx="2530290" cy="2362202"/>
            <a:chOff x="3599014" y="5862820"/>
            <a:chExt cx="2530290" cy="2362201"/>
          </a:xfrm>
        </p:grpSpPr>
        <p:pic>
          <p:nvPicPr>
            <p:cNvPr id="95" name="Picture 94">
              <a:extLst>
                <a:ext uri="{FF2B5EF4-FFF2-40B4-BE49-F238E27FC236}">
                  <a16:creationId xmlns:a16="http://schemas.microsoft.com/office/drawing/2014/main" id="{4670BE87-C11C-45D1-ABCB-B7C1F248547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658" t="1481" r="18401" b="-153"/>
            <a:stretch/>
          </p:blipFill>
          <p:spPr>
            <a:xfrm>
              <a:off x="3601236" y="5862820"/>
              <a:ext cx="2528068" cy="2362201"/>
            </a:xfrm>
            <a:prstGeom prst="roundRect">
              <a:avLst>
                <a:gd name="adj" fmla="val 6774"/>
              </a:avLst>
            </a:prstGeom>
          </p:spPr>
        </p:pic>
        <p:sp>
          <p:nvSpPr>
            <p:cNvPr id="96" name="Rectangle: Rounded Corners 95">
              <a:extLst>
                <a:ext uri="{FF2B5EF4-FFF2-40B4-BE49-F238E27FC236}">
                  <a16:creationId xmlns:a16="http://schemas.microsoft.com/office/drawing/2014/main" id="{01542AE5-C448-46A1-AD12-C2587C0F4F9C}"/>
                </a:ext>
              </a:extLst>
            </p:cNvPr>
            <p:cNvSpPr/>
            <p:nvPr/>
          </p:nvSpPr>
          <p:spPr>
            <a:xfrm>
              <a:off x="3599014" y="6960055"/>
              <a:ext cx="2530289" cy="1264965"/>
            </a:xfrm>
            <a:prstGeom prst="roundRect">
              <a:avLst>
                <a:gd name="adj" fmla="val 11875"/>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97" name="Rectangle 96">
            <a:extLst>
              <a:ext uri="{FF2B5EF4-FFF2-40B4-BE49-F238E27FC236}">
                <a16:creationId xmlns:a16="http://schemas.microsoft.com/office/drawing/2014/main" id="{CFA577E4-3437-4B30-AD30-999A4A6EFA27}"/>
              </a:ext>
            </a:extLst>
          </p:cNvPr>
          <p:cNvSpPr/>
          <p:nvPr/>
        </p:nvSpPr>
        <p:spPr>
          <a:xfrm>
            <a:off x="6531736" y="7902098"/>
            <a:ext cx="1863011" cy="892680"/>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GABRIEL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GEVORGYAN</a:t>
            </a:r>
          </a:p>
          <a:p>
            <a:pPr defTabSz="1371600">
              <a:defRPr/>
            </a:pPr>
            <a:r>
              <a:rPr lang="en-US" sz="1601" b="1" dirty="0">
                <a:solidFill>
                  <a:prstClr val="white"/>
                </a:solidFill>
                <a:latin typeface="Times New Roman" panose="02020603050405020304" pitchFamily="18" charset="0"/>
                <a:cs typeface="Times New Roman" panose="02020603050405020304" pitchFamily="18" charset="0"/>
              </a:rPr>
              <a:t>Bachelor's  student</a:t>
            </a:r>
          </a:p>
        </p:txBody>
      </p:sp>
    </p:spTree>
    <p:extLst>
      <p:ext uri="{BB962C8B-B14F-4D97-AF65-F5344CB8AC3E}">
        <p14:creationId xmlns:p14="http://schemas.microsoft.com/office/powerpoint/2010/main" val="184942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04800" y="1325392"/>
            <a:ext cx="16224142" cy="830997"/>
          </a:xfrm>
          <a:prstGeom prst="rect">
            <a:avLst/>
          </a:prstGeom>
          <a:solidFill>
            <a:schemeClr val="accent4">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Fabrication and Characterization of MWCNTs Decorated </a:t>
            </a:r>
            <a:r>
              <a:rPr lang="en-US" sz="2400" b="1" dirty="0" err="1">
                <a:solidFill>
                  <a:srgbClr val="09105A"/>
                </a:solidFill>
                <a:latin typeface="Times New Roman" panose="02020603050405020304" pitchFamily="18" charset="0"/>
                <a:cs typeface="Times New Roman" panose="02020603050405020304" pitchFamily="18" charset="0"/>
              </a:rPr>
              <a:t>ZnO</a:t>
            </a:r>
            <a:r>
              <a:rPr lang="en-US" sz="2400" b="1" dirty="0">
                <a:solidFill>
                  <a:srgbClr val="09105A"/>
                </a:solidFill>
                <a:latin typeface="Times New Roman" panose="02020603050405020304" pitchFamily="18" charset="0"/>
                <a:cs typeface="Times New Roman" panose="02020603050405020304" pitchFamily="18" charset="0"/>
              </a:rPr>
              <a:t> Nanograins Based Sensor for Enhanced Performance Toward CO</a:t>
            </a:r>
            <a:r>
              <a:rPr lang="en-US"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 Gas </a:t>
            </a:r>
            <a:r>
              <a:rPr lang="en-US" sz="2400" b="1" dirty="0">
                <a:solidFill>
                  <a:srgbClr val="CC0099"/>
                </a:solidFill>
                <a:latin typeface="Times New Roman" panose="02020603050405020304" pitchFamily="18" charset="0"/>
                <a:cs typeface="Times New Roman" panose="02020603050405020304" pitchFamily="18" charset="0"/>
              </a:rPr>
              <a:t>(CO</a:t>
            </a:r>
            <a:r>
              <a:rPr lang="en-US" b="1" dirty="0">
                <a:solidFill>
                  <a:srgbClr val="CC0099"/>
                </a:solidFill>
                <a:latin typeface="Times New Roman" panose="02020603050405020304" pitchFamily="18" charset="0"/>
                <a:cs typeface="Times New Roman" panose="02020603050405020304" pitchFamily="18" charset="0"/>
              </a:rPr>
              <a:t>2</a:t>
            </a:r>
            <a:r>
              <a:rPr lang="en-US" sz="2400" b="1" dirty="0">
                <a:solidFill>
                  <a:srgbClr val="CC0099"/>
                </a:solidFill>
                <a:latin typeface="Times New Roman" panose="02020603050405020304" pitchFamily="18" charset="0"/>
                <a:cs typeface="Times New Roman" panose="02020603050405020304" pitchFamily="18" charset="0"/>
              </a:rPr>
              <a:t> sensing results)</a:t>
            </a:r>
          </a:p>
        </p:txBody>
      </p:sp>
      <p:sp>
        <p:nvSpPr>
          <p:cNvPr id="26" name="Rectangle 25">
            <a:extLst>
              <a:ext uri="{FF2B5EF4-FFF2-40B4-BE49-F238E27FC236}">
                <a16:creationId xmlns:a16="http://schemas.microsoft.com/office/drawing/2014/main" id="{6EBBFE74-0F03-46FA-A975-BB3190616D61}"/>
              </a:ext>
            </a:extLst>
          </p:cNvPr>
          <p:cNvSpPr/>
          <p:nvPr/>
        </p:nvSpPr>
        <p:spPr>
          <a:xfrm>
            <a:off x="543861" y="7889342"/>
            <a:ext cx="5638800" cy="1304203"/>
          </a:xfrm>
          <a:prstGeom prst="rect">
            <a:avLst/>
          </a:prstGeom>
        </p:spPr>
        <p:txBody>
          <a:bodyPr wrap="square">
            <a:spAutoFit/>
          </a:bodyPr>
          <a:lstStyle/>
          <a:p>
            <a:pPr algn="just" defTabSz="1371600"/>
            <a:r>
              <a:rPr lang="en-US" sz="1575" b="1" dirty="0">
                <a:solidFill>
                  <a:srgbClr val="09105A"/>
                </a:solidFill>
                <a:latin typeface="Times New Roman" panose="02020603050405020304" pitchFamily="18" charset="0"/>
                <a:cs typeface="Times New Roman" panose="02020603050405020304" pitchFamily="18" charset="0"/>
              </a:rPr>
              <a:t>a) Sensor resistance versus operating temperature with and without UV irradiation, b) sensor UV response at 150 °C, c) sensor response versus operating temperature with and without UV irradiation at 5000 ppm CO</a:t>
            </a:r>
            <a:r>
              <a:rPr lang="en-US" sz="1350"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d) dynamic response curves of the sensor to different concentrations of CO</a:t>
            </a:r>
            <a:r>
              <a:rPr lang="en-US" sz="1350"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at 150 °C.</a:t>
            </a:r>
          </a:p>
        </p:txBody>
      </p:sp>
      <p:pic>
        <p:nvPicPr>
          <p:cNvPr id="28" name="Picture 27">
            <a:extLst>
              <a:ext uri="{FF2B5EF4-FFF2-40B4-BE49-F238E27FC236}">
                <a16:creationId xmlns:a16="http://schemas.microsoft.com/office/drawing/2014/main" id="{18BD2AC2-DDBC-4815-890E-4CA41BC39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372" y="2552269"/>
            <a:ext cx="6340686" cy="5109189"/>
          </a:xfrm>
          <a:prstGeom prst="rect">
            <a:avLst/>
          </a:prstGeom>
        </p:spPr>
      </p:pic>
      <p:pic>
        <p:nvPicPr>
          <p:cNvPr id="29" name="Picture 28">
            <a:extLst>
              <a:ext uri="{FF2B5EF4-FFF2-40B4-BE49-F238E27FC236}">
                <a16:creationId xmlns:a16="http://schemas.microsoft.com/office/drawing/2014/main" id="{24C77A96-D8D2-4229-A0D0-0934FBC278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6743" y="2552269"/>
            <a:ext cx="6190932" cy="5185505"/>
          </a:xfrm>
          <a:prstGeom prst="rect">
            <a:avLst/>
          </a:prstGeom>
        </p:spPr>
      </p:pic>
      <p:sp>
        <p:nvSpPr>
          <p:cNvPr id="31" name="Rectangle 30">
            <a:extLst>
              <a:ext uri="{FF2B5EF4-FFF2-40B4-BE49-F238E27FC236}">
                <a16:creationId xmlns:a16="http://schemas.microsoft.com/office/drawing/2014/main" id="{1454199A-CA44-497F-9786-5646D98492D2}"/>
              </a:ext>
            </a:extLst>
          </p:cNvPr>
          <p:cNvSpPr/>
          <p:nvPr/>
        </p:nvSpPr>
        <p:spPr>
          <a:xfrm>
            <a:off x="7214422" y="7889342"/>
            <a:ext cx="5339427" cy="1061829"/>
          </a:xfrm>
          <a:prstGeom prst="rect">
            <a:avLst/>
          </a:prstGeom>
        </p:spPr>
        <p:txBody>
          <a:bodyPr wrap="square">
            <a:spAutoFit/>
          </a:bodyPr>
          <a:lstStyle/>
          <a:p>
            <a:pPr algn="just" defTabSz="1371600"/>
            <a:r>
              <a:rPr lang="en-US" sz="1575" b="1" dirty="0">
                <a:solidFill>
                  <a:srgbClr val="09105A"/>
                </a:solidFill>
                <a:latin typeface="Times New Roman" panose="02020603050405020304" pitchFamily="18" charset="0"/>
                <a:cs typeface="Times New Roman" panose="02020603050405020304" pitchFamily="18" charset="0"/>
              </a:rPr>
              <a:t>a) CO</a:t>
            </a:r>
            <a:r>
              <a:rPr lang="en-US" sz="1350"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response versus concentration at 150 °C, b) repeatability tests of the sensor to 100 ppm CO</a:t>
            </a:r>
            <a:r>
              <a:rPr lang="en-US" sz="1350"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at 150 °C, c) selectivity of the sensor for CO</a:t>
            </a:r>
            <a:r>
              <a:rPr lang="en-US" sz="1350"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at 150 °C, d) long-term stability of the sensor for CO</a:t>
            </a:r>
            <a:r>
              <a:rPr lang="en-US" sz="1350"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at 150 °C.</a:t>
            </a:r>
          </a:p>
        </p:txBody>
      </p:sp>
      <p:pic>
        <p:nvPicPr>
          <p:cNvPr id="32" name="Picture 31">
            <a:extLst>
              <a:ext uri="{FF2B5EF4-FFF2-40B4-BE49-F238E27FC236}">
                <a16:creationId xmlns:a16="http://schemas.microsoft.com/office/drawing/2014/main" id="{8514AF8E-CB8F-4D23-A570-4752FA3A18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01600" y="3924300"/>
            <a:ext cx="5358656" cy="3507842"/>
          </a:xfrm>
          <a:prstGeom prst="rect">
            <a:avLst/>
          </a:prstGeom>
        </p:spPr>
      </p:pic>
      <p:sp>
        <p:nvSpPr>
          <p:cNvPr id="33" name="Rectangle 32">
            <a:extLst>
              <a:ext uri="{FF2B5EF4-FFF2-40B4-BE49-F238E27FC236}">
                <a16:creationId xmlns:a16="http://schemas.microsoft.com/office/drawing/2014/main" id="{102B0F99-6E8B-43A8-83F7-A3F3DAB4A211}"/>
              </a:ext>
            </a:extLst>
          </p:cNvPr>
          <p:cNvSpPr/>
          <p:nvPr/>
        </p:nvSpPr>
        <p:spPr>
          <a:xfrm>
            <a:off x="13813381" y="7600801"/>
            <a:ext cx="3623572" cy="577081"/>
          </a:xfrm>
          <a:prstGeom prst="rect">
            <a:avLst/>
          </a:prstGeom>
        </p:spPr>
        <p:txBody>
          <a:bodyPr wrap="square">
            <a:spAutoFit/>
          </a:bodyPr>
          <a:lstStyle/>
          <a:p>
            <a:pPr algn="just" defTabSz="1371600"/>
            <a:r>
              <a:rPr lang="en-US" sz="1575" b="1" dirty="0">
                <a:solidFill>
                  <a:srgbClr val="09105A"/>
                </a:solidFill>
                <a:latin typeface="Times New Roman" panose="02020603050405020304" pitchFamily="18" charset="0"/>
                <a:cs typeface="Times New Roman" panose="02020603050405020304" pitchFamily="18" charset="0"/>
              </a:rPr>
              <a:t>The illustration of the CO</a:t>
            </a:r>
            <a:r>
              <a:rPr lang="en-US" sz="1575"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 sensing mechanism for the MWCNTs/</a:t>
            </a:r>
            <a:r>
              <a:rPr lang="en-US" sz="1575" b="1" dirty="0" err="1">
                <a:solidFill>
                  <a:srgbClr val="09105A"/>
                </a:solidFill>
                <a:latin typeface="Times New Roman" panose="02020603050405020304" pitchFamily="18" charset="0"/>
                <a:cs typeface="Times New Roman" panose="02020603050405020304" pitchFamily="18" charset="0"/>
              </a:rPr>
              <a:t>ZnO</a:t>
            </a:r>
            <a:r>
              <a:rPr lang="en-US" sz="1575" b="1" dirty="0">
                <a:solidFill>
                  <a:srgbClr val="09105A"/>
                </a:solidFill>
                <a:latin typeface="Times New Roman" panose="02020603050405020304" pitchFamily="18" charset="0"/>
                <a:cs typeface="Times New Roman" panose="02020603050405020304" pitchFamily="18" charset="0"/>
              </a:rPr>
              <a:t> film.</a:t>
            </a:r>
          </a:p>
        </p:txBody>
      </p:sp>
    </p:spTree>
    <p:extLst>
      <p:ext uri="{BB962C8B-B14F-4D97-AF65-F5344CB8AC3E}">
        <p14:creationId xmlns:p14="http://schemas.microsoft.com/office/powerpoint/2010/main" val="1595077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sp>
        <p:nvSpPr>
          <p:cNvPr id="21" name="Rectangle 20">
            <a:extLst>
              <a:ext uri="{FF2B5EF4-FFF2-40B4-BE49-F238E27FC236}">
                <a16:creationId xmlns:a16="http://schemas.microsoft.com/office/drawing/2014/main" id="{E70B15F2-1EBA-4E62-9351-F0FC3BF9C2F0}"/>
              </a:ext>
            </a:extLst>
          </p:cNvPr>
          <p:cNvSpPr/>
          <p:nvPr/>
        </p:nvSpPr>
        <p:spPr>
          <a:xfrm>
            <a:off x="468710" y="1483826"/>
            <a:ext cx="5263257" cy="1877437"/>
          </a:xfrm>
          <a:prstGeom prst="rect">
            <a:avLst/>
          </a:prstGeom>
        </p:spPr>
        <p:txBody>
          <a:bodyPr wrap="square">
            <a:spAutoFit/>
          </a:bodyPr>
          <a:lstStyle/>
          <a:p>
            <a:pPr defTabSz="1371600"/>
            <a:r>
              <a:rPr lang="en-US" sz="4400" b="1" dirty="0">
                <a:solidFill>
                  <a:prstClr val="white"/>
                </a:solidFill>
                <a:latin typeface="Times New Roman" panose="02020603050405020304" pitchFamily="18" charset="0"/>
                <a:cs typeface="Times New Roman" panose="02020603050405020304" pitchFamily="18" charset="0"/>
              </a:rPr>
              <a:t>INTRODUCTION:</a:t>
            </a:r>
            <a:r>
              <a:rPr lang="en-US" sz="4400" dirty="0">
                <a:solidFill>
                  <a:prstClr val="white"/>
                </a:solidFill>
                <a:latin typeface="Times New Roman" panose="02020603050405020304" pitchFamily="18" charset="0"/>
                <a:cs typeface="Times New Roman" panose="02020603050405020304" pitchFamily="18" charset="0"/>
              </a:rPr>
              <a:t> </a:t>
            </a:r>
            <a:r>
              <a:rPr lang="en-US" sz="3600" dirty="0">
                <a:solidFill>
                  <a:prstClr val="white"/>
                </a:solidFill>
                <a:latin typeface="Times New Roman" panose="02020603050405020304" pitchFamily="18" charset="0"/>
                <a:cs typeface="Times New Roman" panose="02020603050405020304" pitchFamily="18" charset="0"/>
              </a:rPr>
              <a:t>Application of flexible gas sensors</a:t>
            </a:r>
          </a:p>
        </p:txBody>
      </p:sp>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508032" cy="461665"/>
          </a:xfrm>
          <a:prstGeom prst="rect">
            <a:avLst/>
          </a:prstGeom>
          <a:solidFill>
            <a:schemeClr val="accent1">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Highly Sensitive Ammonia Gas Sensor Based on MWCNTs Saturated Fe</a:t>
            </a:r>
            <a:r>
              <a:rPr lang="en-US" sz="1600"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O</a:t>
            </a:r>
            <a:r>
              <a:rPr lang="en-US" sz="1600" b="1" dirty="0">
                <a:solidFill>
                  <a:srgbClr val="09105A"/>
                </a:solidFill>
                <a:latin typeface="Times New Roman" panose="02020603050405020304" pitchFamily="18" charset="0"/>
                <a:cs typeface="Times New Roman" panose="02020603050405020304" pitchFamily="18" charset="0"/>
              </a:rPr>
              <a:t>3</a:t>
            </a:r>
            <a:r>
              <a:rPr lang="en-US" sz="2400" b="1" dirty="0">
                <a:solidFill>
                  <a:srgbClr val="09105A"/>
                </a:solidFill>
                <a:latin typeface="Times New Roman" panose="02020603050405020304" pitchFamily="18" charset="0"/>
                <a:cs typeface="Times New Roman" panose="02020603050405020304" pitchFamily="18" charset="0"/>
              </a:rPr>
              <a:t> Nanograins  </a:t>
            </a:r>
            <a:r>
              <a:rPr lang="en-US" sz="2400" b="1" dirty="0">
                <a:solidFill>
                  <a:srgbClr val="CC0099"/>
                </a:solidFill>
                <a:latin typeface="Times New Roman" panose="02020603050405020304" pitchFamily="18" charset="0"/>
                <a:cs typeface="Times New Roman" panose="02020603050405020304" pitchFamily="18" charset="0"/>
              </a:rPr>
              <a:t>(Fabrication and characterization)</a:t>
            </a:r>
          </a:p>
        </p:txBody>
      </p:sp>
      <p:sp>
        <p:nvSpPr>
          <p:cNvPr id="17" name="Rectangle 16">
            <a:extLst>
              <a:ext uri="{FF2B5EF4-FFF2-40B4-BE49-F238E27FC236}">
                <a16:creationId xmlns:a16="http://schemas.microsoft.com/office/drawing/2014/main" id="{559CD09B-A692-451B-8AD8-E9E6DE2BD08D}"/>
              </a:ext>
            </a:extLst>
          </p:cNvPr>
          <p:cNvSpPr/>
          <p:nvPr/>
        </p:nvSpPr>
        <p:spPr>
          <a:xfrm>
            <a:off x="92299" y="6702546"/>
            <a:ext cx="5135007" cy="523220"/>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Schematic block diagram of the NH</a:t>
            </a:r>
            <a:r>
              <a:rPr lang="en-US" sz="1100" b="1"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 sensor fabrication (a), schematic illustration, and actual photograph of the sensor (b).</a:t>
            </a:r>
          </a:p>
        </p:txBody>
      </p:sp>
      <p:pic>
        <p:nvPicPr>
          <p:cNvPr id="18" name="Picture 17">
            <a:extLst>
              <a:ext uri="{FF2B5EF4-FFF2-40B4-BE49-F238E27FC236}">
                <a16:creationId xmlns:a16="http://schemas.microsoft.com/office/drawing/2014/main" id="{A5CF16A7-D6C0-4BC4-8FB1-674586E5C5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065"/>
          <a:stretch/>
        </p:blipFill>
        <p:spPr>
          <a:xfrm>
            <a:off x="349133" y="1720313"/>
            <a:ext cx="4681641" cy="5083730"/>
          </a:xfrm>
          <a:prstGeom prst="rect">
            <a:avLst/>
          </a:prstGeom>
        </p:spPr>
      </p:pic>
      <p:pic>
        <p:nvPicPr>
          <p:cNvPr id="19" name="Picture 18">
            <a:extLst>
              <a:ext uri="{FF2B5EF4-FFF2-40B4-BE49-F238E27FC236}">
                <a16:creationId xmlns:a16="http://schemas.microsoft.com/office/drawing/2014/main" id="{E53E5D4E-88D5-4901-9D04-0C60F045F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0" y="1737245"/>
            <a:ext cx="4488147" cy="4484999"/>
          </a:xfrm>
          <a:prstGeom prst="rect">
            <a:avLst/>
          </a:prstGeom>
        </p:spPr>
      </p:pic>
      <p:pic>
        <p:nvPicPr>
          <p:cNvPr id="20" name="Picture 19">
            <a:extLst>
              <a:ext uri="{FF2B5EF4-FFF2-40B4-BE49-F238E27FC236}">
                <a16:creationId xmlns:a16="http://schemas.microsoft.com/office/drawing/2014/main" id="{47674401-63AC-40C3-80AF-A9FDD0DDD2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9811" y="1737244"/>
            <a:ext cx="4100208" cy="4338776"/>
          </a:xfrm>
          <a:prstGeom prst="rect">
            <a:avLst/>
          </a:prstGeom>
        </p:spPr>
      </p:pic>
      <p:pic>
        <p:nvPicPr>
          <p:cNvPr id="22" name="Picture 21">
            <a:extLst>
              <a:ext uri="{FF2B5EF4-FFF2-40B4-BE49-F238E27FC236}">
                <a16:creationId xmlns:a16="http://schemas.microsoft.com/office/drawing/2014/main" id="{E9868737-B1F1-4D1D-8797-3A301E1230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44542" y="1690133"/>
            <a:ext cx="3632958" cy="3927585"/>
          </a:xfrm>
          <a:prstGeom prst="rect">
            <a:avLst/>
          </a:prstGeom>
        </p:spPr>
      </p:pic>
      <p:sp>
        <p:nvSpPr>
          <p:cNvPr id="23" name="Rectangle 22">
            <a:extLst>
              <a:ext uri="{FF2B5EF4-FFF2-40B4-BE49-F238E27FC236}">
                <a16:creationId xmlns:a16="http://schemas.microsoft.com/office/drawing/2014/main" id="{F592D2B7-532B-402B-9809-7D3003A1F7EF}"/>
              </a:ext>
            </a:extLst>
          </p:cNvPr>
          <p:cNvSpPr/>
          <p:nvPr/>
        </p:nvSpPr>
        <p:spPr>
          <a:xfrm>
            <a:off x="5432162" y="6234848"/>
            <a:ext cx="4357916" cy="523220"/>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SEM images (a, b), particle size histogram (c), and thickness measurement results (d) of the Fe</a:t>
            </a:r>
            <a:r>
              <a:rPr lang="en-US" sz="12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200" b="1" baseline="-25000"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 film.</a:t>
            </a:r>
          </a:p>
        </p:txBody>
      </p:sp>
      <p:sp>
        <p:nvSpPr>
          <p:cNvPr id="24" name="Rectangle 23">
            <a:extLst>
              <a:ext uri="{FF2B5EF4-FFF2-40B4-BE49-F238E27FC236}">
                <a16:creationId xmlns:a16="http://schemas.microsoft.com/office/drawing/2014/main" id="{43035F93-3E66-456E-9475-40395874645A}"/>
              </a:ext>
            </a:extLst>
          </p:cNvPr>
          <p:cNvSpPr/>
          <p:nvPr/>
        </p:nvSpPr>
        <p:spPr>
          <a:xfrm>
            <a:off x="9746910" y="6057900"/>
            <a:ext cx="4313589" cy="523220"/>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Low (a, b) and high-resolution (c) TEM images and the SAED pattern (d) for the Fe</a:t>
            </a:r>
            <a:r>
              <a:rPr lang="en-US" sz="12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200" b="1" baseline="-25000"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 material.</a:t>
            </a:r>
          </a:p>
        </p:txBody>
      </p:sp>
      <p:sp>
        <p:nvSpPr>
          <p:cNvPr id="25" name="Rectangle 24">
            <a:extLst>
              <a:ext uri="{FF2B5EF4-FFF2-40B4-BE49-F238E27FC236}">
                <a16:creationId xmlns:a16="http://schemas.microsoft.com/office/drawing/2014/main" id="{94159BBE-92C5-4EAC-8E5E-05789AD913F1}"/>
              </a:ext>
            </a:extLst>
          </p:cNvPr>
          <p:cNvSpPr/>
          <p:nvPr/>
        </p:nvSpPr>
        <p:spPr>
          <a:xfrm>
            <a:off x="14126644" y="5656674"/>
            <a:ext cx="3790490" cy="523220"/>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Low (a, b) and high (c, d) resolution TEM images for the MWCNTs.</a:t>
            </a:r>
          </a:p>
        </p:txBody>
      </p:sp>
      <p:pic>
        <p:nvPicPr>
          <p:cNvPr id="26" name="Picture 25">
            <a:extLst>
              <a:ext uri="{FF2B5EF4-FFF2-40B4-BE49-F238E27FC236}">
                <a16:creationId xmlns:a16="http://schemas.microsoft.com/office/drawing/2014/main" id="{28475FD7-C53B-48FE-BD45-E6CFBE6394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854" y="7275081"/>
            <a:ext cx="4001898" cy="2480206"/>
          </a:xfrm>
          <a:prstGeom prst="rect">
            <a:avLst/>
          </a:prstGeom>
        </p:spPr>
      </p:pic>
      <p:pic>
        <p:nvPicPr>
          <p:cNvPr id="28" name="Picture 27">
            <a:extLst>
              <a:ext uri="{FF2B5EF4-FFF2-40B4-BE49-F238E27FC236}">
                <a16:creationId xmlns:a16="http://schemas.microsoft.com/office/drawing/2014/main" id="{ADF7287C-9C81-42A9-80AE-CF4220CA17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11620" y="6809889"/>
            <a:ext cx="4058024" cy="2984796"/>
          </a:xfrm>
          <a:prstGeom prst="rect">
            <a:avLst/>
          </a:prstGeom>
        </p:spPr>
      </p:pic>
      <p:pic>
        <p:nvPicPr>
          <p:cNvPr id="29" name="Picture 28">
            <a:extLst>
              <a:ext uri="{FF2B5EF4-FFF2-40B4-BE49-F238E27FC236}">
                <a16:creationId xmlns:a16="http://schemas.microsoft.com/office/drawing/2014/main" id="{924CD5FC-3B5F-4855-9A13-332AEAB77C6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87370" y="6667979"/>
            <a:ext cx="3899256" cy="2984796"/>
          </a:xfrm>
          <a:prstGeom prst="rect">
            <a:avLst/>
          </a:prstGeom>
        </p:spPr>
      </p:pic>
      <p:pic>
        <p:nvPicPr>
          <p:cNvPr id="39" name="Picture 38">
            <a:extLst>
              <a:ext uri="{FF2B5EF4-FFF2-40B4-BE49-F238E27FC236}">
                <a16:creationId xmlns:a16="http://schemas.microsoft.com/office/drawing/2014/main" id="{DFB717B1-8A33-4731-9198-B458FC8D17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235057" y="6155824"/>
            <a:ext cx="3682744" cy="3267461"/>
          </a:xfrm>
          <a:prstGeom prst="rect">
            <a:avLst/>
          </a:prstGeom>
        </p:spPr>
      </p:pic>
      <p:sp>
        <p:nvSpPr>
          <p:cNvPr id="40" name="Rectangle 39">
            <a:extLst>
              <a:ext uri="{FF2B5EF4-FFF2-40B4-BE49-F238E27FC236}">
                <a16:creationId xmlns:a16="http://schemas.microsoft.com/office/drawing/2014/main" id="{B6DC1B50-5BBC-41ED-8264-F7544311F190}"/>
              </a:ext>
            </a:extLst>
          </p:cNvPr>
          <p:cNvSpPr/>
          <p:nvPr/>
        </p:nvSpPr>
        <p:spPr>
          <a:xfrm>
            <a:off x="872260" y="9880899"/>
            <a:ext cx="3641451" cy="307777"/>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Raman spectra of the MWCNTs.</a:t>
            </a:r>
          </a:p>
        </p:txBody>
      </p:sp>
      <p:sp>
        <p:nvSpPr>
          <p:cNvPr id="41" name="Rectangle 40">
            <a:extLst>
              <a:ext uri="{FF2B5EF4-FFF2-40B4-BE49-F238E27FC236}">
                <a16:creationId xmlns:a16="http://schemas.microsoft.com/office/drawing/2014/main" id="{AE281717-EEB0-44E1-A40A-F36431E32D7A}"/>
              </a:ext>
            </a:extLst>
          </p:cNvPr>
          <p:cNvSpPr/>
          <p:nvPr/>
        </p:nvSpPr>
        <p:spPr>
          <a:xfrm>
            <a:off x="5379737" y="9880899"/>
            <a:ext cx="4462766" cy="307777"/>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EDX spectrum of the Fe</a:t>
            </a:r>
            <a:r>
              <a:rPr lang="en-US" sz="12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200" b="1" baseline="-25000"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/MWCNTs material</a:t>
            </a:r>
          </a:p>
        </p:txBody>
      </p:sp>
      <p:sp>
        <p:nvSpPr>
          <p:cNvPr id="42" name="Rectangle 41">
            <a:extLst>
              <a:ext uri="{FF2B5EF4-FFF2-40B4-BE49-F238E27FC236}">
                <a16:creationId xmlns:a16="http://schemas.microsoft.com/office/drawing/2014/main" id="{4C3D1286-5112-48B1-BBF3-C6E64045E220}"/>
              </a:ext>
            </a:extLst>
          </p:cNvPr>
          <p:cNvSpPr/>
          <p:nvPr/>
        </p:nvSpPr>
        <p:spPr>
          <a:xfrm>
            <a:off x="10253277" y="9717058"/>
            <a:ext cx="3641451" cy="523220"/>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FTIR spectra of the Fe</a:t>
            </a:r>
            <a:r>
              <a:rPr lang="en-US" sz="12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200" b="1"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/MWCNTs and Fe</a:t>
            </a:r>
            <a:r>
              <a:rPr lang="en-US" sz="12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200" b="1" baseline="-25000" dirty="0">
                <a:solidFill>
                  <a:srgbClr val="09105A"/>
                </a:solidFill>
                <a:latin typeface="Times New Roman" panose="02020603050405020304" pitchFamily="18" charset="0"/>
                <a:cs typeface="Times New Roman" panose="02020603050405020304" pitchFamily="18" charset="0"/>
              </a:rPr>
              <a:t>3</a:t>
            </a:r>
            <a:r>
              <a:rPr lang="en-US" sz="1400" b="1" baseline="-25000" dirty="0">
                <a:solidFill>
                  <a:srgbClr val="09105A"/>
                </a:solidFill>
                <a:latin typeface="Times New Roman" panose="02020603050405020304" pitchFamily="18" charset="0"/>
                <a:cs typeface="Times New Roman" panose="02020603050405020304" pitchFamily="18" charset="0"/>
              </a:rPr>
              <a:t> </a:t>
            </a:r>
            <a:r>
              <a:rPr lang="en-US" sz="1400" b="1" dirty="0">
                <a:solidFill>
                  <a:srgbClr val="09105A"/>
                </a:solidFill>
                <a:latin typeface="Times New Roman" panose="02020603050405020304" pitchFamily="18" charset="0"/>
                <a:cs typeface="Times New Roman" panose="02020603050405020304" pitchFamily="18" charset="0"/>
              </a:rPr>
              <a:t>materials.</a:t>
            </a:r>
          </a:p>
        </p:txBody>
      </p:sp>
      <p:sp>
        <p:nvSpPr>
          <p:cNvPr id="43" name="Rectangle 42">
            <a:extLst>
              <a:ext uri="{FF2B5EF4-FFF2-40B4-BE49-F238E27FC236}">
                <a16:creationId xmlns:a16="http://schemas.microsoft.com/office/drawing/2014/main" id="{CF22805C-B080-4CCE-8B11-A41EE43B9382}"/>
              </a:ext>
            </a:extLst>
          </p:cNvPr>
          <p:cNvSpPr/>
          <p:nvPr/>
        </p:nvSpPr>
        <p:spPr>
          <a:xfrm>
            <a:off x="14182160" y="9497766"/>
            <a:ext cx="3899256" cy="738664"/>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XPS survey spectrum (a), high-resolution XPS spectrum of Fe 2p (b), C 1s (c), and O 1s (d) for the Fe</a:t>
            </a:r>
            <a:r>
              <a:rPr lang="en-US" sz="12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200" b="1" baseline="-25000"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/MWCNTs material.</a:t>
            </a:r>
          </a:p>
        </p:txBody>
      </p:sp>
    </p:spTree>
    <p:extLst>
      <p:ext uri="{BB962C8B-B14F-4D97-AF65-F5344CB8AC3E}">
        <p14:creationId xmlns:p14="http://schemas.microsoft.com/office/powerpoint/2010/main" val="3967954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508032" cy="461665"/>
          </a:xfrm>
          <a:prstGeom prst="rect">
            <a:avLst/>
          </a:prstGeom>
          <a:solidFill>
            <a:schemeClr val="accent1">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Highly Sensitive Ammonia Gas Sensor Based on MWCNTs Saturated Fe</a:t>
            </a:r>
            <a:r>
              <a:rPr lang="en-US" sz="1600"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O</a:t>
            </a:r>
            <a:r>
              <a:rPr lang="en-US" sz="1600" b="1" dirty="0">
                <a:solidFill>
                  <a:srgbClr val="09105A"/>
                </a:solidFill>
                <a:latin typeface="Times New Roman" panose="02020603050405020304" pitchFamily="18" charset="0"/>
                <a:cs typeface="Times New Roman" panose="02020603050405020304" pitchFamily="18" charset="0"/>
              </a:rPr>
              <a:t>3</a:t>
            </a:r>
            <a:r>
              <a:rPr lang="en-US" sz="2400" b="1" dirty="0">
                <a:solidFill>
                  <a:srgbClr val="09105A"/>
                </a:solidFill>
                <a:latin typeface="Times New Roman" panose="02020603050405020304" pitchFamily="18" charset="0"/>
                <a:cs typeface="Times New Roman" panose="02020603050405020304" pitchFamily="18" charset="0"/>
              </a:rPr>
              <a:t> Nanograins  </a:t>
            </a:r>
            <a:r>
              <a:rPr lang="en-US" sz="2400" b="1" dirty="0">
                <a:solidFill>
                  <a:srgbClr val="CC0099"/>
                </a:solidFill>
                <a:latin typeface="Times New Roman" panose="02020603050405020304" pitchFamily="18" charset="0"/>
                <a:cs typeface="Times New Roman" panose="02020603050405020304" pitchFamily="18" charset="0"/>
              </a:rPr>
              <a:t>(Ammonia sensing results)</a:t>
            </a:r>
          </a:p>
        </p:txBody>
      </p:sp>
      <p:sp>
        <p:nvSpPr>
          <p:cNvPr id="31" name="Rectangle 30">
            <a:extLst>
              <a:ext uri="{FF2B5EF4-FFF2-40B4-BE49-F238E27FC236}">
                <a16:creationId xmlns:a16="http://schemas.microsoft.com/office/drawing/2014/main" id="{D6054899-BDD5-4D8F-AE98-752AF10D4044}"/>
              </a:ext>
            </a:extLst>
          </p:cNvPr>
          <p:cNvSpPr/>
          <p:nvPr/>
        </p:nvSpPr>
        <p:spPr>
          <a:xfrm>
            <a:off x="542386" y="8351806"/>
            <a:ext cx="5655256" cy="1304203"/>
          </a:xfrm>
          <a:prstGeom prst="rect">
            <a:avLst/>
          </a:prstGeom>
        </p:spPr>
        <p:txBody>
          <a:bodyPr wrap="square">
            <a:spAutoFit/>
          </a:bodyPr>
          <a:lstStyle/>
          <a:p>
            <a:pPr algn="just" defTabSz="1371600"/>
            <a:r>
              <a:rPr lang="en-US" sz="1575" b="1" dirty="0">
                <a:solidFill>
                  <a:srgbClr val="09105A"/>
                </a:solidFill>
                <a:latin typeface="Times New Roman" panose="02020603050405020304" pitchFamily="18" charset="0"/>
                <a:cs typeface="Times New Roman" panose="02020603050405020304" pitchFamily="18" charset="0"/>
              </a:rPr>
              <a:t>(a) Sensor resistance vs operating temperature, (b) sensor response vs operating temperature at 250 ppm of NH</a:t>
            </a:r>
            <a:r>
              <a:rPr lang="en-US" sz="1350" b="1" baseline="-25000" dirty="0">
                <a:solidFill>
                  <a:srgbClr val="09105A"/>
                </a:solidFill>
                <a:latin typeface="Times New Roman" panose="02020603050405020304" pitchFamily="18" charset="0"/>
                <a:cs typeface="Times New Roman" panose="02020603050405020304" pitchFamily="18" charset="0"/>
              </a:rPr>
              <a:t>3</a:t>
            </a:r>
            <a:r>
              <a:rPr lang="en-US" sz="1575" b="1" dirty="0">
                <a:solidFill>
                  <a:srgbClr val="09105A"/>
                </a:solidFill>
                <a:latin typeface="Times New Roman" panose="02020603050405020304" pitchFamily="18" charset="0"/>
                <a:cs typeface="Times New Roman" panose="02020603050405020304" pitchFamily="18" charset="0"/>
              </a:rPr>
              <a:t>, (c) dynamic response curves of the sensor to different concentrations of ammonia at 200 °C, (d) sensor response vs NH</a:t>
            </a:r>
            <a:r>
              <a:rPr lang="en-US" sz="1575" b="1" baseline="-25000" dirty="0">
                <a:solidFill>
                  <a:srgbClr val="09105A"/>
                </a:solidFill>
                <a:latin typeface="Times New Roman" panose="02020603050405020304" pitchFamily="18" charset="0"/>
                <a:cs typeface="Times New Roman" panose="02020603050405020304" pitchFamily="18" charset="0"/>
              </a:rPr>
              <a:t>3</a:t>
            </a:r>
            <a:r>
              <a:rPr lang="en-US" sz="1575" b="1" dirty="0">
                <a:solidFill>
                  <a:srgbClr val="09105A"/>
                </a:solidFill>
                <a:latin typeface="Times New Roman" panose="02020603050405020304" pitchFamily="18" charset="0"/>
                <a:cs typeface="Times New Roman" panose="02020603050405020304" pitchFamily="18" charset="0"/>
              </a:rPr>
              <a:t> concentration at 200 °C.</a:t>
            </a:r>
          </a:p>
        </p:txBody>
      </p:sp>
      <p:pic>
        <p:nvPicPr>
          <p:cNvPr id="32" name="Picture 31">
            <a:extLst>
              <a:ext uri="{FF2B5EF4-FFF2-40B4-BE49-F238E27FC236}">
                <a16:creationId xmlns:a16="http://schemas.microsoft.com/office/drawing/2014/main" id="{3230B637-C031-47C6-A58B-0C87707A00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58" y="1943099"/>
            <a:ext cx="6117513" cy="6117513"/>
          </a:xfrm>
          <a:prstGeom prst="rect">
            <a:avLst/>
          </a:prstGeom>
        </p:spPr>
      </p:pic>
      <p:pic>
        <p:nvPicPr>
          <p:cNvPr id="33" name="Picture 32">
            <a:extLst>
              <a:ext uri="{FF2B5EF4-FFF2-40B4-BE49-F238E27FC236}">
                <a16:creationId xmlns:a16="http://schemas.microsoft.com/office/drawing/2014/main" id="{816EBFA0-58E8-46F0-8FC7-B30AAF7D0B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6725" y="1943100"/>
            <a:ext cx="6117512" cy="6117512"/>
          </a:xfrm>
          <a:prstGeom prst="rect">
            <a:avLst/>
          </a:prstGeom>
        </p:spPr>
      </p:pic>
      <p:pic>
        <p:nvPicPr>
          <p:cNvPr id="34" name="Picture 33">
            <a:extLst>
              <a:ext uri="{FF2B5EF4-FFF2-40B4-BE49-F238E27FC236}">
                <a16:creationId xmlns:a16="http://schemas.microsoft.com/office/drawing/2014/main" id="{A0860B2D-5F55-4795-84E6-BDCE1602BC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86953" y="3695700"/>
            <a:ext cx="5269590" cy="3559073"/>
          </a:xfrm>
          <a:prstGeom prst="rect">
            <a:avLst/>
          </a:prstGeom>
        </p:spPr>
      </p:pic>
      <p:sp>
        <p:nvSpPr>
          <p:cNvPr id="35" name="Rectangle 34">
            <a:extLst>
              <a:ext uri="{FF2B5EF4-FFF2-40B4-BE49-F238E27FC236}">
                <a16:creationId xmlns:a16="http://schemas.microsoft.com/office/drawing/2014/main" id="{105842C5-0E25-4367-BC8E-B5F0326C39A2}"/>
              </a:ext>
            </a:extLst>
          </p:cNvPr>
          <p:cNvSpPr/>
          <p:nvPr/>
        </p:nvSpPr>
        <p:spPr>
          <a:xfrm>
            <a:off x="6687852" y="8343900"/>
            <a:ext cx="5655257" cy="1304203"/>
          </a:xfrm>
          <a:prstGeom prst="rect">
            <a:avLst/>
          </a:prstGeom>
        </p:spPr>
        <p:txBody>
          <a:bodyPr wrap="square">
            <a:spAutoFit/>
          </a:bodyPr>
          <a:lstStyle/>
          <a:p>
            <a:pPr algn="just" defTabSz="1371600"/>
            <a:r>
              <a:rPr lang="en-US" sz="1575" b="1" dirty="0">
                <a:solidFill>
                  <a:srgbClr val="09105A"/>
                </a:solidFill>
                <a:latin typeface="Times New Roman" panose="02020603050405020304" pitchFamily="18" charset="0"/>
                <a:cs typeface="Times New Roman" panose="02020603050405020304" pitchFamily="18" charset="0"/>
              </a:rPr>
              <a:t>(a) Real-time response curve of the sensor at 3 ppm ammonia, representing the response and recovery times at 200 °C, (b) repeatability tests of the sensor to 30 ppm ammonia at 200 °C, (c) selectivity of the sensor for NH</a:t>
            </a:r>
            <a:r>
              <a:rPr lang="en-US" sz="1575" b="1" baseline="-25000" dirty="0">
                <a:solidFill>
                  <a:srgbClr val="09105A"/>
                </a:solidFill>
                <a:latin typeface="Times New Roman" panose="02020603050405020304" pitchFamily="18" charset="0"/>
                <a:cs typeface="Times New Roman" panose="02020603050405020304" pitchFamily="18" charset="0"/>
              </a:rPr>
              <a:t>3</a:t>
            </a:r>
            <a:r>
              <a:rPr lang="en-US" sz="1575" b="1" dirty="0">
                <a:solidFill>
                  <a:srgbClr val="09105A"/>
                </a:solidFill>
                <a:latin typeface="Times New Roman" panose="02020603050405020304" pitchFamily="18" charset="0"/>
                <a:cs typeface="Times New Roman" panose="02020603050405020304" pitchFamily="18" charset="0"/>
              </a:rPr>
              <a:t> at 200 °C, and (d) long-term stability of the sensor for ammonia at 200 °C.</a:t>
            </a:r>
          </a:p>
        </p:txBody>
      </p:sp>
      <p:sp>
        <p:nvSpPr>
          <p:cNvPr id="36" name="Rectangle 35">
            <a:extLst>
              <a:ext uri="{FF2B5EF4-FFF2-40B4-BE49-F238E27FC236}">
                <a16:creationId xmlns:a16="http://schemas.microsoft.com/office/drawing/2014/main" id="{03A0A159-61D4-4B03-AB56-273DEDC085F7}"/>
              </a:ext>
            </a:extLst>
          </p:cNvPr>
          <p:cNvSpPr/>
          <p:nvPr/>
        </p:nvSpPr>
        <p:spPr>
          <a:xfrm>
            <a:off x="13927703" y="7653286"/>
            <a:ext cx="3110211" cy="577081"/>
          </a:xfrm>
          <a:prstGeom prst="rect">
            <a:avLst/>
          </a:prstGeom>
        </p:spPr>
        <p:txBody>
          <a:bodyPr wrap="square">
            <a:spAutoFit/>
          </a:bodyPr>
          <a:lstStyle/>
          <a:p>
            <a:pPr algn="ctr" defTabSz="1371600"/>
            <a:r>
              <a:rPr lang="en-US" sz="1575" b="1" dirty="0">
                <a:solidFill>
                  <a:srgbClr val="09105A"/>
                </a:solidFill>
                <a:latin typeface="Times New Roman" panose="02020603050405020304" pitchFamily="18" charset="0"/>
                <a:cs typeface="Times New Roman" panose="02020603050405020304" pitchFamily="18" charset="0"/>
              </a:rPr>
              <a:t>Ammonia-sensing mechanism for the Fe</a:t>
            </a:r>
            <a:r>
              <a:rPr lang="en-US" sz="1575" b="1" baseline="-25000" dirty="0">
                <a:solidFill>
                  <a:srgbClr val="09105A"/>
                </a:solidFill>
                <a:latin typeface="Times New Roman" panose="02020603050405020304" pitchFamily="18" charset="0"/>
                <a:cs typeface="Times New Roman" panose="02020603050405020304" pitchFamily="18" charset="0"/>
              </a:rPr>
              <a:t>2</a:t>
            </a:r>
            <a:r>
              <a:rPr lang="en-US" sz="1575" b="1" dirty="0">
                <a:solidFill>
                  <a:srgbClr val="09105A"/>
                </a:solidFill>
                <a:latin typeface="Times New Roman" panose="02020603050405020304" pitchFamily="18" charset="0"/>
                <a:cs typeface="Times New Roman" panose="02020603050405020304" pitchFamily="18" charset="0"/>
              </a:rPr>
              <a:t>O</a:t>
            </a:r>
            <a:r>
              <a:rPr lang="en-US" sz="1575" b="1" baseline="-25000" dirty="0">
                <a:solidFill>
                  <a:srgbClr val="09105A"/>
                </a:solidFill>
                <a:latin typeface="Times New Roman" panose="02020603050405020304" pitchFamily="18" charset="0"/>
                <a:cs typeface="Times New Roman" panose="02020603050405020304" pitchFamily="18" charset="0"/>
              </a:rPr>
              <a:t>3</a:t>
            </a:r>
            <a:r>
              <a:rPr lang="en-US" sz="1575" b="1" dirty="0">
                <a:solidFill>
                  <a:srgbClr val="09105A"/>
                </a:solidFill>
                <a:latin typeface="Times New Roman" panose="02020603050405020304" pitchFamily="18" charset="0"/>
                <a:cs typeface="Times New Roman" panose="02020603050405020304" pitchFamily="18" charset="0"/>
              </a:rPr>
              <a:t>/MWCNTs material.</a:t>
            </a:r>
          </a:p>
        </p:txBody>
      </p:sp>
    </p:spTree>
    <p:extLst>
      <p:ext uri="{BB962C8B-B14F-4D97-AF65-F5344CB8AC3E}">
        <p14:creationId xmlns:p14="http://schemas.microsoft.com/office/powerpoint/2010/main" val="3142822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311258" y="1190240"/>
            <a:ext cx="17976742" cy="461665"/>
          </a:xfrm>
          <a:prstGeom prst="rect">
            <a:avLst/>
          </a:prstGeom>
          <a:solidFill>
            <a:schemeClr val="accent1">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Ultra-high selective hydrogen peroxide vapor sensor based on the Fe</a:t>
            </a:r>
            <a:r>
              <a:rPr lang="en-US" sz="1600"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O</a:t>
            </a:r>
            <a:r>
              <a:rPr lang="en-US" sz="1600" b="1" dirty="0">
                <a:solidFill>
                  <a:srgbClr val="09105A"/>
                </a:solidFill>
                <a:latin typeface="Times New Roman" panose="02020603050405020304" pitchFamily="18" charset="0"/>
                <a:cs typeface="Times New Roman" panose="02020603050405020304" pitchFamily="18" charset="0"/>
              </a:rPr>
              <a:t>3</a:t>
            </a:r>
            <a:r>
              <a:rPr lang="en-US" sz="2400" b="1" dirty="0">
                <a:solidFill>
                  <a:srgbClr val="09105A"/>
                </a:solidFill>
                <a:latin typeface="Times New Roman" panose="02020603050405020304" pitchFamily="18" charset="0"/>
                <a:cs typeface="Times New Roman" panose="02020603050405020304" pitchFamily="18" charset="0"/>
              </a:rPr>
              <a:t>/MWCNTs nanocomposite </a:t>
            </a:r>
            <a:r>
              <a:rPr lang="en-US" sz="2400" b="1" dirty="0">
                <a:solidFill>
                  <a:srgbClr val="CC0099"/>
                </a:solidFill>
                <a:latin typeface="Times New Roman" panose="02020603050405020304" pitchFamily="18" charset="0"/>
                <a:cs typeface="Times New Roman" panose="02020603050405020304" pitchFamily="18" charset="0"/>
              </a:rPr>
              <a:t>(Fabrication and characterization)</a:t>
            </a:r>
          </a:p>
        </p:txBody>
      </p:sp>
      <p:pic>
        <p:nvPicPr>
          <p:cNvPr id="28" name="Picture 27">
            <a:extLst>
              <a:ext uri="{FF2B5EF4-FFF2-40B4-BE49-F238E27FC236}">
                <a16:creationId xmlns:a16="http://schemas.microsoft.com/office/drawing/2014/main" id="{2082CAC9-3363-4CE6-AE2C-83F95C15E2E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11258" y="1760105"/>
            <a:ext cx="6394342" cy="3136869"/>
          </a:xfrm>
          <a:prstGeom prst="rect">
            <a:avLst/>
          </a:prstGeom>
        </p:spPr>
      </p:pic>
      <p:sp>
        <p:nvSpPr>
          <p:cNvPr id="37" name="Rectangle 36">
            <a:extLst>
              <a:ext uri="{FF2B5EF4-FFF2-40B4-BE49-F238E27FC236}">
                <a16:creationId xmlns:a16="http://schemas.microsoft.com/office/drawing/2014/main" id="{70597822-999D-4C7B-8F18-43428E2E64C7}"/>
              </a:ext>
            </a:extLst>
          </p:cNvPr>
          <p:cNvSpPr/>
          <p:nvPr/>
        </p:nvSpPr>
        <p:spPr>
          <a:xfrm>
            <a:off x="311258" y="4969761"/>
            <a:ext cx="6013342" cy="523220"/>
          </a:xfrm>
          <a:prstGeom prst="rect">
            <a:avLst/>
          </a:prstGeom>
        </p:spPr>
        <p:txBody>
          <a:bodyPr wrap="square">
            <a:spAutoFit/>
          </a:bodyPr>
          <a:lstStyle/>
          <a:p>
            <a:pPr defTabSz="1371600"/>
            <a:r>
              <a:rPr lang="en-US" sz="1400" b="1" dirty="0">
                <a:solidFill>
                  <a:srgbClr val="09105A"/>
                </a:solidFill>
                <a:latin typeface="Times New Roman" panose="02020603050405020304" pitchFamily="18" charset="0"/>
                <a:cs typeface="Times New Roman" panose="02020603050405020304" pitchFamily="18" charset="0"/>
              </a:rPr>
              <a:t>Actual photograph of the flexible sensor (a) and schematic illustration of its preparation steps (b).</a:t>
            </a:r>
          </a:p>
        </p:txBody>
      </p:sp>
      <p:pic>
        <p:nvPicPr>
          <p:cNvPr id="38" name="Picture 37">
            <a:extLst>
              <a:ext uri="{FF2B5EF4-FFF2-40B4-BE49-F238E27FC236}">
                <a16:creationId xmlns:a16="http://schemas.microsoft.com/office/drawing/2014/main" id="{6A2D04DF-E564-42ED-9034-AD3DD86CEC6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845362" y="5648710"/>
            <a:ext cx="4636690" cy="4378228"/>
          </a:xfrm>
          <a:prstGeom prst="rect">
            <a:avLst/>
          </a:prstGeom>
        </p:spPr>
      </p:pic>
      <p:sp>
        <p:nvSpPr>
          <p:cNvPr id="40" name="Rectangle 39">
            <a:extLst>
              <a:ext uri="{FF2B5EF4-FFF2-40B4-BE49-F238E27FC236}">
                <a16:creationId xmlns:a16="http://schemas.microsoft.com/office/drawing/2014/main" id="{62271620-F603-4BD5-BCF8-E8CE3C977557}"/>
              </a:ext>
            </a:extLst>
          </p:cNvPr>
          <p:cNvSpPr/>
          <p:nvPr/>
        </p:nvSpPr>
        <p:spPr>
          <a:xfrm>
            <a:off x="468710" y="8188819"/>
            <a:ext cx="1376652" cy="1815882"/>
          </a:xfrm>
          <a:prstGeom prst="rect">
            <a:avLst/>
          </a:prstGeom>
        </p:spPr>
        <p:txBody>
          <a:bodyPr wrap="square">
            <a:spAutoFit/>
          </a:bodyPr>
          <a:lstStyle/>
          <a:p>
            <a:pPr algn="r" defTabSz="1371600"/>
            <a:r>
              <a:rPr lang="en-US" sz="1400" b="1" dirty="0">
                <a:solidFill>
                  <a:srgbClr val="09105A"/>
                </a:solidFill>
                <a:latin typeface="Times New Roman" panose="02020603050405020304" pitchFamily="18" charset="0"/>
                <a:cs typeface="Times New Roman" panose="02020603050405020304" pitchFamily="18" charset="0"/>
              </a:rPr>
              <a:t>Low (a, b) and high-resolution (c) TEM images and SAED pattern (d) of the Fe</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100" b="1"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 material.</a:t>
            </a:r>
          </a:p>
        </p:txBody>
      </p:sp>
      <p:pic>
        <p:nvPicPr>
          <p:cNvPr id="41" name="Picture 40">
            <a:extLst>
              <a:ext uri="{FF2B5EF4-FFF2-40B4-BE49-F238E27FC236}">
                <a16:creationId xmlns:a16="http://schemas.microsoft.com/office/drawing/2014/main" id="{39088579-E36B-448A-874F-51CA6A792BF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643732" y="1837509"/>
            <a:ext cx="5297802" cy="3792912"/>
          </a:xfrm>
          <a:prstGeom prst="rect">
            <a:avLst/>
          </a:prstGeom>
        </p:spPr>
      </p:pic>
      <p:pic>
        <p:nvPicPr>
          <p:cNvPr id="43" name="Picture 42">
            <a:extLst>
              <a:ext uri="{FF2B5EF4-FFF2-40B4-BE49-F238E27FC236}">
                <a16:creationId xmlns:a16="http://schemas.microsoft.com/office/drawing/2014/main" id="{DAFC119A-0C6F-4E03-8611-02BF5B6E51D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813959" y="6050280"/>
            <a:ext cx="4957347" cy="3792912"/>
          </a:xfrm>
          <a:prstGeom prst="rect">
            <a:avLst/>
          </a:prstGeom>
        </p:spPr>
      </p:pic>
      <p:sp>
        <p:nvSpPr>
          <p:cNvPr id="46" name="Rectangle 45">
            <a:extLst>
              <a:ext uri="{FF2B5EF4-FFF2-40B4-BE49-F238E27FC236}">
                <a16:creationId xmlns:a16="http://schemas.microsoft.com/office/drawing/2014/main" id="{BEAC750E-336D-488C-8C82-F4434392B2CE}"/>
              </a:ext>
            </a:extLst>
          </p:cNvPr>
          <p:cNvSpPr/>
          <p:nvPr/>
        </p:nvSpPr>
        <p:spPr>
          <a:xfrm>
            <a:off x="7678823" y="5638041"/>
            <a:ext cx="3599471" cy="307777"/>
          </a:xfrm>
          <a:prstGeom prst="rect">
            <a:avLst/>
          </a:prstGeom>
        </p:spPr>
        <p:txBody>
          <a:bodyPr wrap="square">
            <a:spAutoFit/>
          </a:bodyPr>
          <a:lstStyle/>
          <a:p>
            <a:pPr defTabSz="1371600"/>
            <a:r>
              <a:rPr lang="en-US" sz="1400" b="1" dirty="0">
                <a:solidFill>
                  <a:srgbClr val="09105A"/>
                </a:solidFill>
                <a:latin typeface="Times New Roman" panose="02020603050405020304" pitchFamily="18" charset="0"/>
                <a:cs typeface="Times New Roman" panose="02020603050405020304" pitchFamily="18" charset="0"/>
              </a:rPr>
              <a:t>Raman spectrum of the MWCNTs structure.</a:t>
            </a:r>
          </a:p>
        </p:txBody>
      </p:sp>
      <p:sp>
        <p:nvSpPr>
          <p:cNvPr id="47" name="Rectangle 46">
            <a:extLst>
              <a:ext uri="{FF2B5EF4-FFF2-40B4-BE49-F238E27FC236}">
                <a16:creationId xmlns:a16="http://schemas.microsoft.com/office/drawing/2014/main" id="{704AA913-2FED-4E77-B58B-8A4E174C0124}"/>
              </a:ext>
            </a:extLst>
          </p:cNvPr>
          <p:cNvSpPr/>
          <p:nvPr/>
        </p:nvSpPr>
        <p:spPr>
          <a:xfrm>
            <a:off x="7467600" y="9850812"/>
            <a:ext cx="4021919" cy="307777"/>
          </a:xfrm>
          <a:prstGeom prst="rect">
            <a:avLst/>
          </a:prstGeom>
        </p:spPr>
        <p:txBody>
          <a:bodyPr wrap="square">
            <a:spAutoFit/>
          </a:bodyPr>
          <a:lstStyle/>
          <a:p>
            <a:pPr defTabSz="1371600"/>
            <a:r>
              <a:rPr lang="en-US" sz="1400" b="1" dirty="0">
                <a:solidFill>
                  <a:srgbClr val="09105A"/>
                </a:solidFill>
                <a:latin typeface="Times New Roman" panose="02020603050405020304" pitchFamily="18" charset="0"/>
                <a:cs typeface="Times New Roman" panose="02020603050405020304" pitchFamily="18" charset="0"/>
              </a:rPr>
              <a:t>FTIR spectrum of the Fe</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100" b="1"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/MWCNTs material.</a:t>
            </a:r>
          </a:p>
        </p:txBody>
      </p:sp>
      <p:pic>
        <p:nvPicPr>
          <p:cNvPr id="48" name="Picture 47">
            <a:extLst>
              <a:ext uri="{FF2B5EF4-FFF2-40B4-BE49-F238E27FC236}">
                <a16:creationId xmlns:a16="http://schemas.microsoft.com/office/drawing/2014/main" id="{C423A5FD-7CDB-4D9C-8E4F-3D7B8E183B4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1941533" y="1964324"/>
            <a:ext cx="4609359" cy="2238584"/>
          </a:xfrm>
          <a:prstGeom prst="rect">
            <a:avLst/>
          </a:prstGeom>
        </p:spPr>
      </p:pic>
      <p:pic>
        <p:nvPicPr>
          <p:cNvPr id="50" name="Picture 49">
            <a:extLst>
              <a:ext uri="{FF2B5EF4-FFF2-40B4-BE49-F238E27FC236}">
                <a16:creationId xmlns:a16="http://schemas.microsoft.com/office/drawing/2014/main" id="{863D7144-DEC1-4B28-9E9D-F03B258666F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1959896" y="4336328"/>
            <a:ext cx="4633595" cy="2313305"/>
          </a:xfrm>
          <a:prstGeom prst="rect">
            <a:avLst/>
          </a:prstGeom>
        </p:spPr>
      </p:pic>
      <p:sp>
        <p:nvSpPr>
          <p:cNvPr id="52" name="Rectangle 51">
            <a:extLst>
              <a:ext uri="{FF2B5EF4-FFF2-40B4-BE49-F238E27FC236}">
                <a16:creationId xmlns:a16="http://schemas.microsoft.com/office/drawing/2014/main" id="{820F3A7C-6EB3-49E2-95AF-1F7A4462192F}"/>
              </a:ext>
            </a:extLst>
          </p:cNvPr>
          <p:cNvSpPr/>
          <p:nvPr/>
        </p:nvSpPr>
        <p:spPr>
          <a:xfrm>
            <a:off x="16587006" y="1934429"/>
            <a:ext cx="1656522" cy="954107"/>
          </a:xfrm>
          <a:prstGeom prst="rect">
            <a:avLst/>
          </a:prstGeom>
        </p:spPr>
        <p:txBody>
          <a:bodyPr wrap="square">
            <a:spAutoFit/>
          </a:bodyPr>
          <a:lstStyle/>
          <a:p>
            <a:pPr defTabSz="1371600"/>
            <a:r>
              <a:rPr lang="en-US" sz="1400" b="1" dirty="0">
                <a:solidFill>
                  <a:srgbClr val="09105A"/>
                </a:solidFill>
                <a:latin typeface="Times New Roman" panose="02020603050405020304" pitchFamily="18" charset="0"/>
                <a:cs typeface="Times New Roman" panose="02020603050405020304" pitchFamily="18" charset="0"/>
              </a:rPr>
              <a:t>SEM images of the MWCNTs with the scalebars of 1 µm (a) and 500 nm (b).</a:t>
            </a:r>
          </a:p>
        </p:txBody>
      </p:sp>
      <p:sp>
        <p:nvSpPr>
          <p:cNvPr id="53" name="Rectangle 52">
            <a:extLst>
              <a:ext uri="{FF2B5EF4-FFF2-40B4-BE49-F238E27FC236}">
                <a16:creationId xmlns:a16="http://schemas.microsoft.com/office/drawing/2014/main" id="{B6CB919C-CEF1-4019-9C2D-854153B2A8DC}"/>
              </a:ext>
            </a:extLst>
          </p:cNvPr>
          <p:cNvSpPr/>
          <p:nvPr/>
        </p:nvSpPr>
        <p:spPr>
          <a:xfrm>
            <a:off x="16550892" y="4298776"/>
            <a:ext cx="1656522" cy="954107"/>
          </a:xfrm>
          <a:prstGeom prst="rect">
            <a:avLst/>
          </a:prstGeom>
        </p:spPr>
        <p:txBody>
          <a:bodyPr wrap="square">
            <a:spAutoFit/>
          </a:bodyPr>
          <a:lstStyle/>
          <a:p>
            <a:pPr defTabSz="1371600"/>
            <a:r>
              <a:rPr lang="en-US" sz="1400" b="1" dirty="0">
                <a:solidFill>
                  <a:srgbClr val="09105A"/>
                </a:solidFill>
                <a:latin typeface="Times New Roman" panose="02020603050405020304" pitchFamily="18" charset="0"/>
                <a:cs typeface="Times New Roman" panose="02020603050405020304" pitchFamily="18" charset="0"/>
              </a:rPr>
              <a:t>TEM images of the MWCNTs with the scalebars of 70 nm (a) and 20 nm (b).</a:t>
            </a:r>
          </a:p>
        </p:txBody>
      </p:sp>
      <p:pic>
        <p:nvPicPr>
          <p:cNvPr id="54" name="Picture 53">
            <a:extLst>
              <a:ext uri="{FF2B5EF4-FFF2-40B4-BE49-F238E27FC236}">
                <a16:creationId xmlns:a16="http://schemas.microsoft.com/office/drawing/2014/main" id="{47DBBA20-D661-4F1A-B924-CB4DDA68461B}"/>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11972873" y="6783053"/>
            <a:ext cx="4469765" cy="3421380"/>
          </a:xfrm>
          <a:prstGeom prst="rect">
            <a:avLst/>
          </a:prstGeom>
        </p:spPr>
      </p:pic>
      <p:sp>
        <p:nvSpPr>
          <p:cNvPr id="4" name="Rectangle 3"/>
          <p:cNvSpPr/>
          <p:nvPr/>
        </p:nvSpPr>
        <p:spPr>
          <a:xfrm>
            <a:off x="16506427" y="8188818"/>
            <a:ext cx="1692636" cy="1815882"/>
          </a:xfrm>
          <a:prstGeom prst="rect">
            <a:avLst/>
          </a:prstGeom>
        </p:spPr>
        <p:txBody>
          <a:bodyPr wrap="square">
            <a:spAutoFit/>
          </a:bodyPr>
          <a:lstStyle/>
          <a:p>
            <a:r>
              <a:rPr lang="en-US" sz="1400" b="1" dirty="0">
                <a:solidFill>
                  <a:srgbClr val="09105A"/>
                </a:solidFill>
              </a:rPr>
              <a:t>XPS survey spectrum (a), high-resolution XPS spectra of Fe2p (b), O1s (c), and C1s (d) for the Fe</a:t>
            </a:r>
            <a:r>
              <a:rPr lang="en-US" sz="1400" b="1" baseline="-25000" dirty="0">
                <a:solidFill>
                  <a:srgbClr val="09105A"/>
                </a:solidFill>
              </a:rPr>
              <a:t>2</a:t>
            </a:r>
            <a:r>
              <a:rPr lang="en-US" sz="1400" b="1" dirty="0">
                <a:solidFill>
                  <a:srgbClr val="09105A"/>
                </a:solidFill>
              </a:rPr>
              <a:t>O</a:t>
            </a:r>
            <a:r>
              <a:rPr lang="en-US" sz="1400" b="1" baseline="-25000" dirty="0">
                <a:solidFill>
                  <a:srgbClr val="09105A"/>
                </a:solidFill>
              </a:rPr>
              <a:t>3</a:t>
            </a:r>
            <a:r>
              <a:rPr lang="en-US" sz="1400" b="1" dirty="0">
                <a:solidFill>
                  <a:srgbClr val="09105A"/>
                </a:solidFill>
              </a:rPr>
              <a:t>/MWCNTs material.</a:t>
            </a:r>
          </a:p>
        </p:txBody>
      </p:sp>
    </p:spTree>
    <p:extLst>
      <p:ext uri="{BB962C8B-B14F-4D97-AF65-F5344CB8AC3E}">
        <p14:creationId xmlns:p14="http://schemas.microsoft.com/office/powerpoint/2010/main" val="345461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1204460" y="1693665"/>
            <a:ext cx="16224142" cy="461665"/>
          </a:xfrm>
          <a:prstGeom prst="rect">
            <a:avLst/>
          </a:prstGeom>
          <a:solidFill>
            <a:schemeClr val="accent1">
              <a:lumMod val="20000"/>
              <a:lumOff val="80000"/>
            </a:schemeClr>
          </a:solidFill>
        </p:spPr>
        <p:txBody>
          <a:bodyPr wrap="square">
            <a:spAutoFit/>
          </a:bodyPr>
          <a:lstStyle/>
          <a:p>
            <a:r>
              <a:rPr lang="en-US" sz="2400" b="1" dirty="0">
                <a:solidFill>
                  <a:srgbClr val="09105A"/>
                </a:solidFill>
                <a:latin typeface="Times New Roman" panose="02020603050405020304" pitchFamily="18" charset="0"/>
                <a:cs typeface="Times New Roman" panose="02020603050405020304" pitchFamily="18" charset="0"/>
              </a:rPr>
              <a:t>Ultra-high selective hydrogen peroxide vapor sensor based on the Fe</a:t>
            </a:r>
            <a:r>
              <a:rPr lang="en-US" sz="1600" b="1" dirty="0">
                <a:solidFill>
                  <a:srgbClr val="09105A"/>
                </a:solidFill>
                <a:latin typeface="Times New Roman" panose="02020603050405020304" pitchFamily="18" charset="0"/>
                <a:cs typeface="Times New Roman" panose="02020603050405020304" pitchFamily="18" charset="0"/>
              </a:rPr>
              <a:t>2</a:t>
            </a:r>
            <a:r>
              <a:rPr lang="en-US" sz="2400" b="1" dirty="0">
                <a:solidFill>
                  <a:srgbClr val="09105A"/>
                </a:solidFill>
                <a:latin typeface="Times New Roman" panose="02020603050405020304" pitchFamily="18" charset="0"/>
                <a:cs typeface="Times New Roman" panose="02020603050405020304" pitchFamily="18" charset="0"/>
              </a:rPr>
              <a:t>O</a:t>
            </a:r>
            <a:r>
              <a:rPr lang="en-US" sz="1600" b="1" dirty="0">
                <a:solidFill>
                  <a:srgbClr val="09105A"/>
                </a:solidFill>
                <a:latin typeface="Times New Roman" panose="02020603050405020304" pitchFamily="18" charset="0"/>
                <a:cs typeface="Times New Roman" panose="02020603050405020304" pitchFamily="18" charset="0"/>
              </a:rPr>
              <a:t>3</a:t>
            </a:r>
            <a:r>
              <a:rPr lang="en-US" sz="2400" b="1" dirty="0">
                <a:solidFill>
                  <a:srgbClr val="09105A"/>
                </a:solidFill>
                <a:latin typeface="Times New Roman" panose="02020603050405020304" pitchFamily="18" charset="0"/>
                <a:cs typeface="Times New Roman" panose="02020603050405020304" pitchFamily="18" charset="0"/>
              </a:rPr>
              <a:t>/MWCNTs nanocomposite </a:t>
            </a:r>
            <a:r>
              <a:rPr lang="en-US" sz="2400" b="1" dirty="0">
                <a:solidFill>
                  <a:srgbClr val="CC0099"/>
                </a:solidFill>
                <a:latin typeface="Times New Roman" panose="02020603050405020304" pitchFamily="18" charset="0"/>
                <a:cs typeface="Times New Roman" panose="02020603050405020304" pitchFamily="18" charset="0"/>
              </a:rPr>
              <a:t>(HPV sensing results)</a:t>
            </a:r>
          </a:p>
        </p:txBody>
      </p:sp>
      <p:pic>
        <p:nvPicPr>
          <p:cNvPr id="21" name="Picture 20">
            <a:extLst>
              <a:ext uri="{FF2B5EF4-FFF2-40B4-BE49-F238E27FC236}">
                <a16:creationId xmlns:a16="http://schemas.microsoft.com/office/drawing/2014/main" id="{5AF4E78A-5B5C-4046-85A4-58DC58D9B55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11258" y="2943932"/>
            <a:ext cx="6446427" cy="4534720"/>
          </a:xfrm>
          <a:prstGeom prst="rect">
            <a:avLst/>
          </a:prstGeom>
        </p:spPr>
      </p:pic>
      <p:sp>
        <p:nvSpPr>
          <p:cNvPr id="23" name="Rectangle 22">
            <a:extLst>
              <a:ext uri="{FF2B5EF4-FFF2-40B4-BE49-F238E27FC236}">
                <a16:creationId xmlns:a16="http://schemas.microsoft.com/office/drawing/2014/main" id="{600C68E3-2B3A-4155-954B-C3DFB092E814}"/>
              </a:ext>
            </a:extLst>
          </p:cNvPr>
          <p:cNvSpPr/>
          <p:nvPr/>
        </p:nvSpPr>
        <p:spPr>
          <a:xfrm>
            <a:off x="612828" y="7639228"/>
            <a:ext cx="6144857" cy="1477328"/>
          </a:xfrm>
          <a:prstGeom prst="rect">
            <a:avLst/>
          </a:prstGeom>
        </p:spPr>
        <p:txBody>
          <a:bodyPr wrap="square">
            <a:spAutoFit/>
          </a:bodyPr>
          <a:lstStyle/>
          <a:p>
            <a:pPr algn="just" defTabSz="1371600"/>
            <a:r>
              <a:rPr lang="en-US" sz="1400" b="1" dirty="0">
                <a:solidFill>
                  <a:srgbClr val="09105A"/>
                </a:solidFill>
                <a:latin typeface="Times New Roman" panose="02020603050405020304" pitchFamily="18" charset="0"/>
                <a:cs typeface="Times New Roman" panose="02020603050405020304" pitchFamily="18" charset="0"/>
              </a:rPr>
              <a:t>(</a:t>
            </a:r>
            <a:r>
              <a:rPr lang="en-US" b="1" dirty="0">
                <a:solidFill>
                  <a:srgbClr val="09105A"/>
                </a:solidFill>
              </a:rPr>
              <a:t>a) Sensor response vs. operating temperature at 60 ppm HPV, (b) dynamic resistance curve under the influence of 60 ppm of HPV at room temperature, (c) dynamic response curves at different concentrations of HPV at 100 °C (d) sensor response vs. HPV concentration at 100 °C.</a:t>
            </a:r>
          </a:p>
        </p:txBody>
      </p:sp>
      <p:pic>
        <p:nvPicPr>
          <p:cNvPr id="24" name="Picture 23">
            <a:extLst>
              <a:ext uri="{FF2B5EF4-FFF2-40B4-BE49-F238E27FC236}">
                <a16:creationId xmlns:a16="http://schemas.microsoft.com/office/drawing/2014/main" id="{8B80FD02-F83D-4F45-9D38-D0FACB2E5D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993213" y="2982032"/>
            <a:ext cx="5928360" cy="4496620"/>
          </a:xfrm>
          <a:prstGeom prst="rect">
            <a:avLst/>
          </a:prstGeom>
        </p:spPr>
      </p:pic>
      <p:sp>
        <p:nvSpPr>
          <p:cNvPr id="25" name="Rectangle 24">
            <a:extLst>
              <a:ext uri="{FF2B5EF4-FFF2-40B4-BE49-F238E27FC236}">
                <a16:creationId xmlns:a16="http://schemas.microsoft.com/office/drawing/2014/main" id="{D0FED874-270C-4D89-AE00-82283611F0A6}"/>
              </a:ext>
            </a:extLst>
          </p:cNvPr>
          <p:cNvSpPr/>
          <p:nvPr/>
        </p:nvSpPr>
        <p:spPr>
          <a:xfrm>
            <a:off x="7137993" y="7639228"/>
            <a:ext cx="5638800" cy="1477328"/>
          </a:xfrm>
          <a:prstGeom prst="rect">
            <a:avLst/>
          </a:prstGeom>
        </p:spPr>
        <p:txBody>
          <a:bodyPr wrap="square">
            <a:spAutoFit/>
          </a:bodyPr>
          <a:lstStyle/>
          <a:p>
            <a:pPr algn="just" defTabSz="1371600"/>
            <a:r>
              <a:rPr lang="en-US" b="1" dirty="0">
                <a:solidFill>
                  <a:srgbClr val="09105A"/>
                </a:solidFill>
              </a:rPr>
              <a:t>(a) Real-time resistance curve of the sensor at 20 ppm HPV, representing the response and recovery times at 100 °C, (b) repeatability tests of the sensor to 20 ppm HPV at 100 °C, (c) long-term stability of the HPV sensor at 100 °C, (d) bending stability of the HPV sensor at 100 °C.</a:t>
            </a:r>
          </a:p>
        </p:txBody>
      </p:sp>
      <p:pic>
        <p:nvPicPr>
          <p:cNvPr id="26" name="Picture 25">
            <a:extLst>
              <a:ext uri="{FF2B5EF4-FFF2-40B4-BE49-F238E27FC236}">
                <a16:creationId xmlns:a16="http://schemas.microsoft.com/office/drawing/2014/main" id="{98051560-BDE5-4CF1-A91F-D30045B0CDE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3084631" y="3848101"/>
            <a:ext cx="4892111" cy="2667000"/>
          </a:xfrm>
          <a:prstGeom prst="rect">
            <a:avLst/>
          </a:prstGeom>
        </p:spPr>
      </p:pic>
      <p:sp>
        <p:nvSpPr>
          <p:cNvPr id="29" name="Rectangle 28">
            <a:extLst>
              <a:ext uri="{FF2B5EF4-FFF2-40B4-BE49-F238E27FC236}">
                <a16:creationId xmlns:a16="http://schemas.microsoft.com/office/drawing/2014/main" id="{0CD689C5-DCFB-4A96-A85F-4FB1EA8D9823}"/>
              </a:ext>
            </a:extLst>
          </p:cNvPr>
          <p:cNvSpPr/>
          <p:nvPr/>
        </p:nvSpPr>
        <p:spPr>
          <a:xfrm>
            <a:off x="13371178" y="6743700"/>
            <a:ext cx="4319016" cy="307777"/>
          </a:xfrm>
          <a:prstGeom prst="rect">
            <a:avLst/>
          </a:prstGeom>
        </p:spPr>
        <p:txBody>
          <a:bodyPr wrap="square">
            <a:spAutoFit/>
          </a:bodyPr>
          <a:lstStyle/>
          <a:p>
            <a:pPr algn="just" defTabSz="1371600"/>
            <a:r>
              <a:rPr lang="en-US" sz="1400" b="1" dirty="0">
                <a:solidFill>
                  <a:srgbClr val="09105A"/>
                </a:solidFill>
                <a:latin typeface="Times New Roman" panose="02020603050405020304" pitchFamily="18" charset="0"/>
                <a:cs typeface="Times New Roman" panose="02020603050405020304" pitchFamily="18" charset="0"/>
              </a:rPr>
              <a:t>Selectivity of the sensor for 20 ppm of HPV at 100 °C.</a:t>
            </a:r>
            <a:endParaRPr lang="en-US" sz="1400" b="1" dirty="0">
              <a:solidFill>
                <a:srgbClr val="09105A"/>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021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152399" y="1221378"/>
            <a:ext cx="17939843" cy="415498"/>
          </a:xfrm>
          <a:prstGeom prst="rect">
            <a:avLst/>
          </a:prstGeom>
          <a:solidFill>
            <a:schemeClr val="accent1">
              <a:lumMod val="20000"/>
              <a:lumOff val="80000"/>
            </a:schemeClr>
          </a:solidFill>
        </p:spPr>
        <p:txBody>
          <a:bodyPr wrap="square">
            <a:spAutoFit/>
          </a:bodyPr>
          <a:lstStyle/>
          <a:p>
            <a:r>
              <a:rPr lang="en-US" sz="2100" b="1" dirty="0">
                <a:solidFill>
                  <a:srgbClr val="09105A"/>
                </a:solidFill>
                <a:latin typeface="Times New Roman" panose="02020603050405020304" pitchFamily="18" charset="0"/>
                <a:cs typeface="Times New Roman" panose="02020603050405020304" pitchFamily="18" charset="0"/>
              </a:rPr>
              <a:t>Enhanced humidity sensing performance of </a:t>
            </a:r>
            <a:r>
              <a:rPr lang="en-US" sz="2100" b="1" dirty="0" err="1">
                <a:solidFill>
                  <a:srgbClr val="09105A"/>
                </a:solidFill>
                <a:latin typeface="Times New Roman" panose="02020603050405020304" pitchFamily="18" charset="0"/>
                <a:cs typeface="Times New Roman" panose="02020603050405020304" pitchFamily="18" charset="0"/>
              </a:rPr>
              <a:t>Fe₂O</a:t>
            </a:r>
            <a:r>
              <a:rPr lang="en-US" sz="2100" b="1" dirty="0">
                <a:solidFill>
                  <a:srgbClr val="09105A"/>
                </a:solidFill>
                <a:latin typeface="Times New Roman" panose="02020603050405020304" pitchFamily="18" charset="0"/>
                <a:cs typeface="Times New Roman" panose="02020603050405020304" pitchFamily="18" charset="0"/>
              </a:rPr>
              <a:t>₃:</a:t>
            </a:r>
            <a:r>
              <a:rPr lang="en-US" sz="2100" b="1" dirty="0" err="1">
                <a:solidFill>
                  <a:srgbClr val="09105A"/>
                </a:solidFill>
                <a:latin typeface="Times New Roman" panose="02020603050405020304" pitchFamily="18" charset="0"/>
                <a:cs typeface="Times New Roman" panose="02020603050405020304" pitchFamily="18" charset="0"/>
              </a:rPr>
              <a:t>ZnO</a:t>
            </a:r>
            <a:r>
              <a:rPr lang="en-US" sz="2100" b="1" dirty="0">
                <a:solidFill>
                  <a:srgbClr val="09105A"/>
                </a:solidFill>
                <a:latin typeface="Times New Roman" panose="02020603050405020304" pitchFamily="18" charset="0"/>
                <a:cs typeface="Times New Roman" panose="02020603050405020304" pitchFamily="18" charset="0"/>
              </a:rPr>
              <a:t>/MWCNTs nanocomposite: fabrication and characterization </a:t>
            </a:r>
            <a:r>
              <a:rPr lang="en-US" sz="2100" b="1" dirty="0">
                <a:solidFill>
                  <a:srgbClr val="CC0099"/>
                </a:solidFill>
                <a:latin typeface="Times New Roman" panose="02020603050405020304" pitchFamily="18" charset="0"/>
                <a:cs typeface="Times New Roman" panose="02020603050405020304" pitchFamily="18" charset="0"/>
              </a:rPr>
              <a:t>(Fabrication and characterization)</a:t>
            </a:r>
          </a:p>
        </p:txBody>
      </p:sp>
      <p:pic>
        <p:nvPicPr>
          <p:cNvPr id="21" name="Picture 20" descr="C:\Users\User\Desktop\1_figures\Fig. 2.jpg">
            <a:extLst>
              <a:ext uri="{FF2B5EF4-FFF2-40B4-BE49-F238E27FC236}">
                <a16:creationId xmlns:a16="http://schemas.microsoft.com/office/drawing/2014/main" id="{2DE8C2D4-EA51-4FF7-954C-185AA5DA3F4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7120" y="1756999"/>
            <a:ext cx="4054604" cy="4054604"/>
          </a:xfrm>
          <a:prstGeom prst="rect">
            <a:avLst/>
          </a:prstGeom>
          <a:noFill/>
          <a:ln>
            <a:noFill/>
          </a:ln>
        </p:spPr>
      </p:pic>
      <p:pic>
        <p:nvPicPr>
          <p:cNvPr id="23" name="Picture 22">
            <a:extLst>
              <a:ext uri="{FF2B5EF4-FFF2-40B4-BE49-F238E27FC236}">
                <a16:creationId xmlns:a16="http://schemas.microsoft.com/office/drawing/2014/main" id="{17038292-C599-496D-8494-837096D540F1}"/>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5629048" y="1893999"/>
            <a:ext cx="6486752" cy="2821688"/>
          </a:xfrm>
          <a:prstGeom prst="rect">
            <a:avLst/>
          </a:prstGeom>
          <a:noFill/>
          <a:ln>
            <a:noFill/>
          </a:ln>
        </p:spPr>
      </p:pic>
      <p:pic>
        <p:nvPicPr>
          <p:cNvPr id="25" name="Picture 24" descr="F:\H2O sensor\0_Figures\Fig. 1.jpg">
            <a:extLst>
              <a:ext uri="{FF2B5EF4-FFF2-40B4-BE49-F238E27FC236}">
                <a16:creationId xmlns:a16="http://schemas.microsoft.com/office/drawing/2014/main" id="{EBA48B76-68E4-46B1-A12F-D2181514C7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57322" y="5143500"/>
            <a:ext cx="4052054" cy="2038880"/>
          </a:xfrm>
          <a:prstGeom prst="rect">
            <a:avLst/>
          </a:prstGeom>
          <a:noFill/>
          <a:ln>
            <a:noFill/>
          </a:ln>
        </p:spPr>
      </p:pic>
      <p:pic>
        <p:nvPicPr>
          <p:cNvPr id="29" name="Picture 28" descr="C:\Users\User\Desktop\1_figures\Fig. 6.jpg">
            <a:extLst>
              <a:ext uri="{FF2B5EF4-FFF2-40B4-BE49-F238E27FC236}">
                <a16:creationId xmlns:a16="http://schemas.microsoft.com/office/drawing/2014/main" id="{AD55389E-D65F-4A3F-A781-37A89C57A1DB}"/>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0994" y="5899421"/>
            <a:ext cx="3571240" cy="3568065"/>
          </a:xfrm>
          <a:prstGeom prst="rect">
            <a:avLst/>
          </a:prstGeom>
          <a:noFill/>
          <a:ln>
            <a:noFill/>
          </a:ln>
        </p:spPr>
      </p:pic>
      <p:pic>
        <p:nvPicPr>
          <p:cNvPr id="32" name="Picture 31" descr="C:\Users\User\Desktop\1_figures\Fig. 7.jpg">
            <a:extLst>
              <a:ext uri="{FF2B5EF4-FFF2-40B4-BE49-F238E27FC236}">
                <a16:creationId xmlns:a16="http://schemas.microsoft.com/office/drawing/2014/main" id="{381C89A0-6474-4762-A679-206693138978}"/>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90897" y="5210868"/>
            <a:ext cx="4248998" cy="4248998"/>
          </a:xfrm>
          <a:prstGeom prst="rect">
            <a:avLst/>
          </a:prstGeom>
          <a:noFill/>
          <a:ln>
            <a:noFill/>
          </a:ln>
        </p:spPr>
      </p:pic>
      <p:pic>
        <p:nvPicPr>
          <p:cNvPr id="35" name="Picture 34" descr="F:\H2O sensor\0_Figures\Fig. 4.jpg">
            <a:extLst>
              <a:ext uri="{FF2B5EF4-FFF2-40B4-BE49-F238E27FC236}">
                <a16:creationId xmlns:a16="http://schemas.microsoft.com/office/drawing/2014/main" id="{8F000D9C-0729-49AA-9241-50BF19FCA3A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86603" y="5211821"/>
            <a:ext cx="4248998" cy="4248998"/>
          </a:xfrm>
          <a:prstGeom prst="rect">
            <a:avLst/>
          </a:prstGeom>
          <a:noFill/>
          <a:ln>
            <a:noFill/>
          </a:ln>
        </p:spPr>
      </p:pic>
      <p:pic>
        <p:nvPicPr>
          <p:cNvPr id="39" name="Picture 38" descr="C:\Users\User\Desktop\1_figures\Fig. 4.jpg">
            <a:extLst>
              <a:ext uri="{FF2B5EF4-FFF2-40B4-BE49-F238E27FC236}">
                <a16:creationId xmlns:a16="http://schemas.microsoft.com/office/drawing/2014/main" id="{9122DE6C-D434-49C4-B19F-9A8840749F9B}"/>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268201" y="1799952"/>
            <a:ext cx="5867400" cy="2904906"/>
          </a:xfrm>
          <a:prstGeom prst="rect">
            <a:avLst/>
          </a:prstGeom>
          <a:noFill/>
          <a:ln>
            <a:noFill/>
          </a:ln>
        </p:spPr>
      </p:pic>
      <p:sp>
        <p:nvSpPr>
          <p:cNvPr id="44" name="Rectangle 43">
            <a:extLst>
              <a:ext uri="{FF2B5EF4-FFF2-40B4-BE49-F238E27FC236}">
                <a16:creationId xmlns:a16="http://schemas.microsoft.com/office/drawing/2014/main" id="{E6372901-23B2-4161-A855-AC0CAFEA1781}"/>
              </a:ext>
            </a:extLst>
          </p:cNvPr>
          <p:cNvSpPr/>
          <p:nvPr/>
        </p:nvSpPr>
        <p:spPr>
          <a:xfrm>
            <a:off x="100485" y="1869149"/>
            <a:ext cx="1216635" cy="1384995"/>
          </a:xfrm>
          <a:prstGeom prst="rect">
            <a:avLst/>
          </a:prstGeom>
        </p:spPr>
        <p:txBody>
          <a:bodyPr wrap="square">
            <a:spAutoFit/>
          </a:bodyPr>
          <a:lstStyle/>
          <a:p>
            <a:pPr defTabSz="1371600"/>
            <a:r>
              <a:rPr lang="en-US" sz="1200" b="1" dirty="0">
                <a:solidFill>
                  <a:srgbClr val="09105A"/>
                </a:solidFill>
                <a:latin typeface="Times New Roman" panose="02020603050405020304" pitchFamily="18" charset="0"/>
                <a:cs typeface="Times New Roman" panose="02020603050405020304" pitchFamily="18" charset="0"/>
              </a:rPr>
              <a:t>The fabrication steps and the actual photograph of the Fe</a:t>
            </a:r>
            <a:r>
              <a:rPr lang="en-US" sz="1050" b="1" dirty="0">
                <a:solidFill>
                  <a:srgbClr val="09105A"/>
                </a:solidFill>
                <a:latin typeface="Times New Roman" panose="02020603050405020304" pitchFamily="18" charset="0"/>
                <a:cs typeface="Times New Roman" panose="02020603050405020304" pitchFamily="18" charset="0"/>
              </a:rPr>
              <a:t>2</a:t>
            </a:r>
            <a:r>
              <a:rPr lang="en-US" sz="1200" b="1" dirty="0">
                <a:solidFill>
                  <a:srgbClr val="09105A"/>
                </a:solidFill>
                <a:latin typeface="Times New Roman" panose="02020603050405020304" pitchFamily="18" charset="0"/>
                <a:cs typeface="Times New Roman" panose="02020603050405020304" pitchFamily="18" charset="0"/>
              </a:rPr>
              <a:t>O</a:t>
            </a:r>
            <a:r>
              <a:rPr lang="en-US" sz="1050" b="1" dirty="0">
                <a:solidFill>
                  <a:srgbClr val="09105A"/>
                </a:solidFill>
                <a:latin typeface="Times New Roman" panose="02020603050405020304" pitchFamily="18" charset="0"/>
                <a:cs typeface="Times New Roman" panose="02020603050405020304" pitchFamily="18" charset="0"/>
              </a:rPr>
              <a:t>3</a:t>
            </a:r>
            <a:r>
              <a:rPr lang="en-US" sz="1200" b="1" dirty="0">
                <a:solidFill>
                  <a:srgbClr val="09105A"/>
                </a:solidFill>
                <a:latin typeface="Times New Roman" panose="02020603050405020304" pitchFamily="18" charset="0"/>
                <a:cs typeface="Times New Roman" panose="02020603050405020304" pitchFamily="18" charset="0"/>
              </a:rPr>
              <a:t>:ZnO/MWCNTs sensor.</a:t>
            </a:r>
          </a:p>
        </p:txBody>
      </p:sp>
      <p:sp>
        <p:nvSpPr>
          <p:cNvPr id="49" name="Rectangle 48">
            <a:extLst>
              <a:ext uri="{FF2B5EF4-FFF2-40B4-BE49-F238E27FC236}">
                <a16:creationId xmlns:a16="http://schemas.microsoft.com/office/drawing/2014/main" id="{7F70804D-4DCD-4394-97F3-030728DE6AAE}"/>
              </a:ext>
            </a:extLst>
          </p:cNvPr>
          <p:cNvSpPr/>
          <p:nvPr/>
        </p:nvSpPr>
        <p:spPr>
          <a:xfrm>
            <a:off x="6944193" y="4790301"/>
            <a:ext cx="3976334" cy="276999"/>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The schematic illustration of the humidity sensor.</a:t>
            </a:r>
          </a:p>
        </p:txBody>
      </p:sp>
      <p:sp>
        <p:nvSpPr>
          <p:cNvPr id="51" name="Rectangle 50">
            <a:extLst>
              <a:ext uri="{FF2B5EF4-FFF2-40B4-BE49-F238E27FC236}">
                <a16:creationId xmlns:a16="http://schemas.microsoft.com/office/drawing/2014/main" id="{5E3DBB84-375F-4DDB-88C7-B6AF8C6F2526}"/>
              </a:ext>
            </a:extLst>
          </p:cNvPr>
          <p:cNvSpPr/>
          <p:nvPr/>
        </p:nvSpPr>
        <p:spPr>
          <a:xfrm>
            <a:off x="9590897" y="9652932"/>
            <a:ext cx="4504926"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Low (a, b) and high-resolution (c) TEM images and SAED pattern (d) for the Fe</a:t>
            </a:r>
            <a:r>
              <a:rPr lang="en-US" sz="1050" b="1" baseline="-25000" dirty="0">
                <a:solidFill>
                  <a:srgbClr val="09105A"/>
                </a:solidFill>
                <a:latin typeface="Times New Roman" panose="02020603050405020304" pitchFamily="18" charset="0"/>
                <a:cs typeface="Times New Roman" panose="02020603050405020304" pitchFamily="18" charset="0"/>
              </a:rPr>
              <a:t>2</a:t>
            </a:r>
            <a:r>
              <a:rPr lang="en-US" sz="1200" b="1" dirty="0">
                <a:solidFill>
                  <a:srgbClr val="09105A"/>
                </a:solidFill>
                <a:latin typeface="Times New Roman" panose="02020603050405020304" pitchFamily="18" charset="0"/>
                <a:cs typeface="Times New Roman" panose="02020603050405020304" pitchFamily="18" charset="0"/>
              </a:rPr>
              <a:t>O</a:t>
            </a:r>
            <a:r>
              <a:rPr lang="en-US" sz="1050" b="1" baseline="-25000" dirty="0">
                <a:solidFill>
                  <a:srgbClr val="09105A"/>
                </a:solidFill>
                <a:latin typeface="Times New Roman" panose="02020603050405020304" pitchFamily="18" charset="0"/>
                <a:cs typeface="Times New Roman" panose="02020603050405020304" pitchFamily="18" charset="0"/>
              </a:rPr>
              <a:t>3</a:t>
            </a:r>
            <a:r>
              <a:rPr lang="en-US" sz="1200" b="1" dirty="0">
                <a:solidFill>
                  <a:srgbClr val="09105A"/>
                </a:solidFill>
                <a:latin typeface="Times New Roman" panose="02020603050405020304" pitchFamily="18" charset="0"/>
                <a:cs typeface="Times New Roman" panose="02020603050405020304" pitchFamily="18" charset="0"/>
              </a:rPr>
              <a:t>/</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material.</a:t>
            </a:r>
          </a:p>
        </p:txBody>
      </p:sp>
      <p:sp>
        <p:nvSpPr>
          <p:cNvPr id="56" name="Rectangle 55">
            <a:extLst>
              <a:ext uri="{FF2B5EF4-FFF2-40B4-BE49-F238E27FC236}">
                <a16:creationId xmlns:a16="http://schemas.microsoft.com/office/drawing/2014/main" id="{CCB616A0-E8CD-4778-9DCC-5DAC7BB7EA41}"/>
              </a:ext>
            </a:extLst>
          </p:cNvPr>
          <p:cNvSpPr/>
          <p:nvPr/>
        </p:nvSpPr>
        <p:spPr>
          <a:xfrm>
            <a:off x="210994" y="9536088"/>
            <a:ext cx="3413760" cy="646331"/>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SEM images (a, b), particle size histogram (c), and thickness measurement result (d) of the Fe</a:t>
            </a:r>
            <a:r>
              <a:rPr lang="en-US" sz="1050" b="1" baseline="-25000" dirty="0">
                <a:solidFill>
                  <a:srgbClr val="09105A"/>
                </a:solidFill>
                <a:latin typeface="Times New Roman" panose="02020603050405020304" pitchFamily="18" charset="0"/>
                <a:cs typeface="Times New Roman" panose="02020603050405020304" pitchFamily="18" charset="0"/>
              </a:rPr>
              <a:t>2</a:t>
            </a:r>
            <a:r>
              <a:rPr lang="en-US" sz="1200" b="1" dirty="0">
                <a:solidFill>
                  <a:srgbClr val="09105A"/>
                </a:solidFill>
                <a:latin typeface="Times New Roman" panose="02020603050405020304" pitchFamily="18" charset="0"/>
                <a:cs typeface="Times New Roman" panose="02020603050405020304" pitchFamily="18" charset="0"/>
              </a:rPr>
              <a:t>O</a:t>
            </a:r>
            <a:r>
              <a:rPr lang="en-US" sz="1050" b="1" baseline="-25000" dirty="0">
                <a:solidFill>
                  <a:srgbClr val="09105A"/>
                </a:solidFill>
                <a:latin typeface="Times New Roman" panose="02020603050405020304" pitchFamily="18" charset="0"/>
                <a:cs typeface="Times New Roman" panose="02020603050405020304" pitchFamily="18" charset="0"/>
              </a:rPr>
              <a:t>3</a:t>
            </a:r>
            <a:r>
              <a:rPr lang="en-US" sz="1200" b="1" dirty="0">
                <a:solidFill>
                  <a:srgbClr val="09105A"/>
                </a:solidFill>
                <a:latin typeface="Times New Roman" panose="02020603050405020304" pitchFamily="18" charset="0"/>
                <a:cs typeface="Times New Roman" panose="02020603050405020304" pitchFamily="18" charset="0"/>
              </a:rPr>
              <a:t>/</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film.</a:t>
            </a:r>
          </a:p>
        </p:txBody>
      </p:sp>
      <p:sp>
        <p:nvSpPr>
          <p:cNvPr id="57" name="Rectangle 56">
            <a:extLst>
              <a:ext uri="{FF2B5EF4-FFF2-40B4-BE49-F238E27FC236}">
                <a16:creationId xmlns:a16="http://schemas.microsoft.com/office/drawing/2014/main" id="{7C4369F4-BB03-4CDD-B34B-C879F40DEF53}"/>
              </a:ext>
            </a:extLst>
          </p:cNvPr>
          <p:cNvSpPr/>
          <p:nvPr/>
        </p:nvSpPr>
        <p:spPr>
          <a:xfrm>
            <a:off x="3860732" y="6328523"/>
            <a:ext cx="1648954" cy="830997"/>
          </a:xfrm>
          <a:prstGeom prst="rect">
            <a:avLst/>
          </a:prstGeom>
        </p:spPr>
        <p:txBody>
          <a:bodyPr wrap="square">
            <a:spAutoFit/>
          </a:bodyPr>
          <a:lstStyle/>
          <a:p>
            <a:pPr algn="r" defTabSz="1371600"/>
            <a:r>
              <a:rPr lang="en-US" sz="1200" b="1" dirty="0">
                <a:solidFill>
                  <a:srgbClr val="09105A"/>
                </a:solidFill>
                <a:latin typeface="Times New Roman" panose="02020603050405020304" pitchFamily="18" charset="0"/>
                <a:cs typeface="Times New Roman" panose="02020603050405020304" pitchFamily="18" charset="0"/>
              </a:rPr>
              <a:t>SEM images of the Fe</a:t>
            </a:r>
            <a:r>
              <a:rPr lang="en-US" sz="1050" b="1" dirty="0">
                <a:solidFill>
                  <a:srgbClr val="09105A"/>
                </a:solidFill>
                <a:latin typeface="Times New Roman" panose="02020603050405020304" pitchFamily="18" charset="0"/>
                <a:cs typeface="Times New Roman" panose="02020603050405020304" pitchFamily="18" charset="0"/>
              </a:rPr>
              <a:t>2</a:t>
            </a:r>
            <a:r>
              <a:rPr lang="en-US" sz="1200" b="1" dirty="0">
                <a:solidFill>
                  <a:srgbClr val="09105A"/>
                </a:solidFill>
                <a:latin typeface="Times New Roman" panose="02020603050405020304" pitchFamily="18" charset="0"/>
                <a:cs typeface="Times New Roman" panose="02020603050405020304" pitchFamily="18" charset="0"/>
              </a:rPr>
              <a:t>O</a:t>
            </a:r>
            <a:r>
              <a:rPr lang="en-US" sz="1050" b="1" dirty="0">
                <a:solidFill>
                  <a:srgbClr val="09105A"/>
                </a:solidFill>
                <a:latin typeface="Times New Roman" panose="02020603050405020304" pitchFamily="18" charset="0"/>
                <a:cs typeface="Times New Roman" panose="02020603050405020304" pitchFamily="18" charset="0"/>
              </a:rPr>
              <a:t>3</a:t>
            </a:r>
            <a:r>
              <a:rPr lang="en-US" sz="1200" b="1" dirty="0">
                <a:solidFill>
                  <a:srgbClr val="09105A"/>
                </a:solidFill>
                <a:latin typeface="Times New Roman" panose="02020603050405020304" pitchFamily="18" charset="0"/>
                <a:cs typeface="Times New Roman" panose="02020603050405020304" pitchFamily="18" charset="0"/>
              </a:rPr>
              <a:t>/</a:t>
            </a:r>
            <a:r>
              <a:rPr lang="en-US" sz="1200" b="1" dirty="0" err="1">
                <a:solidFill>
                  <a:srgbClr val="09105A"/>
                </a:solidFill>
                <a:latin typeface="Times New Roman" panose="02020603050405020304" pitchFamily="18" charset="0"/>
                <a:cs typeface="Times New Roman" panose="02020603050405020304" pitchFamily="18" charset="0"/>
              </a:rPr>
              <a:t>ZnO</a:t>
            </a:r>
            <a:r>
              <a:rPr lang="en-US" sz="1200" b="1" dirty="0">
                <a:solidFill>
                  <a:srgbClr val="09105A"/>
                </a:solidFill>
                <a:latin typeface="Times New Roman" panose="02020603050405020304" pitchFamily="18" charset="0"/>
                <a:cs typeface="Times New Roman" panose="02020603050405020304" pitchFamily="18" charset="0"/>
              </a:rPr>
              <a:t> powder with the scalebars of 2 µm (a) and 1 µm (b).</a:t>
            </a:r>
          </a:p>
        </p:txBody>
      </p:sp>
      <p:sp>
        <p:nvSpPr>
          <p:cNvPr id="58" name="Rectangle 57">
            <a:extLst>
              <a:ext uri="{FF2B5EF4-FFF2-40B4-BE49-F238E27FC236}">
                <a16:creationId xmlns:a16="http://schemas.microsoft.com/office/drawing/2014/main" id="{EDB8788C-F3C7-4BD9-8054-D5B991E8749F}"/>
              </a:ext>
            </a:extLst>
          </p:cNvPr>
          <p:cNvSpPr/>
          <p:nvPr/>
        </p:nvSpPr>
        <p:spPr>
          <a:xfrm>
            <a:off x="4800600" y="9667146"/>
            <a:ext cx="3683785"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SEM images for MWCNTs with the scalebar of 5 µm (a) and 1 µm (b).</a:t>
            </a:r>
          </a:p>
        </p:txBody>
      </p:sp>
      <p:pic>
        <p:nvPicPr>
          <p:cNvPr id="59" name="Picture 58" descr="F:\H2O sensor\0_Figures\Fig. 3.jpg">
            <a:extLst>
              <a:ext uri="{FF2B5EF4-FFF2-40B4-BE49-F238E27FC236}">
                <a16:creationId xmlns:a16="http://schemas.microsoft.com/office/drawing/2014/main" id="{FCD2F34E-F9C5-47AA-9C16-E080692FAA7D}"/>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04103" y="7284950"/>
            <a:ext cx="4734704" cy="2382196"/>
          </a:xfrm>
          <a:prstGeom prst="rect">
            <a:avLst/>
          </a:prstGeom>
          <a:noFill/>
          <a:ln>
            <a:noFill/>
          </a:ln>
        </p:spPr>
      </p:pic>
      <p:sp>
        <p:nvSpPr>
          <p:cNvPr id="60" name="Rectangle 59">
            <a:extLst>
              <a:ext uri="{FF2B5EF4-FFF2-40B4-BE49-F238E27FC236}">
                <a16:creationId xmlns:a16="http://schemas.microsoft.com/office/drawing/2014/main" id="{0A845D79-FF2D-44B7-883C-E90A9834B66C}"/>
              </a:ext>
            </a:extLst>
          </p:cNvPr>
          <p:cNvSpPr/>
          <p:nvPr/>
        </p:nvSpPr>
        <p:spPr>
          <a:xfrm>
            <a:off x="14571265" y="9652932"/>
            <a:ext cx="3248025" cy="461665"/>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Low (a, b, c) and high (d) resolution TEM images for the MWCNTs.</a:t>
            </a:r>
          </a:p>
        </p:txBody>
      </p:sp>
      <p:sp>
        <p:nvSpPr>
          <p:cNvPr id="61" name="Rectangle 60">
            <a:extLst>
              <a:ext uri="{FF2B5EF4-FFF2-40B4-BE49-F238E27FC236}">
                <a16:creationId xmlns:a16="http://schemas.microsoft.com/office/drawing/2014/main" id="{F9EAE1A3-8D15-4113-A40F-46C85C581EF7}"/>
              </a:ext>
            </a:extLst>
          </p:cNvPr>
          <p:cNvSpPr/>
          <p:nvPr/>
        </p:nvSpPr>
        <p:spPr>
          <a:xfrm>
            <a:off x="12832080" y="4821828"/>
            <a:ext cx="5334001" cy="276999"/>
          </a:xfrm>
          <a:prstGeom prst="rect">
            <a:avLst/>
          </a:prstGeom>
        </p:spPr>
        <p:txBody>
          <a:bodyPr wrap="square">
            <a:spAutoFit/>
          </a:bodyPr>
          <a:lstStyle/>
          <a:p>
            <a:pPr algn="ctr" defTabSz="1371600"/>
            <a:r>
              <a:rPr lang="en-US" sz="1200" b="1" dirty="0">
                <a:solidFill>
                  <a:srgbClr val="09105A"/>
                </a:solidFill>
                <a:latin typeface="Times New Roman" panose="02020603050405020304" pitchFamily="18" charset="0"/>
                <a:cs typeface="Times New Roman" panose="02020603050405020304" pitchFamily="18" charset="0"/>
              </a:rPr>
              <a:t>Schematic block diagram of the humidity testing system.</a:t>
            </a:r>
          </a:p>
        </p:txBody>
      </p:sp>
    </p:spTree>
    <p:extLst>
      <p:ext uri="{BB962C8B-B14F-4D97-AF65-F5344CB8AC3E}">
        <p14:creationId xmlns:p14="http://schemas.microsoft.com/office/powerpoint/2010/main" val="3622770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152399" y="1221378"/>
            <a:ext cx="17939843" cy="415498"/>
          </a:xfrm>
          <a:prstGeom prst="rect">
            <a:avLst/>
          </a:prstGeom>
          <a:solidFill>
            <a:schemeClr val="accent1">
              <a:lumMod val="20000"/>
              <a:lumOff val="80000"/>
            </a:schemeClr>
          </a:solidFill>
        </p:spPr>
        <p:txBody>
          <a:bodyPr wrap="square">
            <a:spAutoFit/>
          </a:bodyPr>
          <a:lstStyle/>
          <a:p>
            <a:r>
              <a:rPr lang="en-US" sz="2100" b="1" dirty="0">
                <a:solidFill>
                  <a:srgbClr val="09105A"/>
                </a:solidFill>
                <a:latin typeface="Times New Roman" panose="02020603050405020304" pitchFamily="18" charset="0"/>
                <a:cs typeface="Times New Roman" panose="02020603050405020304" pitchFamily="18" charset="0"/>
              </a:rPr>
              <a:t>Enhanced humidity sensing performance of </a:t>
            </a:r>
            <a:r>
              <a:rPr lang="en-US" sz="2100" b="1" dirty="0" err="1">
                <a:solidFill>
                  <a:srgbClr val="09105A"/>
                </a:solidFill>
                <a:latin typeface="Times New Roman" panose="02020603050405020304" pitchFamily="18" charset="0"/>
                <a:cs typeface="Times New Roman" panose="02020603050405020304" pitchFamily="18" charset="0"/>
              </a:rPr>
              <a:t>Fe₂O</a:t>
            </a:r>
            <a:r>
              <a:rPr lang="en-US" sz="2100" b="1" dirty="0">
                <a:solidFill>
                  <a:srgbClr val="09105A"/>
                </a:solidFill>
                <a:latin typeface="Times New Roman" panose="02020603050405020304" pitchFamily="18" charset="0"/>
                <a:cs typeface="Times New Roman" panose="02020603050405020304" pitchFamily="18" charset="0"/>
              </a:rPr>
              <a:t>₃:</a:t>
            </a:r>
            <a:r>
              <a:rPr lang="en-US" sz="2100" b="1" dirty="0" err="1">
                <a:solidFill>
                  <a:srgbClr val="09105A"/>
                </a:solidFill>
                <a:latin typeface="Times New Roman" panose="02020603050405020304" pitchFamily="18" charset="0"/>
                <a:cs typeface="Times New Roman" panose="02020603050405020304" pitchFamily="18" charset="0"/>
              </a:rPr>
              <a:t>ZnO</a:t>
            </a:r>
            <a:r>
              <a:rPr lang="en-US" sz="2100" b="1" dirty="0">
                <a:solidFill>
                  <a:srgbClr val="09105A"/>
                </a:solidFill>
                <a:latin typeface="Times New Roman" panose="02020603050405020304" pitchFamily="18" charset="0"/>
                <a:cs typeface="Times New Roman" panose="02020603050405020304" pitchFamily="18" charset="0"/>
              </a:rPr>
              <a:t>/MWCNTs nanocomposite: fabrication and characterization </a:t>
            </a:r>
            <a:r>
              <a:rPr lang="en-US" sz="2100" b="1" dirty="0">
                <a:solidFill>
                  <a:srgbClr val="CC0099"/>
                </a:solidFill>
                <a:latin typeface="Times New Roman" panose="02020603050405020304" pitchFamily="18" charset="0"/>
                <a:cs typeface="Times New Roman" panose="02020603050405020304" pitchFamily="18" charset="0"/>
              </a:rPr>
              <a:t>(Fabrication and characterization)</a:t>
            </a:r>
          </a:p>
        </p:txBody>
      </p:sp>
      <p:pic>
        <p:nvPicPr>
          <p:cNvPr id="24" name="Picture 23" descr="C:\Users\User\Desktop\1_figures\Fig. 10.jpg">
            <a:extLst>
              <a:ext uri="{FF2B5EF4-FFF2-40B4-BE49-F238E27FC236}">
                <a16:creationId xmlns:a16="http://schemas.microsoft.com/office/drawing/2014/main" id="{FDA3D831-C753-4533-98EA-536DC4668C6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1972" y="1753354"/>
            <a:ext cx="5206627" cy="3831196"/>
          </a:xfrm>
          <a:prstGeom prst="rect">
            <a:avLst/>
          </a:prstGeom>
          <a:noFill/>
          <a:ln>
            <a:noFill/>
          </a:ln>
        </p:spPr>
      </p:pic>
      <p:pic>
        <p:nvPicPr>
          <p:cNvPr id="28" name="Picture 27" descr="F:\H2O sensor\0_Figures\Gig. 5.jpg">
            <a:extLst>
              <a:ext uri="{FF2B5EF4-FFF2-40B4-BE49-F238E27FC236}">
                <a16:creationId xmlns:a16="http://schemas.microsoft.com/office/drawing/2014/main" id="{2E6201A9-897C-484C-BBC2-D6F466EA626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8733" y="5681559"/>
            <a:ext cx="4504495" cy="4228570"/>
          </a:xfrm>
          <a:prstGeom prst="rect">
            <a:avLst/>
          </a:prstGeom>
          <a:noFill/>
          <a:ln>
            <a:noFill/>
          </a:ln>
        </p:spPr>
      </p:pic>
      <p:pic>
        <p:nvPicPr>
          <p:cNvPr id="33" name="Picture 32">
            <a:extLst>
              <a:ext uri="{FF2B5EF4-FFF2-40B4-BE49-F238E27FC236}">
                <a16:creationId xmlns:a16="http://schemas.microsoft.com/office/drawing/2014/main" id="{AC3C3EF9-B155-42D6-8840-9DE5CB870F91}"/>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8103364" y="2542038"/>
            <a:ext cx="9715926" cy="6279042"/>
          </a:xfrm>
          <a:prstGeom prst="rect">
            <a:avLst/>
          </a:prstGeom>
          <a:noFill/>
          <a:ln>
            <a:noFill/>
          </a:ln>
        </p:spPr>
      </p:pic>
      <p:sp>
        <p:nvSpPr>
          <p:cNvPr id="36" name="Rectangle 35">
            <a:extLst>
              <a:ext uri="{FF2B5EF4-FFF2-40B4-BE49-F238E27FC236}">
                <a16:creationId xmlns:a16="http://schemas.microsoft.com/office/drawing/2014/main" id="{4D510FA9-C090-47C1-B1B7-01C35B566CBD}"/>
              </a:ext>
            </a:extLst>
          </p:cNvPr>
          <p:cNvSpPr/>
          <p:nvPr/>
        </p:nvSpPr>
        <p:spPr>
          <a:xfrm>
            <a:off x="1036968" y="4581066"/>
            <a:ext cx="1587932" cy="738664"/>
          </a:xfrm>
          <a:prstGeom prst="rect">
            <a:avLst/>
          </a:prstGeom>
        </p:spPr>
        <p:txBody>
          <a:bodyPr wrap="square">
            <a:spAutoFit/>
          </a:bodyPr>
          <a:lstStyle/>
          <a:p>
            <a:pPr algn="r" defTabSz="1371600"/>
            <a:r>
              <a:rPr lang="en-US" sz="1400" b="1" dirty="0">
                <a:solidFill>
                  <a:srgbClr val="09105A"/>
                </a:solidFill>
                <a:latin typeface="Times New Roman" panose="02020603050405020304" pitchFamily="18" charset="0"/>
                <a:cs typeface="Times New Roman" panose="02020603050405020304" pitchFamily="18" charset="0"/>
              </a:rPr>
              <a:t>EDX spectrum of Fe</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100" b="1"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:ZnO/MWCNTs material.</a:t>
            </a:r>
          </a:p>
        </p:txBody>
      </p:sp>
      <p:sp>
        <p:nvSpPr>
          <p:cNvPr id="37" name="Rectangle 36">
            <a:extLst>
              <a:ext uri="{FF2B5EF4-FFF2-40B4-BE49-F238E27FC236}">
                <a16:creationId xmlns:a16="http://schemas.microsoft.com/office/drawing/2014/main" id="{28FD491D-F539-40DB-B343-CAE73C6D7287}"/>
              </a:ext>
            </a:extLst>
          </p:cNvPr>
          <p:cNvSpPr/>
          <p:nvPr/>
        </p:nvSpPr>
        <p:spPr>
          <a:xfrm>
            <a:off x="5411949" y="8740578"/>
            <a:ext cx="2151960" cy="1169551"/>
          </a:xfrm>
          <a:prstGeom prst="rect">
            <a:avLst/>
          </a:prstGeom>
        </p:spPr>
        <p:txBody>
          <a:bodyPr wrap="square">
            <a:spAutoFit/>
          </a:bodyPr>
          <a:lstStyle/>
          <a:p>
            <a:pPr defTabSz="1371600"/>
            <a:r>
              <a:rPr lang="en-US" sz="1400" b="1" dirty="0">
                <a:solidFill>
                  <a:srgbClr val="09105A"/>
                </a:solidFill>
                <a:latin typeface="Times New Roman" panose="02020603050405020304" pitchFamily="18" charset="0"/>
                <a:cs typeface="Times New Roman" panose="02020603050405020304" pitchFamily="18" charset="0"/>
              </a:rPr>
              <a:t>EDX elemental mapping analysis of Fe (a), O (b), Zn (c), and C (d) in the Fe</a:t>
            </a:r>
            <a:r>
              <a:rPr lang="en-US" sz="1100" b="1"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100" b="1"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:ZnO/MWCNTs material.</a:t>
            </a:r>
          </a:p>
        </p:txBody>
      </p:sp>
      <p:sp>
        <p:nvSpPr>
          <p:cNvPr id="38" name="Rectangle 37">
            <a:extLst>
              <a:ext uri="{FF2B5EF4-FFF2-40B4-BE49-F238E27FC236}">
                <a16:creationId xmlns:a16="http://schemas.microsoft.com/office/drawing/2014/main" id="{8F6F2506-7651-4D24-89E0-FAF69357E842}"/>
              </a:ext>
            </a:extLst>
          </p:cNvPr>
          <p:cNvSpPr/>
          <p:nvPr/>
        </p:nvSpPr>
        <p:spPr>
          <a:xfrm>
            <a:off x="10724092" y="9287518"/>
            <a:ext cx="5806307" cy="523220"/>
          </a:xfrm>
          <a:prstGeom prst="rect">
            <a:avLst/>
          </a:prstGeom>
        </p:spPr>
        <p:txBody>
          <a:bodyPr wrap="square">
            <a:spAutoFit/>
          </a:bodyPr>
          <a:lstStyle/>
          <a:p>
            <a:pPr algn="ctr" defTabSz="1371600"/>
            <a:r>
              <a:rPr lang="en-US" sz="1400" b="1" dirty="0">
                <a:solidFill>
                  <a:srgbClr val="09105A"/>
                </a:solidFill>
                <a:latin typeface="Times New Roman" panose="02020603050405020304" pitchFamily="18" charset="0"/>
                <a:cs typeface="Times New Roman" panose="02020603050405020304" pitchFamily="18" charset="0"/>
              </a:rPr>
              <a:t>XPS survey spectrum a), high-resolution XPS spectrum of Fe2p b), Zn2p c), O1s d), and C1s e) for the Fe</a:t>
            </a:r>
            <a:r>
              <a:rPr lang="en-US" sz="1400" b="1" baseline="-25000" dirty="0">
                <a:solidFill>
                  <a:srgbClr val="09105A"/>
                </a:solidFill>
                <a:latin typeface="Times New Roman" panose="02020603050405020304" pitchFamily="18" charset="0"/>
                <a:cs typeface="Times New Roman" panose="02020603050405020304" pitchFamily="18" charset="0"/>
              </a:rPr>
              <a:t>2</a:t>
            </a:r>
            <a:r>
              <a:rPr lang="en-US" sz="1400" b="1" dirty="0">
                <a:solidFill>
                  <a:srgbClr val="09105A"/>
                </a:solidFill>
                <a:latin typeface="Times New Roman" panose="02020603050405020304" pitchFamily="18" charset="0"/>
                <a:cs typeface="Times New Roman" panose="02020603050405020304" pitchFamily="18" charset="0"/>
              </a:rPr>
              <a:t>O</a:t>
            </a:r>
            <a:r>
              <a:rPr lang="en-US" sz="1400" b="1" baseline="-25000" dirty="0">
                <a:solidFill>
                  <a:srgbClr val="09105A"/>
                </a:solidFill>
                <a:latin typeface="Times New Roman" panose="02020603050405020304" pitchFamily="18" charset="0"/>
                <a:cs typeface="Times New Roman" panose="02020603050405020304" pitchFamily="18" charset="0"/>
              </a:rPr>
              <a:t>3</a:t>
            </a:r>
            <a:r>
              <a:rPr lang="en-US" sz="1400" b="1" dirty="0">
                <a:solidFill>
                  <a:srgbClr val="09105A"/>
                </a:solidFill>
                <a:latin typeface="Times New Roman" panose="02020603050405020304" pitchFamily="18" charset="0"/>
                <a:cs typeface="Times New Roman" panose="02020603050405020304" pitchFamily="18" charset="0"/>
              </a:rPr>
              <a:t>:ZnO/MWCNTs material.</a:t>
            </a:r>
          </a:p>
        </p:txBody>
      </p:sp>
    </p:spTree>
    <p:extLst>
      <p:ext uri="{BB962C8B-B14F-4D97-AF65-F5344CB8AC3E}">
        <p14:creationId xmlns:p14="http://schemas.microsoft.com/office/powerpoint/2010/main" val="273442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243032" y="1638300"/>
            <a:ext cx="17939843" cy="415498"/>
          </a:xfrm>
          <a:prstGeom prst="rect">
            <a:avLst/>
          </a:prstGeom>
          <a:solidFill>
            <a:schemeClr val="accent1">
              <a:lumMod val="20000"/>
              <a:lumOff val="80000"/>
            </a:schemeClr>
          </a:solidFill>
        </p:spPr>
        <p:txBody>
          <a:bodyPr wrap="square">
            <a:spAutoFit/>
          </a:bodyPr>
          <a:lstStyle/>
          <a:p>
            <a:r>
              <a:rPr lang="en-US" sz="2100" b="1" dirty="0">
                <a:solidFill>
                  <a:srgbClr val="09105A"/>
                </a:solidFill>
                <a:latin typeface="Times New Roman" panose="02020603050405020304" pitchFamily="18" charset="0"/>
                <a:cs typeface="Times New Roman" panose="02020603050405020304" pitchFamily="18" charset="0"/>
              </a:rPr>
              <a:t>Enhanced humidity sensing performance of </a:t>
            </a:r>
            <a:r>
              <a:rPr lang="en-US" sz="2100" b="1" dirty="0" err="1">
                <a:solidFill>
                  <a:srgbClr val="09105A"/>
                </a:solidFill>
                <a:latin typeface="Times New Roman" panose="02020603050405020304" pitchFamily="18" charset="0"/>
                <a:cs typeface="Times New Roman" panose="02020603050405020304" pitchFamily="18" charset="0"/>
              </a:rPr>
              <a:t>Fe₂O</a:t>
            </a:r>
            <a:r>
              <a:rPr lang="en-US" sz="2100" b="1" dirty="0">
                <a:solidFill>
                  <a:srgbClr val="09105A"/>
                </a:solidFill>
                <a:latin typeface="Times New Roman" panose="02020603050405020304" pitchFamily="18" charset="0"/>
                <a:cs typeface="Times New Roman" panose="02020603050405020304" pitchFamily="18" charset="0"/>
              </a:rPr>
              <a:t>₃:</a:t>
            </a:r>
            <a:r>
              <a:rPr lang="en-US" sz="2100" b="1" dirty="0" err="1">
                <a:solidFill>
                  <a:srgbClr val="09105A"/>
                </a:solidFill>
                <a:latin typeface="Times New Roman" panose="02020603050405020304" pitchFamily="18" charset="0"/>
                <a:cs typeface="Times New Roman" panose="02020603050405020304" pitchFamily="18" charset="0"/>
              </a:rPr>
              <a:t>ZnO</a:t>
            </a:r>
            <a:r>
              <a:rPr lang="en-US" sz="2100" b="1" dirty="0">
                <a:solidFill>
                  <a:srgbClr val="09105A"/>
                </a:solidFill>
                <a:latin typeface="Times New Roman" panose="02020603050405020304" pitchFamily="18" charset="0"/>
                <a:cs typeface="Times New Roman" panose="02020603050405020304" pitchFamily="18" charset="0"/>
              </a:rPr>
              <a:t>/MWCNTs nanocomposite: fabrication and characterization </a:t>
            </a:r>
            <a:r>
              <a:rPr lang="en-US" sz="2100" b="1" dirty="0">
                <a:solidFill>
                  <a:srgbClr val="CC0099"/>
                </a:solidFill>
                <a:latin typeface="Times New Roman" panose="02020603050405020304" pitchFamily="18" charset="0"/>
                <a:cs typeface="Times New Roman" panose="02020603050405020304" pitchFamily="18" charset="0"/>
              </a:rPr>
              <a:t>(Humidity sensing results)</a:t>
            </a:r>
          </a:p>
        </p:txBody>
      </p:sp>
      <p:sp>
        <p:nvSpPr>
          <p:cNvPr id="36" name="Rectangle 35">
            <a:extLst>
              <a:ext uri="{FF2B5EF4-FFF2-40B4-BE49-F238E27FC236}">
                <a16:creationId xmlns:a16="http://schemas.microsoft.com/office/drawing/2014/main" id="{4D510FA9-C090-47C1-B1B7-01C35B566CBD}"/>
              </a:ext>
            </a:extLst>
          </p:cNvPr>
          <p:cNvSpPr/>
          <p:nvPr/>
        </p:nvSpPr>
        <p:spPr>
          <a:xfrm>
            <a:off x="791544" y="7660606"/>
            <a:ext cx="5228256" cy="1169551"/>
          </a:xfrm>
          <a:prstGeom prst="rect">
            <a:avLst/>
          </a:prstGeom>
        </p:spPr>
        <p:txBody>
          <a:bodyPr wrap="square">
            <a:spAutoFit/>
          </a:bodyPr>
          <a:lstStyle/>
          <a:p>
            <a:pPr algn="just" defTabSz="1371600"/>
            <a:r>
              <a:rPr lang="en-US" sz="1400" b="1" dirty="0">
                <a:solidFill>
                  <a:srgbClr val="09105A"/>
                </a:solidFill>
                <a:latin typeface="Times New Roman" panose="02020603050405020304" pitchFamily="18" charset="0"/>
                <a:cs typeface="Times New Roman" panose="02020603050405020304" pitchFamily="18" charset="0"/>
              </a:rPr>
              <a:t>(a) UV response at room temperature (The inset is UV response at different temperatures), (b) sensor response vs. operating temperature at 22 % RH, (c) dynamic resistance curve of the sensor to 22 % RH at 250 °C, (d) dynamic response curves of the sensor to different concentrations of humidity (RH) at 250 °C.</a:t>
            </a:r>
          </a:p>
        </p:txBody>
      </p:sp>
      <p:sp>
        <p:nvSpPr>
          <p:cNvPr id="37" name="Rectangle 36">
            <a:extLst>
              <a:ext uri="{FF2B5EF4-FFF2-40B4-BE49-F238E27FC236}">
                <a16:creationId xmlns:a16="http://schemas.microsoft.com/office/drawing/2014/main" id="{28FD491D-F539-40DB-B343-CAE73C6D7287}"/>
              </a:ext>
            </a:extLst>
          </p:cNvPr>
          <p:cNvSpPr/>
          <p:nvPr/>
        </p:nvSpPr>
        <p:spPr>
          <a:xfrm>
            <a:off x="7363662" y="7768329"/>
            <a:ext cx="4599737" cy="1169551"/>
          </a:xfrm>
          <a:prstGeom prst="rect">
            <a:avLst/>
          </a:prstGeom>
        </p:spPr>
        <p:txBody>
          <a:bodyPr wrap="square">
            <a:spAutoFit/>
          </a:bodyPr>
          <a:lstStyle/>
          <a:p>
            <a:pPr algn="just" defTabSz="1371600"/>
            <a:r>
              <a:rPr lang="en-US" sz="1400" b="1" dirty="0">
                <a:solidFill>
                  <a:srgbClr val="09105A"/>
                </a:solidFill>
                <a:latin typeface="Times New Roman" panose="02020603050405020304" pitchFamily="18" charset="0"/>
                <a:cs typeface="Times New Roman" panose="02020603050405020304" pitchFamily="18" charset="0"/>
              </a:rPr>
              <a:t>(a) Sensor response vs. RH at 250 °C, (b) hysteresis curves of the sensor, (c) real-time response curve of the sensor at 22 % RH, representing the response and recovery times at 250 °C, (d) repeatability tests of the sensor to 22 % RH at 250 °C.</a:t>
            </a:r>
          </a:p>
        </p:txBody>
      </p:sp>
      <p:sp>
        <p:nvSpPr>
          <p:cNvPr id="38" name="Rectangle 37">
            <a:extLst>
              <a:ext uri="{FF2B5EF4-FFF2-40B4-BE49-F238E27FC236}">
                <a16:creationId xmlns:a16="http://schemas.microsoft.com/office/drawing/2014/main" id="{8F6F2506-7651-4D24-89E0-FAF69357E842}"/>
              </a:ext>
            </a:extLst>
          </p:cNvPr>
          <p:cNvSpPr/>
          <p:nvPr/>
        </p:nvSpPr>
        <p:spPr>
          <a:xfrm>
            <a:off x="13039760" y="7745469"/>
            <a:ext cx="4640856" cy="954107"/>
          </a:xfrm>
          <a:prstGeom prst="rect">
            <a:avLst/>
          </a:prstGeom>
        </p:spPr>
        <p:txBody>
          <a:bodyPr wrap="square">
            <a:spAutoFit/>
          </a:bodyPr>
          <a:lstStyle/>
          <a:p>
            <a:pPr algn="just" defTabSz="1371600"/>
            <a:r>
              <a:rPr lang="en-US" sz="1400" b="1" dirty="0">
                <a:solidFill>
                  <a:srgbClr val="09105A"/>
                </a:solidFill>
                <a:latin typeface="Times New Roman" panose="02020603050405020304" pitchFamily="18" charset="0"/>
                <a:cs typeface="Times New Roman" panose="02020603050405020304" pitchFamily="18" charset="0"/>
              </a:rPr>
              <a:t>(a) selectivity of the sensor for humidity at 250 °C, (b) long-term stability of the sensor for 22 % RH at 250 °C, (c) sensor Nyquist curves in air and at 22 % RH (b), and (d) the proposed equivalent electrical circuit of the sensor.</a:t>
            </a:r>
          </a:p>
        </p:txBody>
      </p:sp>
      <p:pic>
        <p:nvPicPr>
          <p:cNvPr id="13" name="Picture 12">
            <a:extLst>
              <a:ext uri="{FF2B5EF4-FFF2-40B4-BE49-F238E27FC236}">
                <a16:creationId xmlns:a16="http://schemas.microsoft.com/office/drawing/2014/main" id="{88184CCE-769D-41C4-9BD7-9E2F1A0D2641}"/>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303185" y="2605766"/>
            <a:ext cx="5868262" cy="4955436"/>
          </a:xfrm>
          <a:prstGeom prst="rect">
            <a:avLst/>
          </a:prstGeom>
          <a:noFill/>
          <a:ln>
            <a:noFill/>
          </a:ln>
        </p:spPr>
      </p:pic>
      <p:pic>
        <p:nvPicPr>
          <p:cNvPr id="14" name="Picture 13">
            <a:extLst>
              <a:ext uri="{FF2B5EF4-FFF2-40B4-BE49-F238E27FC236}">
                <a16:creationId xmlns:a16="http://schemas.microsoft.com/office/drawing/2014/main" id="{200342AB-0732-4541-A122-7749ED1DC77E}"/>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6436918" y="2605766"/>
            <a:ext cx="6100583" cy="5075468"/>
          </a:xfrm>
          <a:prstGeom prst="rect">
            <a:avLst/>
          </a:prstGeom>
          <a:noFill/>
          <a:ln>
            <a:noFill/>
          </a:ln>
        </p:spPr>
      </p:pic>
      <p:pic>
        <p:nvPicPr>
          <p:cNvPr id="15" name="Picture 14" descr="C:\Users\User\Desktop\1_figures\Fig. 14.jpg">
            <a:extLst>
              <a:ext uri="{FF2B5EF4-FFF2-40B4-BE49-F238E27FC236}">
                <a16:creationId xmlns:a16="http://schemas.microsoft.com/office/drawing/2014/main" id="{E4E36D06-575F-4E81-A499-6D860D5AC5D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37501" y="2725797"/>
            <a:ext cx="5645374" cy="4835405"/>
          </a:xfrm>
          <a:prstGeom prst="rect">
            <a:avLst/>
          </a:prstGeom>
          <a:noFill/>
          <a:ln>
            <a:noFill/>
          </a:ln>
        </p:spPr>
      </p:pic>
    </p:spTree>
    <p:extLst>
      <p:ext uri="{BB962C8B-B14F-4D97-AF65-F5344CB8AC3E}">
        <p14:creationId xmlns:p14="http://schemas.microsoft.com/office/powerpoint/2010/main" val="3088000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0" y="1205683"/>
            <a:ext cx="4259985" cy="523220"/>
          </a:xfrm>
          <a:prstGeom prst="rect">
            <a:avLst/>
          </a:prstGeom>
          <a:solidFill>
            <a:srgbClr val="09105A"/>
          </a:solidFill>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Gas sensing mechanisms</a:t>
            </a:r>
          </a:p>
        </p:txBody>
      </p:sp>
      <p:pic>
        <p:nvPicPr>
          <p:cNvPr id="17" name="Picture 16">
            <a:extLst>
              <a:ext uri="{FF2B5EF4-FFF2-40B4-BE49-F238E27FC236}">
                <a16:creationId xmlns:a16="http://schemas.microsoft.com/office/drawing/2014/main" id="{910431B0-8F75-45CF-AC54-1DF2BBDE4A4B}"/>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0744" y="2261660"/>
            <a:ext cx="5783556" cy="3788864"/>
          </a:xfrm>
          <a:prstGeom prst="rect">
            <a:avLst/>
          </a:prstGeom>
          <a:noFill/>
          <a:ln>
            <a:noFill/>
          </a:ln>
        </p:spPr>
      </p:pic>
      <p:sp>
        <p:nvSpPr>
          <p:cNvPr id="18" name="Rectangle 1">
            <a:extLst>
              <a:ext uri="{FF2B5EF4-FFF2-40B4-BE49-F238E27FC236}">
                <a16:creationId xmlns:a16="http://schemas.microsoft.com/office/drawing/2014/main" id="{C1BD2F15-78B1-4DF8-B503-F38470707DB3}"/>
              </a:ext>
            </a:extLst>
          </p:cNvPr>
          <p:cNvSpPr/>
          <p:nvPr/>
        </p:nvSpPr>
        <p:spPr>
          <a:xfrm>
            <a:off x="1752600" y="1870443"/>
            <a:ext cx="3766157" cy="461665"/>
          </a:xfrm>
          <a:prstGeom prst="rect">
            <a:avLst/>
          </a:prstGeom>
          <a:solidFill>
            <a:srgbClr val="E4FEFF"/>
          </a:solidFill>
        </p:spPr>
        <p:txBody>
          <a:bodyPr wrap="square">
            <a:spAutoFit/>
          </a:bodyPr>
          <a:lstStyle/>
          <a:p>
            <a:pPr>
              <a:spcBef>
                <a:spcPts val="1000"/>
              </a:spcBef>
              <a:spcAft>
                <a:spcPts val="600"/>
              </a:spcAft>
            </a:pPr>
            <a:r>
              <a:rPr lang="en-US" sz="2400" b="1" kern="1000" dirty="0">
                <a:solidFill>
                  <a:srgbClr val="09105A"/>
                </a:solidFill>
                <a:latin typeface="+mj-lt"/>
                <a:ea typeface="Times New Roman" panose="02020603050405020304" pitchFamily="18" charset="0"/>
                <a:cs typeface="Times New Roman" panose="02020603050405020304" pitchFamily="18" charset="0"/>
              </a:rPr>
              <a:t>Acetone sensing mechanism</a:t>
            </a:r>
          </a:p>
        </p:txBody>
      </p:sp>
      <p:pic>
        <p:nvPicPr>
          <p:cNvPr id="19" name="Picture 18">
            <a:extLst>
              <a:ext uri="{FF2B5EF4-FFF2-40B4-BE49-F238E27FC236}">
                <a16:creationId xmlns:a16="http://schemas.microsoft.com/office/drawing/2014/main" id="{D117DAF0-81FE-424B-87FD-4EE1B540F48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769505" y="1828889"/>
            <a:ext cx="5953261" cy="3946317"/>
          </a:xfrm>
          <a:prstGeom prst="rect">
            <a:avLst/>
          </a:prstGeom>
        </p:spPr>
      </p:pic>
      <p:sp>
        <p:nvSpPr>
          <p:cNvPr id="20" name="Rectangle 1">
            <a:extLst>
              <a:ext uri="{FF2B5EF4-FFF2-40B4-BE49-F238E27FC236}">
                <a16:creationId xmlns:a16="http://schemas.microsoft.com/office/drawing/2014/main" id="{705BBC47-046E-402A-AF62-EAFA59D5E101}"/>
              </a:ext>
            </a:extLst>
          </p:cNvPr>
          <p:cNvSpPr/>
          <p:nvPr/>
        </p:nvSpPr>
        <p:spPr>
          <a:xfrm>
            <a:off x="7385372" y="1367224"/>
            <a:ext cx="4800600" cy="461665"/>
          </a:xfrm>
          <a:prstGeom prst="rect">
            <a:avLst/>
          </a:prstGeom>
          <a:solidFill>
            <a:srgbClr val="D3F3E4"/>
          </a:solidFill>
        </p:spPr>
        <p:txBody>
          <a:bodyPr wrap="square">
            <a:spAutoFit/>
          </a:bodyPr>
          <a:lstStyle/>
          <a:p>
            <a:pPr algn="ctr">
              <a:spcBef>
                <a:spcPts val="1000"/>
              </a:spcBef>
              <a:spcAft>
                <a:spcPts val="600"/>
              </a:spcAft>
            </a:pPr>
            <a:r>
              <a:rPr lang="en-US" sz="2400" b="1" kern="1000" dirty="0">
                <a:solidFill>
                  <a:srgbClr val="09105A"/>
                </a:solidFill>
                <a:latin typeface="+mj-lt"/>
                <a:ea typeface="Times New Roman" panose="02020603050405020304" pitchFamily="18" charset="0"/>
                <a:cs typeface="Times New Roman" panose="02020603050405020304" pitchFamily="18" charset="0"/>
              </a:rPr>
              <a:t>Propylene glycol sensing mechanism</a:t>
            </a:r>
          </a:p>
        </p:txBody>
      </p:sp>
      <p:pic>
        <p:nvPicPr>
          <p:cNvPr id="21" name="Picture 20">
            <a:extLst>
              <a:ext uri="{FF2B5EF4-FFF2-40B4-BE49-F238E27FC236}">
                <a16:creationId xmlns:a16="http://schemas.microsoft.com/office/drawing/2014/main" id="{9466F821-FF33-43EC-8E83-24F90357D251}"/>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650744" y="6689984"/>
            <a:ext cx="6185906" cy="3336954"/>
          </a:xfrm>
          <a:prstGeom prst="rect">
            <a:avLst/>
          </a:prstGeom>
          <a:noFill/>
          <a:ln>
            <a:noFill/>
          </a:ln>
        </p:spPr>
      </p:pic>
      <p:sp>
        <p:nvSpPr>
          <p:cNvPr id="22" name="Rectangle 1">
            <a:extLst>
              <a:ext uri="{FF2B5EF4-FFF2-40B4-BE49-F238E27FC236}">
                <a16:creationId xmlns:a16="http://schemas.microsoft.com/office/drawing/2014/main" id="{B222480B-F62F-42AF-B415-EB249311B0BB}"/>
              </a:ext>
            </a:extLst>
          </p:cNvPr>
          <p:cNvSpPr/>
          <p:nvPr/>
        </p:nvSpPr>
        <p:spPr>
          <a:xfrm>
            <a:off x="1201587" y="6235939"/>
            <a:ext cx="5220908" cy="461665"/>
          </a:xfrm>
          <a:prstGeom prst="rect">
            <a:avLst/>
          </a:prstGeom>
          <a:solidFill>
            <a:srgbClr val="F4E1DB"/>
          </a:solidFill>
        </p:spPr>
        <p:txBody>
          <a:bodyPr wrap="square">
            <a:spAutoFit/>
          </a:bodyPr>
          <a:lstStyle/>
          <a:p>
            <a:pPr>
              <a:spcBef>
                <a:spcPts val="1000"/>
              </a:spcBef>
              <a:spcAft>
                <a:spcPts val="600"/>
              </a:spcAft>
            </a:pPr>
            <a:r>
              <a:rPr lang="en-US" sz="2400" b="1" kern="1000" dirty="0">
                <a:solidFill>
                  <a:srgbClr val="09105A"/>
                </a:solidFill>
                <a:latin typeface="+mj-lt"/>
                <a:ea typeface="Times New Roman" panose="02020603050405020304" pitchFamily="18" charset="0"/>
                <a:cs typeface="Times New Roman" panose="02020603050405020304" pitchFamily="18" charset="0"/>
              </a:rPr>
              <a:t>Hydrogen Peroxide sensing mechanism</a:t>
            </a:r>
          </a:p>
        </p:txBody>
      </p:sp>
      <p:pic>
        <p:nvPicPr>
          <p:cNvPr id="23" name="Picture 22">
            <a:extLst>
              <a:ext uri="{FF2B5EF4-FFF2-40B4-BE49-F238E27FC236}">
                <a16:creationId xmlns:a16="http://schemas.microsoft.com/office/drawing/2014/main" id="{EA91FD09-7E21-4600-AD22-43C692AFAF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68" r="8380" b="3885"/>
          <a:stretch/>
        </p:blipFill>
        <p:spPr>
          <a:xfrm>
            <a:off x="13666958" y="6187378"/>
            <a:ext cx="3810000" cy="3976166"/>
          </a:xfrm>
          <a:prstGeom prst="rect">
            <a:avLst/>
          </a:prstGeom>
        </p:spPr>
      </p:pic>
      <p:sp>
        <p:nvSpPr>
          <p:cNvPr id="24" name="Rectangle 1">
            <a:extLst>
              <a:ext uri="{FF2B5EF4-FFF2-40B4-BE49-F238E27FC236}">
                <a16:creationId xmlns:a16="http://schemas.microsoft.com/office/drawing/2014/main" id="{8BBAA388-9110-4C2C-B651-F4D5CFC888FD}"/>
              </a:ext>
            </a:extLst>
          </p:cNvPr>
          <p:cNvSpPr/>
          <p:nvPr/>
        </p:nvSpPr>
        <p:spPr>
          <a:xfrm>
            <a:off x="13717409" y="5846009"/>
            <a:ext cx="3709098" cy="461665"/>
          </a:xfrm>
          <a:prstGeom prst="rect">
            <a:avLst/>
          </a:prstGeom>
          <a:solidFill>
            <a:schemeClr val="bg1"/>
          </a:solidFill>
        </p:spPr>
        <p:txBody>
          <a:bodyPr wrap="square">
            <a:spAutoFit/>
          </a:bodyPr>
          <a:lstStyle/>
          <a:p>
            <a:pPr>
              <a:spcBef>
                <a:spcPts val="1000"/>
              </a:spcBef>
              <a:spcAft>
                <a:spcPts val="600"/>
              </a:spcAft>
            </a:pPr>
            <a:r>
              <a:rPr lang="en-US" sz="2400" b="1" kern="1000" dirty="0">
                <a:solidFill>
                  <a:srgbClr val="09105A"/>
                </a:solidFill>
                <a:latin typeface="+mj-lt"/>
                <a:ea typeface="Times New Roman" panose="02020603050405020304" pitchFamily="18" charset="0"/>
                <a:cs typeface="Times New Roman" panose="02020603050405020304" pitchFamily="18" charset="0"/>
              </a:rPr>
              <a:t>Ethanol sensing mechanism</a:t>
            </a:r>
          </a:p>
        </p:txBody>
      </p:sp>
      <p:sp>
        <p:nvSpPr>
          <p:cNvPr id="25" name="Rectangle 1">
            <a:extLst>
              <a:ext uri="{FF2B5EF4-FFF2-40B4-BE49-F238E27FC236}">
                <a16:creationId xmlns:a16="http://schemas.microsoft.com/office/drawing/2014/main" id="{9A71E3F4-0C30-496A-B95A-853CA7490067}"/>
              </a:ext>
            </a:extLst>
          </p:cNvPr>
          <p:cNvSpPr/>
          <p:nvPr/>
        </p:nvSpPr>
        <p:spPr>
          <a:xfrm>
            <a:off x="8596300" y="5854078"/>
            <a:ext cx="3311005" cy="461665"/>
          </a:xfrm>
          <a:prstGeom prst="rect">
            <a:avLst/>
          </a:prstGeom>
          <a:solidFill>
            <a:srgbClr val="F1F0FE"/>
          </a:solidFill>
        </p:spPr>
        <p:txBody>
          <a:bodyPr wrap="square">
            <a:spAutoFit/>
          </a:bodyPr>
          <a:lstStyle/>
          <a:p>
            <a:pPr marL="0" marR="0" lvl="0" indent="0" algn="l" defTabSz="914400" rtl="0" eaLnBrk="1" fontAlgn="auto" latinLnBrk="0" hangingPunct="1">
              <a:lnSpc>
                <a:spcPct val="100000"/>
              </a:lnSpc>
              <a:spcBef>
                <a:spcPts val="1000"/>
              </a:spcBef>
              <a:spcAft>
                <a:spcPts val="600"/>
              </a:spcAft>
              <a:buClrTx/>
              <a:buSzTx/>
              <a:buFontTx/>
              <a:buNone/>
              <a:tabLst/>
              <a:defRPr/>
            </a:pPr>
            <a:r>
              <a:rPr kumimoji="0" lang="en-US" sz="2400" b="1" i="0" u="none" strike="noStrike" kern="1000" cap="none" spc="0" normalizeH="0" baseline="0" noProof="0" dirty="0">
                <a:ln>
                  <a:noFill/>
                </a:ln>
                <a:solidFill>
                  <a:srgbClr val="09105A"/>
                </a:solidFill>
                <a:effectLst/>
                <a:uLnTx/>
                <a:uFillTx/>
                <a:latin typeface="Calibri"/>
                <a:ea typeface="Times New Roman" panose="02020603050405020304" pitchFamily="18" charset="0"/>
                <a:cs typeface="Times New Roman" panose="02020603050405020304" pitchFamily="18" charset="0"/>
              </a:rPr>
              <a:t>HPV sensing mechanism</a:t>
            </a:r>
          </a:p>
        </p:txBody>
      </p:sp>
      <p:pic>
        <p:nvPicPr>
          <p:cNvPr id="26" name="Picture 25">
            <a:extLst>
              <a:ext uri="{FF2B5EF4-FFF2-40B4-BE49-F238E27FC236}">
                <a16:creationId xmlns:a16="http://schemas.microsoft.com/office/drawing/2014/main" id="{F8E2CCC4-2C90-4B24-A779-402FA60A6BB8}"/>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7453595" y="6289036"/>
            <a:ext cx="5596417" cy="3772849"/>
          </a:xfrm>
          <a:prstGeom prst="rect">
            <a:avLst/>
          </a:prstGeom>
        </p:spPr>
      </p:pic>
      <p:pic>
        <p:nvPicPr>
          <p:cNvPr id="28" name="Picture 27" descr="C:\Users\User\Desktop\1_figures\Fig. 16.jpg">
            <a:extLst>
              <a:ext uri="{FF2B5EF4-FFF2-40B4-BE49-F238E27FC236}">
                <a16:creationId xmlns:a16="http://schemas.microsoft.com/office/drawing/2014/main" id="{BF9FD26B-0D2A-43C9-B168-DB7C951C210F}"/>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224594" y="1658769"/>
            <a:ext cx="4800600" cy="3946317"/>
          </a:xfrm>
          <a:prstGeom prst="rect">
            <a:avLst/>
          </a:prstGeom>
          <a:noFill/>
          <a:ln>
            <a:noFill/>
          </a:ln>
        </p:spPr>
      </p:pic>
      <p:sp>
        <p:nvSpPr>
          <p:cNvPr id="29" name="Rectangle 1">
            <a:extLst>
              <a:ext uri="{FF2B5EF4-FFF2-40B4-BE49-F238E27FC236}">
                <a16:creationId xmlns:a16="http://schemas.microsoft.com/office/drawing/2014/main" id="{42E20C83-B5AE-43FE-9400-D5D071D39714}"/>
              </a:ext>
            </a:extLst>
          </p:cNvPr>
          <p:cNvSpPr/>
          <p:nvPr/>
        </p:nvSpPr>
        <p:spPr>
          <a:xfrm>
            <a:off x="13209354" y="1205683"/>
            <a:ext cx="4800600" cy="461665"/>
          </a:xfrm>
          <a:prstGeom prst="rect">
            <a:avLst/>
          </a:prstGeom>
          <a:solidFill>
            <a:schemeClr val="bg1"/>
          </a:solidFill>
        </p:spPr>
        <p:txBody>
          <a:bodyPr wrap="square">
            <a:spAutoFit/>
          </a:bodyPr>
          <a:lstStyle/>
          <a:p>
            <a:pPr algn="ctr">
              <a:spcBef>
                <a:spcPts val="1000"/>
              </a:spcBef>
              <a:spcAft>
                <a:spcPts val="600"/>
              </a:spcAft>
            </a:pPr>
            <a:r>
              <a:rPr lang="en-US" sz="2400" b="1" kern="1000" dirty="0">
                <a:solidFill>
                  <a:srgbClr val="09105A"/>
                </a:solidFill>
                <a:latin typeface="+mj-lt"/>
                <a:ea typeface="Times New Roman" panose="02020603050405020304" pitchFamily="18" charset="0"/>
                <a:cs typeface="Times New Roman" panose="02020603050405020304" pitchFamily="18" charset="0"/>
              </a:rPr>
              <a:t>Humidity sensing mechanism</a:t>
            </a:r>
          </a:p>
        </p:txBody>
      </p:sp>
    </p:spTree>
    <p:extLst>
      <p:ext uri="{BB962C8B-B14F-4D97-AF65-F5344CB8AC3E}">
        <p14:creationId xmlns:p14="http://schemas.microsoft.com/office/powerpoint/2010/main" val="10388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Рисунок 3">
            <a:extLst>
              <a:ext uri="{FF2B5EF4-FFF2-40B4-BE49-F238E27FC236}">
                <a16:creationId xmlns:a16="http://schemas.microsoft.com/office/drawing/2014/main" id="{F92B9877-05D9-45CE-9130-B5F7ED454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0"/>
            <a:ext cx="18288001" cy="1104900"/>
          </a:xfrm>
          <a:prstGeom prst="rect">
            <a:avLst/>
          </a:prstGeom>
        </p:spPr>
      </p:pic>
      <p:pic>
        <p:nvPicPr>
          <p:cNvPr id="27" name="Рисунок 9">
            <a:extLst>
              <a:ext uri="{FF2B5EF4-FFF2-40B4-BE49-F238E27FC236}">
                <a16:creationId xmlns:a16="http://schemas.microsoft.com/office/drawing/2014/main" id="{1190D29A-5613-4DFA-8B55-51AB655E40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8710" y="220492"/>
            <a:ext cx="2127480" cy="679727"/>
          </a:xfrm>
          <a:prstGeom prst="rect">
            <a:avLst/>
          </a:prstGeom>
        </p:spPr>
      </p:pic>
      <p:pic>
        <p:nvPicPr>
          <p:cNvPr id="45" name="Graphic 44">
            <a:extLst>
              <a:ext uri="{FF2B5EF4-FFF2-40B4-BE49-F238E27FC236}">
                <a16:creationId xmlns:a16="http://schemas.microsoft.com/office/drawing/2014/main" id="{4480FDC4-0AEA-437A-99AF-AE74A77961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37914" y="193822"/>
            <a:ext cx="781376" cy="781376"/>
          </a:xfrm>
          <a:prstGeom prst="rect">
            <a:avLst/>
          </a:prstGeom>
        </p:spPr>
      </p:pic>
      <p:sp>
        <p:nvSpPr>
          <p:cNvPr id="2" name="Rectangle 1">
            <a:extLst>
              <a:ext uri="{FF2B5EF4-FFF2-40B4-BE49-F238E27FC236}">
                <a16:creationId xmlns:a16="http://schemas.microsoft.com/office/drawing/2014/main" id="{044CCD18-7717-475F-B2F9-44A8BD0E8FFD}"/>
              </a:ext>
            </a:extLst>
          </p:cNvPr>
          <p:cNvSpPr/>
          <p:nvPr/>
        </p:nvSpPr>
        <p:spPr>
          <a:xfrm>
            <a:off x="4660752" y="260062"/>
            <a:ext cx="8966494" cy="584775"/>
          </a:xfrm>
          <a:prstGeom prst="rect">
            <a:avLst/>
          </a:prstGeom>
        </p:spPr>
        <p:txBody>
          <a:bodyPr wrap="none">
            <a:spAutoFit/>
          </a:bodyPr>
          <a:lstStyle/>
          <a:p>
            <a:r>
              <a:rPr lang="en-US" sz="32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sp>
        <p:nvSpPr>
          <p:cNvPr id="30" name="Rectangle 29">
            <a:extLst>
              <a:ext uri="{FF2B5EF4-FFF2-40B4-BE49-F238E27FC236}">
                <a16:creationId xmlns:a16="http://schemas.microsoft.com/office/drawing/2014/main" id="{91DE97F4-EE57-49F0-A30E-1946F15EABD2}"/>
              </a:ext>
            </a:extLst>
          </p:cNvPr>
          <p:cNvSpPr/>
          <p:nvPr/>
        </p:nvSpPr>
        <p:spPr>
          <a:xfrm>
            <a:off x="-1" y="1170081"/>
            <a:ext cx="7086600" cy="523220"/>
          </a:xfrm>
          <a:prstGeom prst="rect">
            <a:avLst/>
          </a:prstGeom>
          <a:solidFill>
            <a:srgbClr val="09105A"/>
          </a:solidFill>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PCB design and fabrication for gas detector</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8750" r="2588"/>
          <a:stretch/>
        </p:blipFill>
        <p:spPr>
          <a:xfrm>
            <a:off x="-63916" y="2126105"/>
            <a:ext cx="8915401" cy="7548848"/>
          </a:xfrm>
          <a:prstGeom prst="rect">
            <a:avLst/>
          </a:prstGeom>
        </p:spPr>
      </p:pic>
      <p:pic>
        <p:nvPicPr>
          <p:cNvPr id="5" name="Picture 4"/>
          <p:cNvPicPr>
            <a:picLocks noChangeAspect="1"/>
          </p:cNvPicPr>
          <p:nvPr/>
        </p:nvPicPr>
        <p:blipFill>
          <a:blip r:embed="rId8"/>
          <a:stretch>
            <a:fillRect/>
          </a:stretch>
        </p:blipFill>
        <p:spPr>
          <a:xfrm>
            <a:off x="8610600" y="2062178"/>
            <a:ext cx="3818842" cy="7759192"/>
          </a:xfrm>
          <a:prstGeom prst="rect">
            <a:avLst/>
          </a:prstGeom>
        </p:spPr>
      </p:pic>
      <p:pic>
        <p:nvPicPr>
          <p:cNvPr id="6" name="Picture 5"/>
          <p:cNvPicPr>
            <a:picLocks noChangeAspect="1"/>
          </p:cNvPicPr>
          <p:nvPr/>
        </p:nvPicPr>
        <p:blipFill>
          <a:blip r:embed="rId9"/>
          <a:stretch>
            <a:fillRect/>
          </a:stretch>
        </p:blipFill>
        <p:spPr>
          <a:xfrm>
            <a:off x="9124335" y="5138584"/>
            <a:ext cx="39329" cy="9832"/>
          </a:xfrm>
          <a:prstGeom prst="rect">
            <a:avLst/>
          </a:prstGeom>
        </p:spPr>
      </p:pic>
      <p:pic>
        <p:nvPicPr>
          <p:cNvPr id="7" name="Picture 6"/>
          <p:cNvPicPr>
            <a:picLocks noChangeAspect="1"/>
          </p:cNvPicPr>
          <p:nvPr/>
        </p:nvPicPr>
        <p:blipFill>
          <a:blip r:embed="rId9"/>
          <a:stretch>
            <a:fillRect/>
          </a:stretch>
        </p:blipFill>
        <p:spPr>
          <a:xfrm>
            <a:off x="9276735" y="5290984"/>
            <a:ext cx="39329" cy="9832"/>
          </a:xfrm>
          <a:prstGeom prst="rect">
            <a:avLst/>
          </a:prstGeom>
        </p:spPr>
      </p:pic>
      <p:pic>
        <p:nvPicPr>
          <p:cNvPr id="8" name="Picture 7"/>
          <p:cNvPicPr>
            <a:picLocks noChangeAspect="1"/>
          </p:cNvPicPr>
          <p:nvPr/>
        </p:nvPicPr>
        <p:blipFill>
          <a:blip r:embed="rId9"/>
          <a:stretch>
            <a:fillRect/>
          </a:stretch>
        </p:blipFill>
        <p:spPr>
          <a:xfrm>
            <a:off x="9429135" y="5443384"/>
            <a:ext cx="39329" cy="9832"/>
          </a:xfrm>
          <a:prstGeom prst="rect">
            <a:avLst/>
          </a:prstGeom>
        </p:spPr>
      </p:pic>
      <p:pic>
        <p:nvPicPr>
          <p:cNvPr id="9" name="Picture 8"/>
          <p:cNvPicPr>
            <a:picLocks noChangeAspect="1"/>
          </p:cNvPicPr>
          <p:nvPr/>
        </p:nvPicPr>
        <p:blipFill>
          <a:blip r:embed="rId10"/>
          <a:stretch>
            <a:fillRect/>
          </a:stretch>
        </p:blipFill>
        <p:spPr>
          <a:xfrm rot="5400000">
            <a:off x="11530183" y="4010513"/>
            <a:ext cx="7117944" cy="3897518"/>
          </a:xfrm>
          <a:prstGeom prst="rect">
            <a:avLst/>
          </a:prstGeom>
        </p:spPr>
      </p:pic>
      <p:pic>
        <p:nvPicPr>
          <p:cNvPr id="10" name="Picture 9">
            <a:extLst>
              <a:ext uri="{FF2B5EF4-FFF2-40B4-BE49-F238E27FC236}">
                <a16:creationId xmlns:a16="http://schemas.microsoft.com/office/drawing/2014/main" id="{151A4D21-F56C-4DFB-B63B-C2E9B55EA3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55468" y="2136275"/>
            <a:ext cx="5654009" cy="7538678"/>
          </a:xfrm>
          <a:prstGeom prst="rect">
            <a:avLst/>
          </a:prstGeom>
        </p:spPr>
      </p:pic>
    </p:spTree>
    <p:extLst>
      <p:ext uri="{BB962C8B-B14F-4D97-AF65-F5344CB8AC3E}">
        <p14:creationId xmlns:p14="http://schemas.microsoft.com/office/powerpoint/2010/main" val="338697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36A70F8-7AA0-47EB-A36C-3295B7D2D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5" name="Рисунок 9">
            <a:extLst>
              <a:ext uri="{FF2B5EF4-FFF2-40B4-BE49-F238E27FC236}">
                <a16:creationId xmlns:a16="http://schemas.microsoft.com/office/drawing/2014/main" id="{B53A803C-4254-49BC-B62F-0542AE609E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
        <p:nvSpPr>
          <p:cNvPr id="6" name="Title 1">
            <a:extLst>
              <a:ext uri="{FF2B5EF4-FFF2-40B4-BE49-F238E27FC236}">
                <a16:creationId xmlns:a16="http://schemas.microsoft.com/office/drawing/2014/main" id="{580FBEF2-AA5B-4FE8-BAD9-6774214E05BE}"/>
              </a:ext>
            </a:extLst>
          </p:cNvPr>
          <p:cNvSpPr txBox="1">
            <a:spLocks/>
          </p:cNvSpPr>
          <p:nvPr/>
        </p:nvSpPr>
        <p:spPr>
          <a:xfrm>
            <a:off x="7179889" y="322894"/>
            <a:ext cx="3928222" cy="78949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Grants activity</a:t>
            </a:r>
          </a:p>
        </p:txBody>
      </p:sp>
      <p:pic>
        <p:nvPicPr>
          <p:cNvPr id="7" name="Graphic 6">
            <a:extLst>
              <a:ext uri="{FF2B5EF4-FFF2-40B4-BE49-F238E27FC236}">
                <a16:creationId xmlns:a16="http://schemas.microsoft.com/office/drawing/2014/main" id="{CAC47631-D013-4668-A542-DFD62C914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8" name="Rectangle 7">
            <a:extLst>
              <a:ext uri="{FF2B5EF4-FFF2-40B4-BE49-F238E27FC236}">
                <a16:creationId xmlns:a16="http://schemas.microsoft.com/office/drawing/2014/main" id="{C2E49FD3-6F6F-4B4B-BC01-61EF3180F5BE}"/>
              </a:ext>
            </a:extLst>
          </p:cNvPr>
          <p:cNvSpPr/>
          <p:nvPr/>
        </p:nvSpPr>
        <p:spPr>
          <a:xfrm>
            <a:off x="228600" y="1866900"/>
            <a:ext cx="17830800" cy="7786747"/>
          </a:xfrm>
          <a:prstGeom prst="rect">
            <a:avLst/>
          </a:prstGeom>
        </p:spPr>
        <p:txBody>
          <a:bodyPr wrap="square">
            <a:spAutoFit/>
          </a:bodyPr>
          <a:lstStyle/>
          <a:p>
            <a:pPr marL="285750" indent="-285750">
              <a:buFont typeface="Arial" panose="020B0604020202020204" pitchFamily="34" charset="0"/>
              <a:buChar char="•"/>
            </a:pPr>
            <a:r>
              <a:rPr lang="en-US" sz="2500" b="1" dirty="0">
                <a:solidFill>
                  <a:srgbClr val="00B050"/>
                </a:solidFill>
                <a:latin typeface="Times New Roman" panose="02020603050405020304" pitchFamily="18" charset="0"/>
                <a:cs typeface="Times New Roman" panose="02020603050405020304" pitchFamily="18" charset="0"/>
              </a:rPr>
              <a:t>Synthesis and application of one- and two-dimensional nanostructures in flying detectors for recording greenhouse gases in the atmosphere, Higher Education and Science Committee, 24FP-3B001, 2024-2027</a:t>
            </a:r>
          </a:p>
          <a:p>
            <a:pPr marL="285750" indent="-285750">
              <a:buFont typeface="Arial" panose="020B0604020202020204" pitchFamily="34" charset="0"/>
              <a:buChar char="•"/>
            </a:pPr>
            <a:r>
              <a:rPr lang="en-US" sz="2500" b="1" dirty="0">
                <a:solidFill>
                  <a:srgbClr val="00B050"/>
                </a:solidFill>
                <a:latin typeface="Times New Roman" panose="02020603050405020304" pitchFamily="18" charset="0"/>
                <a:cs typeface="Times New Roman" panose="02020603050405020304" pitchFamily="18" charset="0"/>
              </a:rPr>
              <a:t>Design and fabrication of sensor systems based on nanostructured materials, Higher Education and Science Committee, 24LCG-2J001, 2024-2029</a:t>
            </a:r>
          </a:p>
          <a:p>
            <a:pPr marL="285750" indent="-285750">
              <a:buFont typeface="Arial" panose="020B0604020202020204" pitchFamily="34" charset="0"/>
              <a:buChar char="•"/>
            </a:pPr>
            <a:r>
              <a:rPr lang="en-US" sz="2500" b="1" dirty="0">
                <a:solidFill>
                  <a:srgbClr val="00B050"/>
                </a:solidFill>
                <a:latin typeface="Times New Roman" panose="02020603050405020304" pitchFamily="18" charset="0"/>
                <a:cs typeface="Times New Roman" panose="02020603050405020304" pitchFamily="18" charset="0"/>
              </a:rPr>
              <a:t>Fabrication of high-performance detector (sensor) systems, Higher Education and Science Committee (25EDP-2J004), 2025-2027</a:t>
            </a:r>
          </a:p>
          <a:p>
            <a:pPr marL="285750" indent="-285750">
              <a:buFont typeface="Arial" panose="020B0604020202020204" pitchFamily="34" charset="0"/>
              <a:buChar char="•"/>
            </a:pPr>
            <a:r>
              <a:rPr lang="en-US" sz="2500" b="1" dirty="0">
                <a:solidFill>
                  <a:srgbClr val="29418F"/>
                </a:solidFill>
                <a:latin typeface="Times New Roman" panose="02020603050405020304" pitchFamily="18" charset="0"/>
                <a:cs typeface="Times New Roman" panose="02020603050405020304" pitchFamily="18" charset="0"/>
              </a:rPr>
              <a:t>Grant for upgrading scientific centers with modern equipment (2023). Ministry of Education, Science, Culture and Sport RA Higher Education and Science Committee, XPS system, 240 000 000 AMD - M. S. </a:t>
            </a:r>
            <a:r>
              <a:rPr lang="en-US" sz="2500" b="1" dirty="0" err="1">
                <a:solidFill>
                  <a:srgbClr val="29418F"/>
                </a:solidFill>
                <a:latin typeface="Times New Roman" panose="02020603050405020304" pitchFamily="18" charset="0"/>
                <a:cs typeface="Times New Roman" panose="02020603050405020304" pitchFamily="18" charset="0"/>
              </a:rPr>
              <a:t>Aleksanyan</a:t>
            </a:r>
            <a:endParaRPr lang="en-US" sz="2500" b="1" dirty="0">
              <a:solidFill>
                <a:srgbClr val="29418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500" b="1" dirty="0">
                <a:solidFill>
                  <a:srgbClr val="29418F"/>
                </a:solidFill>
                <a:latin typeface="Times New Roman" panose="02020603050405020304" pitchFamily="18" charset="0"/>
                <a:cs typeface="Times New Roman" panose="02020603050405020304" pitchFamily="18" charset="0"/>
              </a:rPr>
              <a:t>Grant for upgrading scientific centers with modern equipment (2023). Ministry of Education, Science, Culture and Sport RA Higher Education and Science Committee, PLD system, 45 000 000 AMD - M. S. </a:t>
            </a:r>
            <a:r>
              <a:rPr lang="en-US" sz="2500" b="1" dirty="0" err="1">
                <a:solidFill>
                  <a:srgbClr val="29418F"/>
                </a:solidFill>
                <a:latin typeface="Times New Roman" panose="02020603050405020304" pitchFamily="18" charset="0"/>
                <a:cs typeface="Times New Roman" panose="02020603050405020304" pitchFamily="18" charset="0"/>
              </a:rPr>
              <a:t>Aleksanyan</a:t>
            </a:r>
            <a:endParaRPr lang="en-US" sz="2500" b="1" dirty="0">
              <a:solidFill>
                <a:srgbClr val="29418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500" b="1" dirty="0">
                <a:solidFill>
                  <a:srgbClr val="29418F"/>
                </a:solidFill>
                <a:latin typeface="Times New Roman" panose="02020603050405020304" pitchFamily="18" charset="0"/>
                <a:cs typeface="Times New Roman" panose="02020603050405020304" pitchFamily="18" charset="0"/>
              </a:rPr>
              <a:t>Grant for upgrading scientific centers with modern equipment (2024). Ministry of Education, Science, Culture and Sport RA Higher Education and Science Committee, Multiarc deposition system, 43 000 000 AMD - M. S. </a:t>
            </a:r>
            <a:r>
              <a:rPr lang="en-US" sz="2500" b="1" dirty="0" err="1">
                <a:solidFill>
                  <a:srgbClr val="29418F"/>
                </a:solidFill>
                <a:latin typeface="Times New Roman" panose="02020603050405020304" pitchFamily="18" charset="0"/>
                <a:cs typeface="Times New Roman" panose="02020603050405020304" pitchFamily="18" charset="0"/>
              </a:rPr>
              <a:t>Aleksanyan</a:t>
            </a:r>
            <a:endParaRPr lang="en-US" sz="2500" b="1" dirty="0">
              <a:solidFill>
                <a:srgbClr val="29418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500" b="1" dirty="0">
                <a:solidFill>
                  <a:srgbClr val="00B0F0"/>
                </a:solidFill>
                <a:latin typeface="Times New Roman" panose="02020603050405020304" pitchFamily="18" charset="0"/>
                <a:cs typeface="Times New Roman" panose="02020603050405020304" pitchFamily="18" charset="0"/>
              </a:rPr>
              <a:t>Grant for upgrading scientific centers with modern equipment (2025). Ministry of Education, Science, Culture and Sport RA Higher Education and Science Committee, Nano Frazer, 230 000 000 AMD - M. S. </a:t>
            </a:r>
            <a:r>
              <a:rPr lang="en-US" sz="2500" b="1" dirty="0" err="1">
                <a:solidFill>
                  <a:srgbClr val="00B0F0"/>
                </a:solidFill>
                <a:latin typeface="Times New Roman" panose="02020603050405020304" pitchFamily="18" charset="0"/>
                <a:cs typeface="Times New Roman" panose="02020603050405020304" pitchFamily="18" charset="0"/>
              </a:rPr>
              <a:t>Aleksanyan</a:t>
            </a:r>
            <a:endParaRPr lang="en-US" sz="2500" b="1" dirty="0">
              <a:solidFill>
                <a:srgbClr val="00B0F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500" b="1" dirty="0">
                <a:solidFill>
                  <a:srgbClr val="FFC000"/>
                </a:solidFill>
                <a:latin typeface="Times New Roman" panose="02020603050405020304" pitchFamily="18" charset="0"/>
                <a:cs typeface="Times New Roman" panose="02020603050405020304" pitchFamily="18" charset="0"/>
              </a:rPr>
              <a:t>New generation sensors based on thin film structures for environmental pollution monitoring, Higher Education and Science Committee, 25EDP-2J004, 2027-2032</a:t>
            </a:r>
          </a:p>
          <a:p>
            <a:pPr marL="285750" indent="-285750">
              <a:buFont typeface="Arial" panose="020B0604020202020204" pitchFamily="34" charset="0"/>
              <a:buChar char="•"/>
            </a:pPr>
            <a:r>
              <a:rPr lang="en-US" sz="2500" b="1" dirty="0">
                <a:solidFill>
                  <a:srgbClr val="FFC000"/>
                </a:solidFill>
                <a:latin typeface="Times New Roman" panose="02020603050405020304" pitchFamily="18" charset="0"/>
                <a:cs typeface="Times New Roman" panose="02020603050405020304" pitchFamily="18" charset="0"/>
              </a:rPr>
              <a:t>Synthesis and Application of Nanostructured Materials for Sensor Systems using Advanced Chemical Methods, “</a:t>
            </a:r>
            <a:r>
              <a:rPr lang="en-US" sz="2500" b="1" dirty="0" err="1">
                <a:solidFill>
                  <a:srgbClr val="FFC000"/>
                </a:solidFill>
                <a:latin typeface="Times New Roman" panose="02020603050405020304" pitchFamily="18" charset="0"/>
                <a:cs typeface="Times New Roman" panose="02020603050405020304" pitchFamily="18" charset="0"/>
              </a:rPr>
              <a:t>PostDoc</a:t>
            </a:r>
            <a:r>
              <a:rPr lang="en-US" sz="2500" b="1" dirty="0">
                <a:solidFill>
                  <a:srgbClr val="FFC000"/>
                </a:solidFill>
                <a:latin typeface="Times New Roman" panose="02020603050405020304" pitchFamily="18" charset="0"/>
                <a:cs typeface="Times New Roman" panose="02020603050405020304" pitchFamily="18" charset="0"/>
              </a:rPr>
              <a:t>-Armenia 2026” Higher Education and Science Committee, 2026-2028</a:t>
            </a:r>
          </a:p>
          <a:p>
            <a:pPr marL="285750" indent="-285750">
              <a:buFont typeface="Arial" panose="020B0604020202020204" pitchFamily="34" charset="0"/>
              <a:buChar char="•"/>
            </a:pPr>
            <a:r>
              <a:rPr lang="en-US" sz="2500" b="1" dirty="0">
                <a:solidFill>
                  <a:srgbClr val="FFC000"/>
                </a:solidFill>
                <a:latin typeface="Times New Roman" panose="02020603050405020304" pitchFamily="18" charset="0"/>
                <a:cs typeface="Times New Roman" panose="02020603050405020304" pitchFamily="18" charset="0"/>
              </a:rPr>
              <a:t>Drift-Robust Thin Film </a:t>
            </a:r>
            <a:r>
              <a:rPr lang="en-US" sz="2500" b="1" dirty="0" err="1">
                <a:solidFill>
                  <a:srgbClr val="FFC000"/>
                </a:solidFill>
                <a:latin typeface="Times New Roman" panose="02020603050405020304" pitchFamily="18" charset="0"/>
                <a:cs typeface="Times New Roman" panose="02020603050405020304" pitchFamily="18" charset="0"/>
              </a:rPr>
              <a:t>Chemoresistor</a:t>
            </a:r>
            <a:r>
              <a:rPr lang="en-US" sz="2500" b="1" dirty="0">
                <a:solidFill>
                  <a:srgbClr val="FFC000"/>
                </a:solidFill>
                <a:latin typeface="Times New Roman" panose="02020603050405020304" pitchFamily="18" charset="0"/>
                <a:cs typeface="Times New Roman" panose="02020603050405020304" pitchFamily="18" charset="0"/>
              </a:rPr>
              <a:t> Arrays with Edge Machine Learning for Long-Term Gas Monitoring, NATO Science for Peace and Security - </a:t>
            </a:r>
            <a:r>
              <a:rPr lang="en-US" sz="2500" b="1" dirty="0">
                <a:solidFill>
                  <a:srgbClr val="FF0000"/>
                </a:solidFill>
                <a:latin typeface="Times New Roman" panose="02020603050405020304" pitchFamily="18" charset="0"/>
                <a:cs typeface="Times New Roman" panose="02020603050405020304" pitchFamily="18" charset="0"/>
              </a:rPr>
              <a:t>€ 346.300.00</a:t>
            </a:r>
          </a:p>
        </p:txBody>
      </p:sp>
    </p:spTree>
    <p:extLst>
      <p:ext uri="{BB962C8B-B14F-4D97-AF65-F5344CB8AC3E}">
        <p14:creationId xmlns:p14="http://schemas.microsoft.com/office/powerpoint/2010/main" val="4292056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grpSp>
        <p:nvGrpSpPr>
          <p:cNvPr id="9" name="Google Shape;348;p13">
            <a:extLst>
              <a:ext uri="{FF2B5EF4-FFF2-40B4-BE49-F238E27FC236}">
                <a16:creationId xmlns:a16="http://schemas.microsoft.com/office/drawing/2014/main" id="{EAF98F61-9498-46A3-9E6A-73BEB3429F3E}"/>
              </a:ext>
            </a:extLst>
          </p:cNvPr>
          <p:cNvGrpSpPr/>
          <p:nvPr/>
        </p:nvGrpSpPr>
        <p:grpSpPr>
          <a:xfrm>
            <a:off x="12420600" y="7200900"/>
            <a:ext cx="8536533" cy="4775511"/>
            <a:chOff x="6986665" y="3298709"/>
            <a:chExt cx="1817809" cy="1077669"/>
          </a:xfrm>
        </p:grpSpPr>
        <p:sp>
          <p:nvSpPr>
            <p:cNvPr id="13" name="Google Shape;349;p13">
              <a:extLst>
                <a:ext uri="{FF2B5EF4-FFF2-40B4-BE49-F238E27FC236}">
                  <a16:creationId xmlns:a16="http://schemas.microsoft.com/office/drawing/2014/main" id="{0CD307DA-B752-4224-A2E7-1BBACEE35A89}"/>
                </a:ext>
              </a:extLst>
            </p:cNvPr>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0;p13">
              <a:extLst>
                <a:ext uri="{FF2B5EF4-FFF2-40B4-BE49-F238E27FC236}">
                  <a16:creationId xmlns:a16="http://schemas.microsoft.com/office/drawing/2014/main" id="{75B0EFDB-CF9C-42E7-8952-22C4208C2AA5}"/>
                </a:ext>
              </a:extLst>
            </p:cNvPr>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1;p13">
              <a:extLst>
                <a:ext uri="{FF2B5EF4-FFF2-40B4-BE49-F238E27FC236}">
                  <a16:creationId xmlns:a16="http://schemas.microsoft.com/office/drawing/2014/main" id="{F89E1359-4DF9-443A-B2D6-14E6B20170DF}"/>
                </a:ext>
              </a:extLst>
            </p:cNvPr>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2;p13">
              <a:extLst>
                <a:ext uri="{FF2B5EF4-FFF2-40B4-BE49-F238E27FC236}">
                  <a16:creationId xmlns:a16="http://schemas.microsoft.com/office/drawing/2014/main" id="{848EC4D9-8767-4F6E-9DDD-D34D2CE40E11}"/>
                </a:ext>
              </a:extLst>
            </p:cNvPr>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3;p13">
              <a:extLst>
                <a:ext uri="{FF2B5EF4-FFF2-40B4-BE49-F238E27FC236}">
                  <a16:creationId xmlns:a16="http://schemas.microsoft.com/office/drawing/2014/main" id="{EB2B9450-9EE4-45A3-80F4-02D09708B813}"/>
                </a:ext>
              </a:extLst>
            </p:cNvPr>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a:extLst>
                <a:ext uri="{FF2B5EF4-FFF2-40B4-BE49-F238E27FC236}">
                  <a16:creationId xmlns:a16="http://schemas.microsoft.com/office/drawing/2014/main" id="{55A1F75C-16C8-4C45-A0A8-8277DB73ACA6}"/>
                </a:ext>
              </a:extLst>
            </p:cNvPr>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5;p13">
              <a:extLst>
                <a:ext uri="{FF2B5EF4-FFF2-40B4-BE49-F238E27FC236}">
                  <a16:creationId xmlns:a16="http://schemas.microsoft.com/office/drawing/2014/main" id="{A4847DC9-32C5-4027-866E-3BDD6D2398A6}"/>
                </a:ext>
              </a:extLst>
            </p:cNvPr>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56;p13">
              <a:extLst>
                <a:ext uri="{FF2B5EF4-FFF2-40B4-BE49-F238E27FC236}">
                  <a16:creationId xmlns:a16="http://schemas.microsoft.com/office/drawing/2014/main" id="{D2783597-3CB4-46C9-A245-0128EC7B31F5}"/>
                </a:ext>
              </a:extLst>
            </p:cNvPr>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7;p13">
              <a:extLst>
                <a:ext uri="{FF2B5EF4-FFF2-40B4-BE49-F238E27FC236}">
                  <a16:creationId xmlns:a16="http://schemas.microsoft.com/office/drawing/2014/main" id="{AE1A6D3C-B5DB-4AA5-9D9C-5DDDD6211E79}"/>
                </a:ext>
              </a:extLst>
            </p:cNvPr>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8;p13">
              <a:extLst>
                <a:ext uri="{FF2B5EF4-FFF2-40B4-BE49-F238E27FC236}">
                  <a16:creationId xmlns:a16="http://schemas.microsoft.com/office/drawing/2014/main" id="{7EED47E6-EAA7-41FD-91DB-75BE999343F0}"/>
                </a:ext>
              </a:extLst>
            </p:cNvPr>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9;p13">
              <a:extLst>
                <a:ext uri="{FF2B5EF4-FFF2-40B4-BE49-F238E27FC236}">
                  <a16:creationId xmlns:a16="http://schemas.microsoft.com/office/drawing/2014/main" id="{B878B3A1-BC6C-4CF3-8481-4ACD0A98FF77}"/>
                </a:ext>
              </a:extLst>
            </p:cNvPr>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0;p13">
              <a:extLst>
                <a:ext uri="{FF2B5EF4-FFF2-40B4-BE49-F238E27FC236}">
                  <a16:creationId xmlns:a16="http://schemas.microsoft.com/office/drawing/2014/main" id="{2A8DADB8-693C-4D80-A26A-89799367BF99}"/>
                </a:ext>
              </a:extLst>
            </p:cNvPr>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1;p13">
              <a:extLst>
                <a:ext uri="{FF2B5EF4-FFF2-40B4-BE49-F238E27FC236}">
                  <a16:creationId xmlns:a16="http://schemas.microsoft.com/office/drawing/2014/main" id="{8BE3F403-0C5F-4AFA-8E37-220829622FD1}"/>
                </a:ext>
              </a:extLst>
            </p:cNvPr>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2;p13">
              <a:extLst>
                <a:ext uri="{FF2B5EF4-FFF2-40B4-BE49-F238E27FC236}">
                  <a16:creationId xmlns:a16="http://schemas.microsoft.com/office/drawing/2014/main" id="{20DBF17E-C131-4D16-B1DA-6AA8B53411BC}"/>
                </a:ext>
              </a:extLst>
            </p:cNvPr>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63;p13">
              <a:extLst>
                <a:ext uri="{FF2B5EF4-FFF2-40B4-BE49-F238E27FC236}">
                  <a16:creationId xmlns:a16="http://schemas.microsoft.com/office/drawing/2014/main" id="{BB4C47C9-45B3-4644-A816-3BC3ED8A6094}"/>
                </a:ext>
              </a:extLst>
            </p:cNvPr>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64;p13">
              <a:extLst>
                <a:ext uri="{FF2B5EF4-FFF2-40B4-BE49-F238E27FC236}">
                  <a16:creationId xmlns:a16="http://schemas.microsoft.com/office/drawing/2014/main" id="{1734BC6A-A00D-4BE3-A53D-677BFD0AA6A4}"/>
                </a:ext>
              </a:extLst>
            </p:cNvPr>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65;p13">
              <a:extLst>
                <a:ext uri="{FF2B5EF4-FFF2-40B4-BE49-F238E27FC236}">
                  <a16:creationId xmlns:a16="http://schemas.microsoft.com/office/drawing/2014/main" id="{40F653F4-19E2-4725-902E-34AC5A53BE6B}"/>
                </a:ext>
              </a:extLst>
            </p:cNvPr>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66;p13">
              <a:extLst>
                <a:ext uri="{FF2B5EF4-FFF2-40B4-BE49-F238E27FC236}">
                  <a16:creationId xmlns:a16="http://schemas.microsoft.com/office/drawing/2014/main" id="{7C1DAD9E-9395-473A-93F8-7BA396211F78}"/>
                </a:ext>
              </a:extLst>
            </p:cNvPr>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7;p13">
              <a:extLst>
                <a:ext uri="{FF2B5EF4-FFF2-40B4-BE49-F238E27FC236}">
                  <a16:creationId xmlns:a16="http://schemas.microsoft.com/office/drawing/2014/main" id="{C4CBD4FE-EAF8-4909-B6F1-CCA157FA3CD8}"/>
                </a:ext>
              </a:extLst>
            </p:cNvPr>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8;p13">
              <a:extLst>
                <a:ext uri="{FF2B5EF4-FFF2-40B4-BE49-F238E27FC236}">
                  <a16:creationId xmlns:a16="http://schemas.microsoft.com/office/drawing/2014/main" id="{C54BABCB-2C23-4ECF-ABFE-50F3A536046F}"/>
                </a:ext>
              </a:extLst>
            </p:cNvPr>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9;p13">
              <a:extLst>
                <a:ext uri="{FF2B5EF4-FFF2-40B4-BE49-F238E27FC236}">
                  <a16:creationId xmlns:a16="http://schemas.microsoft.com/office/drawing/2014/main" id="{F11D2649-40D5-4E0F-BBFA-3B4DDF17BA83}"/>
                </a:ext>
              </a:extLst>
            </p:cNvPr>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70;p13">
              <a:extLst>
                <a:ext uri="{FF2B5EF4-FFF2-40B4-BE49-F238E27FC236}">
                  <a16:creationId xmlns:a16="http://schemas.microsoft.com/office/drawing/2014/main" id="{BF821287-23F5-4F78-9264-14CE2F026183}"/>
                </a:ext>
              </a:extLst>
            </p:cNvPr>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1;p13">
              <a:extLst>
                <a:ext uri="{FF2B5EF4-FFF2-40B4-BE49-F238E27FC236}">
                  <a16:creationId xmlns:a16="http://schemas.microsoft.com/office/drawing/2014/main" id="{D7178196-AEC2-458C-86C1-653595986217}"/>
                </a:ext>
              </a:extLst>
            </p:cNvPr>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72;p13">
              <a:extLst>
                <a:ext uri="{FF2B5EF4-FFF2-40B4-BE49-F238E27FC236}">
                  <a16:creationId xmlns:a16="http://schemas.microsoft.com/office/drawing/2014/main" id="{26FE0135-4EE1-46CA-A19C-9EF6848A390B}"/>
                </a:ext>
              </a:extLst>
            </p:cNvPr>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73;p13">
              <a:extLst>
                <a:ext uri="{FF2B5EF4-FFF2-40B4-BE49-F238E27FC236}">
                  <a16:creationId xmlns:a16="http://schemas.microsoft.com/office/drawing/2014/main" id="{A2EB6A16-2E02-4349-B651-60A450003C60}"/>
                </a:ext>
              </a:extLst>
            </p:cNvPr>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74;p13">
              <a:extLst>
                <a:ext uri="{FF2B5EF4-FFF2-40B4-BE49-F238E27FC236}">
                  <a16:creationId xmlns:a16="http://schemas.microsoft.com/office/drawing/2014/main" id="{50ABFF19-C069-4415-BBE9-2088E6B9D6EF}"/>
                </a:ext>
              </a:extLst>
            </p:cNvPr>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4" name="Рисунок 3">
            <a:extLst>
              <a:ext uri="{FF2B5EF4-FFF2-40B4-BE49-F238E27FC236}">
                <a16:creationId xmlns:a16="http://schemas.microsoft.com/office/drawing/2014/main" id="{785061A8-3973-4E56-84F6-6B839F8B69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47" name="Рисунок 9">
            <a:extLst>
              <a:ext uri="{FF2B5EF4-FFF2-40B4-BE49-F238E27FC236}">
                <a16:creationId xmlns:a16="http://schemas.microsoft.com/office/drawing/2014/main" id="{7D8DE1B0-8229-4685-9425-C13753131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
        <p:nvSpPr>
          <p:cNvPr id="48" name="Title 1">
            <a:extLst>
              <a:ext uri="{FF2B5EF4-FFF2-40B4-BE49-F238E27FC236}">
                <a16:creationId xmlns:a16="http://schemas.microsoft.com/office/drawing/2014/main" id="{F15E60BD-84D3-4791-B710-B29241E5AF1B}"/>
              </a:ext>
            </a:extLst>
          </p:cNvPr>
          <p:cNvSpPr txBox="1">
            <a:spLocks/>
          </p:cNvSpPr>
          <p:nvPr/>
        </p:nvSpPr>
        <p:spPr>
          <a:xfrm>
            <a:off x="5174386" y="24814"/>
            <a:ext cx="10252822" cy="1040828"/>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pic>
        <p:nvPicPr>
          <p:cNvPr id="49" name="Graphic 48">
            <a:extLst>
              <a:ext uri="{FF2B5EF4-FFF2-40B4-BE49-F238E27FC236}">
                <a16:creationId xmlns:a16="http://schemas.microsoft.com/office/drawing/2014/main" id="{06A2C367-A48F-419A-8F3A-1FCE303001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51" name="TextBox 14">
            <a:extLst>
              <a:ext uri="{FF2B5EF4-FFF2-40B4-BE49-F238E27FC236}">
                <a16:creationId xmlns:a16="http://schemas.microsoft.com/office/drawing/2014/main" id="{43A2825E-443E-4423-96FC-6AA3A6698339}"/>
              </a:ext>
            </a:extLst>
          </p:cNvPr>
          <p:cNvSpPr txBox="1"/>
          <p:nvPr/>
        </p:nvSpPr>
        <p:spPr>
          <a:xfrm>
            <a:off x="357849" y="1385001"/>
            <a:ext cx="5257800" cy="738664"/>
          </a:xfrm>
          <a:prstGeom prst="rect">
            <a:avLst/>
          </a:prstGeom>
        </p:spPr>
        <p:txBody>
          <a:bodyPr wrap="square" lIns="0" tIns="0" rIns="0" bIns="0" rtlCol="0" anchor="t">
            <a:spAutoFit/>
          </a:bodyPr>
          <a:lstStyle/>
          <a:p>
            <a:r>
              <a:rPr lang="en-US" sz="4800" b="1" dirty="0">
                <a:solidFill>
                  <a:srgbClr val="09105A"/>
                </a:solidFill>
                <a:latin typeface="Times New Roman" panose="02020603050405020304" pitchFamily="18" charset="0"/>
                <a:cs typeface="Times New Roman" panose="02020603050405020304" pitchFamily="18" charset="0"/>
              </a:rPr>
              <a:t>Publications</a:t>
            </a:r>
          </a:p>
        </p:txBody>
      </p:sp>
      <p:sp>
        <p:nvSpPr>
          <p:cNvPr id="52" name="Rectangle 51">
            <a:extLst>
              <a:ext uri="{FF2B5EF4-FFF2-40B4-BE49-F238E27FC236}">
                <a16:creationId xmlns:a16="http://schemas.microsoft.com/office/drawing/2014/main" id="{360D0C27-731D-466B-A88D-CDFF350E4082}"/>
              </a:ext>
            </a:extLst>
          </p:cNvPr>
          <p:cNvSpPr/>
          <p:nvPr/>
        </p:nvSpPr>
        <p:spPr>
          <a:xfrm>
            <a:off x="152400" y="2072223"/>
            <a:ext cx="17442267" cy="8710077"/>
          </a:xfrm>
          <a:prstGeom prst="rect">
            <a:avLst/>
          </a:prstGeom>
        </p:spPr>
        <p:txBody>
          <a:bodyPr wrap="square">
            <a:spAutoFit/>
          </a:bodyPr>
          <a:lstStyle/>
          <a:p>
            <a:pPr marL="342900" indent="-342900">
              <a:buFont typeface="+mj-lt"/>
              <a:buAutoNum type="arabicPeriod"/>
            </a:pPr>
            <a:r>
              <a:rPr lang="en-US" b="1" dirty="0">
                <a:solidFill>
                  <a:srgbClr val="09105A"/>
                </a:solidFill>
              </a:rPr>
              <a:t>Mikayel </a:t>
            </a:r>
            <a:r>
              <a:rPr lang="en-US" b="1" dirty="0" err="1">
                <a:solidFill>
                  <a:srgbClr val="09105A"/>
                </a:solidFill>
              </a:rPr>
              <a:t>Aleksanyan</a:t>
            </a:r>
            <a:r>
              <a:rPr lang="en-US" b="1" dirty="0">
                <a:solidFill>
                  <a:srgbClr val="09105A"/>
                </a:solidFill>
              </a:rPr>
              <a:t>, 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a:t>
            </a:r>
            <a:r>
              <a:rPr lang="en-US" b="1" dirty="0" err="1">
                <a:solidFill>
                  <a:srgbClr val="09105A"/>
                </a:solidFill>
              </a:rPr>
              <a:t>Zarine</a:t>
            </a:r>
            <a:r>
              <a:rPr lang="en-US" b="1" dirty="0">
                <a:solidFill>
                  <a:srgbClr val="09105A"/>
                </a:solidFill>
              </a:rPr>
              <a:t>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Rima </a:t>
            </a:r>
            <a:r>
              <a:rPr lang="en-US" b="1" dirty="0" err="1">
                <a:solidFill>
                  <a:srgbClr val="09105A"/>
                </a:solidFill>
              </a:rPr>
              <a:t>Papovyan</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 Fabrication and Characterization of MWCNTs Decorated </a:t>
            </a:r>
            <a:r>
              <a:rPr lang="en-US" b="1" dirty="0" err="1">
                <a:solidFill>
                  <a:srgbClr val="09105A"/>
                </a:solidFill>
              </a:rPr>
              <a:t>ZnO</a:t>
            </a:r>
            <a:r>
              <a:rPr lang="en-US" b="1" dirty="0">
                <a:solidFill>
                  <a:srgbClr val="09105A"/>
                </a:solidFill>
              </a:rPr>
              <a:t> </a:t>
            </a:r>
            <a:r>
              <a:rPr lang="en-US" b="1" dirty="0" err="1">
                <a:solidFill>
                  <a:srgbClr val="09105A"/>
                </a:solidFill>
              </a:rPr>
              <a:t>Nanograins</a:t>
            </a:r>
            <a:r>
              <a:rPr lang="en-US" b="1" dirty="0">
                <a:solidFill>
                  <a:srgbClr val="09105A"/>
                </a:solidFill>
              </a:rPr>
              <a:t> Based Sensor for Enhanced Performance Toward CO</a:t>
            </a:r>
            <a:r>
              <a:rPr lang="en-US" b="1" baseline="-25000" dirty="0">
                <a:solidFill>
                  <a:srgbClr val="09105A"/>
                </a:solidFill>
              </a:rPr>
              <a:t>2</a:t>
            </a:r>
            <a:r>
              <a:rPr lang="en-US" b="1" dirty="0">
                <a:solidFill>
                  <a:srgbClr val="09105A"/>
                </a:solidFill>
              </a:rPr>
              <a:t> Gas / Advanced Materials Interfaces (Wiley), 2025, 12, 2500185, </a:t>
            </a:r>
            <a:r>
              <a:rPr lang="en-US" b="1" dirty="0">
                <a:solidFill>
                  <a:srgbClr val="FF0000"/>
                </a:solidFill>
              </a:rPr>
              <a:t>Q1</a:t>
            </a:r>
          </a:p>
          <a:p>
            <a:pPr marL="342900" indent="-342900">
              <a:buFont typeface="+mj-lt"/>
              <a:buAutoNum type="arabicPeriod"/>
            </a:pPr>
            <a:r>
              <a:rPr lang="en-US" b="1" dirty="0" err="1">
                <a:solidFill>
                  <a:srgbClr val="09105A"/>
                </a:solidFill>
              </a:rPr>
              <a:t>Gohar</a:t>
            </a:r>
            <a:r>
              <a:rPr lang="en-US" b="1" dirty="0">
                <a:solidFill>
                  <a:srgbClr val="09105A"/>
                </a:solidFill>
              </a:rPr>
              <a:t> </a:t>
            </a:r>
            <a:r>
              <a:rPr lang="en-US" b="1" dirty="0" err="1">
                <a:solidFill>
                  <a:srgbClr val="09105A"/>
                </a:solidFill>
              </a:rPr>
              <a:t>Shahnazaryan</a:t>
            </a:r>
            <a:r>
              <a:rPr lang="en-US" b="1" dirty="0">
                <a:solidFill>
                  <a:srgbClr val="09105A"/>
                </a:solidFill>
              </a:rPr>
              <a:t>, Mikayel </a:t>
            </a:r>
            <a:r>
              <a:rPr lang="en-US" b="1" dirty="0" err="1">
                <a:solidFill>
                  <a:srgbClr val="09105A"/>
                </a:solidFill>
              </a:rPr>
              <a:t>Aleksanyan</a:t>
            </a:r>
            <a:r>
              <a:rPr lang="en-US" b="1" dirty="0">
                <a:solidFill>
                  <a:srgbClr val="09105A"/>
                </a:solidFill>
              </a:rPr>
              <a:t>, Artak </a:t>
            </a:r>
            <a:r>
              <a:rPr lang="en-US" b="1" dirty="0" err="1">
                <a:solidFill>
                  <a:srgbClr val="09105A"/>
                </a:solidFill>
              </a:rPr>
              <a:t>Sayunts</a:t>
            </a:r>
            <a:r>
              <a:rPr lang="en-US" b="1" dirty="0">
                <a:solidFill>
                  <a:srgbClr val="09105A"/>
                </a:solidFill>
              </a:rPr>
              <a:t>, Zarine </a:t>
            </a:r>
            <a:r>
              <a:rPr lang="en-US" b="1" dirty="0" err="1">
                <a:solidFill>
                  <a:srgbClr val="09105A"/>
                </a:solidFill>
              </a:rPr>
              <a:t>Simonyan</a:t>
            </a:r>
            <a:r>
              <a:rPr lang="en-US" b="1" dirty="0">
                <a:solidFill>
                  <a:srgbClr val="09105A"/>
                </a:solidFill>
              </a:rPr>
              <a:t>, Rima </a:t>
            </a:r>
            <a:r>
              <a:rPr lang="en-US" b="1" dirty="0" err="1">
                <a:solidFill>
                  <a:srgbClr val="09105A"/>
                </a:solidFill>
              </a:rPr>
              <a:t>Papovyan</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 Study of a Nanostructured Co-Doped SnO</a:t>
            </a:r>
            <a:r>
              <a:rPr lang="en-US" b="1" baseline="-25000" dirty="0">
                <a:solidFill>
                  <a:srgbClr val="09105A"/>
                </a:solidFill>
              </a:rPr>
              <a:t>2</a:t>
            </a:r>
            <a:r>
              <a:rPr lang="en-US" b="1" dirty="0">
                <a:solidFill>
                  <a:srgbClr val="09105A"/>
                </a:solidFill>
              </a:rPr>
              <a:t> Sensor for Hydrogen Peroxide Vapor Detection Using Impedance Spectroscopy / ACS Omega, 2025, 10, 14452-14465, </a:t>
            </a:r>
            <a:r>
              <a:rPr lang="en-US" b="1" dirty="0">
                <a:solidFill>
                  <a:srgbClr val="FF0000"/>
                </a:solidFill>
              </a:rPr>
              <a:t>Q1</a:t>
            </a:r>
          </a:p>
          <a:p>
            <a:pPr marL="342900" indent="-342900">
              <a:buFont typeface="+mj-lt"/>
              <a:buAutoNum type="arabicPeriod"/>
            </a:pPr>
            <a:r>
              <a:rPr lang="en-US" b="1" dirty="0">
                <a:solidFill>
                  <a:srgbClr val="09105A"/>
                </a:solidFill>
              </a:rPr>
              <a:t>Mikayel </a:t>
            </a:r>
            <a:r>
              <a:rPr lang="en-US" b="1" dirty="0" err="1">
                <a:solidFill>
                  <a:srgbClr val="09105A"/>
                </a:solidFill>
              </a:rPr>
              <a:t>Aleksanyan</a:t>
            </a:r>
            <a:r>
              <a:rPr lang="en-US" b="1" dirty="0">
                <a:solidFill>
                  <a:srgbClr val="09105A"/>
                </a:solidFill>
              </a:rPr>
              <a:t>, 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Zarine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Rima </a:t>
            </a:r>
            <a:r>
              <a:rPr lang="en-US" b="1" dirty="0" err="1">
                <a:solidFill>
                  <a:srgbClr val="09105A"/>
                </a:solidFill>
              </a:rPr>
              <a:t>Papovyan</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 Influence of the Growth Parameters on RF-Sputtered CNTs and Their Temperature-Selective Application in Gas Sensors / ACS Omega, 2025, 10, 34733-34746, </a:t>
            </a:r>
            <a:r>
              <a:rPr lang="en-US" b="1" dirty="0">
                <a:solidFill>
                  <a:srgbClr val="FF0000"/>
                </a:solidFill>
              </a:rPr>
              <a:t>Q1</a:t>
            </a:r>
          </a:p>
          <a:p>
            <a:pPr marL="342900" indent="-342900">
              <a:buFont typeface="+mj-lt"/>
              <a:buAutoNum type="arabicPeriod"/>
            </a:pPr>
            <a:r>
              <a:rPr lang="en-US" b="1" dirty="0">
                <a:solidFill>
                  <a:srgbClr val="09105A"/>
                </a:solidFill>
              </a:rPr>
              <a:t>Mikayel </a:t>
            </a:r>
            <a:r>
              <a:rPr lang="en-US" b="1" dirty="0" err="1">
                <a:solidFill>
                  <a:srgbClr val="09105A"/>
                </a:solidFill>
              </a:rPr>
              <a:t>Aleksanyan</a:t>
            </a:r>
            <a:r>
              <a:rPr lang="en-US" b="1" dirty="0">
                <a:solidFill>
                  <a:srgbClr val="09105A"/>
                </a:solidFill>
              </a:rPr>
              <a:t>, 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Zarine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Rima </a:t>
            </a:r>
            <a:r>
              <a:rPr lang="en-US" b="1" dirty="0" err="1">
                <a:solidFill>
                  <a:srgbClr val="09105A"/>
                </a:solidFill>
              </a:rPr>
              <a:t>Papovyan</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 Highly sensitive ammonia gas sensor based on MWCNTs saturated Fe</a:t>
            </a:r>
            <a:r>
              <a:rPr lang="en-US" b="1" baseline="-25000" dirty="0">
                <a:solidFill>
                  <a:srgbClr val="09105A"/>
                </a:solidFill>
              </a:rPr>
              <a:t>2</a:t>
            </a:r>
            <a:r>
              <a:rPr lang="en-US" b="1" dirty="0">
                <a:solidFill>
                  <a:srgbClr val="09105A"/>
                </a:solidFill>
              </a:rPr>
              <a:t>O</a:t>
            </a:r>
            <a:r>
              <a:rPr lang="en-US" b="1" baseline="-25000" dirty="0">
                <a:solidFill>
                  <a:srgbClr val="09105A"/>
                </a:solidFill>
              </a:rPr>
              <a:t>3</a:t>
            </a:r>
            <a:r>
              <a:rPr lang="en-US" b="1" dirty="0">
                <a:solidFill>
                  <a:srgbClr val="09105A"/>
                </a:solidFill>
              </a:rPr>
              <a:t> nanograins/ ACS Langmuir, 2025, 41, 26614−26627, </a:t>
            </a:r>
            <a:r>
              <a:rPr lang="en-US" b="1" dirty="0">
                <a:solidFill>
                  <a:srgbClr val="FF0000"/>
                </a:solidFill>
              </a:rPr>
              <a:t>Q1</a:t>
            </a:r>
          </a:p>
          <a:p>
            <a:pPr marL="342900" indent="-342900">
              <a:buFont typeface="+mj-lt"/>
              <a:buAutoNum type="arabicPeriod"/>
            </a:pPr>
            <a:r>
              <a:rPr lang="en-US" b="1" dirty="0">
                <a:solidFill>
                  <a:srgbClr val="09105A"/>
                </a:solidFill>
              </a:rPr>
              <a:t>Mikayel </a:t>
            </a:r>
            <a:r>
              <a:rPr lang="en-US" b="1" dirty="0" err="1">
                <a:solidFill>
                  <a:srgbClr val="09105A"/>
                </a:solidFill>
              </a:rPr>
              <a:t>Aleksanyan</a:t>
            </a:r>
            <a:r>
              <a:rPr lang="en-US" b="1" dirty="0">
                <a:solidFill>
                  <a:srgbClr val="09105A"/>
                </a:solidFill>
              </a:rPr>
              <a:t>, 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a:t>
            </a:r>
            <a:r>
              <a:rPr lang="en-US" b="1" dirty="0" err="1">
                <a:solidFill>
                  <a:srgbClr val="09105A"/>
                </a:solidFill>
              </a:rPr>
              <a:t>Zarine</a:t>
            </a:r>
            <a:r>
              <a:rPr lang="en-US" b="1" dirty="0">
                <a:solidFill>
                  <a:srgbClr val="09105A"/>
                </a:solidFill>
              </a:rPr>
              <a:t>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Emma </a:t>
            </a:r>
            <a:r>
              <a:rPr lang="en-US" b="1" dirty="0" err="1">
                <a:solidFill>
                  <a:srgbClr val="09105A"/>
                </a:solidFill>
              </a:rPr>
              <a:t>Khachaturyan</a:t>
            </a:r>
            <a:r>
              <a:rPr lang="en-US" b="1" dirty="0">
                <a:solidFill>
                  <a:srgbClr val="09105A"/>
                </a:solidFill>
              </a:rPr>
              <a:t>, Rima </a:t>
            </a:r>
            <a:r>
              <a:rPr lang="en-US" b="1" dirty="0" err="1">
                <a:solidFill>
                  <a:srgbClr val="09105A"/>
                </a:solidFill>
              </a:rPr>
              <a:t>Papovyan</a:t>
            </a:r>
            <a:r>
              <a:rPr lang="en-US" b="1" dirty="0">
                <a:solidFill>
                  <a:srgbClr val="09105A"/>
                </a:solidFill>
              </a:rPr>
              <a:t>, Alena </a:t>
            </a:r>
            <a:r>
              <a:rPr lang="en-US" b="1" dirty="0" err="1">
                <a:solidFill>
                  <a:srgbClr val="09105A"/>
                </a:solidFill>
              </a:rPr>
              <a:t>Michalcová</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 </a:t>
            </a:r>
            <a:r>
              <a:rPr lang="en-US" b="1" dirty="0" err="1">
                <a:solidFill>
                  <a:srgbClr val="09105A"/>
                </a:solidFill>
              </a:rPr>
              <a:t>SnO</a:t>
            </a:r>
            <a:r>
              <a:rPr lang="en-US" b="1" dirty="0">
                <a:solidFill>
                  <a:srgbClr val="09105A"/>
                </a:solidFill>
              </a:rPr>
              <a:t> /MWCNTs Nanostructured Material for High-Performance Acetone and Ethanol Gas Sensors / ACS Omega, 2025, 10, 7283-7294, </a:t>
            </a:r>
            <a:r>
              <a:rPr lang="en-US" b="1" dirty="0">
                <a:solidFill>
                  <a:srgbClr val="FF0000"/>
                </a:solidFill>
              </a:rPr>
              <a:t>Q1</a:t>
            </a:r>
          </a:p>
          <a:p>
            <a:pPr marL="342900" indent="-342900">
              <a:buFont typeface="+mj-lt"/>
              <a:buAutoNum type="arabicPeriod"/>
            </a:pPr>
            <a:r>
              <a:rPr lang="en-US" b="1" dirty="0">
                <a:solidFill>
                  <a:srgbClr val="09105A"/>
                </a:solidFill>
              </a:rPr>
              <a:t>Artak </a:t>
            </a:r>
            <a:r>
              <a:rPr lang="en-US" b="1" dirty="0" err="1">
                <a:solidFill>
                  <a:srgbClr val="09105A"/>
                </a:solidFill>
              </a:rPr>
              <a:t>Sayunts</a:t>
            </a:r>
            <a:r>
              <a:rPr lang="en-US" b="1" dirty="0">
                <a:solidFill>
                  <a:srgbClr val="09105A"/>
                </a:solidFill>
              </a:rPr>
              <a:t>, Rima </a:t>
            </a:r>
            <a:r>
              <a:rPr lang="en-US" b="1" dirty="0" err="1">
                <a:solidFill>
                  <a:srgbClr val="09105A"/>
                </a:solidFill>
              </a:rPr>
              <a:t>Papovyan</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a:t>
            </a:r>
            <a:r>
              <a:rPr lang="en-US" b="1" dirty="0" err="1">
                <a:solidFill>
                  <a:srgbClr val="09105A"/>
                </a:solidFill>
              </a:rPr>
              <a:t>Zarine</a:t>
            </a:r>
            <a:r>
              <a:rPr lang="en-US" b="1" dirty="0">
                <a:solidFill>
                  <a:srgbClr val="09105A"/>
                </a:solidFill>
              </a:rPr>
              <a:t>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Gabriel </a:t>
            </a:r>
            <a:r>
              <a:rPr lang="en-US" b="1" dirty="0" err="1">
                <a:solidFill>
                  <a:srgbClr val="09105A"/>
                </a:solidFill>
              </a:rPr>
              <a:t>Gevorgyan</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Mikayel </a:t>
            </a:r>
            <a:r>
              <a:rPr lang="en-US" b="1" dirty="0" err="1">
                <a:solidFill>
                  <a:srgbClr val="09105A"/>
                </a:solidFill>
              </a:rPr>
              <a:t>Aleksanyan</a:t>
            </a:r>
            <a:r>
              <a:rPr lang="en-US" b="1" dirty="0">
                <a:solidFill>
                  <a:srgbClr val="09105A"/>
                </a:solidFill>
              </a:rPr>
              <a:t> // Ultra-high selective hydrogen peroxide vapor sensor based on the Fe O /MWCNTs nanocomposite / International Journal of Smart and Nano Materials, 2026, 17 (1), 2637516, </a:t>
            </a:r>
            <a:r>
              <a:rPr lang="en-US" b="1" dirty="0">
                <a:solidFill>
                  <a:srgbClr val="FF0000"/>
                </a:solidFill>
              </a:rPr>
              <a:t>Q1</a:t>
            </a:r>
          </a:p>
          <a:p>
            <a:pPr marL="342900" indent="-342900">
              <a:buFont typeface="+mj-lt"/>
              <a:buAutoNum type="arabicPeriod"/>
            </a:pPr>
            <a:r>
              <a:rPr lang="en-US" b="1" dirty="0" err="1">
                <a:solidFill>
                  <a:srgbClr val="09105A"/>
                </a:solidFill>
              </a:rPr>
              <a:t>Gohar</a:t>
            </a:r>
            <a:r>
              <a:rPr lang="en-US" b="1" dirty="0">
                <a:solidFill>
                  <a:srgbClr val="09105A"/>
                </a:solidFill>
              </a:rPr>
              <a:t> </a:t>
            </a:r>
            <a:r>
              <a:rPr lang="en-US" b="1" dirty="0" err="1">
                <a:solidFill>
                  <a:srgbClr val="09105A"/>
                </a:solidFill>
              </a:rPr>
              <a:t>Shahnazaryan</a:t>
            </a:r>
            <a:r>
              <a:rPr lang="en-US" b="1" dirty="0">
                <a:solidFill>
                  <a:srgbClr val="09105A"/>
                </a:solidFill>
              </a:rPr>
              <a:t>, 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Rima </a:t>
            </a:r>
            <a:r>
              <a:rPr lang="en-US" b="1" dirty="0" err="1">
                <a:solidFill>
                  <a:srgbClr val="09105A"/>
                </a:solidFill>
              </a:rPr>
              <a:t>Papovyan</a:t>
            </a:r>
            <a:r>
              <a:rPr lang="en-US" b="1" dirty="0">
                <a:solidFill>
                  <a:srgbClr val="09105A"/>
                </a:solidFill>
              </a:rPr>
              <a:t>, </a:t>
            </a:r>
            <a:r>
              <a:rPr lang="en-US" b="1" dirty="0" err="1">
                <a:solidFill>
                  <a:srgbClr val="09105A"/>
                </a:solidFill>
              </a:rPr>
              <a:t>Zarine</a:t>
            </a:r>
            <a:r>
              <a:rPr lang="en-US" b="1" dirty="0">
                <a:solidFill>
                  <a:srgbClr val="09105A"/>
                </a:solidFill>
              </a:rPr>
              <a:t> </a:t>
            </a:r>
            <a:r>
              <a:rPr lang="en-US" b="1" dirty="0" err="1">
                <a:solidFill>
                  <a:srgbClr val="09105A"/>
                </a:solidFill>
              </a:rPr>
              <a:t>Simonyan</a:t>
            </a:r>
            <a:r>
              <a:rPr lang="en-US" b="1" dirty="0">
                <a:solidFill>
                  <a:srgbClr val="09105A"/>
                </a:solidFill>
              </a:rPr>
              <a:t>, Gabriel </a:t>
            </a:r>
            <a:r>
              <a:rPr lang="en-US" b="1" dirty="0" err="1">
                <a:solidFill>
                  <a:srgbClr val="09105A"/>
                </a:solidFill>
              </a:rPr>
              <a:t>Gevorgyan</a:t>
            </a:r>
            <a:r>
              <a:rPr lang="en-US" b="1" dirty="0">
                <a:solidFill>
                  <a:srgbClr val="09105A"/>
                </a:solidFill>
              </a:rPr>
              <a:t>, </a:t>
            </a:r>
            <a:r>
              <a:rPr lang="en-US" b="1" dirty="0" err="1">
                <a:solidFill>
                  <a:srgbClr val="09105A"/>
                </a:solidFill>
              </a:rPr>
              <a:t>Andranik</a:t>
            </a:r>
            <a:r>
              <a:rPr lang="en-US" b="1" dirty="0">
                <a:solidFill>
                  <a:srgbClr val="09105A"/>
                </a:solidFill>
              </a:rPr>
              <a:t> </a:t>
            </a:r>
            <a:r>
              <a:rPr lang="en-US" b="1" dirty="0" err="1">
                <a:solidFill>
                  <a:srgbClr val="09105A"/>
                </a:solidFill>
              </a:rPr>
              <a:t>Grigoryan</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Mikayel </a:t>
            </a:r>
            <a:r>
              <a:rPr lang="en-US" b="1" dirty="0" err="1">
                <a:solidFill>
                  <a:srgbClr val="09105A"/>
                </a:solidFill>
              </a:rPr>
              <a:t>Aleksanyan</a:t>
            </a:r>
            <a:r>
              <a:rPr lang="en-US" b="1" dirty="0">
                <a:solidFill>
                  <a:srgbClr val="09105A"/>
                </a:solidFill>
              </a:rPr>
              <a:t> // Study of a Flexible </a:t>
            </a:r>
            <a:r>
              <a:rPr lang="en-US" b="1" dirty="0" err="1">
                <a:solidFill>
                  <a:srgbClr val="09105A"/>
                </a:solidFill>
              </a:rPr>
              <a:t>ZnO</a:t>
            </a:r>
            <a:r>
              <a:rPr lang="en-US" b="1" dirty="0">
                <a:solidFill>
                  <a:srgbClr val="09105A"/>
                </a:solidFill>
              </a:rPr>
              <a:t>/MWCNTs Thin Film Sensor for Hydrogen Peroxide Vapor Detection by Impedance Spectroscopy / Nanotechnology, Science and Applications, 2026, Volume 19, 1-15, </a:t>
            </a:r>
            <a:r>
              <a:rPr lang="en-US" b="1" dirty="0">
                <a:solidFill>
                  <a:srgbClr val="FF0000"/>
                </a:solidFill>
              </a:rPr>
              <a:t>Q1</a:t>
            </a:r>
          </a:p>
          <a:p>
            <a:pPr marL="342900" indent="-342900">
              <a:buFont typeface="+mj-lt"/>
              <a:buAutoNum type="arabicPeriod"/>
            </a:pPr>
            <a:r>
              <a:rPr lang="en-US" b="1" dirty="0">
                <a:solidFill>
                  <a:srgbClr val="09105A"/>
                </a:solidFill>
              </a:rPr>
              <a:t>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a:t>
            </a:r>
            <a:r>
              <a:rPr lang="en-US" b="1" dirty="0" err="1">
                <a:solidFill>
                  <a:srgbClr val="09105A"/>
                </a:solidFill>
              </a:rPr>
              <a:t>Zarine</a:t>
            </a:r>
            <a:r>
              <a:rPr lang="en-US" b="1" dirty="0">
                <a:solidFill>
                  <a:srgbClr val="09105A"/>
                </a:solidFill>
              </a:rPr>
              <a:t>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Emma </a:t>
            </a:r>
            <a:r>
              <a:rPr lang="en-US" b="1" dirty="0" err="1">
                <a:solidFill>
                  <a:srgbClr val="09105A"/>
                </a:solidFill>
              </a:rPr>
              <a:t>Khachaturyan</a:t>
            </a:r>
            <a:r>
              <a:rPr lang="en-US" b="1" dirty="0">
                <a:solidFill>
                  <a:srgbClr val="09105A"/>
                </a:solidFill>
              </a:rPr>
              <a:t>, Rima </a:t>
            </a:r>
            <a:r>
              <a:rPr lang="en-US" b="1" dirty="0" err="1">
                <a:solidFill>
                  <a:srgbClr val="09105A"/>
                </a:solidFill>
              </a:rPr>
              <a:t>Papovyan</a:t>
            </a:r>
            <a:r>
              <a:rPr lang="en-US" b="1" dirty="0">
                <a:solidFill>
                  <a:srgbClr val="09105A"/>
                </a:solidFill>
              </a:rPr>
              <a:t>, Alena </a:t>
            </a:r>
            <a:r>
              <a:rPr lang="en-US" b="1" dirty="0" err="1">
                <a:solidFill>
                  <a:srgbClr val="09105A"/>
                </a:solidFill>
              </a:rPr>
              <a:t>Michalcová</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a:t>
            </a:r>
            <a:r>
              <a:rPr lang="en-US" b="1" dirty="0" err="1">
                <a:solidFill>
                  <a:srgbClr val="09105A"/>
                </a:solidFill>
              </a:rPr>
              <a:t>Mikayel</a:t>
            </a:r>
            <a:r>
              <a:rPr lang="en-US" b="1" dirty="0">
                <a:solidFill>
                  <a:srgbClr val="09105A"/>
                </a:solidFill>
              </a:rPr>
              <a:t> </a:t>
            </a:r>
            <a:r>
              <a:rPr lang="en-US" b="1" dirty="0" err="1">
                <a:solidFill>
                  <a:srgbClr val="09105A"/>
                </a:solidFill>
              </a:rPr>
              <a:t>Aleksanyan</a:t>
            </a:r>
            <a:r>
              <a:rPr lang="en-US" b="1" dirty="0">
                <a:solidFill>
                  <a:srgbClr val="09105A"/>
                </a:solidFill>
              </a:rPr>
              <a:t>. Enhanced humidity sensing performance of </a:t>
            </a:r>
            <a:r>
              <a:rPr lang="en-US" b="1" dirty="0" err="1">
                <a:solidFill>
                  <a:srgbClr val="09105A"/>
                </a:solidFill>
              </a:rPr>
              <a:t>Fe₂O</a:t>
            </a:r>
            <a:r>
              <a:rPr lang="en-US" b="1" dirty="0">
                <a:solidFill>
                  <a:srgbClr val="09105A"/>
                </a:solidFill>
              </a:rPr>
              <a:t>₃:</a:t>
            </a:r>
            <a:r>
              <a:rPr lang="en-US" b="1" dirty="0" err="1">
                <a:solidFill>
                  <a:srgbClr val="09105A"/>
                </a:solidFill>
              </a:rPr>
              <a:t>ZnO</a:t>
            </a:r>
            <a:r>
              <a:rPr lang="en-US" b="1" dirty="0">
                <a:solidFill>
                  <a:srgbClr val="09105A"/>
                </a:solidFill>
              </a:rPr>
              <a:t>/MWCNTs nanocomposite: fabrication and characterization/ ACS Omega, 2026, Accepted, </a:t>
            </a:r>
            <a:r>
              <a:rPr lang="en-US" b="1" dirty="0">
                <a:solidFill>
                  <a:srgbClr val="FF0000"/>
                </a:solidFill>
              </a:rPr>
              <a:t>Q1</a:t>
            </a:r>
          </a:p>
          <a:p>
            <a:pPr marL="342900" indent="-342900">
              <a:buFont typeface="+mj-lt"/>
              <a:buAutoNum type="arabicPeriod"/>
            </a:pPr>
            <a:r>
              <a:rPr lang="en-US" b="1" dirty="0">
                <a:solidFill>
                  <a:srgbClr val="09105A"/>
                </a:solidFill>
              </a:rPr>
              <a:t>Artak </a:t>
            </a:r>
            <a:r>
              <a:rPr lang="en-US" b="1" dirty="0" err="1">
                <a:solidFill>
                  <a:srgbClr val="09105A"/>
                </a:solidFill>
              </a:rPr>
              <a:t>Sayunts</a:t>
            </a:r>
            <a:r>
              <a:rPr lang="en-US" b="1" dirty="0">
                <a:solidFill>
                  <a:srgbClr val="09105A"/>
                </a:solidFill>
              </a:rPr>
              <a:t>,, </a:t>
            </a:r>
            <a:r>
              <a:rPr lang="en-US" b="1" dirty="0" err="1">
                <a:solidFill>
                  <a:srgbClr val="09105A"/>
                </a:solidFill>
              </a:rPr>
              <a:t>Gevorg</a:t>
            </a:r>
            <a:r>
              <a:rPr lang="en-US" b="1" dirty="0">
                <a:solidFill>
                  <a:srgbClr val="09105A"/>
                </a:solidFill>
              </a:rPr>
              <a:t> </a:t>
            </a:r>
            <a:r>
              <a:rPr lang="en-US" b="1" dirty="0" err="1">
                <a:solidFill>
                  <a:srgbClr val="09105A"/>
                </a:solidFill>
              </a:rPr>
              <a:t>Shahkhatuni</a:t>
            </a:r>
            <a:r>
              <a:rPr lang="en-US" b="1" dirty="0">
                <a:solidFill>
                  <a:srgbClr val="09105A"/>
                </a:solidFill>
              </a:rPr>
              <a:t>, </a:t>
            </a:r>
            <a:r>
              <a:rPr lang="en-US" b="1" dirty="0" err="1">
                <a:solidFill>
                  <a:srgbClr val="09105A"/>
                </a:solidFill>
              </a:rPr>
              <a:t>Zarine</a:t>
            </a:r>
            <a:r>
              <a:rPr lang="en-US" b="1" dirty="0">
                <a:solidFill>
                  <a:srgbClr val="09105A"/>
                </a:solidFill>
              </a:rPr>
              <a:t> </a:t>
            </a:r>
            <a:r>
              <a:rPr lang="en-US" b="1" dirty="0" err="1">
                <a:solidFill>
                  <a:srgbClr val="09105A"/>
                </a:solidFill>
              </a:rPr>
              <a:t>Simonyan</a:t>
            </a:r>
            <a:r>
              <a:rPr lang="en-US" b="1" dirty="0">
                <a:solidFill>
                  <a:srgbClr val="09105A"/>
                </a:solidFill>
              </a:rPr>
              <a:t>, Davit </a:t>
            </a:r>
            <a:r>
              <a:rPr lang="en-US" b="1" dirty="0" err="1">
                <a:solidFill>
                  <a:srgbClr val="09105A"/>
                </a:solidFill>
              </a:rPr>
              <a:t>Kananov</a:t>
            </a:r>
            <a:r>
              <a:rPr lang="en-US" b="1" dirty="0">
                <a:solidFill>
                  <a:srgbClr val="09105A"/>
                </a:solidFill>
              </a:rPr>
              <a:t>, Emma </a:t>
            </a:r>
            <a:r>
              <a:rPr lang="en-US" b="1" dirty="0" err="1">
                <a:solidFill>
                  <a:srgbClr val="09105A"/>
                </a:solidFill>
              </a:rPr>
              <a:t>Khachaturyan</a:t>
            </a:r>
            <a:r>
              <a:rPr lang="en-US" b="1" dirty="0">
                <a:solidFill>
                  <a:srgbClr val="09105A"/>
                </a:solidFill>
              </a:rPr>
              <a:t>, Rima </a:t>
            </a:r>
            <a:r>
              <a:rPr lang="en-US" b="1" dirty="0" err="1">
                <a:solidFill>
                  <a:srgbClr val="09105A"/>
                </a:solidFill>
              </a:rPr>
              <a:t>Papovyan</a:t>
            </a:r>
            <a:r>
              <a:rPr lang="en-US" b="1" dirty="0">
                <a:solidFill>
                  <a:srgbClr val="09105A"/>
                </a:solidFill>
              </a:rPr>
              <a:t>, Alena </a:t>
            </a:r>
            <a:r>
              <a:rPr lang="en-US" b="1" dirty="0" err="1">
                <a:solidFill>
                  <a:srgbClr val="09105A"/>
                </a:solidFill>
              </a:rPr>
              <a:t>Michalcová</a:t>
            </a:r>
            <a:r>
              <a:rPr lang="en-US" b="1" dirty="0">
                <a:solidFill>
                  <a:srgbClr val="09105A"/>
                </a:solidFill>
              </a:rPr>
              <a:t>, </a:t>
            </a:r>
            <a:r>
              <a:rPr lang="en-US" b="1" dirty="0" err="1">
                <a:solidFill>
                  <a:srgbClr val="09105A"/>
                </a:solidFill>
              </a:rPr>
              <a:t>Dušan</a:t>
            </a:r>
            <a:r>
              <a:rPr lang="en-US" b="1" dirty="0">
                <a:solidFill>
                  <a:srgbClr val="09105A"/>
                </a:solidFill>
              </a:rPr>
              <a:t> </a:t>
            </a:r>
            <a:r>
              <a:rPr lang="en-US" b="1" dirty="0" err="1">
                <a:solidFill>
                  <a:srgbClr val="09105A"/>
                </a:solidFill>
              </a:rPr>
              <a:t>Kopecký</a:t>
            </a:r>
            <a:r>
              <a:rPr lang="en-US" b="1" dirty="0">
                <a:solidFill>
                  <a:srgbClr val="09105A"/>
                </a:solidFill>
              </a:rPr>
              <a:t>, </a:t>
            </a:r>
            <a:r>
              <a:rPr lang="en-US" b="1" dirty="0" err="1">
                <a:solidFill>
                  <a:srgbClr val="09105A"/>
                </a:solidFill>
              </a:rPr>
              <a:t>Mikayel</a:t>
            </a:r>
            <a:r>
              <a:rPr lang="en-US" b="1" dirty="0">
                <a:solidFill>
                  <a:srgbClr val="09105A"/>
                </a:solidFill>
              </a:rPr>
              <a:t> </a:t>
            </a:r>
            <a:r>
              <a:rPr lang="en-US" b="1" dirty="0" err="1">
                <a:solidFill>
                  <a:srgbClr val="09105A"/>
                </a:solidFill>
              </a:rPr>
              <a:t>Aleksanyan</a:t>
            </a:r>
            <a:r>
              <a:rPr lang="en-US" b="1" dirty="0">
                <a:solidFill>
                  <a:srgbClr val="09105A"/>
                </a:solidFill>
              </a:rPr>
              <a:t>, R. </a:t>
            </a:r>
            <a:r>
              <a:rPr lang="en-US" b="1" dirty="0" err="1">
                <a:solidFill>
                  <a:srgbClr val="09105A"/>
                </a:solidFill>
              </a:rPr>
              <a:t>Papovyan</a:t>
            </a:r>
            <a:r>
              <a:rPr lang="en-US" b="1" dirty="0">
                <a:solidFill>
                  <a:srgbClr val="09105A"/>
                </a:solidFill>
              </a:rPr>
              <a:t>, M. </a:t>
            </a:r>
            <a:r>
              <a:rPr lang="en-US" b="1" dirty="0" err="1">
                <a:solidFill>
                  <a:srgbClr val="09105A"/>
                </a:solidFill>
              </a:rPr>
              <a:t>Aleksanyan</a:t>
            </a:r>
            <a:r>
              <a:rPr lang="en-US" b="1" dirty="0">
                <a:solidFill>
                  <a:srgbClr val="09105A"/>
                </a:solidFill>
              </a:rPr>
              <a:t>, Enhanced Sensing Performance of </a:t>
            </a:r>
            <a:r>
              <a:rPr lang="en-US" b="1" dirty="0" err="1">
                <a:solidFill>
                  <a:srgbClr val="09105A"/>
                </a:solidFill>
              </a:rPr>
              <a:t>ZnO</a:t>
            </a:r>
            <a:r>
              <a:rPr lang="en-US" b="1" dirty="0">
                <a:solidFill>
                  <a:srgbClr val="09105A"/>
                </a:solidFill>
              </a:rPr>
              <a:t>&lt;Ni&gt;/MWCNTs Nanocomposite for Ultrasensitive Ammonia Detection/ Surfaces and Interfaces, 2026, 12, Accepted</a:t>
            </a:r>
            <a:r>
              <a:rPr lang="en-US" b="1" dirty="0"/>
              <a:t>, </a:t>
            </a:r>
            <a:r>
              <a:rPr lang="en-US" b="1" dirty="0">
                <a:solidFill>
                  <a:srgbClr val="FF0000"/>
                </a:solidFill>
              </a:rPr>
              <a:t>Q1</a:t>
            </a:r>
          </a:p>
          <a:p>
            <a:pPr marL="342900" indent="-342900">
              <a:buFont typeface="+mj-lt"/>
              <a:buAutoNum type="arabicPeriod"/>
            </a:pPr>
            <a:r>
              <a:rPr lang="en-US" b="1" dirty="0">
                <a:solidFill>
                  <a:srgbClr val="09105A"/>
                </a:solidFill>
              </a:rPr>
              <a:t>B. </a:t>
            </a:r>
            <a:r>
              <a:rPr lang="en-US" b="1" dirty="0" err="1">
                <a:solidFill>
                  <a:srgbClr val="09105A"/>
                </a:solidFill>
              </a:rPr>
              <a:t>Semerjyan</a:t>
            </a:r>
            <a:r>
              <a:rPr lang="en-US" b="1" dirty="0">
                <a:solidFill>
                  <a:srgbClr val="09105A"/>
                </a:solidFill>
              </a:rPr>
              <a:t>, D. </a:t>
            </a:r>
            <a:r>
              <a:rPr lang="en-US" b="1" dirty="0" err="1">
                <a:solidFill>
                  <a:srgbClr val="09105A"/>
                </a:solidFill>
              </a:rPr>
              <a:t>Kananov</a:t>
            </a:r>
            <a:r>
              <a:rPr lang="en-US" b="1" dirty="0">
                <a:solidFill>
                  <a:srgbClr val="09105A"/>
                </a:solidFill>
              </a:rPr>
              <a:t>, M. </a:t>
            </a:r>
            <a:r>
              <a:rPr lang="en-US" b="1" dirty="0" err="1">
                <a:solidFill>
                  <a:srgbClr val="09105A"/>
                </a:solidFill>
              </a:rPr>
              <a:t>Aleksanyan</a:t>
            </a:r>
            <a:r>
              <a:rPr lang="en-US" b="1" dirty="0">
                <a:solidFill>
                  <a:srgbClr val="09105A"/>
                </a:solidFill>
              </a:rPr>
              <a:t>, TRANSIMPEDANCE CONVERTER FOR HIGH RESISTANCE SENSORS USING MOS-PHOTOVARICA, Journal of Contemporary Physics (Armenian Academy of Sciences), 2026, 12, Accepted, </a:t>
            </a:r>
            <a:r>
              <a:rPr lang="en-US" b="1" dirty="0">
                <a:solidFill>
                  <a:srgbClr val="CC0099"/>
                </a:solidFill>
              </a:rPr>
              <a:t>Q4</a:t>
            </a:r>
          </a:p>
          <a:p>
            <a:pPr marL="342900" indent="-342900">
              <a:buFont typeface="+mj-lt"/>
              <a:buAutoNum type="arabicPeriod"/>
            </a:pPr>
            <a:r>
              <a:rPr lang="en-US" b="1" dirty="0">
                <a:solidFill>
                  <a:srgbClr val="09105A"/>
                </a:solidFill>
              </a:rPr>
              <a:t>Flexible Sensor Systems Based on Composite Nanostructures, Neutron Physics and Radiation Materials Conference, October 27–30, 2025, Yerevan, Armenia.</a:t>
            </a:r>
          </a:p>
          <a:p>
            <a:pPr marL="342900" indent="-342900">
              <a:buFont typeface="+mj-lt"/>
              <a:buAutoNum type="arabicPeriod"/>
            </a:pPr>
            <a:r>
              <a:rPr lang="en-US" b="1" dirty="0">
                <a:solidFill>
                  <a:srgbClr val="09105A"/>
                </a:solidFill>
              </a:rPr>
              <a:t>M. </a:t>
            </a:r>
            <a:r>
              <a:rPr lang="en-US" b="1" dirty="0" err="1">
                <a:solidFill>
                  <a:srgbClr val="09105A"/>
                </a:solidFill>
              </a:rPr>
              <a:t>Aleksanyan</a:t>
            </a:r>
            <a:r>
              <a:rPr lang="en-US" b="1" dirty="0">
                <a:solidFill>
                  <a:srgbClr val="09105A"/>
                </a:solidFill>
              </a:rPr>
              <a:t>, G. </a:t>
            </a:r>
            <a:r>
              <a:rPr lang="en-US" b="1" dirty="0" err="1">
                <a:solidFill>
                  <a:srgbClr val="09105A"/>
                </a:solidFill>
              </a:rPr>
              <a:t>Shahkhatuni</a:t>
            </a:r>
            <a:r>
              <a:rPr lang="en-US" b="1" dirty="0">
                <a:solidFill>
                  <a:srgbClr val="09105A"/>
                </a:solidFill>
              </a:rPr>
              <a:t>, Z. </a:t>
            </a:r>
            <a:r>
              <a:rPr lang="en-US" b="1" dirty="0" err="1">
                <a:solidFill>
                  <a:srgbClr val="09105A"/>
                </a:solidFill>
              </a:rPr>
              <a:t>Simonyan</a:t>
            </a:r>
            <a:r>
              <a:rPr lang="en-US" b="1" dirty="0">
                <a:solidFill>
                  <a:srgbClr val="09105A"/>
                </a:solidFill>
              </a:rPr>
              <a:t>, G. </a:t>
            </a:r>
            <a:r>
              <a:rPr lang="en-US" b="1" dirty="0" err="1">
                <a:solidFill>
                  <a:srgbClr val="09105A"/>
                </a:solidFill>
              </a:rPr>
              <a:t>Shahnazaryan</a:t>
            </a:r>
            <a:r>
              <a:rPr lang="en-US" b="1" dirty="0">
                <a:solidFill>
                  <a:srgbClr val="09105A"/>
                </a:solidFill>
              </a:rPr>
              <a:t>, R. </a:t>
            </a:r>
            <a:r>
              <a:rPr lang="en-US" b="1" dirty="0" err="1">
                <a:solidFill>
                  <a:srgbClr val="09105A"/>
                </a:solidFill>
              </a:rPr>
              <a:t>Papovyan</a:t>
            </a:r>
            <a:r>
              <a:rPr lang="en-US" b="1" dirty="0">
                <a:solidFill>
                  <a:srgbClr val="09105A"/>
                </a:solidFill>
              </a:rPr>
              <a:t>, D. </a:t>
            </a:r>
            <a:r>
              <a:rPr lang="en-US" b="1" dirty="0" err="1">
                <a:solidFill>
                  <a:srgbClr val="09105A"/>
                </a:solidFill>
              </a:rPr>
              <a:t>Kananov</a:t>
            </a:r>
            <a:r>
              <a:rPr lang="en-US" b="1" dirty="0">
                <a:solidFill>
                  <a:srgbClr val="09105A"/>
                </a:solidFill>
              </a:rPr>
              <a:t>, A. </a:t>
            </a:r>
            <a:r>
              <a:rPr lang="en-US" b="1" dirty="0" err="1">
                <a:solidFill>
                  <a:srgbClr val="09105A"/>
                </a:solidFill>
              </a:rPr>
              <a:t>Grigoryan</a:t>
            </a:r>
            <a:r>
              <a:rPr lang="en-US" b="1" dirty="0">
                <a:solidFill>
                  <a:srgbClr val="09105A"/>
                </a:solidFill>
              </a:rPr>
              <a:t>, G. </a:t>
            </a:r>
            <a:r>
              <a:rPr lang="en-US" b="1" dirty="0" err="1">
                <a:solidFill>
                  <a:srgbClr val="09105A"/>
                </a:solidFill>
              </a:rPr>
              <a:t>Gevorgyan</a:t>
            </a:r>
            <a:r>
              <a:rPr lang="en-US" b="1" dirty="0">
                <a:solidFill>
                  <a:srgbClr val="09105A"/>
                </a:solidFill>
              </a:rPr>
              <a:t>, G. </a:t>
            </a:r>
            <a:r>
              <a:rPr lang="en-US" b="1" dirty="0" err="1">
                <a:solidFill>
                  <a:srgbClr val="09105A"/>
                </a:solidFill>
              </a:rPr>
              <a:t>Stepanyan</a:t>
            </a:r>
            <a:r>
              <a:rPr lang="en-US" b="1" dirty="0">
                <a:solidFill>
                  <a:srgbClr val="09105A"/>
                </a:solidFill>
              </a:rPr>
              <a:t>, A. </a:t>
            </a:r>
            <a:r>
              <a:rPr lang="en-US" b="1" dirty="0" err="1">
                <a:solidFill>
                  <a:srgbClr val="09105A"/>
                </a:solidFill>
              </a:rPr>
              <a:t>Sayunts</a:t>
            </a:r>
            <a:r>
              <a:rPr lang="en-US" b="1" dirty="0">
                <a:solidFill>
                  <a:srgbClr val="09105A"/>
                </a:solidFill>
              </a:rPr>
              <a:t> // Fabrication and Characterization of CO2 Sensor Using </a:t>
            </a:r>
            <a:r>
              <a:rPr lang="en-US" b="1" dirty="0" err="1">
                <a:solidFill>
                  <a:srgbClr val="09105A"/>
                </a:solidFill>
              </a:rPr>
              <a:t>ZnO</a:t>
            </a:r>
            <a:r>
              <a:rPr lang="en-US" b="1" dirty="0">
                <a:solidFill>
                  <a:srgbClr val="09105A"/>
                </a:solidFill>
              </a:rPr>
              <a:t>&lt;In&gt; Nanograins / 2025 / SMSI 2025 Conference – Sensor and Measurement Science International, 307-308, Germany</a:t>
            </a:r>
          </a:p>
          <a:p>
            <a:pPr marL="342900" indent="-342900">
              <a:buFont typeface="+mj-lt"/>
              <a:buAutoNum type="arabicPeriod"/>
            </a:pPr>
            <a:r>
              <a:rPr lang="en-US" b="1" dirty="0">
                <a:solidFill>
                  <a:srgbClr val="09105A"/>
                </a:solidFill>
              </a:rPr>
              <a:t>R. </a:t>
            </a:r>
            <a:r>
              <a:rPr lang="en-US" b="1" dirty="0" err="1">
                <a:solidFill>
                  <a:srgbClr val="09105A"/>
                </a:solidFill>
              </a:rPr>
              <a:t>Papovyan</a:t>
            </a:r>
            <a:r>
              <a:rPr lang="en-US" b="1" dirty="0">
                <a:solidFill>
                  <a:srgbClr val="09105A"/>
                </a:solidFill>
              </a:rPr>
              <a:t>, A. </a:t>
            </a:r>
            <a:r>
              <a:rPr lang="en-US" b="1" dirty="0" err="1">
                <a:solidFill>
                  <a:srgbClr val="09105A"/>
                </a:solidFill>
              </a:rPr>
              <a:t>Sayunts</a:t>
            </a:r>
            <a:r>
              <a:rPr lang="en-US" b="1" dirty="0">
                <a:solidFill>
                  <a:srgbClr val="09105A"/>
                </a:solidFill>
              </a:rPr>
              <a:t>, G. </a:t>
            </a:r>
            <a:r>
              <a:rPr lang="en-US" b="1" dirty="0" err="1">
                <a:solidFill>
                  <a:srgbClr val="09105A"/>
                </a:solidFill>
              </a:rPr>
              <a:t>Shahkhatuni</a:t>
            </a:r>
            <a:r>
              <a:rPr lang="en-US" b="1" dirty="0">
                <a:solidFill>
                  <a:srgbClr val="09105A"/>
                </a:solidFill>
              </a:rPr>
              <a:t>, Z. </a:t>
            </a:r>
            <a:r>
              <a:rPr lang="en-US" b="1" dirty="0" err="1">
                <a:solidFill>
                  <a:srgbClr val="09105A"/>
                </a:solidFill>
              </a:rPr>
              <a:t>Simonyan</a:t>
            </a:r>
            <a:r>
              <a:rPr lang="en-US" b="1" dirty="0">
                <a:solidFill>
                  <a:srgbClr val="09105A"/>
                </a:solidFill>
              </a:rPr>
              <a:t>, D. </a:t>
            </a:r>
            <a:r>
              <a:rPr lang="en-US" b="1" dirty="0" err="1">
                <a:solidFill>
                  <a:srgbClr val="09105A"/>
                </a:solidFill>
              </a:rPr>
              <a:t>Kananov</a:t>
            </a:r>
            <a:r>
              <a:rPr lang="en-US" b="1" dirty="0">
                <a:solidFill>
                  <a:srgbClr val="09105A"/>
                </a:solidFill>
              </a:rPr>
              <a:t>, A. </a:t>
            </a:r>
            <a:r>
              <a:rPr lang="en-US" b="1" dirty="0" err="1">
                <a:solidFill>
                  <a:srgbClr val="09105A"/>
                </a:solidFill>
              </a:rPr>
              <a:t>Grigoryan</a:t>
            </a:r>
            <a:r>
              <a:rPr lang="en-US" b="1" dirty="0">
                <a:solidFill>
                  <a:srgbClr val="09105A"/>
                </a:solidFill>
              </a:rPr>
              <a:t>, G. </a:t>
            </a:r>
            <a:r>
              <a:rPr lang="en-US" b="1" dirty="0" err="1">
                <a:solidFill>
                  <a:srgbClr val="09105A"/>
                </a:solidFill>
              </a:rPr>
              <a:t>Stepanyan</a:t>
            </a:r>
            <a:r>
              <a:rPr lang="en-US" b="1" dirty="0">
                <a:solidFill>
                  <a:srgbClr val="09105A"/>
                </a:solidFill>
              </a:rPr>
              <a:t>, M. </a:t>
            </a:r>
            <a:r>
              <a:rPr lang="en-US" b="1" dirty="0" err="1">
                <a:solidFill>
                  <a:srgbClr val="09105A"/>
                </a:solidFill>
              </a:rPr>
              <a:t>Aleksanyan</a:t>
            </a:r>
            <a:r>
              <a:rPr lang="en-US" b="1" dirty="0">
                <a:solidFill>
                  <a:srgbClr val="09105A"/>
                </a:solidFill>
              </a:rPr>
              <a:t>, Synthesis of Rice-Shaped </a:t>
            </a:r>
            <a:r>
              <a:rPr lang="en-US" b="1" dirty="0" err="1">
                <a:solidFill>
                  <a:srgbClr val="09105A"/>
                </a:solidFill>
              </a:rPr>
              <a:t>Fe₂O</a:t>
            </a:r>
            <a:r>
              <a:rPr lang="en-US" b="1" dirty="0">
                <a:solidFill>
                  <a:srgbClr val="09105A"/>
                </a:solidFill>
              </a:rPr>
              <a:t>₃/MWCNT Nanocomposites for Gas Sensing Applications, 36th International Conference on Diamond and Carbon Materials (ICDCM 2026), August 30–September 3, 2026, </a:t>
            </a:r>
            <a:r>
              <a:rPr lang="en-US" b="1" dirty="0" err="1">
                <a:solidFill>
                  <a:srgbClr val="09105A"/>
                </a:solidFill>
              </a:rPr>
              <a:t>Donostia</a:t>
            </a:r>
            <a:r>
              <a:rPr lang="en-US" b="1" dirty="0">
                <a:solidFill>
                  <a:srgbClr val="09105A"/>
                </a:solidFill>
              </a:rPr>
              <a:t>–San </a:t>
            </a:r>
            <a:r>
              <a:rPr lang="en-US" b="1" dirty="0" err="1">
                <a:solidFill>
                  <a:srgbClr val="09105A"/>
                </a:solidFill>
              </a:rPr>
              <a:t>Sebastián</a:t>
            </a:r>
            <a:r>
              <a:rPr lang="en-US" b="1" dirty="0">
                <a:solidFill>
                  <a:srgbClr val="09105A"/>
                </a:solidFill>
              </a:rPr>
              <a:t>, Spain.</a:t>
            </a:r>
          </a:p>
          <a:p>
            <a:pPr marL="342900" indent="-342900">
              <a:buFont typeface="+mj-lt"/>
              <a:buAutoNum type="arabicPeriod"/>
            </a:pPr>
            <a:r>
              <a:rPr lang="en-US" b="1" dirty="0">
                <a:solidFill>
                  <a:srgbClr val="09105A"/>
                </a:solidFill>
              </a:rPr>
              <a:t>R. </a:t>
            </a:r>
            <a:r>
              <a:rPr lang="en-US" b="1" dirty="0" err="1">
                <a:solidFill>
                  <a:srgbClr val="09105A"/>
                </a:solidFill>
              </a:rPr>
              <a:t>Papovyan</a:t>
            </a:r>
            <a:r>
              <a:rPr lang="en-US" b="1" dirty="0">
                <a:solidFill>
                  <a:srgbClr val="09105A"/>
                </a:solidFill>
              </a:rPr>
              <a:t>, A. </a:t>
            </a:r>
            <a:r>
              <a:rPr lang="en-US" b="1" dirty="0" err="1">
                <a:solidFill>
                  <a:srgbClr val="09105A"/>
                </a:solidFill>
              </a:rPr>
              <a:t>Sayunts</a:t>
            </a:r>
            <a:r>
              <a:rPr lang="en-US" b="1" dirty="0">
                <a:solidFill>
                  <a:srgbClr val="09105A"/>
                </a:solidFill>
              </a:rPr>
              <a:t>, G. </a:t>
            </a:r>
            <a:r>
              <a:rPr lang="en-US" b="1" dirty="0" err="1">
                <a:solidFill>
                  <a:srgbClr val="09105A"/>
                </a:solidFill>
              </a:rPr>
              <a:t>Shahkhatuni</a:t>
            </a:r>
            <a:r>
              <a:rPr lang="en-US" b="1" dirty="0">
                <a:solidFill>
                  <a:srgbClr val="09105A"/>
                </a:solidFill>
              </a:rPr>
              <a:t>, Z. </a:t>
            </a:r>
            <a:r>
              <a:rPr lang="en-US" b="1" dirty="0" err="1">
                <a:solidFill>
                  <a:srgbClr val="09105A"/>
                </a:solidFill>
              </a:rPr>
              <a:t>Simonyan</a:t>
            </a:r>
            <a:r>
              <a:rPr lang="en-US" b="1" dirty="0">
                <a:solidFill>
                  <a:srgbClr val="09105A"/>
                </a:solidFill>
              </a:rPr>
              <a:t>, D. </a:t>
            </a:r>
            <a:r>
              <a:rPr lang="en-US" b="1" dirty="0" err="1">
                <a:solidFill>
                  <a:srgbClr val="09105A"/>
                </a:solidFill>
              </a:rPr>
              <a:t>Kananov</a:t>
            </a:r>
            <a:r>
              <a:rPr lang="en-US" b="1" dirty="0">
                <a:solidFill>
                  <a:srgbClr val="09105A"/>
                </a:solidFill>
              </a:rPr>
              <a:t>, A. </a:t>
            </a:r>
            <a:r>
              <a:rPr lang="en-US" b="1" dirty="0" err="1">
                <a:solidFill>
                  <a:srgbClr val="09105A"/>
                </a:solidFill>
              </a:rPr>
              <a:t>Grigoryan</a:t>
            </a:r>
            <a:r>
              <a:rPr lang="en-US" b="1" dirty="0">
                <a:solidFill>
                  <a:srgbClr val="09105A"/>
                </a:solidFill>
              </a:rPr>
              <a:t>, G. </a:t>
            </a:r>
            <a:r>
              <a:rPr lang="en-US" b="1" dirty="0" err="1">
                <a:solidFill>
                  <a:srgbClr val="09105A"/>
                </a:solidFill>
              </a:rPr>
              <a:t>Stepanyan</a:t>
            </a:r>
            <a:r>
              <a:rPr lang="en-US" b="1" dirty="0">
                <a:solidFill>
                  <a:srgbClr val="09105A"/>
                </a:solidFill>
              </a:rPr>
              <a:t>, M. </a:t>
            </a:r>
            <a:r>
              <a:rPr lang="en-US" b="1" dirty="0" err="1">
                <a:solidFill>
                  <a:srgbClr val="09105A"/>
                </a:solidFill>
              </a:rPr>
              <a:t>Aleksanyan</a:t>
            </a:r>
            <a:r>
              <a:rPr lang="en-US" b="1" dirty="0">
                <a:solidFill>
                  <a:srgbClr val="09105A"/>
                </a:solidFill>
              </a:rPr>
              <a:t>, Synthesis and Application of Carbon Nanotube-Based Nanocomposite Materials for VOC Sensing, 33rd IEEE International Conference on Electronics Circuits and Systems, November 8–11, 2026, Thessaloniki, Greece.</a:t>
            </a:r>
          </a:p>
          <a:p>
            <a:pPr marL="342900" indent="-342900">
              <a:buFont typeface="+mj-lt"/>
              <a:buAutoNum type="arabicPeriod"/>
            </a:pPr>
            <a:r>
              <a:rPr lang="en-US" b="1" dirty="0">
                <a:solidFill>
                  <a:srgbClr val="09105A"/>
                </a:solidFill>
              </a:rPr>
              <a:t>M. </a:t>
            </a:r>
            <a:r>
              <a:rPr lang="en-US" b="1" dirty="0" err="1">
                <a:solidFill>
                  <a:srgbClr val="09105A"/>
                </a:solidFill>
              </a:rPr>
              <a:t>Aleksanyan</a:t>
            </a:r>
            <a:r>
              <a:rPr lang="en-US" b="1" dirty="0">
                <a:solidFill>
                  <a:srgbClr val="09105A"/>
                </a:solidFill>
              </a:rPr>
              <a:t>, G. </a:t>
            </a:r>
            <a:r>
              <a:rPr lang="en-US" b="1" dirty="0" err="1">
                <a:solidFill>
                  <a:srgbClr val="09105A"/>
                </a:solidFill>
              </a:rPr>
              <a:t>Shahkhatuni</a:t>
            </a:r>
            <a:r>
              <a:rPr lang="en-US" b="1" dirty="0">
                <a:solidFill>
                  <a:srgbClr val="09105A"/>
                </a:solidFill>
              </a:rPr>
              <a:t>, Z. </a:t>
            </a:r>
            <a:r>
              <a:rPr lang="en-US" b="1" dirty="0" err="1">
                <a:solidFill>
                  <a:srgbClr val="09105A"/>
                </a:solidFill>
              </a:rPr>
              <a:t>Simonyan</a:t>
            </a:r>
            <a:r>
              <a:rPr lang="en-US" b="1" dirty="0">
                <a:solidFill>
                  <a:srgbClr val="09105A"/>
                </a:solidFill>
              </a:rPr>
              <a:t>, G. </a:t>
            </a:r>
            <a:r>
              <a:rPr lang="en-US" b="1" dirty="0" err="1">
                <a:solidFill>
                  <a:srgbClr val="09105A"/>
                </a:solidFill>
              </a:rPr>
              <a:t>Shahnazaryan</a:t>
            </a:r>
            <a:r>
              <a:rPr lang="en-US" b="1" dirty="0">
                <a:solidFill>
                  <a:srgbClr val="09105A"/>
                </a:solidFill>
              </a:rPr>
              <a:t>, R. </a:t>
            </a:r>
            <a:r>
              <a:rPr lang="en-US" b="1" dirty="0" err="1">
                <a:solidFill>
                  <a:srgbClr val="09105A"/>
                </a:solidFill>
              </a:rPr>
              <a:t>Papovyan</a:t>
            </a:r>
            <a:r>
              <a:rPr lang="en-US" b="1" dirty="0">
                <a:solidFill>
                  <a:srgbClr val="09105A"/>
                </a:solidFill>
              </a:rPr>
              <a:t>, D. </a:t>
            </a:r>
            <a:r>
              <a:rPr lang="en-US" b="1" dirty="0" err="1">
                <a:solidFill>
                  <a:srgbClr val="09105A"/>
                </a:solidFill>
              </a:rPr>
              <a:t>Kananov</a:t>
            </a:r>
            <a:r>
              <a:rPr lang="en-US" b="1" dirty="0">
                <a:solidFill>
                  <a:srgbClr val="09105A"/>
                </a:solidFill>
              </a:rPr>
              <a:t>, A. </a:t>
            </a:r>
            <a:r>
              <a:rPr lang="en-US" b="1" dirty="0" err="1">
                <a:solidFill>
                  <a:srgbClr val="09105A"/>
                </a:solidFill>
              </a:rPr>
              <a:t>Grigoryan</a:t>
            </a:r>
            <a:r>
              <a:rPr lang="en-US" b="1" dirty="0">
                <a:solidFill>
                  <a:srgbClr val="09105A"/>
                </a:solidFill>
              </a:rPr>
              <a:t>, G. </a:t>
            </a:r>
            <a:r>
              <a:rPr lang="en-US" b="1" dirty="0" err="1">
                <a:solidFill>
                  <a:srgbClr val="09105A"/>
                </a:solidFill>
              </a:rPr>
              <a:t>Gevorgyan</a:t>
            </a:r>
            <a:r>
              <a:rPr lang="en-US" b="1" dirty="0">
                <a:solidFill>
                  <a:srgbClr val="09105A"/>
                </a:solidFill>
              </a:rPr>
              <a:t>, G. </a:t>
            </a:r>
            <a:r>
              <a:rPr lang="en-US" b="1" dirty="0" err="1">
                <a:solidFill>
                  <a:srgbClr val="09105A"/>
                </a:solidFill>
              </a:rPr>
              <a:t>Stepanyan</a:t>
            </a:r>
            <a:r>
              <a:rPr lang="en-US" b="1" dirty="0">
                <a:solidFill>
                  <a:srgbClr val="09105A"/>
                </a:solidFill>
              </a:rPr>
              <a:t>, A. </a:t>
            </a:r>
            <a:r>
              <a:rPr lang="en-US" b="1" dirty="0" err="1">
                <a:solidFill>
                  <a:srgbClr val="09105A"/>
                </a:solidFill>
              </a:rPr>
              <a:t>Sayunts</a:t>
            </a:r>
            <a:r>
              <a:rPr lang="en-US" b="1" dirty="0">
                <a:solidFill>
                  <a:srgbClr val="09105A"/>
                </a:solidFill>
              </a:rPr>
              <a:t>, Highly Selective Ethanol Sensor Based on SnO2/MWCNTs Nanocomposite, EUROSENSORS 2026, Zurich | Switzerland, September 6 – 9, 2026</a:t>
            </a:r>
          </a:p>
          <a:p>
            <a:pPr marL="342900" indent="-342900">
              <a:buFont typeface="Arial" panose="020B0604020202020204" pitchFamily="34" charset="0"/>
              <a:buChar char="•"/>
            </a:pPr>
            <a:endParaRPr lang="en-US" sz="2000" b="1" dirty="0">
              <a:solidFill>
                <a:schemeClr val="bg1"/>
              </a:solidFill>
            </a:endParaRPr>
          </a:p>
        </p:txBody>
      </p:sp>
    </p:spTree>
    <p:extLst>
      <p:ext uri="{BB962C8B-B14F-4D97-AF65-F5344CB8AC3E}">
        <p14:creationId xmlns:p14="http://schemas.microsoft.com/office/powerpoint/2010/main" val="868836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pic>
        <p:nvPicPr>
          <p:cNvPr id="44" name="Рисунок 3">
            <a:extLst>
              <a:ext uri="{FF2B5EF4-FFF2-40B4-BE49-F238E27FC236}">
                <a16:creationId xmlns:a16="http://schemas.microsoft.com/office/drawing/2014/main" id="{785061A8-3973-4E56-84F6-6B839F8B69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47" name="Рисунок 9">
            <a:extLst>
              <a:ext uri="{FF2B5EF4-FFF2-40B4-BE49-F238E27FC236}">
                <a16:creationId xmlns:a16="http://schemas.microsoft.com/office/drawing/2014/main" id="{7D8DE1B0-8229-4685-9425-C13753131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
        <p:nvSpPr>
          <p:cNvPr id="48" name="Title 1">
            <a:extLst>
              <a:ext uri="{FF2B5EF4-FFF2-40B4-BE49-F238E27FC236}">
                <a16:creationId xmlns:a16="http://schemas.microsoft.com/office/drawing/2014/main" id="{F15E60BD-84D3-4791-B710-B29241E5AF1B}"/>
              </a:ext>
            </a:extLst>
          </p:cNvPr>
          <p:cNvSpPr txBox="1">
            <a:spLocks/>
          </p:cNvSpPr>
          <p:nvPr/>
        </p:nvSpPr>
        <p:spPr>
          <a:xfrm>
            <a:off x="5146004" y="-10212"/>
            <a:ext cx="10252822" cy="1040828"/>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pic>
        <p:nvPicPr>
          <p:cNvPr id="49" name="Graphic 48">
            <a:extLst>
              <a:ext uri="{FF2B5EF4-FFF2-40B4-BE49-F238E27FC236}">
                <a16:creationId xmlns:a16="http://schemas.microsoft.com/office/drawing/2014/main" id="{06A2C367-A48F-419A-8F3A-1FCE303001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51" name="TextBox 14">
            <a:extLst>
              <a:ext uri="{FF2B5EF4-FFF2-40B4-BE49-F238E27FC236}">
                <a16:creationId xmlns:a16="http://schemas.microsoft.com/office/drawing/2014/main" id="{43A2825E-443E-4423-96FC-6AA3A6698339}"/>
              </a:ext>
            </a:extLst>
          </p:cNvPr>
          <p:cNvSpPr txBox="1"/>
          <p:nvPr/>
        </p:nvSpPr>
        <p:spPr>
          <a:xfrm>
            <a:off x="383248" y="1637886"/>
            <a:ext cx="8151152" cy="738664"/>
          </a:xfrm>
          <a:prstGeom prst="rect">
            <a:avLst/>
          </a:prstGeom>
        </p:spPr>
        <p:txBody>
          <a:bodyPr wrap="square" lIns="0" tIns="0" rIns="0" bIns="0" rtlCol="0" anchor="t">
            <a:spAutoFit/>
          </a:bodyPr>
          <a:lstStyle/>
          <a:p>
            <a:r>
              <a:rPr lang="en-US" sz="4800" b="1" dirty="0">
                <a:solidFill>
                  <a:srgbClr val="09105A"/>
                </a:solidFill>
                <a:latin typeface="Times New Roman" panose="02020603050405020304" pitchFamily="18" charset="0"/>
                <a:cs typeface="Times New Roman" panose="02020603050405020304" pitchFamily="18" charset="0"/>
              </a:rPr>
              <a:t>Financial report – 2025-2026</a:t>
            </a:r>
          </a:p>
        </p:txBody>
      </p:sp>
      <p:graphicFrame>
        <p:nvGraphicFramePr>
          <p:cNvPr id="41" name="Таблица 5">
            <a:extLst>
              <a:ext uri="{FF2B5EF4-FFF2-40B4-BE49-F238E27FC236}">
                <a16:creationId xmlns:a16="http://schemas.microsoft.com/office/drawing/2014/main" id="{A2B4A0AB-A8E9-42C5-BE6A-7E80D4F55620}"/>
              </a:ext>
            </a:extLst>
          </p:cNvPr>
          <p:cNvGraphicFramePr>
            <a:graphicFrameLocks noGrp="1"/>
          </p:cNvGraphicFramePr>
          <p:nvPr>
            <p:extLst>
              <p:ext uri="{D42A27DB-BD31-4B8C-83A1-F6EECF244321}">
                <p14:modId xmlns:p14="http://schemas.microsoft.com/office/powerpoint/2010/main" val="2337800072"/>
              </p:ext>
            </p:extLst>
          </p:nvPr>
        </p:nvGraphicFramePr>
        <p:xfrm>
          <a:off x="383248" y="2628900"/>
          <a:ext cx="17412172" cy="6796096"/>
        </p:xfrm>
        <a:graphic>
          <a:graphicData uri="http://schemas.openxmlformats.org/drawingml/2006/table">
            <a:tbl>
              <a:tblPr firstRow="1" bandRow="1">
                <a:tableStyleId>{5202B0CA-FC54-4496-8BCA-5EF66A818D29}</a:tableStyleId>
              </a:tblPr>
              <a:tblGrid>
                <a:gridCol w="8706086">
                  <a:extLst>
                    <a:ext uri="{9D8B030D-6E8A-4147-A177-3AD203B41FA5}">
                      <a16:colId xmlns:a16="http://schemas.microsoft.com/office/drawing/2014/main" val="4075488303"/>
                    </a:ext>
                  </a:extLst>
                </a:gridCol>
                <a:gridCol w="8706086">
                  <a:extLst>
                    <a:ext uri="{9D8B030D-6E8A-4147-A177-3AD203B41FA5}">
                      <a16:colId xmlns:a16="http://schemas.microsoft.com/office/drawing/2014/main" val="2240431881"/>
                    </a:ext>
                  </a:extLst>
                </a:gridCol>
              </a:tblGrid>
              <a:tr h="1010418">
                <a:tc>
                  <a:txBody>
                    <a:bodyPr/>
                    <a:lstStyle/>
                    <a:p>
                      <a:pPr algn="l"/>
                      <a:r>
                        <a:rPr lang="en-US" sz="3600" dirty="0">
                          <a:effectLst>
                            <a:outerShdw blurRad="38100" dist="38100" dir="2700000" algn="tl">
                              <a:srgbClr val="000000">
                                <a:alpha val="43137"/>
                              </a:srgbClr>
                            </a:outerShdw>
                          </a:effectLst>
                        </a:rPr>
                        <a:t>Wage amount</a:t>
                      </a:r>
                      <a:endParaRPr lang="ru-RU" sz="3600" dirty="0">
                        <a:solidFill>
                          <a:srgbClr val="FFBA09"/>
                        </a:solidFill>
                        <a:effectLst>
                          <a:outerShdw blurRad="38100" dist="38100" dir="2700000" algn="tl">
                            <a:srgbClr val="000000">
                              <a:alpha val="43137"/>
                            </a:srgbClr>
                          </a:outerShdw>
                        </a:effectLst>
                        <a:latin typeface="+mn-lt"/>
                      </a:endParaRPr>
                    </a:p>
                  </a:txBody>
                  <a:tcPr anchor="ctr">
                    <a:solidFill>
                      <a:srgbClr val="0910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a:effectLst>
                            <a:outerShdw blurRad="38100" dist="38100" dir="2700000" algn="tl">
                              <a:srgbClr val="000000">
                                <a:alpha val="43137"/>
                              </a:srgbClr>
                            </a:outerShdw>
                          </a:effectLst>
                        </a:rPr>
                        <a:t>33 160 000 AMD</a:t>
                      </a:r>
                      <a:endParaRPr lang="ru-RU" sz="3600" dirty="0">
                        <a:solidFill>
                          <a:srgbClr val="FFBA09"/>
                        </a:solidFill>
                        <a:effectLst>
                          <a:outerShdw blurRad="38100" dist="38100" dir="2700000" algn="tl">
                            <a:srgbClr val="000000">
                              <a:alpha val="43137"/>
                            </a:srgbClr>
                          </a:outerShdw>
                        </a:effectLst>
                        <a:latin typeface="+mn-lt"/>
                      </a:endParaRPr>
                    </a:p>
                  </a:txBody>
                  <a:tcPr anchor="ctr">
                    <a:solidFill>
                      <a:srgbClr val="09105A"/>
                    </a:solidFill>
                  </a:tcPr>
                </a:tc>
                <a:extLst>
                  <a:ext uri="{0D108BD9-81ED-4DB2-BD59-A6C34878D82A}">
                    <a16:rowId xmlns:a16="http://schemas.microsoft.com/office/drawing/2014/main" val="1237973332"/>
                  </a:ext>
                </a:extLst>
              </a:tr>
              <a:tr h="1744006">
                <a:tc>
                  <a:txBody>
                    <a:bodyPr/>
                    <a:lstStyle/>
                    <a:p>
                      <a:pPr algn="l"/>
                      <a:r>
                        <a:rPr lang="en-US" sz="3600" b="1" dirty="0">
                          <a:solidFill>
                            <a:srgbClr val="09105A"/>
                          </a:solidFill>
                          <a:effectLst/>
                        </a:rPr>
                        <a:t>Equipment, materials and services </a:t>
                      </a:r>
                      <a:endParaRPr lang="ru-RU" sz="3600" b="1" dirty="0">
                        <a:solidFill>
                          <a:srgbClr val="09105A"/>
                        </a:solidFill>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a:solidFill>
                            <a:schemeClr val="accent5">
                              <a:lumMod val="75000"/>
                            </a:schemeClr>
                          </a:solidFill>
                          <a:effectLst/>
                        </a:rPr>
                        <a:t>22 000 000 AMD </a:t>
                      </a:r>
                      <a:endParaRPr lang="ru-RU" sz="3600" b="1" dirty="0">
                        <a:solidFill>
                          <a:schemeClr val="accent5">
                            <a:lumMod val="75000"/>
                          </a:schemeClr>
                        </a:solidFill>
                        <a:effectLst/>
                        <a:latin typeface="+mn-lt"/>
                      </a:endParaRPr>
                    </a:p>
                  </a:txBody>
                  <a:tcPr anchor="ctr"/>
                </a:tc>
                <a:extLst>
                  <a:ext uri="{0D108BD9-81ED-4DB2-BD59-A6C34878D82A}">
                    <a16:rowId xmlns:a16="http://schemas.microsoft.com/office/drawing/2014/main" val="1610200062"/>
                  </a:ext>
                </a:extLst>
              </a:tr>
              <a:tr h="1010418">
                <a:tc>
                  <a:txBody>
                    <a:bodyPr/>
                    <a:lstStyle/>
                    <a:p>
                      <a:pPr algn="l"/>
                      <a:r>
                        <a:rPr lang="en-US" sz="3600" b="1" dirty="0">
                          <a:solidFill>
                            <a:srgbClr val="09105A"/>
                          </a:solidFill>
                          <a:effectLst/>
                        </a:rPr>
                        <a:t>Scientific Visits</a:t>
                      </a:r>
                      <a:endParaRPr lang="ru-RU" sz="3600" b="1" dirty="0">
                        <a:solidFill>
                          <a:srgbClr val="09105A"/>
                        </a:solidFill>
                        <a:effectLst/>
                        <a:latin typeface="+mn-lt"/>
                      </a:endParaRPr>
                    </a:p>
                  </a:txBody>
                  <a:tcPr anchor="ctr"/>
                </a:tc>
                <a:tc>
                  <a:txBody>
                    <a:bodyPr/>
                    <a:lstStyle/>
                    <a:p>
                      <a:pPr algn="ctr"/>
                      <a:r>
                        <a:rPr lang="en-US" sz="3600" b="1" dirty="0">
                          <a:solidFill>
                            <a:schemeClr val="accent5">
                              <a:lumMod val="75000"/>
                            </a:schemeClr>
                          </a:solidFill>
                          <a:effectLst/>
                        </a:rPr>
                        <a:t>2 000 000 AMD</a:t>
                      </a:r>
                      <a:endParaRPr lang="ru-RU" sz="3600" b="1" dirty="0">
                        <a:solidFill>
                          <a:schemeClr val="accent5">
                            <a:lumMod val="75000"/>
                          </a:schemeClr>
                        </a:solidFill>
                        <a:effectLst/>
                        <a:latin typeface="+mn-lt"/>
                      </a:endParaRPr>
                    </a:p>
                  </a:txBody>
                  <a:tcPr anchor="ctr"/>
                </a:tc>
                <a:extLst>
                  <a:ext uri="{0D108BD9-81ED-4DB2-BD59-A6C34878D82A}">
                    <a16:rowId xmlns:a16="http://schemas.microsoft.com/office/drawing/2014/main" val="1395497633"/>
                  </a:ext>
                </a:extLst>
              </a:tr>
              <a:tr h="1010418">
                <a:tc>
                  <a:txBody>
                    <a:bodyPr/>
                    <a:lstStyle/>
                    <a:p>
                      <a:pPr algn="l"/>
                      <a:r>
                        <a:rPr lang="en-US" sz="3600" b="1" dirty="0">
                          <a:solidFill>
                            <a:srgbClr val="09105A"/>
                          </a:solidFill>
                          <a:effectLst/>
                        </a:rPr>
                        <a:t>Total balance for </a:t>
                      </a:r>
                      <a:r>
                        <a:rPr kumimoji="0" lang="en-US" sz="3600" b="1" i="0" u="none" strike="noStrike" kern="1200" cap="none" spc="0" normalizeH="0" baseline="0" noProof="0" dirty="0">
                          <a:ln>
                            <a:noFill/>
                          </a:ln>
                          <a:solidFill>
                            <a:srgbClr val="09105A"/>
                          </a:solidFill>
                          <a:effectLst/>
                          <a:uLnTx/>
                          <a:uFillTx/>
                          <a:latin typeface="+mn-lt"/>
                          <a:ea typeface="+mn-ea"/>
                          <a:cs typeface="+mn-cs"/>
                        </a:rPr>
                        <a:t>services</a:t>
                      </a:r>
                      <a:endParaRPr lang="ru-RU" sz="3600" b="1" dirty="0">
                        <a:solidFill>
                          <a:srgbClr val="09105A"/>
                        </a:solidFill>
                        <a:effectLst/>
                        <a:latin typeface="+mn-lt"/>
                      </a:endParaRPr>
                    </a:p>
                  </a:txBody>
                  <a:tcPr anchor="ctr"/>
                </a:tc>
                <a:tc>
                  <a:txBody>
                    <a:bodyPr/>
                    <a:lstStyle/>
                    <a:p>
                      <a:pPr algn="ctr"/>
                      <a:r>
                        <a:rPr lang="en-US" sz="3600" b="1" dirty="0">
                          <a:solidFill>
                            <a:srgbClr val="CC0099"/>
                          </a:solidFill>
                          <a:effectLst/>
                          <a:latin typeface="+mn-lt"/>
                        </a:rPr>
                        <a:t>3 500 000 AMD</a:t>
                      </a:r>
                      <a:endParaRPr lang="ru-RU" sz="3600" b="1" dirty="0">
                        <a:solidFill>
                          <a:srgbClr val="CC0099"/>
                        </a:solidFill>
                        <a:effectLst/>
                        <a:latin typeface="+mn-lt"/>
                      </a:endParaRPr>
                    </a:p>
                  </a:txBody>
                  <a:tcPr anchor="ctr"/>
                </a:tc>
                <a:extLst>
                  <a:ext uri="{0D108BD9-81ED-4DB2-BD59-A6C34878D82A}">
                    <a16:rowId xmlns:a16="http://schemas.microsoft.com/office/drawing/2014/main" val="1103697081"/>
                  </a:ext>
                </a:extLst>
              </a:tr>
              <a:tr h="1010418">
                <a:tc>
                  <a:txBody>
                    <a:bodyPr/>
                    <a:lstStyle/>
                    <a:p>
                      <a:pPr algn="l"/>
                      <a:r>
                        <a:rPr lang="en-US" sz="3600" b="1" dirty="0">
                          <a:solidFill>
                            <a:srgbClr val="09105A"/>
                          </a:solidFill>
                          <a:effectLst/>
                        </a:rPr>
                        <a:t>Total balance for trips</a:t>
                      </a:r>
                      <a:endParaRPr lang="en-US" sz="3600" b="1" dirty="0">
                        <a:solidFill>
                          <a:srgbClr val="09105A"/>
                        </a:solidFill>
                        <a:effectLst/>
                        <a:latin typeface="+mn-lt"/>
                      </a:endParaRPr>
                    </a:p>
                  </a:txBody>
                  <a:tcPr anchor="ctr"/>
                </a:tc>
                <a:tc>
                  <a:txBody>
                    <a:bodyPr/>
                    <a:lstStyle/>
                    <a:p>
                      <a:pPr algn="ctr"/>
                      <a:r>
                        <a:rPr lang="en-US" sz="3600" b="1" dirty="0">
                          <a:solidFill>
                            <a:srgbClr val="CC0099"/>
                          </a:solidFill>
                          <a:effectLst/>
                          <a:latin typeface="+mn-lt"/>
                        </a:rPr>
                        <a:t>4 000 000 AMD</a:t>
                      </a:r>
                      <a:endParaRPr lang="ru-RU" sz="3600" b="1" dirty="0">
                        <a:solidFill>
                          <a:srgbClr val="CC0099"/>
                        </a:solidFill>
                        <a:effectLst/>
                        <a:latin typeface="+mn-lt"/>
                      </a:endParaRPr>
                    </a:p>
                  </a:txBody>
                  <a:tcPr anchor="ctr"/>
                </a:tc>
                <a:extLst>
                  <a:ext uri="{0D108BD9-81ED-4DB2-BD59-A6C34878D82A}">
                    <a16:rowId xmlns:a16="http://schemas.microsoft.com/office/drawing/2014/main" val="2467699523"/>
                  </a:ext>
                </a:extLst>
              </a:tr>
              <a:tr h="1010418">
                <a:tc>
                  <a:txBody>
                    <a:bodyPr/>
                    <a:lstStyle/>
                    <a:p>
                      <a:pPr algn="l"/>
                      <a:r>
                        <a:rPr lang="en-US" sz="4000" b="1" dirty="0">
                          <a:solidFill>
                            <a:srgbClr val="CC0099"/>
                          </a:solidFill>
                          <a:effectLst>
                            <a:outerShdw blurRad="38100" dist="38100" dir="2700000" algn="tl">
                              <a:srgbClr val="000000">
                                <a:alpha val="43137"/>
                              </a:srgbClr>
                            </a:outerShdw>
                          </a:effectLst>
                          <a:latin typeface="+mn-lt"/>
                        </a:rPr>
                        <a:t>Total amount for 5 years </a:t>
                      </a:r>
                    </a:p>
                  </a:txBody>
                  <a:tcPr anchor="ctr"/>
                </a:tc>
                <a:tc>
                  <a:txBody>
                    <a:bodyPr/>
                    <a:lstStyle/>
                    <a:p>
                      <a:pPr algn="ctr"/>
                      <a:r>
                        <a:rPr lang="en-US" sz="4000" b="1" dirty="0">
                          <a:solidFill>
                            <a:srgbClr val="CC0099"/>
                          </a:solidFill>
                          <a:effectLst>
                            <a:outerShdw blurRad="38100" dist="38100" dir="2700000" algn="tl">
                              <a:srgbClr val="000000">
                                <a:alpha val="43137"/>
                              </a:srgbClr>
                            </a:outerShdw>
                          </a:effectLst>
                          <a:latin typeface="+mn-lt"/>
                        </a:rPr>
                        <a:t>189 800 000 AMD</a:t>
                      </a:r>
                      <a:endParaRPr lang="ru-RU" sz="4000" b="1" dirty="0">
                        <a:solidFill>
                          <a:srgbClr val="CC0099"/>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1400151574"/>
                  </a:ext>
                </a:extLst>
              </a:tr>
            </a:tbl>
          </a:graphicData>
        </a:graphic>
      </p:graphicFrame>
    </p:spTree>
    <p:extLst>
      <p:ext uri="{BB962C8B-B14F-4D97-AF65-F5344CB8AC3E}">
        <p14:creationId xmlns:p14="http://schemas.microsoft.com/office/powerpoint/2010/main" val="2412800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pic>
        <p:nvPicPr>
          <p:cNvPr id="44" name="Рисунок 3">
            <a:extLst>
              <a:ext uri="{FF2B5EF4-FFF2-40B4-BE49-F238E27FC236}">
                <a16:creationId xmlns:a16="http://schemas.microsoft.com/office/drawing/2014/main" id="{785061A8-3973-4E56-84F6-6B839F8B69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47" name="Рисунок 9">
            <a:extLst>
              <a:ext uri="{FF2B5EF4-FFF2-40B4-BE49-F238E27FC236}">
                <a16:creationId xmlns:a16="http://schemas.microsoft.com/office/drawing/2014/main" id="{7D8DE1B0-8229-4685-9425-C13753131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
        <p:nvSpPr>
          <p:cNvPr id="48" name="Title 1">
            <a:extLst>
              <a:ext uri="{FF2B5EF4-FFF2-40B4-BE49-F238E27FC236}">
                <a16:creationId xmlns:a16="http://schemas.microsoft.com/office/drawing/2014/main" id="{F15E60BD-84D3-4791-B710-B29241E5AF1B}"/>
              </a:ext>
            </a:extLst>
          </p:cNvPr>
          <p:cNvSpPr txBox="1">
            <a:spLocks/>
          </p:cNvSpPr>
          <p:nvPr/>
        </p:nvSpPr>
        <p:spPr>
          <a:xfrm>
            <a:off x="4846259" y="70108"/>
            <a:ext cx="10176622" cy="1040828"/>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pic>
        <p:nvPicPr>
          <p:cNvPr id="49" name="Graphic 48">
            <a:extLst>
              <a:ext uri="{FF2B5EF4-FFF2-40B4-BE49-F238E27FC236}">
                <a16:creationId xmlns:a16="http://schemas.microsoft.com/office/drawing/2014/main" id="{06A2C367-A48F-419A-8F3A-1FCE303001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51" name="TextBox 14">
            <a:extLst>
              <a:ext uri="{FF2B5EF4-FFF2-40B4-BE49-F238E27FC236}">
                <a16:creationId xmlns:a16="http://schemas.microsoft.com/office/drawing/2014/main" id="{43A2825E-443E-4423-96FC-6AA3A6698339}"/>
              </a:ext>
            </a:extLst>
          </p:cNvPr>
          <p:cNvSpPr txBox="1"/>
          <p:nvPr/>
        </p:nvSpPr>
        <p:spPr>
          <a:xfrm>
            <a:off x="383248" y="1637886"/>
            <a:ext cx="11199152" cy="553998"/>
          </a:xfrm>
          <a:prstGeom prst="rect">
            <a:avLst/>
          </a:prstGeom>
        </p:spPr>
        <p:txBody>
          <a:bodyPr wrap="square" lIns="0" tIns="0" rIns="0" bIns="0" rtlCol="0" anchor="t">
            <a:spAutoFit/>
          </a:bodyPr>
          <a:lstStyle/>
          <a:p>
            <a:r>
              <a:rPr lang="en-US" sz="3600" b="1" dirty="0">
                <a:solidFill>
                  <a:srgbClr val="09105A"/>
                </a:solidFill>
                <a:latin typeface="Times New Roman" panose="02020603050405020304" pitchFamily="18" charset="0"/>
                <a:cs typeface="Times New Roman" panose="02020603050405020304" pitchFamily="18" charset="0"/>
              </a:rPr>
              <a:t>Financial report (Equipment, materials and services )</a:t>
            </a:r>
          </a:p>
        </p:txBody>
      </p:sp>
      <p:pic>
        <p:nvPicPr>
          <p:cNvPr id="7" name="Picture 6">
            <a:extLst>
              <a:ext uri="{FF2B5EF4-FFF2-40B4-BE49-F238E27FC236}">
                <a16:creationId xmlns:a16="http://schemas.microsoft.com/office/drawing/2014/main" id="{DDDE6921-8B70-426C-B4DA-283F0F77BE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949" y="2346544"/>
            <a:ext cx="4427056" cy="4427056"/>
          </a:xfrm>
          <a:prstGeom prst="rect">
            <a:avLst/>
          </a:prstGeom>
        </p:spPr>
      </p:pic>
      <p:pic>
        <p:nvPicPr>
          <p:cNvPr id="8" name="Picture 7">
            <a:extLst>
              <a:ext uri="{FF2B5EF4-FFF2-40B4-BE49-F238E27FC236}">
                <a16:creationId xmlns:a16="http://schemas.microsoft.com/office/drawing/2014/main" id="{3CAF12C7-AA57-4F1B-ACA4-B092F2ABDE7E}"/>
              </a:ext>
            </a:extLst>
          </p:cNvPr>
          <p:cNvPicPr>
            <a:picLocks noChangeAspect="1"/>
          </p:cNvPicPr>
          <p:nvPr/>
        </p:nvPicPr>
        <p:blipFill rotWithShape="1">
          <a:blip r:embed="rId8">
            <a:extLst>
              <a:ext uri="{28A0092B-C50C-407E-A947-70E740481C1C}">
                <a14:useLocalDpi xmlns:a14="http://schemas.microsoft.com/office/drawing/2010/main" val="0"/>
              </a:ext>
            </a:extLst>
          </a:blip>
          <a:srcRect l="22184" r="12919"/>
          <a:stretch/>
        </p:blipFill>
        <p:spPr>
          <a:xfrm>
            <a:off x="13273355" y="2521504"/>
            <a:ext cx="3659141" cy="3758936"/>
          </a:xfrm>
          <a:prstGeom prst="rect">
            <a:avLst/>
          </a:prstGeom>
        </p:spPr>
      </p:pic>
      <p:pic>
        <p:nvPicPr>
          <p:cNvPr id="9" name="Picture 8">
            <a:extLst>
              <a:ext uri="{FF2B5EF4-FFF2-40B4-BE49-F238E27FC236}">
                <a16:creationId xmlns:a16="http://schemas.microsoft.com/office/drawing/2014/main" id="{8470B39C-B70F-4F77-9943-F37DFDB5D3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9209" y="2546633"/>
            <a:ext cx="3604953" cy="3604953"/>
          </a:xfrm>
          <a:prstGeom prst="rect">
            <a:avLst/>
          </a:prstGeom>
        </p:spPr>
      </p:pic>
      <p:grpSp>
        <p:nvGrpSpPr>
          <p:cNvPr id="10" name="Group 9">
            <a:extLst>
              <a:ext uri="{FF2B5EF4-FFF2-40B4-BE49-F238E27FC236}">
                <a16:creationId xmlns:a16="http://schemas.microsoft.com/office/drawing/2014/main" id="{A20D8198-A9AE-4FD3-92E2-E494CBE38D01}"/>
              </a:ext>
            </a:extLst>
          </p:cNvPr>
          <p:cNvGrpSpPr/>
          <p:nvPr/>
        </p:nvGrpSpPr>
        <p:grpSpPr>
          <a:xfrm>
            <a:off x="5128731" y="2485696"/>
            <a:ext cx="4427057" cy="3726635"/>
            <a:chOff x="5313279" y="946411"/>
            <a:chExt cx="5811921" cy="4892394"/>
          </a:xfrm>
        </p:grpSpPr>
        <p:pic>
          <p:nvPicPr>
            <p:cNvPr id="11" name="Picture 10">
              <a:extLst>
                <a:ext uri="{FF2B5EF4-FFF2-40B4-BE49-F238E27FC236}">
                  <a16:creationId xmlns:a16="http://schemas.microsoft.com/office/drawing/2014/main" id="{BB8305A7-89C3-488E-96A2-0E9BA0A37E10}"/>
                </a:ext>
              </a:extLst>
            </p:cNvPr>
            <p:cNvPicPr>
              <a:picLocks noChangeAspect="1"/>
            </p:cNvPicPr>
            <p:nvPr/>
          </p:nvPicPr>
          <p:blipFill rotWithShape="1">
            <a:blip r:embed="rId10">
              <a:extLst>
                <a:ext uri="{28A0092B-C50C-407E-A947-70E740481C1C}">
                  <a14:useLocalDpi xmlns:a14="http://schemas.microsoft.com/office/drawing/2010/main" val="0"/>
                </a:ext>
              </a:extLst>
            </a:blip>
            <a:srcRect r="48953"/>
            <a:stretch/>
          </p:blipFill>
          <p:spPr>
            <a:xfrm>
              <a:off x="5313279" y="946411"/>
              <a:ext cx="5811921" cy="2446197"/>
            </a:xfrm>
            <a:prstGeom prst="rect">
              <a:avLst/>
            </a:prstGeom>
          </p:spPr>
        </p:pic>
        <p:pic>
          <p:nvPicPr>
            <p:cNvPr id="12" name="Picture 11">
              <a:extLst>
                <a:ext uri="{FF2B5EF4-FFF2-40B4-BE49-F238E27FC236}">
                  <a16:creationId xmlns:a16="http://schemas.microsoft.com/office/drawing/2014/main" id="{91081639-B4BB-4A41-8804-40CBE9A98A62}"/>
                </a:ext>
              </a:extLst>
            </p:cNvPr>
            <p:cNvPicPr>
              <a:picLocks noChangeAspect="1"/>
            </p:cNvPicPr>
            <p:nvPr/>
          </p:nvPicPr>
          <p:blipFill rotWithShape="1">
            <a:blip r:embed="rId10">
              <a:extLst>
                <a:ext uri="{28A0092B-C50C-407E-A947-70E740481C1C}">
                  <a14:useLocalDpi xmlns:a14="http://schemas.microsoft.com/office/drawing/2010/main" val="0"/>
                </a:ext>
              </a:extLst>
            </a:blip>
            <a:srcRect l="51662" t="-311" r="150" b="311"/>
            <a:stretch/>
          </p:blipFill>
          <p:spPr>
            <a:xfrm>
              <a:off x="5313279" y="3392608"/>
              <a:ext cx="5811920" cy="2446197"/>
            </a:xfrm>
            <a:prstGeom prst="rect">
              <a:avLst/>
            </a:prstGeom>
          </p:spPr>
        </p:pic>
      </p:grpSp>
      <p:pic>
        <p:nvPicPr>
          <p:cNvPr id="13" name="Picture 12">
            <a:extLst>
              <a:ext uri="{FF2B5EF4-FFF2-40B4-BE49-F238E27FC236}">
                <a16:creationId xmlns:a16="http://schemas.microsoft.com/office/drawing/2014/main" id="{DDD28E4C-6B3B-4692-A8F9-4547E02DD3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932" y="6519830"/>
            <a:ext cx="4152423" cy="3700256"/>
          </a:xfrm>
          <a:prstGeom prst="rect">
            <a:avLst/>
          </a:prstGeom>
        </p:spPr>
      </p:pic>
      <p:grpSp>
        <p:nvGrpSpPr>
          <p:cNvPr id="14" name="Group 13">
            <a:extLst>
              <a:ext uri="{FF2B5EF4-FFF2-40B4-BE49-F238E27FC236}">
                <a16:creationId xmlns:a16="http://schemas.microsoft.com/office/drawing/2014/main" id="{CC175914-B943-4571-B1F9-69C98A0ECB72}"/>
              </a:ext>
            </a:extLst>
          </p:cNvPr>
          <p:cNvGrpSpPr/>
          <p:nvPr/>
        </p:nvGrpSpPr>
        <p:grpSpPr>
          <a:xfrm>
            <a:off x="4911547" y="6225405"/>
            <a:ext cx="11997051" cy="3758936"/>
            <a:chOff x="5133020" y="5927750"/>
            <a:chExt cx="11548933" cy="3928101"/>
          </a:xfrm>
        </p:grpSpPr>
        <p:pic>
          <p:nvPicPr>
            <p:cNvPr id="15" name="Picture 14">
              <a:extLst>
                <a:ext uri="{FF2B5EF4-FFF2-40B4-BE49-F238E27FC236}">
                  <a16:creationId xmlns:a16="http://schemas.microsoft.com/office/drawing/2014/main" id="{886647EB-A96D-45C0-8768-F416DD488A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3020" y="5927750"/>
              <a:ext cx="3659141" cy="3916720"/>
            </a:xfrm>
            <a:prstGeom prst="rect">
              <a:avLst/>
            </a:prstGeom>
          </p:spPr>
        </p:pic>
        <p:pic>
          <p:nvPicPr>
            <p:cNvPr id="16" name="Picture 15">
              <a:extLst>
                <a:ext uri="{FF2B5EF4-FFF2-40B4-BE49-F238E27FC236}">
                  <a16:creationId xmlns:a16="http://schemas.microsoft.com/office/drawing/2014/main" id="{56137756-2F99-42FD-B9B6-B5C77274CF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35842" y="5939131"/>
              <a:ext cx="2558856" cy="3905339"/>
            </a:xfrm>
            <a:prstGeom prst="rect">
              <a:avLst/>
            </a:prstGeom>
          </p:spPr>
        </p:pic>
        <p:pic>
          <p:nvPicPr>
            <p:cNvPr id="17" name="Picture 16">
              <a:extLst>
                <a:ext uri="{FF2B5EF4-FFF2-40B4-BE49-F238E27FC236}">
                  <a16:creationId xmlns:a16="http://schemas.microsoft.com/office/drawing/2014/main" id="{07A3CCA2-B938-4E51-8449-BD56EFC271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45093" y="5939132"/>
              <a:ext cx="3388453" cy="3916719"/>
            </a:xfrm>
            <a:prstGeom prst="rect">
              <a:avLst/>
            </a:prstGeom>
          </p:spPr>
        </p:pic>
        <p:pic>
          <p:nvPicPr>
            <p:cNvPr id="18" name="Picture 17">
              <a:extLst>
                <a:ext uri="{FF2B5EF4-FFF2-40B4-BE49-F238E27FC236}">
                  <a16:creationId xmlns:a16="http://schemas.microsoft.com/office/drawing/2014/main" id="{2BDA7473-792D-4751-AFD7-7ADD7C100B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042914" y="5944440"/>
              <a:ext cx="2639039" cy="3900031"/>
            </a:xfrm>
            <a:prstGeom prst="rect">
              <a:avLst/>
            </a:prstGeom>
          </p:spPr>
        </p:pic>
      </p:grpSp>
      <p:sp>
        <p:nvSpPr>
          <p:cNvPr id="19" name="TextBox 14">
            <a:extLst>
              <a:ext uri="{FF2B5EF4-FFF2-40B4-BE49-F238E27FC236}">
                <a16:creationId xmlns:a16="http://schemas.microsoft.com/office/drawing/2014/main" id="{5B2B6C2F-9851-4D48-A44F-780B306619B2}"/>
              </a:ext>
            </a:extLst>
          </p:cNvPr>
          <p:cNvSpPr txBox="1"/>
          <p:nvPr/>
        </p:nvSpPr>
        <p:spPr>
          <a:xfrm>
            <a:off x="1519721" y="2793781"/>
            <a:ext cx="2859154" cy="369332"/>
          </a:xfrm>
          <a:prstGeom prst="rect">
            <a:avLst/>
          </a:prstGeom>
        </p:spPr>
        <p:txBody>
          <a:bodyPr wrap="square" lIns="0" tIns="0" rIns="0" bIns="0" rtlCol="0" anchor="t">
            <a:spAutoFit/>
          </a:bodyPr>
          <a:lstStyle/>
          <a:p>
            <a:pPr algn="ctr"/>
            <a:r>
              <a:rPr lang="en-US" sz="2400" b="1" dirty="0">
                <a:solidFill>
                  <a:srgbClr val="E23223"/>
                </a:solidFill>
              </a:rPr>
              <a:t>DJI Mavic 3 Pro drone</a:t>
            </a:r>
          </a:p>
        </p:txBody>
      </p:sp>
      <p:sp>
        <p:nvSpPr>
          <p:cNvPr id="20" name="TextBox 14">
            <a:extLst>
              <a:ext uri="{FF2B5EF4-FFF2-40B4-BE49-F238E27FC236}">
                <a16:creationId xmlns:a16="http://schemas.microsoft.com/office/drawing/2014/main" id="{00A03F14-317C-45B4-9B31-483FBFA8A6EB}"/>
              </a:ext>
            </a:extLst>
          </p:cNvPr>
          <p:cNvSpPr txBox="1"/>
          <p:nvPr/>
        </p:nvSpPr>
        <p:spPr>
          <a:xfrm>
            <a:off x="6387157" y="3899945"/>
            <a:ext cx="1766243" cy="738664"/>
          </a:xfrm>
          <a:prstGeom prst="rect">
            <a:avLst/>
          </a:prstGeom>
        </p:spPr>
        <p:txBody>
          <a:bodyPr wrap="square" lIns="0" tIns="0" rIns="0" bIns="0" rtlCol="0" anchor="t">
            <a:spAutoFit/>
          </a:bodyPr>
          <a:lstStyle/>
          <a:p>
            <a:pPr algn="ctr"/>
            <a:r>
              <a:rPr lang="en-US" sz="2400" b="1" dirty="0">
                <a:solidFill>
                  <a:srgbClr val="E23223"/>
                </a:solidFill>
              </a:rPr>
              <a:t>Sputtering metal targets</a:t>
            </a:r>
          </a:p>
        </p:txBody>
      </p:sp>
      <p:sp>
        <p:nvSpPr>
          <p:cNvPr id="21" name="TextBox 14">
            <a:extLst>
              <a:ext uri="{FF2B5EF4-FFF2-40B4-BE49-F238E27FC236}">
                <a16:creationId xmlns:a16="http://schemas.microsoft.com/office/drawing/2014/main" id="{DD2ADC83-8348-414C-8435-FE8F0958D86F}"/>
              </a:ext>
            </a:extLst>
          </p:cNvPr>
          <p:cNvSpPr txBox="1"/>
          <p:nvPr/>
        </p:nvSpPr>
        <p:spPr>
          <a:xfrm>
            <a:off x="11226409" y="5197423"/>
            <a:ext cx="1766243" cy="738664"/>
          </a:xfrm>
          <a:prstGeom prst="rect">
            <a:avLst/>
          </a:prstGeom>
          <a:solidFill>
            <a:schemeClr val="bg1"/>
          </a:solidFill>
        </p:spPr>
        <p:txBody>
          <a:bodyPr wrap="square" lIns="0" tIns="0" rIns="0" bIns="0" rtlCol="0" anchor="t">
            <a:spAutoFit/>
          </a:bodyPr>
          <a:lstStyle/>
          <a:p>
            <a:pPr algn="ctr"/>
            <a:r>
              <a:rPr lang="en-US" sz="2400" b="1" dirty="0">
                <a:solidFill>
                  <a:srgbClr val="C00000"/>
                </a:solidFill>
              </a:rPr>
              <a:t>Corning willow glass</a:t>
            </a:r>
          </a:p>
        </p:txBody>
      </p:sp>
      <p:sp>
        <p:nvSpPr>
          <p:cNvPr id="22" name="TextBox 14">
            <a:extLst>
              <a:ext uri="{FF2B5EF4-FFF2-40B4-BE49-F238E27FC236}">
                <a16:creationId xmlns:a16="http://schemas.microsoft.com/office/drawing/2014/main" id="{C51C4B98-9497-4B1D-8319-C92ADD7A3392}"/>
              </a:ext>
            </a:extLst>
          </p:cNvPr>
          <p:cNvSpPr txBox="1"/>
          <p:nvPr/>
        </p:nvSpPr>
        <p:spPr>
          <a:xfrm>
            <a:off x="13922745" y="2485044"/>
            <a:ext cx="2360359" cy="369332"/>
          </a:xfrm>
          <a:prstGeom prst="rect">
            <a:avLst/>
          </a:prstGeom>
          <a:solidFill>
            <a:schemeClr val="bg1"/>
          </a:solidFill>
        </p:spPr>
        <p:txBody>
          <a:bodyPr wrap="square" lIns="0" tIns="0" rIns="0" bIns="0" rtlCol="0" anchor="t">
            <a:spAutoFit/>
          </a:bodyPr>
          <a:lstStyle/>
          <a:p>
            <a:pPr algn="ctr"/>
            <a:r>
              <a:rPr lang="en-US" sz="2400" b="1" dirty="0">
                <a:solidFill>
                  <a:srgbClr val="C00000"/>
                </a:solidFill>
              </a:rPr>
              <a:t>UPS</a:t>
            </a:r>
          </a:p>
        </p:txBody>
      </p:sp>
      <p:sp>
        <p:nvSpPr>
          <p:cNvPr id="23" name="TextBox 14">
            <a:extLst>
              <a:ext uri="{FF2B5EF4-FFF2-40B4-BE49-F238E27FC236}">
                <a16:creationId xmlns:a16="http://schemas.microsoft.com/office/drawing/2014/main" id="{28ED61B2-23DC-450A-B291-1C46B5C93240}"/>
              </a:ext>
            </a:extLst>
          </p:cNvPr>
          <p:cNvSpPr txBox="1"/>
          <p:nvPr/>
        </p:nvSpPr>
        <p:spPr>
          <a:xfrm>
            <a:off x="1750569" y="9410452"/>
            <a:ext cx="2360359" cy="738664"/>
          </a:xfrm>
          <a:prstGeom prst="rect">
            <a:avLst/>
          </a:prstGeom>
          <a:noFill/>
        </p:spPr>
        <p:txBody>
          <a:bodyPr wrap="square" lIns="0" tIns="0" rIns="0" bIns="0" rtlCol="0" anchor="t">
            <a:spAutoFit/>
          </a:bodyPr>
          <a:lstStyle/>
          <a:p>
            <a:pPr algn="ctr"/>
            <a:r>
              <a:rPr lang="en-US" sz="2400" b="1" dirty="0">
                <a:solidFill>
                  <a:srgbClr val="C00000"/>
                </a:solidFill>
              </a:rPr>
              <a:t>Chemical refrigerator</a:t>
            </a:r>
          </a:p>
        </p:txBody>
      </p:sp>
      <p:sp>
        <p:nvSpPr>
          <p:cNvPr id="24" name="TextBox 14">
            <a:extLst>
              <a:ext uri="{FF2B5EF4-FFF2-40B4-BE49-F238E27FC236}">
                <a16:creationId xmlns:a16="http://schemas.microsoft.com/office/drawing/2014/main" id="{070445E5-37A1-4D48-84FC-929327061FAC}"/>
              </a:ext>
            </a:extLst>
          </p:cNvPr>
          <p:cNvSpPr txBox="1"/>
          <p:nvPr/>
        </p:nvSpPr>
        <p:spPr>
          <a:xfrm>
            <a:off x="5579341" y="6542768"/>
            <a:ext cx="2360359" cy="369332"/>
          </a:xfrm>
          <a:prstGeom prst="rect">
            <a:avLst/>
          </a:prstGeom>
          <a:noFill/>
        </p:spPr>
        <p:txBody>
          <a:bodyPr wrap="square" lIns="0" tIns="0" rIns="0" bIns="0" rtlCol="0" anchor="t">
            <a:spAutoFit/>
          </a:bodyPr>
          <a:lstStyle/>
          <a:p>
            <a:pPr algn="ctr"/>
            <a:r>
              <a:rPr lang="en-US" sz="2400" b="1" dirty="0">
                <a:solidFill>
                  <a:srgbClr val="C00000"/>
                </a:solidFill>
              </a:rPr>
              <a:t>MWCNTs</a:t>
            </a:r>
          </a:p>
        </p:txBody>
      </p:sp>
      <p:sp>
        <p:nvSpPr>
          <p:cNvPr id="25" name="TextBox 14">
            <a:extLst>
              <a:ext uri="{FF2B5EF4-FFF2-40B4-BE49-F238E27FC236}">
                <a16:creationId xmlns:a16="http://schemas.microsoft.com/office/drawing/2014/main" id="{3EB2D679-72A6-41B9-AEDB-72FDD9546BF0}"/>
              </a:ext>
            </a:extLst>
          </p:cNvPr>
          <p:cNvSpPr txBox="1"/>
          <p:nvPr/>
        </p:nvSpPr>
        <p:spPr>
          <a:xfrm>
            <a:off x="10461068" y="9714296"/>
            <a:ext cx="4878615" cy="369332"/>
          </a:xfrm>
          <a:prstGeom prst="rect">
            <a:avLst/>
          </a:prstGeom>
          <a:solidFill>
            <a:schemeClr val="bg1"/>
          </a:solidFill>
        </p:spPr>
        <p:txBody>
          <a:bodyPr wrap="square" lIns="0" tIns="0" rIns="0" bIns="0" rtlCol="0" anchor="t">
            <a:spAutoFit/>
          </a:bodyPr>
          <a:lstStyle/>
          <a:p>
            <a:pPr algn="ctr"/>
            <a:r>
              <a:rPr lang="en-US" sz="2400" b="1" dirty="0">
                <a:solidFill>
                  <a:srgbClr val="C00000"/>
                </a:solidFill>
              </a:rPr>
              <a:t>Metal oxide </a:t>
            </a:r>
            <a:r>
              <a:rPr lang="en-US" sz="2400" b="1" dirty="0" err="1">
                <a:solidFill>
                  <a:srgbClr val="C00000"/>
                </a:solidFill>
              </a:rPr>
              <a:t>nanopowders</a:t>
            </a:r>
            <a:endParaRPr lang="en-US" sz="2400" b="1" dirty="0">
              <a:solidFill>
                <a:srgbClr val="C00000"/>
              </a:solidFill>
            </a:endParaRPr>
          </a:p>
        </p:txBody>
      </p:sp>
    </p:spTree>
    <p:extLst>
      <p:ext uri="{BB962C8B-B14F-4D97-AF65-F5344CB8AC3E}">
        <p14:creationId xmlns:p14="http://schemas.microsoft.com/office/powerpoint/2010/main" val="521998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pic>
        <p:nvPicPr>
          <p:cNvPr id="44" name="Рисунок 3">
            <a:extLst>
              <a:ext uri="{FF2B5EF4-FFF2-40B4-BE49-F238E27FC236}">
                <a16:creationId xmlns:a16="http://schemas.microsoft.com/office/drawing/2014/main" id="{785061A8-3973-4E56-84F6-6B839F8B69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47" name="Рисунок 9">
            <a:extLst>
              <a:ext uri="{FF2B5EF4-FFF2-40B4-BE49-F238E27FC236}">
                <a16:creationId xmlns:a16="http://schemas.microsoft.com/office/drawing/2014/main" id="{7D8DE1B0-8229-4685-9425-C13753131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
        <p:nvSpPr>
          <p:cNvPr id="48" name="Title 1">
            <a:extLst>
              <a:ext uri="{FF2B5EF4-FFF2-40B4-BE49-F238E27FC236}">
                <a16:creationId xmlns:a16="http://schemas.microsoft.com/office/drawing/2014/main" id="{F15E60BD-84D3-4791-B710-B29241E5AF1B}"/>
              </a:ext>
            </a:extLst>
          </p:cNvPr>
          <p:cNvSpPr txBox="1">
            <a:spLocks/>
          </p:cNvSpPr>
          <p:nvPr/>
        </p:nvSpPr>
        <p:spPr>
          <a:xfrm>
            <a:off x="4800600" y="14793"/>
            <a:ext cx="10329022" cy="1040828"/>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Center of Materials Science and Nanotechnologies</a:t>
            </a:r>
          </a:p>
        </p:txBody>
      </p:sp>
      <p:pic>
        <p:nvPicPr>
          <p:cNvPr id="49" name="Graphic 48">
            <a:extLst>
              <a:ext uri="{FF2B5EF4-FFF2-40B4-BE49-F238E27FC236}">
                <a16:creationId xmlns:a16="http://schemas.microsoft.com/office/drawing/2014/main" id="{06A2C367-A48F-419A-8F3A-1FCE303001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51" name="TextBox 14">
            <a:extLst>
              <a:ext uri="{FF2B5EF4-FFF2-40B4-BE49-F238E27FC236}">
                <a16:creationId xmlns:a16="http://schemas.microsoft.com/office/drawing/2014/main" id="{43A2825E-443E-4423-96FC-6AA3A6698339}"/>
              </a:ext>
            </a:extLst>
          </p:cNvPr>
          <p:cNvSpPr txBox="1"/>
          <p:nvPr/>
        </p:nvSpPr>
        <p:spPr>
          <a:xfrm>
            <a:off x="0" y="1601120"/>
            <a:ext cx="4188752" cy="553998"/>
          </a:xfrm>
          <a:prstGeom prst="rect">
            <a:avLst/>
          </a:prstGeom>
          <a:solidFill>
            <a:srgbClr val="09105A"/>
          </a:solidFill>
        </p:spPr>
        <p:txBody>
          <a:bodyPr wrap="square" lIns="0" tIns="0" rIns="0" bIns="0" rtlCol="0" anchor="t">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Public coverage</a:t>
            </a:r>
          </a:p>
        </p:txBody>
      </p:sp>
      <p:pic>
        <p:nvPicPr>
          <p:cNvPr id="7" name="Picture 6">
            <a:extLst>
              <a:ext uri="{FF2B5EF4-FFF2-40B4-BE49-F238E27FC236}">
                <a16:creationId xmlns:a16="http://schemas.microsoft.com/office/drawing/2014/main" id="{E6FA3B74-1595-4C82-852F-B0F473ABA529}"/>
              </a:ext>
            </a:extLst>
          </p:cNvPr>
          <p:cNvPicPr>
            <a:picLocks noChangeAspect="1"/>
          </p:cNvPicPr>
          <p:nvPr/>
        </p:nvPicPr>
        <p:blipFill rotWithShape="1">
          <a:blip r:embed="rId7">
            <a:extLst>
              <a:ext uri="{28A0092B-C50C-407E-A947-70E740481C1C}">
                <a14:useLocalDpi xmlns:a14="http://schemas.microsoft.com/office/drawing/2010/main" val="0"/>
              </a:ext>
            </a:extLst>
          </a:blip>
          <a:srcRect l="1307" t="1102" r="6454"/>
          <a:stretch/>
        </p:blipFill>
        <p:spPr>
          <a:xfrm>
            <a:off x="1150414" y="2289580"/>
            <a:ext cx="4744510" cy="3536471"/>
          </a:xfrm>
          <a:prstGeom prst="rect">
            <a:avLst/>
          </a:prstGeom>
        </p:spPr>
      </p:pic>
      <p:pic>
        <p:nvPicPr>
          <p:cNvPr id="8" name="Picture 7">
            <a:extLst>
              <a:ext uri="{FF2B5EF4-FFF2-40B4-BE49-F238E27FC236}">
                <a16:creationId xmlns:a16="http://schemas.microsoft.com/office/drawing/2014/main" id="{5AC05C87-6969-41C6-91D0-66C9D3AD02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0414" y="5939724"/>
            <a:ext cx="4957387" cy="4115692"/>
          </a:xfrm>
          <a:prstGeom prst="rect">
            <a:avLst/>
          </a:prstGeom>
        </p:spPr>
      </p:pic>
      <p:pic>
        <p:nvPicPr>
          <p:cNvPr id="9" name="Picture 8">
            <a:extLst>
              <a:ext uri="{FF2B5EF4-FFF2-40B4-BE49-F238E27FC236}">
                <a16:creationId xmlns:a16="http://schemas.microsoft.com/office/drawing/2014/main" id="{04E53EDF-51B0-4B9B-99D7-8BC538FC5798}"/>
              </a:ext>
            </a:extLst>
          </p:cNvPr>
          <p:cNvPicPr>
            <a:picLocks noChangeAspect="1"/>
          </p:cNvPicPr>
          <p:nvPr/>
        </p:nvPicPr>
        <p:blipFill rotWithShape="1">
          <a:blip r:embed="rId9">
            <a:extLst>
              <a:ext uri="{28A0092B-C50C-407E-A947-70E740481C1C}">
                <a14:useLocalDpi xmlns:a14="http://schemas.microsoft.com/office/drawing/2010/main" val="0"/>
              </a:ext>
            </a:extLst>
          </a:blip>
          <a:srcRect b="3635"/>
          <a:stretch/>
        </p:blipFill>
        <p:spPr>
          <a:xfrm>
            <a:off x="6412136" y="1671506"/>
            <a:ext cx="4957387" cy="3958313"/>
          </a:xfrm>
          <a:prstGeom prst="rect">
            <a:avLst/>
          </a:prstGeom>
        </p:spPr>
      </p:pic>
      <p:pic>
        <p:nvPicPr>
          <p:cNvPr id="10" name="Picture 9">
            <a:extLst>
              <a:ext uri="{FF2B5EF4-FFF2-40B4-BE49-F238E27FC236}">
                <a16:creationId xmlns:a16="http://schemas.microsoft.com/office/drawing/2014/main" id="{7CB6ABCC-B0CB-497E-A582-979AAED9C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2136" y="5794191"/>
            <a:ext cx="4957387" cy="4211629"/>
          </a:xfrm>
          <a:prstGeom prst="rect">
            <a:avLst/>
          </a:prstGeom>
        </p:spPr>
      </p:pic>
      <p:grpSp>
        <p:nvGrpSpPr>
          <p:cNvPr id="11" name="Group 10">
            <a:extLst>
              <a:ext uri="{FF2B5EF4-FFF2-40B4-BE49-F238E27FC236}">
                <a16:creationId xmlns:a16="http://schemas.microsoft.com/office/drawing/2014/main" id="{E6FF8257-3BEB-4D96-BBB0-671E2C2809AB}"/>
              </a:ext>
            </a:extLst>
          </p:cNvPr>
          <p:cNvGrpSpPr/>
          <p:nvPr/>
        </p:nvGrpSpPr>
        <p:grpSpPr>
          <a:xfrm>
            <a:off x="11582400" y="6064408"/>
            <a:ext cx="5752384" cy="4075493"/>
            <a:chOff x="7716763" y="4651495"/>
            <a:chExt cx="5752384" cy="4075493"/>
          </a:xfrm>
        </p:grpSpPr>
        <p:grpSp>
          <p:nvGrpSpPr>
            <p:cNvPr id="12" name="Group 11">
              <a:extLst>
                <a:ext uri="{FF2B5EF4-FFF2-40B4-BE49-F238E27FC236}">
                  <a16:creationId xmlns:a16="http://schemas.microsoft.com/office/drawing/2014/main" id="{40F3FC72-8756-498B-AC59-AC3CF8B2BC31}"/>
                </a:ext>
              </a:extLst>
            </p:cNvPr>
            <p:cNvGrpSpPr/>
            <p:nvPr/>
          </p:nvGrpSpPr>
          <p:grpSpPr>
            <a:xfrm>
              <a:off x="7716764" y="5229554"/>
              <a:ext cx="5752383" cy="3497434"/>
              <a:chOff x="7108612" y="1734043"/>
              <a:chExt cx="7184792" cy="4368334"/>
            </a:xfrm>
          </p:grpSpPr>
          <p:pic>
            <p:nvPicPr>
              <p:cNvPr id="16" name="Picture 15">
                <a:extLst>
                  <a:ext uri="{FF2B5EF4-FFF2-40B4-BE49-F238E27FC236}">
                    <a16:creationId xmlns:a16="http://schemas.microsoft.com/office/drawing/2014/main" id="{128338E5-9768-460A-A400-33AD479A58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8612" y="4152368"/>
                <a:ext cx="7184791" cy="1950009"/>
              </a:xfrm>
              <a:prstGeom prst="rect">
                <a:avLst/>
              </a:prstGeom>
            </p:spPr>
          </p:pic>
          <p:grpSp>
            <p:nvGrpSpPr>
              <p:cNvPr id="17" name="Group 16">
                <a:extLst>
                  <a:ext uri="{FF2B5EF4-FFF2-40B4-BE49-F238E27FC236}">
                    <a16:creationId xmlns:a16="http://schemas.microsoft.com/office/drawing/2014/main" id="{EB7B5DFA-901B-4823-AC30-4D5559CF67C9}"/>
                  </a:ext>
                </a:extLst>
              </p:cNvPr>
              <p:cNvGrpSpPr/>
              <p:nvPr/>
            </p:nvGrpSpPr>
            <p:grpSpPr>
              <a:xfrm>
                <a:off x="7108613" y="1734043"/>
                <a:ext cx="7184791" cy="2455197"/>
                <a:chOff x="7148430" y="1691989"/>
                <a:chExt cx="7184791" cy="2455197"/>
              </a:xfrm>
            </p:grpSpPr>
            <p:pic>
              <p:nvPicPr>
                <p:cNvPr id="18" name="Picture 17">
                  <a:extLst>
                    <a:ext uri="{FF2B5EF4-FFF2-40B4-BE49-F238E27FC236}">
                      <a16:creationId xmlns:a16="http://schemas.microsoft.com/office/drawing/2014/main" id="{E8B4D64F-D468-42EE-8703-5C34C5D4A2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87200" y="1691990"/>
                  <a:ext cx="2446021" cy="2446021"/>
                </a:xfrm>
                <a:prstGeom prst="rect">
                  <a:avLst/>
                </a:prstGeom>
              </p:spPr>
            </p:pic>
            <p:grpSp>
              <p:nvGrpSpPr>
                <p:cNvPr id="19" name="Group 18">
                  <a:extLst>
                    <a:ext uri="{FF2B5EF4-FFF2-40B4-BE49-F238E27FC236}">
                      <a16:creationId xmlns:a16="http://schemas.microsoft.com/office/drawing/2014/main" id="{7DDE8E2A-D1E0-40AE-BCF1-76F6196A5A56}"/>
                    </a:ext>
                  </a:extLst>
                </p:cNvPr>
                <p:cNvGrpSpPr/>
                <p:nvPr/>
              </p:nvGrpSpPr>
              <p:grpSpPr>
                <a:xfrm>
                  <a:off x="7148430" y="1691989"/>
                  <a:ext cx="4765559" cy="2455197"/>
                  <a:chOff x="7148430" y="1691989"/>
                  <a:chExt cx="4765559" cy="2455197"/>
                </a:xfrm>
              </p:grpSpPr>
              <p:pic>
                <p:nvPicPr>
                  <p:cNvPr id="20" name="Picture 19">
                    <a:extLst>
                      <a:ext uri="{FF2B5EF4-FFF2-40B4-BE49-F238E27FC236}">
                        <a16:creationId xmlns:a16="http://schemas.microsoft.com/office/drawing/2014/main" id="{4032C59E-ED41-48E6-B933-1F4AE89AA554}"/>
                      </a:ext>
                    </a:extLst>
                  </p:cNvPr>
                  <p:cNvPicPr>
                    <a:picLocks noChangeAspect="1"/>
                  </p:cNvPicPr>
                  <p:nvPr/>
                </p:nvPicPr>
                <p:blipFill rotWithShape="1">
                  <a:blip r:embed="rId13">
                    <a:extLst>
                      <a:ext uri="{28A0092B-C50C-407E-A947-70E740481C1C}">
                        <a14:useLocalDpi xmlns:a14="http://schemas.microsoft.com/office/drawing/2010/main" val="0"/>
                      </a:ext>
                    </a:extLst>
                  </a:blip>
                  <a:srcRect r="2088"/>
                  <a:stretch/>
                </p:blipFill>
                <p:spPr>
                  <a:xfrm>
                    <a:off x="9511590" y="1691991"/>
                    <a:ext cx="2402399" cy="2446020"/>
                  </a:xfrm>
                  <a:prstGeom prst="rect">
                    <a:avLst/>
                  </a:prstGeom>
                </p:spPr>
              </p:pic>
              <p:pic>
                <p:nvPicPr>
                  <p:cNvPr id="21" name="Picture 20">
                    <a:extLst>
                      <a:ext uri="{FF2B5EF4-FFF2-40B4-BE49-F238E27FC236}">
                        <a16:creationId xmlns:a16="http://schemas.microsoft.com/office/drawing/2014/main" id="{F03F8B63-1752-4BAA-B213-1EFC1C589539}"/>
                      </a:ext>
                    </a:extLst>
                  </p:cNvPr>
                  <p:cNvPicPr>
                    <a:picLocks noChangeAspect="1"/>
                  </p:cNvPicPr>
                  <p:nvPr/>
                </p:nvPicPr>
                <p:blipFill rotWithShape="1">
                  <a:blip r:embed="rId14">
                    <a:extLst>
                      <a:ext uri="{28A0092B-C50C-407E-A947-70E740481C1C}">
                        <a14:useLocalDpi xmlns:a14="http://schemas.microsoft.com/office/drawing/2010/main" val="0"/>
                      </a:ext>
                    </a:extLst>
                  </a:blip>
                  <a:srcRect t="4889"/>
                  <a:stretch/>
                </p:blipFill>
                <p:spPr>
                  <a:xfrm>
                    <a:off x="7148430" y="1691989"/>
                    <a:ext cx="2363160" cy="2455197"/>
                  </a:xfrm>
                  <a:prstGeom prst="rect">
                    <a:avLst/>
                  </a:prstGeom>
                </p:spPr>
              </p:pic>
            </p:grpSp>
          </p:grpSp>
        </p:grpSp>
        <p:pic>
          <p:nvPicPr>
            <p:cNvPr id="15" name="Picture 14">
              <a:extLst>
                <a:ext uri="{FF2B5EF4-FFF2-40B4-BE49-F238E27FC236}">
                  <a16:creationId xmlns:a16="http://schemas.microsoft.com/office/drawing/2014/main" id="{4FB4E703-3D6B-4754-A5FA-DF352D8990AE}"/>
                </a:ext>
              </a:extLst>
            </p:cNvPr>
            <p:cNvPicPr>
              <a:picLocks noChangeAspect="1"/>
            </p:cNvPicPr>
            <p:nvPr/>
          </p:nvPicPr>
          <p:blipFill rotWithShape="1">
            <a:blip r:embed="rId15">
              <a:extLst>
                <a:ext uri="{28A0092B-C50C-407E-A947-70E740481C1C}">
                  <a14:useLocalDpi xmlns:a14="http://schemas.microsoft.com/office/drawing/2010/main" val="0"/>
                </a:ext>
              </a:extLst>
            </a:blip>
            <a:srcRect t="87777" b="711"/>
            <a:stretch/>
          </p:blipFill>
          <p:spPr>
            <a:xfrm>
              <a:off x="7716763" y="4651495"/>
              <a:ext cx="5752383" cy="668339"/>
            </a:xfrm>
            <a:prstGeom prst="rect">
              <a:avLst/>
            </a:prstGeom>
          </p:spPr>
        </p:pic>
      </p:grpSp>
      <p:pic>
        <p:nvPicPr>
          <p:cNvPr id="22" name="Picture 21">
            <a:extLst>
              <a:ext uri="{FF2B5EF4-FFF2-40B4-BE49-F238E27FC236}">
                <a16:creationId xmlns:a16="http://schemas.microsoft.com/office/drawing/2014/main" id="{6E9B0F1E-03E3-4EE8-B1F1-C167A0B6AE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82400" y="1671506"/>
            <a:ext cx="5963529" cy="4206276"/>
          </a:xfrm>
          <a:prstGeom prst="rect">
            <a:avLst/>
          </a:prstGeom>
        </p:spPr>
      </p:pic>
    </p:spTree>
    <p:extLst>
      <p:ext uri="{BB962C8B-B14F-4D97-AF65-F5344CB8AC3E}">
        <p14:creationId xmlns:p14="http://schemas.microsoft.com/office/powerpoint/2010/main" val="186483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3">
            <a:extLst>
              <a:ext uri="{FF2B5EF4-FFF2-40B4-BE49-F238E27FC236}">
                <a16:creationId xmlns:a16="http://schemas.microsoft.com/office/drawing/2014/main" id="{222A288A-5BBD-4763-9234-7467414964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sp>
        <p:nvSpPr>
          <p:cNvPr id="8" name="Title 1">
            <a:extLst>
              <a:ext uri="{FF2B5EF4-FFF2-40B4-BE49-F238E27FC236}">
                <a16:creationId xmlns:a16="http://schemas.microsoft.com/office/drawing/2014/main" id="{B6918115-BEF9-45B8-857F-BAED92D3D597}"/>
              </a:ext>
            </a:extLst>
          </p:cNvPr>
          <p:cNvSpPr txBox="1">
            <a:spLocks/>
          </p:cNvSpPr>
          <p:nvPr/>
        </p:nvSpPr>
        <p:spPr>
          <a:xfrm>
            <a:off x="5636474" y="-28240"/>
            <a:ext cx="8078318" cy="101504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y-AM" sz="3000" b="1" dirty="0">
                <a:solidFill>
                  <a:schemeClr val="bg1"/>
                </a:solidFill>
                <a:latin typeface="Times New Roman" panose="02020603050405020304" pitchFamily="18" charset="0"/>
                <a:cs typeface="Times New Roman" panose="02020603050405020304" pitchFamily="18" charset="0"/>
              </a:rPr>
              <a:t>Օ</a:t>
            </a:r>
            <a:r>
              <a:rPr lang="en-US" sz="3000" b="1" dirty="0" err="1">
                <a:solidFill>
                  <a:schemeClr val="bg1"/>
                </a:solidFill>
                <a:latin typeface="Times New Roman" panose="02020603050405020304" pitchFamily="18" charset="0"/>
                <a:cs typeface="Times New Roman" panose="02020603050405020304" pitchFamily="18" charset="0"/>
              </a:rPr>
              <a:t>ur</a:t>
            </a:r>
            <a:r>
              <a:rPr lang="en-US" sz="3000" b="1" dirty="0">
                <a:solidFill>
                  <a:schemeClr val="bg1"/>
                </a:solidFill>
                <a:latin typeface="Times New Roman" panose="02020603050405020304" pitchFamily="18" charset="0"/>
                <a:cs typeface="Times New Roman" panose="02020603050405020304" pitchFamily="18" charset="0"/>
              </a:rPr>
              <a:t> participation in </a:t>
            </a:r>
            <a:r>
              <a:rPr lang="hy-AM" sz="3000" b="1" dirty="0">
                <a:solidFill>
                  <a:schemeClr val="bg1"/>
                </a:solidFill>
                <a:latin typeface="Times New Roman" panose="02020603050405020304" pitchFamily="18" charset="0"/>
                <a:cs typeface="Times New Roman" panose="02020603050405020304" pitchFamily="18" charset="0"/>
              </a:rPr>
              <a:t>ԲանՈՒԳործ </a:t>
            </a:r>
            <a:r>
              <a:rPr lang="en-US" sz="3000" b="1" dirty="0">
                <a:solidFill>
                  <a:schemeClr val="bg1"/>
                </a:solidFill>
                <a:latin typeface="Times New Roman" panose="02020603050405020304" pitchFamily="18" charset="0"/>
                <a:cs typeface="Times New Roman" panose="02020603050405020304" pitchFamily="18" charset="0"/>
              </a:rPr>
              <a:t>Expo-2025</a:t>
            </a:r>
          </a:p>
        </p:txBody>
      </p:sp>
      <p:pic>
        <p:nvPicPr>
          <p:cNvPr id="14" name="Рисунок 9">
            <a:extLst>
              <a:ext uri="{FF2B5EF4-FFF2-40B4-BE49-F238E27FC236}">
                <a16:creationId xmlns:a16="http://schemas.microsoft.com/office/drawing/2014/main" id="{45214289-2775-49A0-8DE9-CA4C8987A0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pic>
        <p:nvPicPr>
          <p:cNvPr id="17" name="Graphic 16">
            <a:extLst>
              <a:ext uri="{FF2B5EF4-FFF2-40B4-BE49-F238E27FC236}">
                <a16:creationId xmlns:a16="http://schemas.microsoft.com/office/drawing/2014/main" id="{795AF8E5-359A-463F-B4C3-DE08B1D12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pic>
        <p:nvPicPr>
          <p:cNvPr id="18" name="Picture 17">
            <a:extLst>
              <a:ext uri="{FF2B5EF4-FFF2-40B4-BE49-F238E27FC236}">
                <a16:creationId xmlns:a16="http://schemas.microsoft.com/office/drawing/2014/main" id="{02FA4EA3-978A-402A-A62D-DE85B01F30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5" t="16975" r="3414" b="12990"/>
          <a:stretch/>
        </p:blipFill>
        <p:spPr>
          <a:xfrm>
            <a:off x="9829799" y="1797970"/>
            <a:ext cx="8164662" cy="4517975"/>
          </a:xfrm>
          <a:prstGeom prst="rect">
            <a:avLst/>
          </a:prstGeom>
        </p:spPr>
      </p:pic>
      <p:pic>
        <p:nvPicPr>
          <p:cNvPr id="19" name="Picture 18">
            <a:extLst>
              <a:ext uri="{FF2B5EF4-FFF2-40B4-BE49-F238E27FC236}">
                <a16:creationId xmlns:a16="http://schemas.microsoft.com/office/drawing/2014/main" id="{1010F041-379A-42C5-B74D-F0F8BF8036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573" y="1808375"/>
            <a:ext cx="6054061" cy="4517975"/>
          </a:xfrm>
          <a:prstGeom prst="rect">
            <a:avLst/>
          </a:prstGeom>
        </p:spPr>
      </p:pic>
      <p:pic>
        <p:nvPicPr>
          <p:cNvPr id="21" name="Picture 20">
            <a:extLst>
              <a:ext uri="{FF2B5EF4-FFF2-40B4-BE49-F238E27FC236}">
                <a16:creationId xmlns:a16="http://schemas.microsoft.com/office/drawing/2014/main" id="{33871575-07F9-4755-A550-E0AE9C7F80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892"/>
          <a:stretch/>
        </p:blipFill>
        <p:spPr>
          <a:xfrm>
            <a:off x="15000265" y="6515100"/>
            <a:ext cx="2994196" cy="3398076"/>
          </a:xfrm>
          <a:prstGeom prst="rect">
            <a:avLst/>
          </a:prstGeom>
        </p:spPr>
      </p:pic>
      <p:pic>
        <p:nvPicPr>
          <p:cNvPr id="23" name="Picture 22">
            <a:extLst>
              <a:ext uri="{FF2B5EF4-FFF2-40B4-BE49-F238E27FC236}">
                <a16:creationId xmlns:a16="http://schemas.microsoft.com/office/drawing/2014/main" id="{C3886AB0-E2F3-4287-9983-AB79CD731B6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9346"/>
          <a:stretch/>
        </p:blipFill>
        <p:spPr>
          <a:xfrm>
            <a:off x="6504367" y="1797970"/>
            <a:ext cx="3151699" cy="4517975"/>
          </a:xfrm>
          <a:prstGeom prst="rect">
            <a:avLst/>
          </a:prstGeom>
        </p:spPr>
      </p:pic>
      <p:pic>
        <p:nvPicPr>
          <p:cNvPr id="24" name="Picture 23">
            <a:extLst>
              <a:ext uri="{FF2B5EF4-FFF2-40B4-BE49-F238E27FC236}">
                <a16:creationId xmlns:a16="http://schemas.microsoft.com/office/drawing/2014/main" id="{265ABC1D-60A9-4384-A43C-5BFF7E7070E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012"/>
          <a:stretch/>
        </p:blipFill>
        <p:spPr>
          <a:xfrm>
            <a:off x="276573" y="6515100"/>
            <a:ext cx="2756720" cy="3368890"/>
          </a:xfrm>
          <a:prstGeom prst="rect">
            <a:avLst/>
          </a:prstGeom>
        </p:spPr>
      </p:pic>
      <p:pic>
        <p:nvPicPr>
          <p:cNvPr id="25" name="Picture 24">
            <a:extLst>
              <a:ext uri="{FF2B5EF4-FFF2-40B4-BE49-F238E27FC236}">
                <a16:creationId xmlns:a16="http://schemas.microsoft.com/office/drawing/2014/main" id="{5E30BA05-701B-4CBC-99AB-164C5838D6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13832" y="6515100"/>
            <a:ext cx="4413097" cy="3368891"/>
          </a:xfrm>
          <a:prstGeom prst="rect">
            <a:avLst/>
          </a:prstGeom>
        </p:spPr>
      </p:pic>
      <p:pic>
        <p:nvPicPr>
          <p:cNvPr id="26" name="Picture 25">
            <a:extLst>
              <a:ext uri="{FF2B5EF4-FFF2-40B4-BE49-F238E27FC236}">
                <a16:creationId xmlns:a16="http://schemas.microsoft.com/office/drawing/2014/main" id="{B9280D0C-8AB2-4797-A8E4-B4A341A66F0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7620" y="6515100"/>
            <a:ext cx="4530768" cy="3398076"/>
          </a:xfrm>
          <a:prstGeom prst="rect">
            <a:avLst/>
          </a:prstGeom>
        </p:spPr>
      </p:pic>
      <p:pic>
        <p:nvPicPr>
          <p:cNvPr id="27" name="Picture 26">
            <a:extLst>
              <a:ext uri="{FF2B5EF4-FFF2-40B4-BE49-F238E27FC236}">
                <a16:creationId xmlns:a16="http://schemas.microsoft.com/office/drawing/2014/main" id="{F4CB47FC-7691-4F5F-B59F-49B3862518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5170" y="6515100"/>
            <a:ext cx="2501304" cy="3368890"/>
          </a:xfrm>
          <a:prstGeom prst="rect">
            <a:avLst/>
          </a:prstGeom>
        </p:spPr>
      </p:pic>
    </p:spTree>
    <p:extLst>
      <p:ext uri="{BB962C8B-B14F-4D97-AF65-F5344CB8AC3E}">
        <p14:creationId xmlns:p14="http://schemas.microsoft.com/office/powerpoint/2010/main" val="283177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EAAF9-C0D3-4FE9-BE1B-7F29D1DDAE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4" r="1144"/>
          <a:stretch/>
        </p:blipFill>
        <p:spPr>
          <a:xfrm>
            <a:off x="177517" y="5825490"/>
            <a:ext cx="6403244" cy="4367724"/>
          </a:xfrm>
          <a:prstGeom prst="rect">
            <a:avLst/>
          </a:prstGeom>
        </p:spPr>
      </p:pic>
      <p:pic>
        <p:nvPicPr>
          <p:cNvPr id="5" name="Picture 4">
            <a:extLst>
              <a:ext uri="{FF2B5EF4-FFF2-40B4-BE49-F238E27FC236}">
                <a16:creationId xmlns:a16="http://schemas.microsoft.com/office/drawing/2014/main" id="{1B1F4B52-B401-4C52-99D0-57E21F6BB2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6" t="15646" r="18269" b="1645"/>
          <a:stretch/>
        </p:blipFill>
        <p:spPr>
          <a:xfrm>
            <a:off x="14591228" y="1592939"/>
            <a:ext cx="3519257" cy="4034892"/>
          </a:xfrm>
          <a:prstGeom prst="rect">
            <a:avLst/>
          </a:prstGeom>
        </p:spPr>
      </p:pic>
      <p:pic>
        <p:nvPicPr>
          <p:cNvPr id="11" name="Picture 10">
            <a:extLst>
              <a:ext uri="{FF2B5EF4-FFF2-40B4-BE49-F238E27FC236}">
                <a16:creationId xmlns:a16="http://schemas.microsoft.com/office/drawing/2014/main" id="{C7EC65FA-371E-4FF7-AD1A-07C24F308D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6" t="18322"/>
          <a:stretch/>
        </p:blipFill>
        <p:spPr>
          <a:xfrm>
            <a:off x="177517" y="1592939"/>
            <a:ext cx="6403244" cy="4106271"/>
          </a:xfrm>
          <a:prstGeom prst="rect">
            <a:avLst/>
          </a:prstGeom>
        </p:spPr>
      </p:pic>
      <p:pic>
        <p:nvPicPr>
          <p:cNvPr id="13" name="Picture 12">
            <a:extLst>
              <a:ext uri="{FF2B5EF4-FFF2-40B4-BE49-F238E27FC236}">
                <a16:creationId xmlns:a16="http://schemas.microsoft.com/office/drawing/2014/main" id="{39B70051-5546-4F33-96FA-C56EF27F6E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 t="14279" r="-623" b="8832"/>
          <a:stretch/>
        </p:blipFill>
        <p:spPr>
          <a:xfrm>
            <a:off x="6747558" y="1592983"/>
            <a:ext cx="4000149" cy="4106228"/>
          </a:xfrm>
          <a:prstGeom prst="rect">
            <a:avLst/>
          </a:prstGeom>
        </p:spPr>
      </p:pic>
      <p:pic>
        <p:nvPicPr>
          <p:cNvPr id="18" name="Picture 17">
            <a:extLst>
              <a:ext uri="{FF2B5EF4-FFF2-40B4-BE49-F238E27FC236}">
                <a16:creationId xmlns:a16="http://schemas.microsoft.com/office/drawing/2014/main" id="{2EF4B615-F0E7-4484-8436-975C75C160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299" t="28188" r="16000" b="17595"/>
          <a:stretch/>
        </p:blipFill>
        <p:spPr>
          <a:xfrm>
            <a:off x="6747558" y="5825491"/>
            <a:ext cx="4000149" cy="4367723"/>
          </a:xfrm>
          <a:prstGeom prst="rect">
            <a:avLst/>
          </a:prstGeom>
        </p:spPr>
      </p:pic>
      <p:pic>
        <p:nvPicPr>
          <p:cNvPr id="22" name="Picture 21">
            <a:extLst>
              <a:ext uri="{FF2B5EF4-FFF2-40B4-BE49-F238E27FC236}">
                <a16:creationId xmlns:a16="http://schemas.microsoft.com/office/drawing/2014/main" id="{1B0F926A-46F4-4336-BDCB-52151998DF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1" b="5913"/>
          <a:stretch/>
        </p:blipFill>
        <p:spPr>
          <a:xfrm>
            <a:off x="10914506" y="1606779"/>
            <a:ext cx="3519257" cy="4034892"/>
          </a:xfrm>
          <a:prstGeom prst="rect">
            <a:avLst/>
          </a:prstGeom>
        </p:spPr>
      </p:pic>
      <p:pic>
        <p:nvPicPr>
          <p:cNvPr id="30" name="Picture 29">
            <a:extLst>
              <a:ext uri="{FF2B5EF4-FFF2-40B4-BE49-F238E27FC236}">
                <a16:creationId xmlns:a16="http://schemas.microsoft.com/office/drawing/2014/main" id="{C2B417DA-DD14-48C9-92F9-14CBB7ECED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89" b="4466"/>
          <a:stretch/>
        </p:blipFill>
        <p:spPr>
          <a:xfrm>
            <a:off x="10914506" y="5797758"/>
            <a:ext cx="7195979" cy="4395456"/>
          </a:xfrm>
          <a:prstGeom prst="rect">
            <a:avLst/>
          </a:prstGeom>
        </p:spPr>
      </p:pic>
      <p:pic>
        <p:nvPicPr>
          <p:cNvPr id="14" name="Рисунок 3">
            <a:extLst>
              <a:ext uri="{FF2B5EF4-FFF2-40B4-BE49-F238E27FC236}">
                <a16:creationId xmlns:a16="http://schemas.microsoft.com/office/drawing/2014/main" id="{49CC4D6F-765B-4510-9B9D-31D12A0B2D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8288000" cy="1466658"/>
          </a:xfrm>
          <a:prstGeom prst="rect">
            <a:avLst/>
          </a:prstGeom>
        </p:spPr>
      </p:pic>
      <p:sp>
        <p:nvSpPr>
          <p:cNvPr id="15" name="Title 1">
            <a:extLst>
              <a:ext uri="{FF2B5EF4-FFF2-40B4-BE49-F238E27FC236}">
                <a16:creationId xmlns:a16="http://schemas.microsoft.com/office/drawing/2014/main" id="{1C3A0C2E-1430-48EA-A7F9-2ED41D1827FE}"/>
              </a:ext>
            </a:extLst>
          </p:cNvPr>
          <p:cNvSpPr txBox="1">
            <a:spLocks/>
          </p:cNvSpPr>
          <p:nvPr/>
        </p:nvSpPr>
        <p:spPr>
          <a:xfrm>
            <a:off x="6172200" y="-30303"/>
            <a:ext cx="6934759" cy="101504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y-AM" sz="3000" b="1" dirty="0">
                <a:solidFill>
                  <a:schemeClr val="bg1"/>
                </a:solidFill>
                <a:latin typeface="Times New Roman" panose="02020603050405020304" pitchFamily="18" charset="0"/>
                <a:cs typeface="Times New Roman" panose="02020603050405020304" pitchFamily="18" charset="0"/>
              </a:rPr>
              <a:t>Օ</a:t>
            </a:r>
            <a:r>
              <a:rPr lang="en-US" sz="3000" b="1" dirty="0" err="1">
                <a:solidFill>
                  <a:schemeClr val="bg1"/>
                </a:solidFill>
                <a:latin typeface="Times New Roman" panose="02020603050405020304" pitchFamily="18" charset="0"/>
                <a:cs typeface="Times New Roman" panose="02020603050405020304" pitchFamily="18" charset="0"/>
              </a:rPr>
              <a:t>ur</a:t>
            </a:r>
            <a:r>
              <a:rPr lang="en-US" sz="3000" b="1" dirty="0">
                <a:solidFill>
                  <a:schemeClr val="bg1"/>
                </a:solidFill>
                <a:latin typeface="Times New Roman" panose="02020603050405020304" pitchFamily="18" charset="0"/>
                <a:cs typeface="Times New Roman" panose="02020603050405020304" pitchFamily="18" charset="0"/>
              </a:rPr>
              <a:t> participation in Science Week</a:t>
            </a:r>
            <a:r>
              <a:rPr lang="hy-AM" sz="3000" b="1" dirty="0">
                <a:solidFill>
                  <a:schemeClr val="bg1"/>
                </a:solidFill>
                <a:latin typeface="Times New Roman" panose="02020603050405020304" pitchFamily="18" charset="0"/>
                <a:cs typeface="Times New Roman" panose="02020603050405020304" pitchFamily="18" charset="0"/>
              </a:rPr>
              <a:t> </a:t>
            </a:r>
            <a:r>
              <a:rPr lang="en-US" sz="3000" b="1" dirty="0">
                <a:solidFill>
                  <a:schemeClr val="bg1"/>
                </a:solidFill>
                <a:latin typeface="Times New Roman" panose="02020603050405020304" pitchFamily="18" charset="0"/>
                <a:cs typeface="Times New Roman" panose="02020603050405020304" pitchFamily="18" charset="0"/>
              </a:rPr>
              <a:t>2025</a:t>
            </a:r>
          </a:p>
        </p:txBody>
      </p:sp>
      <p:pic>
        <p:nvPicPr>
          <p:cNvPr id="16" name="Рисунок 9">
            <a:extLst>
              <a:ext uri="{FF2B5EF4-FFF2-40B4-BE49-F238E27FC236}">
                <a16:creationId xmlns:a16="http://schemas.microsoft.com/office/drawing/2014/main" id="{A68DE41B-2FE1-456B-9E27-128B45F6041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pic>
        <p:nvPicPr>
          <p:cNvPr id="17" name="Graphic 16">
            <a:extLst>
              <a:ext uri="{FF2B5EF4-FFF2-40B4-BE49-F238E27FC236}">
                <a16:creationId xmlns:a16="http://schemas.microsoft.com/office/drawing/2014/main" id="{5EE6CD3D-7532-40DD-9689-80D6C4DED1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508753" y="126291"/>
            <a:ext cx="1214076" cy="1214076"/>
          </a:xfrm>
          <a:prstGeom prst="rect">
            <a:avLst/>
          </a:prstGeom>
        </p:spPr>
      </p:pic>
    </p:spTree>
    <p:extLst>
      <p:ext uri="{BB962C8B-B14F-4D97-AF65-F5344CB8AC3E}">
        <p14:creationId xmlns:p14="http://schemas.microsoft.com/office/powerpoint/2010/main" val="109659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B5DC09-0766-4EE8-A893-457825C00248}"/>
              </a:ext>
            </a:extLst>
          </p:cNvPr>
          <p:cNvSpPr/>
          <p:nvPr/>
        </p:nvSpPr>
        <p:spPr>
          <a:xfrm>
            <a:off x="-366078" y="-182394"/>
            <a:ext cx="18908301" cy="10651787"/>
          </a:xfrm>
          <a:prstGeom prst="rect">
            <a:avLst/>
          </a:prstGeom>
          <a:gradFill>
            <a:gsLst>
              <a:gs pos="0">
                <a:schemeClr val="accent1">
                  <a:lumMod val="5000"/>
                  <a:lumOff val="95000"/>
                  <a:alpha val="67000"/>
                </a:schemeClr>
              </a:gs>
              <a:gs pos="74000">
                <a:srgbClr val="375587">
                  <a:alpha val="62000"/>
                </a:srgbClr>
              </a:gs>
              <a:gs pos="100000">
                <a:srgbClr val="131A41">
                  <a:alpha val="8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TextBox 21">
            <a:extLst>
              <a:ext uri="{FF2B5EF4-FFF2-40B4-BE49-F238E27FC236}">
                <a16:creationId xmlns:a16="http://schemas.microsoft.com/office/drawing/2014/main" id="{9DCF2119-1973-4731-A991-D0B15CA259DE}"/>
              </a:ext>
            </a:extLst>
          </p:cNvPr>
          <p:cNvSpPr txBox="1"/>
          <p:nvPr/>
        </p:nvSpPr>
        <p:spPr>
          <a:xfrm>
            <a:off x="4686300" y="3861654"/>
            <a:ext cx="8915400" cy="2215991"/>
          </a:xfrm>
          <a:prstGeom prst="rect">
            <a:avLst/>
          </a:prstGeom>
          <a:noFill/>
        </p:spPr>
        <p:txBody>
          <a:bodyPr wrap="square" rtlCol="0">
            <a:spAutoFit/>
          </a:bodyPr>
          <a:lstStyle/>
          <a:p>
            <a:r>
              <a:rPr lang="en-US" sz="13800" b="1" dirty="0">
                <a:solidFill>
                  <a:schemeClr val="bg1"/>
                </a:solidFill>
                <a:cs typeface="Times New Roman" panose="02020603050405020304" pitchFamily="18" charset="0"/>
              </a:rPr>
              <a:t>THANK YOU</a:t>
            </a:r>
          </a:p>
        </p:txBody>
      </p:sp>
      <p:pic>
        <p:nvPicPr>
          <p:cNvPr id="25" name="Рисунок 24">
            <a:extLst>
              <a:ext uri="{FF2B5EF4-FFF2-40B4-BE49-F238E27FC236}">
                <a16:creationId xmlns:a16="http://schemas.microsoft.com/office/drawing/2014/main" id="{C9BCCA85-612B-4B4D-AC33-321CCD8F3E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37320" y="8021255"/>
            <a:ext cx="1732526" cy="1732526"/>
          </a:xfrm>
          <a:prstGeom prst="rect">
            <a:avLst/>
          </a:prstGeom>
        </p:spPr>
      </p:pic>
      <p:sp>
        <p:nvSpPr>
          <p:cNvPr id="14" name="TextBox 4">
            <a:extLst>
              <a:ext uri="{FF2B5EF4-FFF2-40B4-BE49-F238E27FC236}">
                <a16:creationId xmlns:a16="http://schemas.microsoft.com/office/drawing/2014/main" id="{0CBA9C49-60D5-4032-8991-FDFF60BC072C}"/>
              </a:ext>
            </a:extLst>
          </p:cNvPr>
          <p:cNvSpPr txBox="1"/>
          <p:nvPr/>
        </p:nvSpPr>
        <p:spPr>
          <a:xfrm>
            <a:off x="5328197" y="635557"/>
            <a:ext cx="7556367" cy="861774"/>
          </a:xfrm>
          <a:prstGeom prst="rect">
            <a:avLst/>
          </a:prstGeom>
        </p:spPr>
        <p:txBody>
          <a:bodyPr wrap="square" lIns="0" tIns="0" rIns="0" bIns="0" rtlCol="0" anchor="t">
            <a:spAutoFit/>
          </a:bodyPr>
          <a:lstStyle/>
          <a:p>
            <a:pPr algn="ctr"/>
            <a:r>
              <a:rPr lang="hy-AM" sz="2800" b="1" dirty="0">
                <a:solidFill>
                  <a:srgbClr val="06105A"/>
                </a:solidFill>
                <a:latin typeface="Times New Roman" panose="02020603050405020304" pitchFamily="18" charset="0"/>
                <a:cs typeface="Times New Roman" panose="02020603050405020304" pitchFamily="18" charset="0"/>
              </a:rPr>
              <a:t>Առաջընթաց՝ արդյունավետ գիտությամբ «ԱԱԳ-2026»</a:t>
            </a:r>
          </a:p>
        </p:txBody>
      </p:sp>
      <p:pic>
        <p:nvPicPr>
          <p:cNvPr id="15" name="Graphic 14">
            <a:extLst>
              <a:ext uri="{FF2B5EF4-FFF2-40B4-BE49-F238E27FC236}">
                <a16:creationId xmlns:a16="http://schemas.microsoft.com/office/drawing/2014/main" id="{3CB54FD0-F9AD-4795-B38E-4D8E2ADC40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87800" y="580668"/>
            <a:ext cx="782045" cy="1173068"/>
          </a:xfrm>
          <a:prstGeom prst="rect">
            <a:avLst/>
          </a:prstGeom>
        </p:spPr>
      </p:pic>
      <p:pic>
        <p:nvPicPr>
          <p:cNvPr id="16" name="Picture 15">
            <a:extLst>
              <a:ext uri="{FF2B5EF4-FFF2-40B4-BE49-F238E27FC236}">
                <a16:creationId xmlns:a16="http://schemas.microsoft.com/office/drawing/2014/main" id="{C210C36E-DC0C-4018-BE16-65E55FBC29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155" y="580668"/>
            <a:ext cx="2915645" cy="931545"/>
          </a:xfrm>
          <a:prstGeom prst="rect">
            <a:avLst/>
          </a:prstGeom>
        </p:spPr>
      </p:pic>
      <p:sp>
        <p:nvSpPr>
          <p:cNvPr id="19" name="Rectangle 18">
            <a:extLst>
              <a:ext uri="{FF2B5EF4-FFF2-40B4-BE49-F238E27FC236}">
                <a16:creationId xmlns:a16="http://schemas.microsoft.com/office/drawing/2014/main" id="{DD900681-0478-4DB8-98C8-9AEE457A1EF9}"/>
              </a:ext>
            </a:extLst>
          </p:cNvPr>
          <p:cNvSpPr/>
          <p:nvPr/>
        </p:nvSpPr>
        <p:spPr>
          <a:xfrm>
            <a:off x="782264" y="8093209"/>
            <a:ext cx="12705136" cy="1631216"/>
          </a:xfrm>
          <a:prstGeom prst="rect">
            <a:avLst/>
          </a:prstGeom>
        </p:spPr>
        <p:txBody>
          <a:bodyPr wrap="square">
            <a:spAutoFit/>
          </a:bodyPr>
          <a:lstStyle/>
          <a:p>
            <a:r>
              <a:rPr lang="en-US" sz="2000" dirty="0">
                <a:solidFill>
                  <a:schemeClr val="bg1"/>
                </a:solidFill>
                <a:latin typeface="Times New Roman" panose="02020603050405020304" pitchFamily="18" charset="0"/>
                <a:cs typeface="Times New Roman" panose="02020603050405020304" pitchFamily="18" charset="0"/>
              </a:rPr>
              <a:t>Head, YSU Center/Department of Materials Science and Nanotechnologies  (Institute of Physics)</a:t>
            </a:r>
          </a:p>
          <a:p>
            <a:r>
              <a:rPr lang="en-US" sz="2000" dirty="0">
                <a:solidFill>
                  <a:schemeClr val="bg1"/>
                </a:solidFill>
                <a:latin typeface="Times New Roman" panose="02020603050405020304" pitchFamily="18" charset="0"/>
                <a:cs typeface="Times New Roman" panose="02020603050405020304" pitchFamily="18" charset="0"/>
              </a:rPr>
              <a:t>Doctor of Science (Engineering), Professor</a:t>
            </a:r>
            <a:endParaRPr lang="en-US" sz="2800" dirty="0">
              <a:solidFill>
                <a:schemeClr val="bg1"/>
              </a:solidFill>
              <a:latin typeface="Times New Roman" panose="02020603050405020304" pitchFamily="18" charset="0"/>
              <a:cs typeface="Times New Roman" panose="02020603050405020304" pitchFamily="18" charset="0"/>
            </a:endParaRPr>
          </a:p>
          <a:p>
            <a:pPr marL="428625" indent="-428625">
              <a:buSzPct val="1060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E-mail:      maleksanyan@ysu.am, nanotech@ysu.am</a:t>
            </a:r>
          </a:p>
          <a:p>
            <a:pPr marL="428625" indent="-428625">
              <a:buSzPct val="1060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Phone:      +37493534324, +37460710319</a:t>
            </a:r>
          </a:p>
          <a:p>
            <a:pPr marL="428625" indent="-428625">
              <a:buSzPct val="106000"/>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Address:   Yerevan State University (YSU), Republic of Armenia, Yerevan, 0025, 1 Alex Manoogian</a:t>
            </a:r>
          </a:p>
        </p:txBody>
      </p:sp>
      <p:sp>
        <p:nvSpPr>
          <p:cNvPr id="24" name="Rectangle 23">
            <a:extLst>
              <a:ext uri="{FF2B5EF4-FFF2-40B4-BE49-F238E27FC236}">
                <a16:creationId xmlns:a16="http://schemas.microsoft.com/office/drawing/2014/main" id="{9A42C2A8-A359-4360-8E02-D066BBAB7EF6}"/>
              </a:ext>
            </a:extLst>
          </p:cNvPr>
          <p:cNvSpPr/>
          <p:nvPr/>
        </p:nvSpPr>
        <p:spPr>
          <a:xfrm>
            <a:off x="810848" y="7555107"/>
            <a:ext cx="5127963" cy="523220"/>
          </a:xfrm>
          <a:prstGeom prst="rect">
            <a:avLst/>
          </a:prstGeom>
        </p:spPr>
        <p:txBody>
          <a:bodyPr wrap="square">
            <a:spAutoFit/>
          </a:bodyPr>
          <a:lstStyle/>
          <a:p>
            <a:r>
              <a:rPr lang="en-US" sz="2800" b="1" i="1" dirty="0" err="1">
                <a:solidFill>
                  <a:schemeClr val="bg1"/>
                </a:solidFill>
                <a:latin typeface="Times New Roman" panose="02020603050405020304" pitchFamily="18" charset="0"/>
                <a:cs typeface="Times New Roman" panose="02020603050405020304" pitchFamily="18" charset="0"/>
              </a:rPr>
              <a:t>Mikayel</a:t>
            </a:r>
            <a:r>
              <a:rPr lang="en-US" sz="2800" b="1" i="1" dirty="0">
                <a:solidFill>
                  <a:schemeClr val="bg1"/>
                </a:solidFill>
                <a:latin typeface="Times New Roman" panose="02020603050405020304" pitchFamily="18" charset="0"/>
                <a:cs typeface="Times New Roman" panose="02020603050405020304" pitchFamily="18" charset="0"/>
              </a:rPr>
              <a:t> S. </a:t>
            </a:r>
            <a:r>
              <a:rPr lang="en-US" sz="2800" b="1" i="1" dirty="0" err="1">
                <a:solidFill>
                  <a:schemeClr val="bg1"/>
                </a:solidFill>
                <a:latin typeface="Times New Roman" panose="02020603050405020304" pitchFamily="18" charset="0"/>
                <a:cs typeface="Times New Roman" panose="02020603050405020304" pitchFamily="18" charset="0"/>
              </a:rPr>
              <a:t>Aleksanyan</a:t>
            </a:r>
            <a:endParaRPr lang="en-US"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347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36A70F8-7AA0-47EB-A36C-3295B7D2D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5" name="Рисунок 9">
            <a:extLst>
              <a:ext uri="{FF2B5EF4-FFF2-40B4-BE49-F238E27FC236}">
                <a16:creationId xmlns:a16="http://schemas.microsoft.com/office/drawing/2014/main" id="{B53A803C-4254-49BC-B62F-0542AE609E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3" y="197230"/>
            <a:ext cx="3257693" cy="1040828"/>
          </a:xfrm>
          <a:prstGeom prst="rect">
            <a:avLst/>
          </a:prstGeom>
        </p:spPr>
      </p:pic>
      <p:sp>
        <p:nvSpPr>
          <p:cNvPr id="6" name="Title 1">
            <a:extLst>
              <a:ext uri="{FF2B5EF4-FFF2-40B4-BE49-F238E27FC236}">
                <a16:creationId xmlns:a16="http://schemas.microsoft.com/office/drawing/2014/main" id="{580FBEF2-AA5B-4FE8-BAD9-6774214E05BE}"/>
              </a:ext>
            </a:extLst>
          </p:cNvPr>
          <p:cNvSpPr txBox="1">
            <a:spLocks/>
          </p:cNvSpPr>
          <p:nvPr/>
        </p:nvSpPr>
        <p:spPr>
          <a:xfrm>
            <a:off x="7179890" y="322895"/>
            <a:ext cx="3928223" cy="789497"/>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3600" b="1" dirty="0">
                <a:solidFill>
                  <a:prstClr val="white"/>
                </a:solidFill>
                <a:latin typeface="Times New Roman" panose="02020603050405020304" pitchFamily="18" charset="0"/>
                <a:cs typeface="Times New Roman" panose="02020603050405020304" pitchFamily="18" charset="0"/>
              </a:rPr>
              <a:t>Available Grants</a:t>
            </a:r>
          </a:p>
        </p:txBody>
      </p:sp>
      <p:pic>
        <p:nvPicPr>
          <p:cNvPr id="7" name="Graphic 6">
            <a:extLst>
              <a:ext uri="{FF2B5EF4-FFF2-40B4-BE49-F238E27FC236}">
                <a16:creationId xmlns:a16="http://schemas.microsoft.com/office/drawing/2014/main" id="{CAC47631-D013-4668-A542-DFD62C914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pic>
        <p:nvPicPr>
          <p:cNvPr id="2" name="Picture 1">
            <a:extLst>
              <a:ext uri="{FF2B5EF4-FFF2-40B4-BE49-F238E27FC236}">
                <a16:creationId xmlns:a16="http://schemas.microsoft.com/office/drawing/2014/main" id="{B603D595-861C-49FB-90B8-433A1EC9C5FB}"/>
              </a:ext>
            </a:extLst>
          </p:cNvPr>
          <p:cNvPicPr>
            <a:picLocks noChangeAspect="1"/>
          </p:cNvPicPr>
          <p:nvPr/>
        </p:nvPicPr>
        <p:blipFill rotWithShape="1">
          <a:blip r:embed="rId7"/>
          <a:srcRect l="2141" t="4088" r="4371"/>
          <a:stretch/>
        </p:blipFill>
        <p:spPr>
          <a:xfrm>
            <a:off x="726179" y="1466659"/>
            <a:ext cx="6248400" cy="3356726"/>
          </a:xfrm>
          <a:prstGeom prst="rect">
            <a:avLst/>
          </a:prstGeom>
        </p:spPr>
      </p:pic>
      <p:grpSp>
        <p:nvGrpSpPr>
          <p:cNvPr id="10" name="Group 9">
            <a:extLst>
              <a:ext uri="{FF2B5EF4-FFF2-40B4-BE49-F238E27FC236}">
                <a16:creationId xmlns:a16="http://schemas.microsoft.com/office/drawing/2014/main" id="{1E941B2F-F353-4562-A949-FF9397B0AA30}"/>
              </a:ext>
            </a:extLst>
          </p:cNvPr>
          <p:cNvGrpSpPr/>
          <p:nvPr/>
        </p:nvGrpSpPr>
        <p:grpSpPr>
          <a:xfrm>
            <a:off x="719933" y="4831505"/>
            <a:ext cx="6629342" cy="5258268"/>
            <a:chOff x="8534400" y="2628901"/>
            <a:chExt cx="7639050" cy="6059149"/>
          </a:xfrm>
        </p:grpSpPr>
        <p:pic>
          <p:nvPicPr>
            <p:cNvPr id="3" name="Picture 2">
              <a:extLst>
                <a:ext uri="{FF2B5EF4-FFF2-40B4-BE49-F238E27FC236}">
                  <a16:creationId xmlns:a16="http://schemas.microsoft.com/office/drawing/2014/main" id="{2507DFDD-F97C-44CA-B8A8-182E3BCE3298}"/>
                </a:ext>
              </a:extLst>
            </p:cNvPr>
            <p:cNvPicPr>
              <a:picLocks noChangeAspect="1"/>
            </p:cNvPicPr>
            <p:nvPr/>
          </p:nvPicPr>
          <p:blipFill rotWithShape="1">
            <a:blip r:embed="rId8"/>
            <a:srcRect b="72996"/>
            <a:stretch/>
          </p:blipFill>
          <p:spPr>
            <a:xfrm>
              <a:off x="8534400" y="2628901"/>
              <a:ext cx="7639050" cy="1828800"/>
            </a:xfrm>
            <a:prstGeom prst="rect">
              <a:avLst/>
            </a:prstGeom>
          </p:spPr>
        </p:pic>
        <p:pic>
          <p:nvPicPr>
            <p:cNvPr id="9" name="Picture 8">
              <a:extLst>
                <a:ext uri="{FF2B5EF4-FFF2-40B4-BE49-F238E27FC236}">
                  <a16:creationId xmlns:a16="http://schemas.microsoft.com/office/drawing/2014/main" id="{01B209A3-C2EA-40AF-8EFD-0822262E24BA}"/>
                </a:ext>
              </a:extLst>
            </p:cNvPr>
            <p:cNvPicPr>
              <a:picLocks noChangeAspect="1"/>
            </p:cNvPicPr>
            <p:nvPr/>
          </p:nvPicPr>
          <p:blipFill rotWithShape="1">
            <a:blip r:embed="rId8"/>
            <a:srcRect l="-343" t="37676" r="343" b="-141"/>
            <a:stretch/>
          </p:blipFill>
          <p:spPr>
            <a:xfrm>
              <a:off x="8534400" y="4457701"/>
              <a:ext cx="7639050" cy="4230349"/>
            </a:xfrm>
            <a:prstGeom prst="rect">
              <a:avLst/>
            </a:prstGeom>
          </p:spPr>
        </p:pic>
      </p:grpSp>
      <p:sp>
        <p:nvSpPr>
          <p:cNvPr id="11" name="Rectangle 10">
            <a:extLst>
              <a:ext uri="{FF2B5EF4-FFF2-40B4-BE49-F238E27FC236}">
                <a16:creationId xmlns:a16="http://schemas.microsoft.com/office/drawing/2014/main" id="{E106FEBE-04FD-4513-992A-3F8B15D0E594}"/>
              </a:ext>
            </a:extLst>
          </p:cNvPr>
          <p:cNvSpPr/>
          <p:nvPr/>
        </p:nvSpPr>
        <p:spPr>
          <a:xfrm>
            <a:off x="7967273" y="1663262"/>
            <a:ext cx="9721829" cy="1200329"/>
          </a:xfrm>
          <a:prstGeom prst="rect">
            <a:avLst/>
          </a:prstGeom>
        </p:spPr>
        <p:txBody>
          <a:bodyPr wrap="square">
            <a:spAutoFit/>
          </a:bodyPr>
          <a:lstStyle/>
          <a:p>
            <a:pPr marL="285765" indent="-285765" defTabSz="914445">
              <a:buFont typeface="Arial" panose="020B0604020202020204" pitchFamily="34" charset="0"/>
              <a:buChar char="•"/>
              <a:defRPr/>
            </a:pPr>
            <a:r>
              <a:rPr lang="en-US" sz="2400" b="1" dirty="0">
                <a:solidFill>
                  <a:srgbClr val="CC0099"/>
                </a:solidFill>
                <a:latin typeface="Times New Roman" panose="02020603050405020304" pitchFamily="18" charset="0"/>
                <a:cs typeface="Times New Roman" panose="02020603050405020304" pitchFamily="18" charset="0"/>
              </a:rPr>
              <a:t>Drift-Robust Thin Film </a:t>
            </a:r>
            <a:r>
              <a:rPr lang="en-US" sz="2400" b="1" dirty="0" err="1">
                <a:solidFill>
                  <a:srgbClr val="CC0099"/>
                </a:solidFill>
                <a:latin typeface="Times New Roman" panose="02020603050405020304" pitchFamily="18" charset="0"/>
                <a:cs typeface="Times New Roman" panose="02020603050405020304" pitchFamily="18" charset="0"/>
              </a:rPr>
              <a:t>Chemoresistor</a:t>
            </a:r>
            <a:r>
              <a:rPr lang="en-US" sz="2400" b="1" dirty="0">
                <a:solidFill>
                  <a:srgbClr val="CC0099"/>
                </a:solidFill>
                <a:latin typeface="Times New Roman" panose="02020603050405020304" pitchFamily="18" charset="0"/>
                <a:cs typeface="Times New Roman" panose="02020603050405020304" pitchFamily="18" charset="0"/>
              </a:rPr>
              <a:t> Arrays with Edge Machine Learning for Long-Term Gas Monitoring  NATO Science for Peace and Security - €346,300.00</a:t>
            </a:r>
          </a:p>
        </p:txBody>
      </p:sp>
      <p:sp>
        <p:nvSpPr>
          <p:cNvPr id="14" name="Rectangle 13">
            <a:extLst>
              <a:ext uri="{FF2B5EF4-FFF2-40B4-BE49-F238E27FC236}">
                <a16:creationId xmlns:a16="http://schemas.microsoft.com/office/drawing/2014/main" id="{D79BDA43-2D78-478C-B1CF-5BCB049C1BFE}"/>
              </a:ext>
            </a:extLst>
          </p:cNvPr>
          <p:cNvSpPr/>
          <p:nvPr/>
        </p:nvSpPr>
        <p:spPr>
          <a:xfrm>
            <a:off x="9430624" y="3224764"/>
            <a:ext cx="6795125" cy="461665"/>
          </a:xfrm>
          <a:prstGeom prst="rect">
            <a:avLst/>
          </a:prstGeom>
        </p:spPr>
        <p:txBody>
          <a:bodyPr wrap="square">
            <a:spAutoFit/>
          </a:bodyPr>
          <a:lstStyle/>
          <a:p>
            <a:pPr marL="342917" indent="-342917" defTabSz="1371600">
              <a:buFont typeface="Wingdings" panose="05000000000000000000" pitchFamily="2" charset="2"/>
              <a:buChar char="Ø"/>
              <a:defRPr/>
            </a:pPr>
            <a:r>
              <a:rPr lang="en-US" sz="2400" b="1" dirty="0">
                <a:solidFill>
                  <a:srgbClr val="09105A"/>
                </a:solidFill>
                <a:latin typeface="Times New Roman" panose="02020603050405020304" pitchFamily="18" charset="0"/>
                <a:cs typeface="Times New Roman" panose="02020603050405020304" pitchFamily="18" charset="0"/>
              </a:rPr>
              <a:t>Yerevan Telecommunication Research Institute</a:t>
            </a:r>
          </a:p>
        </p:txBody>
      </p:sp>
      <p:sp>
        <p:nvSpPr>
          <p:cNvPr id="15" name="Rectangle 14">
            <a:extLst>
              <a:ext uri="{FF2B5EF4-FFF2-40B4-BE49-F238E27FC236}">
                <a16:creationId xmlns:a16="http://schemas.microsoft.com/office/drawing/2014/main" id="{EADB27B4-6A91-44AB-91F0-60259B06F94B}"/>
              </a:ext>
            </a:extLst>
          </p:cNvPr>
          <p:cNvSpPr/>
          <p:nvPr/>
        </p:nvSpPr>
        <p:spPr>
          <a:xfrm>
            <a:off x="11267545" y="6627578"/>
            <a:ext cx="3121286" cy="461665"/>
          </a:xfrm>
          <a:prstGeom prst="rect">
            <a:avLst/>
          </a:prstGeom>
        </p:spPr>
        <p:txBody>
          <a:bodyPr wrap="square">
            <a:spAutoFit/>
          </a:bodyPr>
          <a:lstStyle/>
          <a:p>
            <a:pPr marL="342917" indent="-342917" defTabSz="1371600">
              <a:buFont typeface="Wingdings" panose="05000000000000000000" pitchFamily="2" charset="2"/>
              <a:buChar char="Ø"/>
              <a:defRPr/>
            </a:pPr>
            <a:r>
              <a:rPr lang="en-US" sz="2400" b="1" dirty="0">
                <a:solidFill>
                  <a:srgbClr val="09105A"/>
                </a:solidFill>
                <a:latin typeface="Times New Roman" panose="02020603050405020304" pitchFamily="18" charset="0"/>
                <a:cs typeface="Times New Roman" panose="02020603050405020304" pitchFamily="18" charset="0"/>
              </a:rPr>
              <a:t>Colt CZ Group SE</a:t>
            </a:r>
          </a:p>
        </p:txBody>
      </p:sp>
      <p:pic>
        <p:nvPicPr>
          <p:cNvPr id="21" name="Picture 20">
            <a:extLst>
              <a:ext uri="{FF2B5EF4-FFF2-40B4-BE49-F238E27FC236}">
                <a16:creationId xmlns:a16="http://schemas.microsoft.com/office/drawing/2014/main" id="{D8AAFB71-BE7E-4CBF-B68C-805B41554004}"/>
              </a:ext>
            </a:extLst>
          </p:cNvPr>
          <p:cNvPicPr>
            <a:picLocks noChangeAspect="1"/>
          </p:cNvPicPr>
          <p:nvPr/>
        </p:nvPicPr>
        <p:blipFill rotWithShape="1">
          <a:blip r:embed="rId9">
            <a:extLst>
              <a:ext uri="{28A0092B-C50C-407E-A947-70E740481C1C}">
                <a14:useLocalDpi xmlns:a14="http://schemas.microsoft.com/office/drawing/2010/main" val="0"/>
              </a:ext>
            </a:extLst>
          </a:blip>
          <a:srcRect t="14264" b="13490"/>
          <a:stretch/>
        </p:blipFill>
        <p:spPr>
          <a:xfrm>
            <a:off x="7817258" y="7572069"/>
            <a:ext cx="2977796" cy="2151348"/>
          </a:xfrm>
          <a:prstGeom prst="rect">
            <a:avLst/>
          </a:prstGeom>
        </p:spPr>
      </p:pic>
      <p:pic>
        <p:nvPicPr>
          <p:cNvPr id="23" name="Picture 22">
            <a:extLst>
              <a:ext uri="{FF2B5EF4-FFF2-40B4-BE49-F238E27FC236}">
                <a16:creationId xmlns:a16="http://schemas.microsoft.com/office/drawing/2014/main" id="{D80895CA-B84C-4696-99F4-369486DE492F}"/>
              </a:ext>
            </a:extLst>
          </p:cNvPr>
          <p:cNvPicPr>
            <a:picLocks noChangeAspect="1"/>
          </p:cNvPicPr>
          <p:nvPr/>
        </p:nvPicPr>
        <p:blipFill rotWithShape="1">
          <a:blip r:embed="rId10">
            <a:extLst>
              <a:ext uri="{28A0092B-C50C-407E-A947-70E740481C1C}">
                <a14:useLocalDpi xmlns:a14="http://schemas.microsoft.com/office/drawing/2010/main" val="0"/>
              </a:ext>
            </a:extLst>
          </a:blip>
          <a:srcRect r="3165"/>
          <a:stretch/>
        </p:blipFill>
        <p:spPr>
          <a:xfrm>
            <a:off x="10804712" y="7428893"/>
            <a:ext cx="3506141" cy="2389694"/>
          </a:xfrm>
          <a:prstGeom prst="rect">
            <a:avLst/>
          </a:prstGeom>
        </p:spPr>
      </p:pic>
      <p:pic>
        <p:nvPicPr>
          <p:cNvPr id="25" name="Picture 24">
            <a:extLst>
              <a:ext uri="{FF2B5EF4-FFF2-40B4-BE49-F238E27FC236}">
                <a16:creationId xmlns:a16="http://schemas.microsoft.com/office/drawing/2014/main" id="{4851419C-1EE0-4007-B304-212167D912D4}"/>
              </a:ext>
            </a:extLst>
          </p:cNvPr>
          <p:cNvPicPr>
            <a:picLocks noChangeAspect="1"/>
          </p:cNvPicPr>
          <p:nvPr/>
        </p:nvPicPr>
        <p:blipFill rotWithShape="1">
          <a:blip r:embed="rId11">
            <a:extLst>
              <a:ext uri="{28A0092B-C50C-407E-A947-70E740481C1C}">
                <a14:useLocalDpi xmlns:a14="http://schemas.microsoft.com/office/drawing/2010/main" val="0"/>
              </a:ext>
            </a:extLst>
          </a:blip>
          <a:srcRect l="2775" r="4938"/>
          <a:stretch/>
        </p:blipFill>
        <p:spPr>
          <a:xfrm>
            <a:off x="14557604" y="7428892"/>
            <a:ext cx="3582749" cy="2389694"/>
          </a:xfrm>
          <a:prstGeom prst="rect">
            <a:avLst/>
          </a:prstGeom>
        </p:spPr>
      </p:pic>
      <p:pic>
        <p:nvPicPr>
          <p:cNvPr id="18" name="Picture 17">
            <a:extLst>
              <a:ext uri="{FF2B5EF4-FFF2-40B4-BE49-F238E27FC236}">
                <a16:creationId xmlns:a16="http://schemas.microsoft.com/office/drawing/2014/main" id="{33282369-80A0-4C10-B423-EBF53195BD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5453" y="4047602"/>
            <a:ext cx="2151348" cy="2151348"/>
          </a:xfrm>
          <a:prstGeom prst="rect">
            <a:avLst/>
          </a:prstGeom>
        </p:spPr>
      </p:pic>
      <p:pic>
        <p:nvPicPr>
          <p:cNvPr id="20" name="Picture 19">
            <a:extLst>
              <a:ext uri="{FF2B5EF4-FFF2-40B4-BE49-F238E27FC236}">
                <a16:creationId xmlns:a16="http://schemas.microsoft.com/office/drawing/2014/main" id="{0BC7E51F-012D-4339-9F79-FCA01098C64F}"/>
              </a:ext>
            </a:extLst>
          </p:cNvPr>
          <p:cNvPicPr>
            <a:picLocks noChangeAspect="1"/>
          </p:cNvPicPr>
          <p:nvPr/>
        </p:nvPicPr>
        <p:blipFill>
          <a:blip r:embed="rId13"/>
          <a:stretch>
            <a:fillRect/>
          </a:stretch>
        </p:blipFill>
        <p:spPr>
          <a:xfrm>
            <a:off x="10691352" y="3986213"/>
            <a:ext cx="3619500" cy="2314575"/>
          </a:xfrm>
          <a:prstGeom prst="rect">
            <a:avLst/>
          </a:prstGeom>
        </p:spPr>
      </p:pic>
      <p:pic>
        <p:nvPicPr>
          <p:cNvPr id="22" name="Picture 21">
            <a:extLst>
              <a:ext uri="{FF2B5EF4-FFF2-40B4-BE49-F238E27FC236}">
                <a16:creationId xmlns:a16="http://schemas.microsoft.com/office/drawing/2014/main" id="{5BB275C5-E8F7-4C48-8C27-81672C9320C8}"/>
              </a:ext>
            </a:extLst>
          </p:cNvPr>
          <p:cNvPicPr>
            <a:picLocks noChangeAspect="1"/>
          </p:cNvPicPr>
          <p:nvPr/>
        </p:nvPicPr>
        <p:blipFill>
          <a:blip r:embed="rId14"/>
          <a:stretch>
            <a:fillRect/>
          </a:stretch>
        </p:blipFill>
        <p:spPr>
          <a:xfrm>
            <a:off x="14809523" y="3986213"/>
            <a:ext cx="3137262" cy="2314575"/>
          </a:xfrm>
          <a:prstGeom prst="rect">
            <a:avLst/>
          </a:prstGeom>
        </p:spPr>
      </p:pic>
    </p:spTree>
    <p:extLst>
      <p:ext uri="{BB962C8B-B14F-4D97-AF65-F5344CB8AC3E}">
        <p14:creationId xmlns:p14="http://schemas.microsoft.com/office/powerpoint/2010/main" val="185517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36A70F8-7AA0-47EB-A36C-3295B7D2D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5" name="Рисунок 9">
            <a:extLst>
              <a:ext uri="{FF2B5EF4-FFF2-40B4-BE49-F238E27FC236}">
                <a16:creationId xmlns:a16="http://schemas.microsoft.com/office/drawing/2014/main" id="{B53A803C-4254-49BC-B62F-0542AE609E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3" y="197230"/>
            <a:ext cx="3257693" cy="1040828"/>
          </a:xfrm>
          <a:prstGeom prst="rect">
            <a:avLst/>
          </a:prstGeom>
        </p:spPr>
      </p:pic>
      <p:sp>
        <p:nvSpPr>
          <p:cNvPr id="6" name="Title 1">
            <a:extLst>
              <a:ext uri="{FF2B5EF4-FFF2-40B4-BE49-F238E27FC236}">
                <a16:creationId xmlns:a16="http://schemas.microsoft.com/office/drawing/2014/main" id="{580FBEF2-AA5B-4FE8-BAD9-6774214E05BE}"/>
              </a:ext>
            </a:extLst>
          </p:cNvPr>
          <p:cNvSpPr txBox="1">
            <a:spLocks/>
          </p:cNvSpPr>
          <p:nvPr/>
        </p:nvSpPr>
        <p:spPr>
          <a:xfrm>
            <a:off x="5914046" y="418526"/>
            <a:ext cx="6459911" cy="629607"/>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3600" b="1" dirty="0">
                <a:solidFill>
                  <a:prstClr val="white"/>
                </a:solidFill>
                <a:latin typeface="Times New Roman" panose="02020603050405020304" pitchFamily="18" charset="0"/>
                <a:cs typeface="Times New Roman" panose="02020603050405020304" pitchFamily="18" charset="0"/>
              </a:rPr>
              <a:t>International collaborations</a:t>
            </a:r>
          </a:p>
        </p:txBody>
      </p:sp>
      <p:pic>
        <p:nvPicPr>
          <p:cNvPr id="7" name="Graphic 6">
            <a:extLst>
              <a:ext uri="{FF2B5EF4-FFF2-40B4-BE49-F238E27FC236}">
                <a16:creationId xmlns:a16="http://schemas.microsoft.com/office/drawing/2014/main" id="{CAC47631-D013-4668-A542-DFD62C914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27" name="Title 1">
            <a:extLst>
              <a:ext uri="{FF2B5EF4-FFF2-40B4-BE49-F238E27FC236}">
                <a16:creationId xmlns:a16="http://schemas.microsoft.com/office/drawing/2014/main" id="{CC7FB28A-C1D5-44D2-87F2-02159FA67963}"/>
              </a:ext>
            </a:extLst>
          </p:cNvPr>
          <p:cNvSpPr txBox="1">
            <a:spLocks/>
          </p:cNvSpPr>
          <p:nvPr/>
        </p:nvSpPr>
        <p:spPr>
          <a:xfrm>
            <a:off x="1479244" y="4607945"/>
            <a:ext cx="3725225" cy="107111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1371600"/>
            <a:r>
              <a:rPr lang="en-US" sz="1800" b="1" dirty="0" err="1">
                <a:solidFill>
                  <a:srgbClr val="09105A"/>
                </a:solidFill>
                <a:latin typeface="Times New Roman" panose="02020603050405020304" pitchFamily="18" charset="0"/>
                <a:cs typeface="Times New Roman" panose="02020603050405020304" pitchFamily="18" charset="0"/>
              </a:rPr>
              <a:t>Dušan</a:t>
            </a:r>
            <a:r>
              <a:rPr lang="en-US" sz="1800" b="1" dirty="0">
                <a:solidFill>
                  <a:srgbClr val="09105A"/>
                </a:solidFill>
                <a:latin typeface="Times New Roman" panose="02020603050405020304" pitchFamily="18" charset="0"/>
                <a:cs typeface="Times New Roman" panose="02020603050405020304" pitchFamily="18" charset="0"/>
              </a:rPr>
              <a:t> </a:t>
            </a:r>
            <a:r>
              <a:rPr lang="en-US" sz="1800" b="1" dirty="0" err="1">
                <a:solidFill>
                  <a:srgbClr val="09105A"/>
                </a:solidFill>
                <a:latin typeface="Times New Roman" panose="02020603050405020304" pitchFamily="18" charset="0"/>
                <a:cs typeface="Times New Roman" panose="02020603050405020304" pitchFamily="18" charset="0"/>
              </a:rPr>
              <a:t>Kopecký</a:t>
            </a:r>
            <a:r>
              <a:rPr lang="en-US" sz="1800" b="1" dirty="0">
                <a:solidFill>
                  <a:srgbClr val="09105A"/>
                </a:solidFill>
                <a:latin typeface="Times New Roman" panose="02020603050405020304" pitchFamily="18" charset="0"/>
                <a:cs typeface="Times New Roman" panose="02020603050405020304" pitchFamily="18" charset="0"/>
              </a:rPr>
              <a:t> | Professor (Associate) | Ph.D. | University of Chemistry and Technology, Prague, Prague | VSCHT</a:t>
            </a:r>
          </a:p>
        </p:txBody>
      </p:sp>
      <p:sp>
        <p:nvSpPr>
          <p:cNvPr id="28" name="Title 1">
            <a:extLst>
              <a:ext uri="{FF2B5EF4-FFF2-40B4-BE49-F238E27FC236}">
                <a16:creationId xmlns:a16="http://schemas.microsoft.com/office/drawing/2014/main" id="{332BE16B-F911-46BB-9976-54F43B5A49A0}"/>
              </a:ext>
            </a:extLst>
          </p:cNvPr>
          <p:cNvSpPr txBox="1">
            <a:spLocks/>
          </p:cNvSpPr>
          <p:nvPr/>
        </p:nvSpPr>
        <p:spPr>
          <a:xfrm>
            <a:off x="6753346" y="4648976"/>
            <a:ext cx="4167344" cy="125432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1371600"/>
            <a:r>
              <a:rPr lang="en-US" sz="1800" b="1" dirty="0">
                <a:solidFill>
                  <a:srgbClr val="09105A"/>
                </a:solidFill>
                <a:latin typeface="Times New Roman" panose="02020603050405020304" pitchFamily="18" charset="0"/>
                <a:cs typeface="Times New Roman" panose="02020603050405020304" pitchFamily="18" charset="0"/>
              </a:rPr>
              <a:t>Klara </a:t>
            </a:r>
            <a:r>
              <a:rPr lang="en-US" sz="1800" b="1" dirty="0" err="1">
                <a:solidFill>
                  <a:srgbClr val="09105A"/>
                </a:solidFill>
                <a:latin typeface="Times New Roman" panose="02020603050405020304" pitchFamily="18" charset="0"/>
                <a:cs typeface="Times New Roman" panose="02020603050405020304" pitchFamily="18" charset="0"/>
              </a:rPr>
              <a:t>Hernadi</a:t>
            </a:r>
            <a:r>
              <a:rPr lang="en-US" sz="1800" b="1" dirty="0">
                <a:solidFill>
                  <a:srgbClr val="09105A"/>
                </a:solidFill>
                <a:latin typeface="Times New Roman" panose="02020603050405020304" pitchFamily="18" charset="0"/>
                <a:cs typeface="Times New Roman" panose="02020603050405020304" pitchFamily="18" charset="0"/>
              </a:rPr>
              <a:t>, Professor | Laboratory of Applied Nanomaterials |  Institute of Physical Metallurgy, Metal Forming and Nanotechnology | University of Miskolc, Hungary</a:t>
            </a:r>
          </a:p>
        </p:txBody>
      </p:sp>
      <p:sp>
        <p:nvSpPr>
          <p:cNvPr id="29" name="Title 1">
            <a:extLst>
              <a:ext uri="{FF2B5EF4-FFF2-40B4-BE49-F238E27FC236}">
                <a16:creationId xmlns:a16="http://schemas.microsoft.com/office/drawing/2014/main" id="{09922D04-068B-437C-9181-9EE1D2814EB7}"/>
              </a:ext>
            </a:extLst>
          </p:cNvPr>
          <p:cNvSpPr txBox="1">
            <a:spLocks/>
          </p:cNvSpPr>
          <p:nvPr/>
        </p:nvSpPr>
        <p:spPr>
          <a:xfrm>
            <a:off x="12227837" y="4545625"/>
            <a:ext cx="5042517" cy="134836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defTabSz="1371600"/>
            <a:r>
              <a:rPr lang="en-US" sz="1800" b="1" dirty="0">
                <a:solidFill>
                  <a:srgbClr val="09105A"/>
                </a:solidFill>
                <a:latin typeface="Times New Roman" panose="02020603050405020304" pitchFamily="18" charset="0"/>
                <a:cs typeface="Times New Roman" panose="02020603050405020304" pitchFamily="18" charset="0"/>
              </a:rPr>
              <a:t>Dr. </a:t>
            </a:r>
            <a:r>
              <a:rPr lang="en-US" sz="1800" b="1" dirty="0" err="1">
                <a:solidFill>
                  <a:srgbClr val="09105A"/>
                </a:solidFill>
                <a:latin typeface="Times New Roman" panose="02020603050405020304" pitchFamily="18" charset="0"/>
                <a:cs typeface="Times New Roman" panose="02020603050405020304" pitchFamily="18" charset="0"/>
              </a:rPr>
              <a:t>Nefeli</a:t>
            </a:r>
            <a:r>
              <a:rPr lang="en-US" sz="1800" b="1" dirty="0">
                <a:solidFill>
                  <a:srgbClr val="09105A"/>
                </a:solidFill>
                <a:latin typeface="Times New Roman" panose="02020603050405020304" pitchFamily="18" charset="0"/>
                <a:cs typeface="Times New Roman" panose="02020603050405020304" pitchFamily="18" charset="0"/>
              </a:rPr>
              <a:t> </a:t>
            </a:r>
            <a:r>
              <a:rPr lang="en-US" sz="1800" b="1" dirty="0" err="1">
                <a:solidFill>
                  <a:srgbClr val="09105A"/>
                </a:solidFill>
                <a:latin typeface="Times New Roman" panose="02020603050405020304" pitchFamily="18" charset="0"/>
                <a:cs typeface="Times New Roman" panose="02020603050405020304" pitchFamily="18" charset="0"/>
              </a:rPr>
              <a:t>Lagopati</a:t>
            </a:r>
            <a:r>
              <a:rPr lang="en-US" sz="1800" b="1" dirty="0">
                <a:solidFill>
                  <a:srgbClr val="09105A"/>
                </a:solidFill>
                <a:latin typeface="Times New Roman" panose="02020603050405020304" pitchFamily="18" charset="0"/>
                <a:cs typeface="Times New Roman" panose="02020603050405020304" pitchFamily="18" charset="0"/>
              </a:rPr>
              <a:t>, MSc, PhD</a:t>
            </a:r>
            <a:br>
              <a:rPr lang="en-US" sz="1800" b="1" dirty="0">
                <a:solidFill>
                  <a:srgbClr val="09105A"/>
                </a:solidFill>
                <a:latin typeface="Times New Roman" panose="02020603050405020304" pitchFamily="18" charset="0"/>
                <a:cs typeface="Times New Roman" panose="02020603050405020304" pitchFamily="18" charset="0"/>
              </a:rPr>
            </a:br>
            <a:r>
              <a:rPr lang="en-US" sz="1800" b="1" dirty="0">
                <a:solidFill>
                  <a:srgbClr val="09105A"/>
                </a:solidFill>
                <a:latin typeface="Times New Roman" panose="02020603050405020304" pitchFamily="18" charset="0"/>
                <a:cs typeface="Times New Roman" panose="02020603050405020304" pitchFamily="18" charset="0"/>
              </a:rPr>
              <a:t>Assistant Professor of Biology-Nanomedicine</a:t>
            </a:r>
            <a:br>
              <a:rPr lang="en-US" sz="1800" b="1" dirty="0">
                <a:solidFill>
                  <a:srgbClr val="09105A"/>
                </a:solidFill>
                <a:latin typeface="Times New Roman" panose="02020603050405020304" pitchFamily="18" charset="0"/>
                <a:cs typeface="Times New Roman" panose="02020603050405020304" pitchFamily="18" charset="0"/>
              </a:rPr>
            </a:br>
            <a:r>
              <a:rPr lang="en-US" sz="1800" b="1" dirty="0">
                <a:solidFill>
                  <a:srgbClr val="09105A"/>
                </a:solidFill>
                <a:latin typeface="Times New Roman" panose="02020603050405020304" pitchFamily="18" charset="0"/>
                <a:cs typeface="Times New Roman" panose="02020603050405020304" pitchFamily="18" charset="0"/>
              </a:rPr>
              <a:t>Laboratory of Biology, Faculty of Medicine</a:t>
            </a:r>
            <a:br>
              <a:rPr lang="en-US" sz="1800" b="1" dirty="0">
                <a:solidFill>
                  <a:srgbClr val="09105A"/>
                </a:solidFill>
                <a:latin typeface="Times New Roman" panose="02020603050405020304" pitchFamily="18" charset="0"/>
                <a:cs typeface="Times New Roman" panose="02020603050405020304" pitchFamily="18" charset="0"/>
              </a:rPr>
            </a:br>
            <a:r>
              <a:rPr lang="en-US" sz="1800" b="1" dirty="0">
                <a:solidFill>
                  <a:srgbClr val="09105A"/>
                </a:solidFill>
                <a:latin typeface="Times New Roman" panose="02020603050405020304" pitchFamily="18" charset="0"/>
                <a:cs typeface="Times New Roman" panose="02020603050405020304" pitchFamily="18" charset="0"/>
              </a:rPr>
              <a:t>School of Health Sciences</a:t>
            </a:r>
            <a:br>
              <a:rPr lang="en-US" sz="1800" b="1" dirty="0">
                <a:solidFill>
                  <a:srgbClr val="09105A"/>
                </a:solidFill>
                <a:latin typeface="Times New Roman" panose="02020603050405020304" pitchFamily="18" charset="0"/>
                <a:cs typeface="Times New Roman" panose="02020603050405020304" pitchFamily="18" charset="0"/>
              </a:rPr>
            </a:br>
            <a:r>
              <a:rPr lang="en-US" sz="1800" b="1" dirty="0">
                <a:solidFill>
                  <a:srgbClr val="09105A"/>
                </a:solidFill>
                <a:latin typeface="Times New Roman" panose="02020603050405020304" pitchFamily="18" charset="0"/>
                <a:cs typeface="Times New Roman" panose="02020603050405020304" pitchFamily="18" charset="0"/>
              </a:rPr>
              <a:t>National and </a:t>
            </a:r>
            <a:r>
              <a:rPr lang="en-US" sz="1800" b="1" dirty="0" err="1">
                <a:solidFill>
                  <a:srgbClr val="09105A"/>
                </a:solidFill>
                <a:latin typeface="Times New Roman" panose="02020603050405020304" pitchFamily="18" charset="0"/>
                <a:cs typeface="Times New Roman" panose="02020603050405020304" pitchFamily="18" charset="0"/>
              </a:rPr>
              <a:t>Kapodistrian</a:t>
            </a:r>
            <a:r>
              <a:rPr lang="en-US" sz="1800" b="1" dirty="0">
                <a:solidFill>
                  <a:srgbClr val="09105A"/>
                </a:solidFill>
                <a:latin typeface="Times New Roman" panose="02020603050405020304" pitchFamily="18" charset="0"/>
                <a:cs typeface="Times New Roman" panose="02020603050405020304" pitchFamily="18" charset="0"/>
              </a:rPr>
              <a:t> University of Athens</a:t>
            </a:r>
          </a:p>
        </p:txBody>
      </p:sp>
      <p:grpSp>
        <p:nvGrpSpPr>
          <p:cNvPr id="2" name="Group 1">
            <a:extLst>
              <a:ext uri="{FF2B5EF4-FFF2-40B4-BE49-F238E27FC236}">
                <a16:creationId xmlns:a16="http://schemas.microsoft.com/office/drawing/2014/main" id="{C5B0F78D-E7B4-4FBF-8828-24C2A4C4EDBF}"/>
              </a:ext>
            </a:extLst>
          </p:cNvPr>
          <p:cNvGrpSpPr/>
          <p:nvPr/>
        </p:nvGrpSpPr>
        <p:grpSpPr>
          <a:xfrm>
            <a:off x="1991171" y="1656581"/>
            <a:ext cx="2611847" cy="2611847"/>
            <a:chOff x="1991171" y="1954637"/>
            <a:chExt cx="2611846" cy="2611846"/>
          </a:xfrm>
        </p:grpSpPr>
        <p:pic>
          <p:nvPicPr>
            <p:cNvPr id="16" name="Picture 2" descr="Dušan KOPECKÝ | Professor (Associate) | Ph.D. | University of Chemistry and  Technology, Prague, Prague | VSCHT | Department of Mathematics, Informatics  and Cybernetics | Research profile">
              <a:extLst>
                <a:ext uri="{FF2B5EF4-FFF2-40B4-BE49-F238E27FC236}">
                  <a16:creationId xmlns:a16="http://schemas.microsoft.com/office/drawing/2014/main" id="{94158C06-F500-48E2-BD34-3C739CDC0D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1172" y="1954637"/>
              <a:ext cx="2611845" cy="2611846"/>
            </a:xfrm>
            <a:prstGeom prst="roundRect">
              <a:avLst>
                <a:gd name="adj" fmla="val 10919"/>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BE153504-77DD-42C8-A79C-F821934D7635}"/>
                </a:ext>
              </a:extLst>
            </p:cNvPr>
            <p:cNvSpPr/>
            <p:nvPr/>
          </p:nvSpPr>
          <p:spPr>
            <a:xfrm>
              <a:off x="1991171" y="3673930"/>
              <a:ext cx="2611845" cy="892552"/>
            </a:xfrm>
            <a:prstGeom prst="roundRect">
              <a:avLst>
                <a:gd name="adj" fmla="val 20030"/>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33" name="Rectangle 32">
            <a:extLst>
              <a:ext uri="{FF2B5EF4-FFF2-40B4-BE49-F238E27FC236}">
                <a16:creationId xmlns:a16="http://schemas.microsoft.com/office/drawing/2014/main" id="{8BA04FF6-AEED-4ECC-AF8E-84B614DB64A1}"/>
              </a:ext>
            </a:extLst>
          </p:cNvPr>
          <p:cNvSpPr/>
          <p:nvPr/>
        </p:nvSpPr>
        <p:spPr>
          <a:xfrm>
            <a:off x="1991171" y="3599845"/>
            <a:ext cx="1409360" cy="646331"/>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DUŠAN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KOPECKÝ </a:t>
            </a:r>
            <a:endParaRPr lang="en-US" sz="1601" b="1" dirty="0">
              <a:solidFill>
                <a:prstClr val="white"/>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34107A4-4D21-4942-A531-1809D89F16BD}"/>
              </a:ext>
            </a:extLst>
          </p:cNvPr>
          <p:cNvGrpSpPr/>
          <p:nvPr/>
        </p:nvGrpSpPr>
        <p:grpSpPr>
          <a:xfrm>
            <a:off x="7528637" y="1711071"/>
            <a:ext cx="2611845" cy="2626809"/>
            <a:chOff x="7528637" y="2009127"/>
            <a:chExt cx="2611845" cy="2626809"/>
          </a:xfrm>
        </p:grpSpPr>
        <p:pic>
          <p:nvPicPr>
            <p:cNvPr id="18" name="Picture 8" descr="Honor for Prof. Dr. Hernádi Klára – Research Group of Environmental  Chemistry">
              <a:extLst>
                <a:ext uri="{FF2B5EF4-FFF2-40B4-BE49-F238E27FC236}">
                  <a16:creationId xmlns:a16="http://schemas.microsoft.com/office/drawing/2014/main" id="{2E016247-4D54-47E2-A877-A7DA2E1943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14" r="28052"/>
            <a:stretch/>
          </p:blipFill>
          <p:spPr bwMode="auto">
            <a:xfrm>
              <a:off x="7528913" y="2009127"/>
              <a:ext cx="2611294" cy="2611248"/>
            </a:xfrm>
            <a:prstGeom prst="roundRect">
              <a:avLst>
                <a:gd name="adj" fmla="val 10918"/>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C53CBCB-FDFB-4723-BC0D-D565C4DC2034}"/>
                </a:ext>
              </a:extLst>
            </p:cNvPr>
            <p:cNvSpPr/>
            <p:nvPr/>
          </p:nvSpPr>
          <p:spPr>
            <a:xfrm>
              <a:off x="7528637" y="3743384"/>
              <a:ext cx="2611845" cy="892552"/>
            </a:xfrm>
            <a:prstGeom prst="roundRect">
              <a:avLst>
                <a:gd name="adj" fmla="val 32263"/>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35" name="Rectangle 34">
            <a:extLst>
              <a:ext uri="{FF2B5EF4-FFF2-40B4-BE49-F238E27FC236}">
                <a16:creationId xmlns:a16="http://schemas.microsoft.com/office/drawing/2014/main" id="{A9D31DBC-194F-45D2-94A7-DC550D9F5967}"/>
              </a:ext>
            </a:extLst>
          </p:cNvPr>
          <p:cNvSpPr/>
          <p:nvPr/>
        </p:nvSpPr>
        <p:spPr>
          <a:xfrm>
            <a:off x="7559850" y="3617950"/>
            <a:ext cx="1274708" cy="646331"/>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KLARA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HERNADI</a:t>
            </a:r>
          </a:p>
        </p:txBody>
      </p:sp>
      <p:grpSp>
        <p:nvGrpSpPr>
          <p:cNvPr id="8" name="Group 7">
            <a:extLst>
              <a:ext uri="{FF2B5EF4-FFF2-40B4-BE49-F238E27FC236}">
                <a16:creationId xmlns:a16="http://schemas.microsoft.com/office/drawing/2014/main" id="{911D47AF-77F7-4738-90EE-302C0AABDF07}"/>
              </a:ext>
            </a:extLst>
          </p:cNvPr>
          <p:cNvGrpSpPr/>
          <p:nvPr/>
        </p:nvGrpSpPr>
        <p:grpSpPr>
          <a:xfrm>
            <a:off x="13333890" y="1708554"/>
            <a:ext cx="2615469" cy="2609322"/>
            <a:chOff x="13333891" y="2006610"/>
            <a:chExt cx="2615469" cy="2609322"/>
          </a:xfrm>
        </p:grpSpPr>
        <p:pic>
          <p:nvPicPr>
            <p:cNvPr id="20" name="Picture 12" descr="Nefeli Lagopati's (nefeli-lagopati) software portfolio | Devpost">
              <a:extLst>
                <a:ext uri="{FF2B5EF4-FFF2-40B4-BE49-F238E27FC236}">
                  <a16:creationId xmlns:a16="http://schemas.microsoft.com/office/drawing/2014/main" id="{57A471FA-FA48-4F99-8FE6-D66FE7A070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34166" y="2006610"/>
              <a:ext cx="2615194" cy="2609322"/>
            </a:xfrm>
            <a:prstGeom prst="roundRect">
              <a:avLst>
                <a:gd name="adj" fmla="val 11960"/>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BD2FED90-EA63-420C-9F9B-0D33A29D36A1}"/>
                </a:ext>
              </a:extLst>
            </p:cNvPr>
            <p:cNvSpPr/>
            <p:nvPr/>
          </p:nvSpPr>
          <p:spPr>
            <a:xfrm>
              <a:off x="13333891" y="3723380"/>
              <a:ext cx="2611845" cy="892552"/>
            </a:xfrm>
            <a:prstGeom prst="roundRect">
              <a:avLst>
                <a:gd name="adj" fmla="val 32263"/>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E2F3FC6A-365A-44DA-A40F-92697BACF791}"/>
              </a:ext>
            </a:extLst>
          </p:cNvPr>
          <p:cNvSpPr/>
          <p:nvPr/>
        </p:nvSpPr>
        <p:spPr>
          <a:xfrm>
            <a:off x="13365105" y="3597946"/>
            <a:ext cx="1381532" cy="646331"/>
          </a:xfrm>
          <a:prstGeom prst="rect">
            <a:avLst/>
          </a:prstGeom>
          <a:ln>
            <a:noFill/>
          </a:ln>
        </p:spPr>
        <p:txBody>
          <a:bodyPr wrap="none">
            <a:spAutoFit/>
          </a:bodyPr>
          <a:lstStyle/>
          <a:p>
            <a:pPr defTabSz="1371600">
              <a:defRPr/>
            </a:pPr>
            <a:r>
              <a:rPr lang="en-US" b="1" dirty="0">
                <a:solidFill>
                  <a:prstClr val="white"/>
                </a:solidFill>
                <a:latin typeface="Times New Roman" panose="02020603050405020304" pitchFamily="18" charset="0"/>
                <a:cs typeface="Times New Roman" panose="02020603050405020304" pitchFamily="18" charset="0"/>
              </a:rPr>
              <a:t>NEFELI </a:t>
            </a:r>
          </a:p>
          <a:p>
            <a:pPr defTabSz="1371600">
              <a:defRPr/>
            </a:pPr>
            <a:r>
              <a:rPr lang="en-US" b="1" dirty="0">
                <a:solidFill>
                  <a:prstClr val="white"/>
                </a:solidFill>
                <a:latin typeface="Times New Roman" panose="02020603050405020304" pitchFamily="18" charset="0"/>
                <a:cs typeface="Times New Roman" panose="02020603050405020304" pitchFamily="18" charset="0"/>
              </a:rPr>
              <a:t>LAGOPATI</a:t>
            </a:r>
          </a:p>
        </p:txBody>
      </p:sp>
      <p:grpSp>
        <p:nvGrpSpPr>
          <p:cNvPr id="10" name="Group 9">
            <a:extLst>
              <a:ext uri="{FF2B5EF4-FFF2-40B4-BE49-F238E27FC236}">
                <a16:creationId xmlns:a16="http://schemas.microsoft.com/office/drawing/2014/main" id="{8F96C3EE-640C-4267-A059-E1783066C73F}"/>
              </a:ext>
            </a:extLst>
          </p:cNvPr>
          <p:cNvGrpSpPr/>
          <p:nvPr/>
        </p:nvGrpSpPr>
        <p:grpSpPr>
          <a:xfrm>
            <a:off x="719933" y="6242395"/>
            <a:ext cx="5302692" cy="3634025"/>
            <a:chOff x="948216" y="6646928"/>
            <a:chExt cx="4697754" cy="3219451"/>
          </a:xfrm>
        </p:grpSpPr>
        <p:pic>
          <p:nvPicPr>
            <p:cNvPr id="26" name="Picture 4" descr="About The University | ESN UCT Prague">
              <a:extLst>
                <a:ext uri="{FF2B5EF4-FFF2-40B4-BE49-F238E27FC236}">
                  <a16:creationId xmlns:a16="http://schemas.microsoft.com/office/drawing/2014/main" id="{2AD7AB85-3B0D-4FD7-BF6A-89DCF9A0032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926" r="6875"/>
            <a:stretch/>
          </p:blipFill>
          <p:spPr bwMode="auto">
            <a:xfrm>
              <a:off x="948216" y="6646928"/>
              <a:ext cx="4697754" cy="3219451"/>
            </a:xfrm>
            <a:prstGeom prst="roundRect">
              <a:avLst>
                <a:gd name="adj" fmla="val 8189"/>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6D9B92AC-9048-4146-8363-28B4813DEB58}"/>
                </a:ext>
              </a:extLst>
            </p:cNvPr>
            <p:cNvSpPr/>
            <p:nvPr/>
          </p:nvSpPr>
          <p:spPr>
            <a:xfrm>
              <a:off x="948216" y="8496299"/>
              <a:ext cx="4697754" cy="1370079"/>
            </a:xfrm>
            <a:prstGeom prst="roundRect">
              <a:avLst>
                <a:gd name="adj" fmla="val 19762"/>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dirty="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F267D2F6-9EDC-4DCA-9C99-F6427C0BA1FB}"/>
              </a:ext>
            </a:extLst>
          </p:cNvPr>
          <p:cNvGrpSpPr/>
          <p:nvPr/>
        </p:nvGrpSpPr>
        <p:grpSpPr>
          <a:xfrm>
            <a:off x="6255335" y="6232355"/>
            <a:ext cx="5427561" cy="3634025"/>
            <a:chOff x="6485345" y="6676767"/>
            <a:chExt cx="4876802" cy="3189612"/>
          </a:xfrm>
        </p:grpSpPr>
        <p:pic>
          <p:nvPicPr>
            <p:cNvPr id="30" name="Picture 10" descr="University of Miskolc - AMIR - Master in Advanced Materials: Innovative  Recycling">
              <a:extLst>
                <a:ext uri="{FF2B5EF4-FFF2-40B4-BE49-F238E27FC236}">
                  <a16:creationId xmlns:a16="http://schemas.microsoft.com/office/drawing/2014/main" id="{59E1E4C1-1326-430C-BCC0-532BBCB7BB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390" r="8377"/>
            <a:stretch/>
          </p:blipFill>
          <p:spPr bwMode="auto">
            <a:xfrm>
              <a:off x="6485346" y="6676767"/>
              <a:ext cx="4876801" cy="3189612"/>
            </a:xfrm>
            <a:prstGeom prst="roundRect">
              <a:avLst>
                <a:gd name="adj" fmla="val 7682"/>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DFCACF29-B5F0-4E15-A83E-799827CCD920}"/>
                </a:ext>
              </a:extLst>
            </p:cNvPr>
            <p:cNvSpPr/>
            <p:nvPr/>
          </p:nvSpPr>
          <p:spPr>
            <a:xfrm>
              <a:off x="6485345" y="8496299"/>
              <a:ext cx="4876801" cy="1370079"/>
            </a:xfrm>
            <a:prstGeom prst="roundRect">
              <a:avLst>
                <a:gd name="adj" fmla="val 18013"/>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1721F707-B17F-46F2-B8D7-7DB7762F4B9D}"/>
              </a:ext>
            </a:extLst>
          </p:cNvPr>
          <p:cNvGrpSpPr/>
          <p:nvPr/>
        </p:nvGrpSpPr>
        <p:grpSpPr>
          <a:xfrm>
            <a:off x="11915606" y="6210102"/>
            <a:ext cx="5938713" cy="3683109"/>
            <a:chOff x="12178776" y="6646928"/>
            <a:chExt cx="5320114" cy="3185418"/>
          </a:xfrm>
        </p:grpSpPr>
        <p:pic>
          <p:nvPicPr>
            <p:cNvPr id="31" name="Picture 18" descr="Overview National and Kapodistrian University of Athens - ehef.id">
              <a:extLst>
                <a:ext uri="{FF2B5EF4-FFF2-40B4-BE49-F238E27FC236}">
                  <a16:creationId xmlns:a16="http://schemas.microsoft.com/office/drawing/2014/main" id="{403FEB54-AE24-4EDA-BEF9-5180E95B8F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78777" y="6646928"/>
              <a:ext cx="5320113" cy="3185418"/>
            </a:xfrm>
            <a:prstGeom prst="roundRect">
              <a:avLst>
                <a:gd name="adj" fmla="val 7670"/>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3FACA662-3D79-4C3C-9144-92A6877E84FF}"/>
                </a:ext>
              </a:extLst>
            </p:cNvPr>
            <p:cNvSpPr/>
            <p:nvPr/>
          </p:nvSpPr>
          <p:spPr>
            <a:xfrm>
              <a:off x="12178776" y="8462267"/>
              <a:ext cx="5320114" cy="1370079"/>
            </a:xfrm>
            <a:prstGeom prst="roundRect">
              <a:avLst>
                <a:gd name="adj" fmla="val 17177"/>
              </a:avLst>
            </a:prstGeom>
            <a:gradFill>
              <a:gsLst>
                <a:gs pos="71000">
                  <a:srgbClr val="09105A">
                    <a:alpha val="69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a:solidFill>
                  <a:prstClr val="white"/>
                </a:solidFill>
                <a:latin typeface="Calibri" panose="020F0502020204030204"/>
              </a:endParaRPr>
            </a:p>
          </p:txBody>
        </p:sp>
      </p:grpSp>
      <p:sp>
        <p:nvSpPr>
          <p:cNvPr id="9" name="TextBox 8">
            <a:extLst>
              <a:ext uri="{FF2B5EF4-FFF2-40B4-BE49-F238E27FC236}">
                <a16:creationId xmlns:a16="http://schemas.microsoft.com/office/drawing/2014/main" id="{0017C834-2F5B-49A1-A84F-4403010089EE}"/>
              </a:ext>
            </a:extLst>
          </p:cNvPr>
          <p:cNvSpPr txBox="1"/>
          <p:nvPr/>
        </p:nvSpPr>
        <p:spPr>
          <a:xfrm>
            <a:off x="878549" y="8944838"/>
            <a:ext cx="3268844" cy="830997"/>
          </a:xfrm>
          <a:prstGeom prst="rect">
            <a:avLst/>
          </a:prstGeom>
          <a:noFill/>
        </p:spPr>
        <p:txBody>
          <a:bodyPr wrap="none" rtlCol="0">
            <a:spAutoFit/>
          </a:bodyPr>
          <a:lstStyle/>
          <a:p>
            <a:pPr defTabSz="1371600"/>
            <a:r>
              <a:rPr lang="en-US" sz="2400" b="1" i="1" dirty="0">
                <a:solidFill>
                  <a:prstClr val="white"/>
                </a:solidFill>
                <a:latin typeface="Times New Roman" panose="02020603050405020304" pitchFamily="18" charset="0"/>
                <a:cs typeface="Times New Roman" panose="02020603050405020304" pitchFamily="18" charset="0"/>
              </a:rPr>
              <a:t>University of Chemistry </a:t>
            </a:r>
          </a:p>
          <a:p>
            <a:pPr defTabSz="1371600"/>
            <a:r>
              <a:rPr lang="en-US" sz="2400" b="1" i="1" dirty="0">
                <a:solidFill>
                  <a:prstClr val="white"/>
                </a:solidFill>
                <a:latin typeface="Times New Roman" panose="02020603050405020304" pitchFamily="18" charset="0"/>
                <a:cs typeface="Times New Roman" panose="02020603050405020304" pitchFamily="18" charset="0"/>
              </a:rPr>
              <a:t>and Technology, Prague</a:t>
            </a:r>
          </a:p>
        </p:txBody>
      </p:sp>
      <p:sp>
        <p:nvSpPr>
          <p:cNvPr id="38" name="TextBox 37">
            <a:extLst>
              <a:ext uri="{FF2B5EF4-FFF2-40B4-BE49-F238E27FC236}">
                <a16:creationId xmlns:a16="http://schemas.microsoft.com/office/drawing/2014/main" id="{0C9C2464-EAB8-4025-9B9B-90256107F1F1}"/>
              </a:ext>
            </a:extLst>
          </p:cNvPr>
          <p:cNvSpPr txBox="1"/>
          <p:nvPr/>
        </p:nvSpPr>
        <p:spPr>
          <a:xfrm>
            <a:off x="6477002" y="8944840"/>
            <a:ext cx="3055645" cy="830997"/>
          </a:xfrm>
          <a:prstGeom prst="rect">
            <a:avLst/>
          </a:prstGeom>
          <a:noFill/>
        </p:spPr>
        <p:txBody>
          <a:bodyPr wrap="none" rtlCol="0">
            <a:spAutoFit/>
          </a:bodyPr>
          <a:lstStyle/>
          <a:p>
            <a:pPr defTabSz="1371600"/>
            <a:r>
              <a:rPr lang="en-US" sz="2400" b="1" i="1" dirty="0">
                <a:solidFill>
                  <a:prstClr val="white"/>
                </a:solidFill>
                <a:latin typeface="Times New Roman" panose="02020603050405020304" pitchFamily="18" charset="0"/>
                <a:cs typeface="Times New Roman" panose="02020603050405020304" pitchFamily="18" charset="0"/>
              </a:rPr>
              <a:t>University of Miskolc, </a:t>
            </a:r>
          </a:p>
          <a:p>
            <a:pPr defTabSz="1371600"/>
            <a:r>
              <a:rPr lang="en-US" sz="2400" b="1" i="1" dirty="0">
                <a:solidFill>
                  <a:prstClr val="white"/>
                </a:solidFill>
                <a:latin typeface="Times New Roman" panose="02020603050405020304" pitchFamily="18" charset="0"/>
                <a:cs typeface="Times New Roman" panose="02020603050405020304" pitchFamily="18" charset="0"/>
              </a:rPr>
              <a:t>Hungary</a:t>
            </a:r>
          </a:p>
        </p:txBody>
      </p:sp>
      <p:sp>
        <p:nvSpPr>
          <p:cNvPr id="42" name="TextBox 41">
            <a:extLst>
              <a:ext uri="{FF2B5EF4-FFF2-40B4-BE49-F238E27FC236}">
                <a16:creationId xmlns:a16="http://schemas.microsoft.com/office/drawing/2014/main" id="{BDE20480-18FB-403F-BEC2-337A3CEF5D02}"/>
              </a:ext>
            </a:extLst>
          </p:cNvPr>
          <p:cNvSpPr txBox="1"/>
          <p:nvPr/>
        </p:nvSpPr>
        <p:spPr>
          <a:xfrm>
            <a:off x="12227837" y="8944840"/>
            <a:ext cx="4222246" cy="830997"/>
          </a:xfrm>
          <a:prstGeom prst="rect">
            <a:avLst/>
          </a:prstGeom>
          <a:noFill/>
        </p:spPr>
        <p:txBody>
          <a:bodyPr wrap="none" rtlCol="0">
            <a:spAutoFit/>
          </a:bodyPr>
          <a:lstStyle/>
          <a:p>
            <a:pPr defTabSz="1371600"/>
            <a:r>
              <a:rPr lang="en-US" sz="2400" b="1" i="1" dirty="0">
                <a:solidFill>
                  <a:prstClr val="white"/>
                </a:solidFill>
                <a:latin typeface="Times New Roman" panose="02020603050405020304" pitchFamily="18" charset="0"/>
                <a:cs typeface="Times New Roman" panose="02020603050405020304" pitchFamily="18" charset="0"/>
              </a:rPr>
              <a:t>Health Sciences National and </a:t>
            </a:r>
          </a:p>
          <a:p>
            <a:pPr defTabSz="1371600"/>
            <a:r>
              <a:rPr lang="en-US" sz="2400" b="1" i="1" dirty="0" err="1">
                <a:solidFill>
                  <a:prstClr val="white"/>
                </a:solidFill>
                <a:latin typeface="Times New Roman" panose="02020603050405020304" pitchFamily="18" charset="0"/>
                <a:cs typeface="Times New Roman" panose="02020603050405020304" pitchFamily="18" charset="0"/>
              </a:rPr>
              <a:t>Kapodistrian</a:t>
            </a:r>
            <a:r>
              <a:rPr lang="en-US" sz="2400" b="1" i="1" dirty="0">
                <a:solidFill>
                  <a:prstClr val="white"/>
                </a:solidFill>
                <a:latin typeface="Times New Roman" panose="02020603050405020304" pitchFamily="18" charset="0"/>
                <a:cs typeface="Times New Roman" panose="02020603050405020304" pitchFamily="18" charset="0"/>
              </a:rPr>
              <a:t> University, Athens</a:t>
            </a:r>
          </a:p>
        </p:txBody>
      </p:sp>
    </p:spTree>
    <p:extLst>
      <p:ext uri="{BB962C8B-B14F-4D97-AF65-F5344CB8AC3E}">
        <p14:creationId xmlns:p14="http://schemas.microsoft.com/office/powerpoint/2010/main" val="2347413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36A70F8-7AA0-47EB-A36C-3295B7D2D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pic>
        <p:nvPicPr>
          <p:cNvPr id="5" name="Рисунок 9">
            <a:extLst>
              <a:ext uri="{FF2B5EF4-FFF2-40B4-BE49-F238E27FC236}">
                <a16:creationId xmlns:a16="http://schemas.microsoft.com/office/drawing/2014/main" id="{B53A803C-4254-49BC-B62F-0542AE609E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
        <p:nvSpPr>
          <p:cNvPr id="6" name="Title 1">
            <a:extLst>
              <a:ext uri="{FF2B5EF4-FFF2-40B4-BE49-F238E27FC236}">
                <a16:creationId xmlns:a16="http://schemas.microsoft.com/office/drawing/2014/main" id="{580FBEF2-AA5B-4FE8-BAD9-6774214E05BE}"/>
              </a:ext>
            </a:extLst>
          </p:cNvPr>
          <p:cNvSpPr txBox="1">
            <a:spLocks/>
          </p:cNvSpPr>
          <p:nvPr/>
        </p:nvSpPr>
        <p:spPr>
          <a:xfrm>
            <a:off x="5911586" y="146072"/>
            <a:ext cx="6459911" cy="1143139"/>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latin typeface="Times New Roman" panose="02020603050405020304" pitchFamily="18" charset="0"/>
                <a:cs typeface="Times New Roman" panose="02020603050405020304" pitchFamily="18" charset="0"/>
              </a:rPr>
              <a:t>Visit to University of Chemistry and Technology</a:t>
            </a:r>
          </a:p>
        </p:txBody>
      </p:sp>
      <p:pic>
        <p:nvPicPr>
          <p:cNvPr id="7" name="Graphic 6">
            <a:extLst>
              <a:ext uri="{FF2B5EF4-FFF2-40B4-BE49-F238E27FC236}">
                <a16:creationId xmlns:a16="http://schemas.microsoft.com/office/drawing/2014/main" id="{CAC47631-D013-4668-A542-DFD62C914F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08753" y="126291"/>
            <a:ext cx="1214076" cy="1214076"/>
          </a:xfrm>
          <a:prstGeom prst="rect">
            <a:avLst/>
          </a:prstGeom>
        </p:spPr>
      </p:pic>
      <p:sp>
        <p:nvSpPr>
          <p:cNvPr id="27" name="Title 1">
            <a:extLst>
              <a:ext uri="{FF2B5EF4-FFF2-40B4-BE49-F238E27FC236}">
                <a16:creationId xmlns:a16="http://schemas.microsoft.com/office/drawing/2014/main" id="{CC7FB28A-C1D5-44D2-87F2-02159FA67963}"/>
              </a:ext>
            </a:extLst>
          </p:cNvPr>
          <p:cNvSpPr txBox="1">
            <a:spLocks/>
          </p:cNvSpPr>
          <p:nvPr/>
        </p:nvSpPr>
        <p:spPr>
          <a:xfrm>
            <a:off x="3905841" y="3387940"/>
            <a:ext cx="3426450" cy="159330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000" b="1" dirty="0" err="1">
                <a:solidFill>
                  <a:srgbClr val="09105A"/>
                </a:solidFill>
                <a:latin typeface="Times New Roman" panose="02020603050405020304" pitchFamily="18" charset="0"/>
                <a:cs typeface="Times New Roman" panose="02020603050405020304" pitchFamily="18" charset="0"/>
              </a:rPr>
              <a:t>Dušan</a:t>
            </a:r>
            <a:r>
              <a:rPr lang="en-US" sz="2000" b="1" dirty="0">
                <a:solidFill>
                  <a:srgbClr val="09105A"/>
                </a:solidFill>
                <a:latin typeface="Times New Roman" panose="02020603050405020304" pitchFamily="18" charset="0"/>
                <a:cs typeface="Times New Roman" panose="02020603050405020304" pitchFamily="18" charset="0"/>
              </a:rPr>
              <a:t> KOPECKÝ | Professor (Associate) | Ph.D. | University of Chemistry and Technology, Prague, Prague | VSCHT</a:t>
            </a:r>
          </a:p>
        </p:txBody>
      </p:sp>
      <p:pic>
        <p:nvPicPr>
          <p:cNvPr id="3" name="Picture 2">
            <a:extLst>
              <a:ext uri="{FF2B5EF4-FFF2-40B4-BE49-F238E27FC236}">
                <a16:creationId xmlns:a16="http://schemas.microsoft.com/office/drawing/2014/main" id="{623B2609-39A5-4852-8B9E-E4BD6536E364}"/>
              </a:ext>
            </a:extLst>
          </p:cNvPr>
          <p:cNvPicPr>
            <a:picLocks noChangeAspect="1"/>
          </p:cNvPicPr>
          <p:nvPr/>
        </p:nvPicPr>
        <p:blipFill rotWithShape="1">
          <a:blip r:embed="rId7">
            <a:extLst>
              <a:ext uri="{28A0092B-C50C-407E-A947-70E740481C1C}">
                <a14:useLocalDpi xmlns:a14="http://schemas.microsoft.com/office/drawing/2010/main" val="0"/>
              </a:ext>
            </a:extLst>
          </a:blip>
          <a:srcRect l="20105" t="25561" r="10715" b="5260"/>
          <a:stretch/>
        </p:blipFill>
        <p:spPr>
          <a:xfrm>
            <a:off x="666736" y="5228158"/>
            <a:ext cx="6884438" cy="4639742"/>
          </a:xfrm>
          <a:prstGeom prst="flowChartDocument">
            <a:avLst/>
          </a:prstGeom>
        </p:spPr>
      </p:pic>
      <p:pic>
        <p:nvPicPr>
          <p:cNvPr id="9" name="Picture 8">
            <a:extLst>
              <a:ext uri="{FF2B5EF4-FFF2-40B4-BE49-F238E27FC236}">
                <a16:creationId xmlns:a16="http://schemas.microsoft.com/office/drawing/2014/main" id="{C58066EB-2E41-4AE6-A66E-599EFC2CA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7623" y="1833077"/>
            <a:ext cx="3931811" cy="984885"/>
          </a:xfrm>
          <a:prstGeom prst="rect">
            <a:avLst/>
          </a:prstGeom>
        </p:spPr>
      </p:pic>
      <p:pic>
        <p:nvPicPr>
          <p:cNvPr id="24" name="Picture 23">
            <a:extLst>
              <a:ext uri="{FF2B5EF4-FFF2-40B4-BE49-F238E27FC236}">
                <a16:creationId xmlns:a16="http://schemas.microsoft.com/office/drawing/2014/main" id="{A4958968-A23C-47D4-B7A9-667ADC5600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7701" y="2552059"/>
            <a:ext cx="4336416" cy="3265066"/>
          </a:xfrm>
          <a:prstGeom prst="rect">
            <a:avLst/>
          </a:prstGeom>
        </p:spPr>
      </p:pic>
      <p:pic>
        <p:nvPicPr>
          <p:cNvPr id="32" name="Picture 31">
            <a:extLst>
              <a:ext uri="{FF2B5EF4-FFF2-40B4-BE49-F238E27FC236}">
                <a16:creationId xmlns:a16="http://schemas.microsoft.com/office/drawing/2014/main" id="{CC4EBDE3-B7F7-447F-A512-C4A4EA74B8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095" r="9276" b="11767"/>
          <a:stretch/>
        </p:blipFill>
        <p:spPr>
          <a:xfrm flipH="1">
            <a:off x="7911822" y="5941392"/>
            <a:ext cx="4867716" cy="3265066"/>
          </a:xfrm>
          <a:prstGeom prst="flowChartDocument">
            <a:avLst/>
          </a:prstGeom>
        </p:spPr>
      </p:pic>
      <p:pic>
        <p:nvPicPr>
          <p:cNvPr id="33" name="Picture 32">
            <a:extLst>
              <a:ext uri="{FF2B5EF4-FFF2-40B4-BE49-F238E27FC236}">
                <a16:creationId xmlns:a16="http://schemas.microsoft.com/office/drawing/2014/main" id="{60A8F25F-40BC-49DA-A92C-56CB73A42E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59585" y="5941392"/>
            <a:ext cx="2458403" cy="3277870"/>
          </a:xfrm>
          <a:prstGeom prst="rect">
            <a:avLst/>
          </a:prstGeom>
        </p:spPr>
      </p:pic>
      <p:pic>
        <p:nvPicPr>
          <p:cNvPr id="34" name="Picture 33">
            <a:extLst>
              <a:ext uri="{FF2B5EF4-FFF2-40B4-BE49-F238E27FC236}">
                <a16:creationId xmlns:a16="http://schemas.microsoft.com/office/drawing/2014/main" id="{28D51C42-CF7D-4DA1-8048-6847F13715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98035" y="5928586"/>
            <a:ext cx="2458404" cy="3277872"/>
          </a:xfrm>
          <a:prstGeom prst="rect">
            <a:avLst/>
          </a:prstGeom>
        </p:spPr>
      </p:pic>
      <p:pic>
        <p:nvPicPr>
          <p:cNvPr id="35" name="Picture 34">
            <a:extLst>
              <a:ext uri="{FF2B5EF4-FFF2-40B4-BE49-F238E27FC236}">
                <a16:creationId xmlns:a16="http://schemas.microsoft.com/office/drawing/2014/main" id="{4AA37224-274E-4993-86FE-EABE03A5D8E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27" t="11643" b="5629"/>
          <a:stretch/>
        </p:blipFill>
        <p:spPr>
          <a:xfrm>
            <a:off x="12573000" y="2552059"/>
            <a:ext cx="5251890" cy="3308598"/>
          </a:xfrm>
          <a:prstGeom prst="rect">
            <a:avLst/>
          </a:prstGeom>
        </p:spPr>
      </p:pic>
      <p:sp>
        <p:nvSpPr>
          <p:cNvPr id="36" name="TextBox 14">
            <a:extLst>
              <a:ext uri="{FF2B5EF4-FFF2-40B4-BE49-F238E27FC236}">
                <a16:creationId xmlns:a16="http://schemas.microsoft.com/office/drawing/2014/main" id="{28747B9B-67C7-4B8A-99A3-5D03A15D527B}"/>
              </a:ext>
            </a:extLst>
          </p:cNvPr>
          <p:cNvSpPr txBox="1"/>
          <p:nvPr/>
        </p:nvSpPr>
        <p:spPr>
          <a:xfrm>
            <a:off x="8269718" y="1486439"/>
            <a:ext cx="9266158" cy="984885"/>
          </a:xfrm>
          <a:prstGeom prst="rect">
            <a:avLst/>
          </a:prstGeom>
        </p:spPr>
        <p:txBody>
          <a:bodyPr wrap="square" lIns="0" tIns="0" rIns="0" bIns="0" rtlCol="0" anchor="t">
            <a:spAutoFit/>
          </a:bodyPr>
          <a:lstStyle/>
          <a:p>
            <a:pPr algn="ctr"/>
            <a:r>
              <a:rPr lang="en-US" sz="3200" b="1" dirty="0">
                <a:solidFill>
                  <a:srgbClr val="09105A"/>
                </a:solidFill>
                <a:latin typeface="Times New Roman" panose="02020603050405020304" pitchFamily="18" charset="0"/>
                <a:cs typeface="Times New Roman" panose="02020603050405020304" pitchFamily="18" charset="0"/>
              </a:rPr>
              <a:t>M. </a:t>
            </a:r>
            <a:r>
              <a:rPr lang="en-US" sz="3200" b="1" dirty="0" err="1">
                <a:solidFill>
                  <a:srgbClr val="09105A"/>
                </a:solidFill>
                <a:latin typeface="Times New Roman" panose="02020603050405020304" pitchFamily="18" charset="0"/>
                <a:cs typeface="Times New Roman" panose="02020603050405020304" pitchFamily="18" charset="0"/>
              </a:rPr>
              <a:t>Aleksanyan's</a:t>
            </a:r>
            <a:r>
              <a:rPr lang="en-US" sz="3200" b="1" dirty="0">
                <a:solidFill>
                  <a:srgbClr val="09105A"/>
                </a:solidFill>
                <a:latin typeface="Times New Roman" panose="02020603050405020304" pitchFamily="18" charset="0"/>
                <a:cs typeface="Times New Roman" panose="02020603050405020304" pitchFamily="18" charset="0"/>
              </a:rPr>
              <a:t> 15-day visit to the University of Chemical Technology Prague</a:t>
            </a:r>
          </a:p>
        </p:txBody>
      </p:sp>
      <p:pic>
        <p:nvPicPr>
          <p:cNvPr id="17" name="Picture 2" descr="Dušan KOPECKÝ | Professor (Associate) | Ph.D. | University of Chemistry and  Technology, Prague, Prague | VSCHT | Department of Mathematics, Informatics  and Cybernetics | Research profile">
            <a:extLst>
              <a:ext uri="{FF2B5EF4-FFF2-40B4-BE49-F238E27FC236}">
                <a16:creationId xmlns:a16="http://schemas.microsoft.com/office/drawing/2014/main" id="{C8FDF504-1EC4-456B-9DBD-1660C4F120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736" y="1884492"/>
            <a:ext cx="3037603" cy="3037604"/>
          </a:xfrm>
          <a:prstGeom prst="roundRect">
            <a:avLst>
              <a:gd name="adj" fmla="val 10919"/>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E69825-71DA-4CCF-9619-DDE54E2150B9}"/>
              </a:ext>
            </a:extLst>
          </p:cNvPr>
          <p:cNvSpPr/>
          <p:nvPr/>
        </p:nvSpPr>
        <p:spPr>
          <a:xfrm>
            <a:off x="666735" y="4060315"/>
            <a:ext cx="3037603" cy="861779"/>
          </a:xfrm>
          <a:prstGeom prst="roundRect">
            <a:avLst>
              <a:gd name="adj" fmla="val 20030"/>
            </a:avLst>
          </a:prstGeom>
          <a:gradFill>
            <a:gsLst>
              <a:gs pos="79000">
                <a:srgbClr val="09105A"/>
              </a:gs>
              <a:gs pos="43000">
                <a:srgbClr val="09105A">
                  <a:alpha val="43000"/>
                </a:srgbClr>
              </a:gs>
              <a:gs pos="0">
                <a:schemeClr val="accent1">
                  <a:lumMod val="5000"/>
                  <a:lumOff val="95000"/>
                  <a:alpha val="0"/>
                </a:schemeClr>
              </a:gs>
              <a:gs pos="100000">
                <a:srgbClr val="09105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A6304CA-69AB-440F-AE21-68526894A693}"/>
              </a:ext>
            </a:extLst>
          </p:cNvPr>
          <p:cNvSpPr/>
          <p:nvPr/>
        </p:nvSpPr>
        <p:spPr>
          <a:xfrm>
            <a:off x="719199" y="4189635"/>
            <a:ext cx="1639100" cy="646331"/>
          </a:xfrm>
          <a:prstGeom prst="rect">
            <a:avLst/>
          </a:prstGeom>
          <a:ln>
            <a:noFill/>
          </a:ln>
        </p:spPr>
        <p:txBody>
          <a:bodyPr wrap="square">
            <a:spAutoFit/>
          </a:bodyPr>
          <a:lstStyle/>
          <a:p>
            <a:pPr lvl="0">
              <a:defRPr/>
            </a:pPr>
            <a:r>
              <a:rPr lang="en-US" b="1" dirty="0">
                <a:solidFill>
                  <a:schemeClr val="bg1"/>
                </a:solidFill>
                <a:latin typeface="Times New Roman" panose="02020603050405020304" pitchFamily="18" charset="0"/>
                <a:cs typeface="Times New Roman" panose="02020603050405020304" pitchFamily="18" charset="0"/>
              </a:rPr>
              <a:t>DUŠAN </a:t>
            </a:r>
          </a:p>
          <a:p>
            <a:pPr lvl="0">
              <a:defRPr/>
            </a:pPr>
            <a:r>
              <a:rPr lang="en-US" b="1" dirty="0">
                <a:solidFill>
                  <a:schemeClr val="bg1"/>
                </a:solidFill>
                <a:latin typeface="Times New Roman" panose="02020603050405020304" pitchFamily="18" charset="0"/>
                <a:cs typeface="Times New Roman" panose="02020603050405020304" pitchFamily="18" charset="0"/>
              </a:rPr>
              <a:t>KOPECKÝ </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27438" y="9537287"/>
            <a:ext cx="10843609" cy="461665"/>
          </a:xfrm>
          <a:prstGeom prst="rect">
            <a:avLst/>
          </a:prstGeom>
        </p:spPr>
        <p:txBody>
          <a:bodyPr wrap="none">
            <a:spAutoFit/>
          </a:bodyPr>
          <a:lstStyle/>
          <a:p>
            <a:r>
              <a:rPr lang="en-US" sz="2400" b="1" dirty="0">
                <a:solidFill>
                  <a:srgbClr val="09105A"/>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Kopecky</a:t>
            </a:r>
            <a:r>
              <a:rPr lang="en-US" sz="2400" b="1" dirty="0" err="1">
                <a:solidFill>
                  <a:srgbClr val="FF0000"/>
                </a:solidFill>
              </a:rPr>
              <a:t>'s</a:t>
            </a:r>
            <a:r>
              <a:rPr lang="en-US" sz="2400" b="1" dirty="0">
                <a:solidFill>
                  <a:srgbClr val="FF0000"/>
                </a:solidFill>
              </a:rPr>
              <a:t> upcoming one-month visit to YSU will be from 10.06.2026 to 10.07.2026</a:t>
            </a:r>
          </a:p>
        </p:txBody>
      </p:sp>
    </p:spTree>
    <p:extLst>
      <p:ext uri="{BB962C8B-B14F-4D97-AF65-F5344CB8AC3E}">
        <p14:creationId xmlns:p14="http://schemas.microsoft.com/office/powerpoint/2010/main" val="2132787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3">
            <a:extLst>
              <a:ext uri="{FF2B5EF4-FFF2-40B4-BE49-F238E27FC236}">
                <a16:creationId xmlns:a16="http://schemas.microsoft.com/office/drawing/2014/main" id="{E1EE292F-8D2E-4B46-AC1B-DB43F8C28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2022" y="2733214"/>
            <a:ext cx="9767862" cy="7721426"/>
          </a:xfrm>
          <a:prstGeom prst="roundRect">
            <a:avLst>
              <a:gd name="adj" fmla="val 9895"/>
            </a:avLst>
          </a:prstGeom>
        </p:spPr>
      </p:pic>
      <p:pic>
        <p:nvPicPr>
          <p:cNvPr id="22" name="Рисунок 3">
            <a:extLst>
              <a:ext uri="{FF2B5EF4-FFF2-40B4-BE49-F238E27FC236}">
                <a16:creationId xmlns:a16="http://schemas.microsoft.com/office/drawing/2014/main" id="{FD67307C-7BD6-4E20-B73B-978C97193A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18288000" cy="1466658"/>
          </a:xfrm>
          <a:prstGeom prst="rect">
            <a:avLst/>
          </a:prstGeom>
        </p:spPr>
      </p:pic>
      <p:sp>
        <p:nvSpPr>
          <p:cNvPr id="23" name="Title 1">
            <a:extLst>
              <a:ext uri="{FF2B5EF4-FFF2-40B4-BE49-F238E27FC236}">
                <a16:creationId xmlns:a16="http://schemas.microsoft.com/office/drawing/2014/main" id="{B65AA53B-17A1-44F8-A288-F6C52074E92B}"/>
              </a:ext>
            </a:extLst>
          </p:cNvPr>
          <p:cNvSpPr txBox="1">
            <a:spLocks/>
          </p:cNvSpPr>
          <p:nvPr/>
        </p:nvSpPr>
        <p:spPr>
          <a:xfrm>
            <a:off x="6654109" y="420238"/>
            <a:ext cx="5206260" cy="59480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3000" b="1" i="1" dirty="0">
                <a:solidFill>
                  <a:prstClr val="white"/>
                </a:solidFill>
                <a:latin typeface="Times New Roman" panose="02020603050405020304" pitchFamily="18" charset="0"/>
                <a:cs typeface="Times New Roman" panose="02020603050405020304" pitchFamily="18" charset="0"/>
              </a:rPr>
              <a:t>Material resources</a:t>
            </a:r>
            <a:endParaRPr lang="hy-AM" sz="3000" b="1" i="1" dirty="0">
              <a:solidFill>
                <a:prstClr val="white"/>
              </a:solidFill>
              <a:latin typeface="Times New Roman" panose="02020603050405020304" pitchFamily="18" charset="0"/>
              <a:cs typeface="Times New Roman" panose="02020603050405020304" pitchFamily="18" charset="0"/>
            </a:endParaRPr>
          </a:p>
        </p:txBody>
      </p:sp>
      <p:pic>
        <p:nvPicPr>
          <p:cNvPr id="10" name="Graphic 9">
            <a:extLst>
              <a:ext uri="{FF2B5EF4-FFF2-40B4-BE49-F238E27FC236}">
                <a16:creationId xmlns:a16="http://schemas.microsoft.com/office/drawing/2014/main" id="{9936A5CE-BE34-4D2B-908E-372E475A2B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08753" y="126291"/>
            <a:ext cx="1214076" cy="1214076"/>
          </a:xfrm>
          <a:prstGeom prst="rect">
            <a:avLst/>
          </a:prstGeom>
        </p:spPr>
      </p:pic>
      <p:pic>
        <p:nvPicPr>
          <p:cNvPr id="8" name="Рисунок 3">
            <a:extLst>
              <a:ext uri="{FF2B5EF4-FFF2-40B4-BE49-F238E27FC236}">
                <a16:creationId xmlns:a16="http://schemas.microsoft.com/office/drawing/2014/main" id="{753DB8C8-05B6-4DA7-A62E-4B091EEC5C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6800" y="1681000"/>
            <a:ext cx="20467320" cy="888668"/>
          </a:xfrm>
          <a:prstGeom prst="roundRect">
            <a:avLst>
              <a:gd name="adj" fmla="val 31214"/>
            </a:avLst>
          </a:prstGeom>
        </p:spPr>
      </p:pic>
      <p:sp>
        <p:nvSpPr>
          <p:cNvPr id="7" name="Rectangle 6">
            <a:extLst>
              <a:ext uri="{FF2B5EF4-FFF2-40B4-BE49-F238E27FC236}">
                <a16:creationId xmlns:a16="http://schemas.microsoft.com/office/drawing/2014/main" id="{90C9E60E-CF06-4444-A7EE-67ED7302BEEB}"/>
              </a:ext>
            </a:extLst>
          </p:cNvPr>
          <p:cNvSpPr/>
          <p:nvPr/>
        </p:nvSpPr>
        <p:spPr>
          <a:xfrm>
            <a:off x="6473350" y="1759789"/>
            <a:ext cx="6937850" cy="590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3000" b="1" i="1" dirty="0" err="1">
                <a:solidFill>
                  <a:prstClr val="white"/>
                </a:solidFill>
                <a:latin typeface="Times New Roman" panose="02020603050405020304" pitchFamily="18" charset="0"/>
                <a:cs typeface="Times New Roman" panose="02020603050405020304" pitchFamily="18" charset="0"/>
              </a:rPr>
              <a:t>NanoFrazor</a:t>
            </a:r>
            <a:r>
              <a:rPr lang="en-US" sz="3000" b="1" i="1" dirty="0">
                <a:solidFill>
                  <a:prstClr val="white"/>
                </a:solidFill>
                <a:latin typeface="Times New Roman" panose="02020603050405020304" pitchFamily="18" charset="0"/>
                <a:cs typeface="Times New Roman" panose="02020603050405020304" pitchFamily="18" charset="0"/>
              </a:rPr>
              <a:t> (230 000 000 AMD) - 2026</a:t>
            </a:r>
            <a:endParaRPr lang="hy-AM" sz="3000" b="1" i="1" dirty="0">
              <a:solidFill>
                <a:prstClr val="white"/>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4724D6EB-E234-4F60-97C4-D08C2D12D3B9}"/>
              </a:ext>
            </a:extLst>
          </p:cNvPr>
          <p:cNvSpPr/>
          <p:nvPr/>
        </p:nvSpPr>
        <p:spPr>
          <a:xfrm>
            <a:off x="289275" y="2907662"/>
            <a:ext cx="7498365" cy="4247317"/>
          </a:xfrm>
          <a:prstGeom prst="rect">
            <a:avLst/>
          </a:prstGeom>
        </p:spPr>
        <p:txBody>
          <a:bodyPr wrap="square">
            <a:spAutoFit/>
          </a:bodyPr>
          <a:lstStyle/>
          <a:p>
            <a:pPr marL="428625" indent="-428625" defTabSz="1371600">
              <a:lnSpc>
                <a:spcPct val="150000"/>
              </a:lnSpc>
              <a:buFont typeface="Wingdings" panose="05000000000000000000" pitchFamily="2" charset="2"/>
              <a:buChar char="Ø"/>
            </a:pPr>
            <a:r>
              <a:rPr lang="hy-AM" dirty="0">
                <a:solidFill>
                  <a:prstClr val="white"/>
                </a:solidFill>
                <a:latin typeface="Times New Roman" panose="02020603050405020304" pitchFamily="18" charset="0"/>
                <a:cs typeface="Times New Roman" panose="02020603050405020304" pitchFamily="18" charset="0"/>
              </a:rPr>
              <a:t>Ջերմային սկանավորող զոնդային լիտոգրաֆիայի իրականացում (</a:t>
            </a:r>
            <a:r>
              <a:rPr lang="en-US" dirty="0">
                <a:solidFill>
                  <a:prstClr val="white"/>
                </a:solidFill>
                <a:latin typeface="Times New Roman" panose="02020603050405020304" pitchFamily="18" charset="0"/>
                <a:cs typeface="Times New Roman" panose="02020603050405020304" pitchFamily="18" charset="0"/>
              </a:rPr>
              <a:t>Thermal Scanning Probe Lithography (t-SPL))</a:t>
            </a:r>
          </a:p>
          <a:p>
            <a:pPr marL="428625" indent="-428625" defTabSz="1371600">
              <a:lnSpc>
                <a:spcPct val="150000"/>
              </a:lnSpc>
              <a:buFont typeface="Wingdings" panose="05000000000000000000" pitchFamily="2" charset="2"/>
              <a:buChar char="Ø"/>
            </a:pPr>
            <a:r>
              <a:rPr lang="hy-AM" dirty="0">
                <a:solidFill>
                  <a:prstClr val="white"/>
                </a:solidFill>
                <a:latin typeface="Times New Roman" panose="02020603050405020304" pitchFamily="18" charset="0"/>
                <a:cs typeface="Times New Roman" panose="02020603050405020304" pitchFamily="18" charset="0"/>
              </a:rPr>
              <a:t>Մինչև 10-15 նմ  չափսերի գերմաքուր նանոլարերի, նանոձողերի, քվանտային կետերի և այլ տեսակի նանոհամակարգերի ստացում գրեթե բոլոր տեսակի պինդմարմնային նյութերից</a:t>
            </a:r>
          </a:p>
          <a:p>
            <a:pPr marL="428625" indent="-428625" defTabSz="1371600">
              <a:lnSpc>
                <a:spcPct val="150000"/>
              </a:lnSpc>
              <a:buFont typeface="Wingdings" panose="05000000000000000000" pitchFamily="2" charset="2"/>
              <a:buChar char="Ø"/>
            </a:pPr>
            <a:r>
              <a:rPr lang="hy-AM" dirty="0">
                <a:solidFill>
                  <a:prstClr val="white"/>
                </a:solidFill>
                <a:latin typeface="Times New Roman" panose="02020603050405020304" pitchFamily="18" charset="0"/>
                <a:cs typeface="Times New Roman" panose="02020603050405020304" pitchFamily="18" charset="0"/>
              </a:rPr>
              <a:t>Առանց դիմակ (</a:t>
            </a:r>
            <a:r>
              <a:rPr lang="en-US" dirty="0" err="1">
                <a:solidFill>
                  <a:prstClr val="white"/>
                </a:solidFill>
                <a:latin typeface="Times New Roman" panose="02020603050405020304" pitchFamily="18" charset="0"/>
                <a:cs typeface="Times New Roman" panose="02020603050405020304" pitchFamily="18" charset="0"/>
              </a:rPr>
              <a:t>maskless</a:t>
            </a:r>
            <a:r>
              <a:rPr lang="en-US" dirty="0">
                <a:solidFill>
                  <a:prstClr val="white"/>
                </a:solidFill>
                <a:latin typeface="Times New Roman" panose="02020603050405020304" pitchFamily="18" charset="0"/>
                <a:cs typeface="Times New Roman" panose="02020603050405020304" pitchFamily="18" charset="0"/>
              </a:rPr>
              <a:t>) </a:t>
            </a:r>
            <a:r>
              <a:rPr lang="hy-AM" dirty="0">
                <a:solidFill>
                  <a:prstClr val="white"/>
                </a:solidFill>
                <a:latin typeface="Times New Roman" panose="02020603050405020304" pitchFamily="18" charset="0"/>
                <a:cs typeface="Times New Roman" panose="02020603050405020304" pitchFamily="18" charset="0"/>
              </a:rPr>
              <a:t>լիտոգրաֆիական պրոցեսի իրականացում</a:t>
            </a:r>
          </a:p>
          <a:p>
            <a:pPr marL="428625" indent="-428625" defTabSz="1371600">
              <a:lnSpc>
                <a:spcPct val="150000"/>
              </a:lnSpc>
              <a:buFont typeface="Wingdings" panose="05000000000000000000" pitchFamily="2" charset="2"/>
              <a:buChar char="Ø"/>
            </a:pPr>
            <a:r>
              <a:rPr lang="hy-AM" dirty="0">
                <a:solidFill>
                  <a:prstClr val="white"/>
                </a:solidFill>
                <a:latin typeface="Times New Roman" panose="02020603050405020304" pitchFamily="18" charset="0"/>
                <a:cs typeface="Times New Roman" panose="02020603050405020304" pitchFamily="18" charset="0"/>
              </a:rPr>
              <a:t>Մակերևույթի տոպոգրաֆիական պատկերի ստացում</a:t>
            </a:r>
          </a:p>
          <a:p>
            <a:pPr marL="428625" indent="-428625" defTabSz="1371600">
              <a:lnSpc>
                <a:spcPct val="150000"/>
              </a:lnSpc>
              <a:buFont typeface="Wingdings" panose="05000000000000000000" pitchFamily="2" charset="2"/>
              <a:buChar char="Ø"/>
            </a:pPr>
            <a:r>
              <a:rPr lang="hy-AM" dirty="0">
                <a:solidFill>
                  <a:prstClr val="white"/>
                </a:solidFill>
                <a:latin typeface="Times New Roman" panose="02020603050405020304" pitchFamily="18" charset="0"/>
                <a:cs typeface="Times New Roman" panose="02020603050405020304" pitchFamily="18" charset="0"/>
              </a:rPr>
              <a:t>Կամայական տեսքի մակերևույթների կտրում և հետազոտում</a:t>
            </a:r>
          </a:p>
          <a:p>
            <a:pPr marL="428625" indent="-428625" defTabSz="1371600">
              <a:lnSpc>
                <a:spcPct val="150000"/>
              </a:lnSpc>
              <a:buFont typeface="Wingdings" panose="05000000000000000000" pitchFamily="2" charset="2"/>
              <a:buChar char="Ø"/>
            </a:pPr>
            <a:r>
              <a:rPr lang="hy-AM" dirty="0">
                <a:solidFill>
                  <a:prstClr val="white"/>
                </a:solidFill>
                <a:latin typeface="Times New Roman" panose="02020603050405020304" pitchFamily="18" charset="0"/>
                <a:cs typeface="Times New Roman" panose="02020603050405020304" pitchFamily="18" charset="0"/>
              </a:rPr>
              <a:t>Ջերմային ասեղիկի միջոցով նյութի տեղային բուրեղական կառուցվածքի փոփոխություն՝ ամորֆից միաբյուրեղ և հակառակը</a:t>
            </a:r>
          </a:p>
        </p:txBody>
      </p:sp>
      <p:pic>
        <p:nvPicPr>
          <p:cNvPr id="20" name="Picture 6">
            <a:extLst>
              <a:ext uri="{FF2B5EF4-FFF2-40B4-BE49-F238E27FC236}">
                <a16:creationId xmlns:a16="http://schemas.microsoft.com/office/drawing/2014/main" id="{B49C1271-11DC-4A4F-803E-4DCFAD3399F1}"/>
              </a:ext>
            </a:extLst>
          </p:cNvPr>
          <p:cNvPicPr>
            <a:picLocks noChangeAspect="1"/>
          </p:cNvPicPr>
          <p:nvPr/>
        </p:nvPicPr>
        <p:blipFill rotWithShape="1">
          <a:blip r:embed="rId8"/>
          <a:srcRect l="1041" r="3693" b="4229"/>
          <a:stretch/>
        </p:blipFill>
        <p:spPr>
          <a:xfrm>
            <a:off x="12290300" y="6896100"/>
            <a:ext cx="5895074" cy="3005731"/>
          </a:xfrm>
          <a:prstGeom prst="rect">
            <a:avLst/>
          </a:prstGeom>
        </p:spPr>
      </p:pic>
      <p:pic>
        <p:nvPicPr>
          <p:cNvPr id="21" name="Picture 6">
            <a:extLst>
              <a:ext uri="{FF2B5EF4-FFF2-40B4-BE49-F238E27FC236}">
                <a16:creationId xmlns:a16="http://schemas.microsoft.com/office/drawing/2014/main" id="{77C41BF0-6566-4BE0-A450-5DA836F36BD7}"/>
              </a:ext>
            </a:extLst>
          </p:cNvPr>
          <p:cNvPicPr>
            <a:picLocks noChangeAspect="1"/>
          </p:cNvPicPr>
          <p:nvPr/>
        </p:nvPicPr>
        <p:blipFill>
          <a:blip r:embed="rId9"/>
          <a:stretch>
            <a:fillRect/>
          </a:stretch>
        </p:blipFill>
        <p:spPr>
          <a:xfrm>
            <a:off x="3360638" y="7314870"/>
            <a:ext cx="2906550" cy="2819991"/>
          </a:xfrm>
          <a:prstGeom prst="rect">
            <a:avLst/>
          </a:prstGeom>
        </p:spPr>
      </p:pic>
      <p:pic>
        <p:nvPicPr>
          <p:cNvPr id="26" name="Picture 25">
            <a:extLst>
              <a:ext uri="{FF2B5EF4-FFF2-40B4-BE49-F238E27FC236}">
                <a16:creationId xmlns:a16="http://schemas.microsoft.com/office/drawing/2014/main" id="{1AC5C5B9-E2E0-478B-8992-A3D21323C71A}"/>
              </a:ext>
            </a:extLst>
          </p:cNvPr>
          <p:cNvPicPr>
            <a:picLocks noChangeAspect="1"/>
          </p:cNvPicPr>
          <p:nvPr/>
        </p:nvPicPr>
        <p:blipFill>
          <a:blip r:embed="rId10"/>
          <a:stretch>
            <a:fillRect/>
          </a:stretch>
        </p:blipFill>
        <p:spPr>
          <a:xfrm>
            <a:off x="289276" y="7307809"/>
            <a:ext cx="2853950" cy="2781965"/>
          </a:xfrm>
          <a:prstGeom prst="rect">
            <a:avLst/>
          </a:prstGeom>
        </p:spPr>
      </p:pic>
      <p:pic>
        <p:nvPicPr>
          <p:cNvPr id="27" name="Picture 26">
            <a:extLst>
              <a:ext uri="{FF2B5EF4-FFF2-40B4-BE49-F238E27FC236}">
                <a16:creationId xmlns:a16="http://schemas.microsoft.com/office/drawing/2014/main" id="{B36E1B11-7CA3-4AD5-9EFD-38F99D05F729}"/>
              </a:ext>
            </a:extLst>
          </p:cNvPr>
          <p:cNvPicPr>
            <a:picLocks noChangeAspect="1"/>
          </p:cNvPicPr>
          <p:nvPr/>
        </p:nvPicPr>
        <p:blipFill>
          <a:blip r:embed="rId11"/>
          <a:stretch>
            <a:fillRect/>
          </a:stretch>
        </p:blipFill>
        <p:spPr>
          <a:xfrm>
            <a:off x="12762270" y="3366798"/>
            <a:ext cx="5412347" cy="3206137"/>
          </a:xfrm>
          <a:prstGeom prst="rect">
            <a:avLst/>
          </a:prstGeom>
          <a:ln w="53975">
            <a:solidFill>
              <a:srgbClr val="B52074"/>
            </a:solidFill>
            <a:prstDash val="dash"/>
          </a:ln>
        </p:spPr>
      </p:pic>
      <p:pic>
        <p:nvPicPr>
          <p:cNvPr id="5" name="Picture 4">
            <a:extLst>
              <a:ext uri="{FF2B5EF4-FFF2-40B4-BE49-F238E27FC236}">
                <a16:creationId xmlns:a16="http://schemas.microsoft.com/office/drawing/2014/main" id="{8E8A64A8-AEEC-4990-8ABC-93352715508E}"/>
              </a:ext>
            </a:extLst>
          </p:cNvPr>
          <p:cNvPicPr>
            <a:picLocks noChangeAspect="1"/>
          </p:cNvPicPr>
          <p:nvPr/>
        </p:nvPicPr>
        <p:blipFill rotWithShape="1">
          <a:blip r:embed="rId12">
            <a:extLst>
              <a:ext uri="{28A0092B-C50C-407E-A947-70E740481C1C}">
                <a14:useLocalDpi xmlns:a14="http://schemas.microsoft.com/office/drawing/2010/main" val="0"/>
              </a:ext>
            </a:extLst>
          </a:blip>
          <a:srcRect l="23934" t="10270" r="23197" b="3716"/>
          <a:stretch/>
        </p:blipFill>
        <p:spPr>
          <a:xfrm>
            <a:off x="9662162" y="5941963"/>
            <a:ext cx="2619909" cy="4474616"/>
          </a:xfrm>
          <a:prstGeom prst="rect">
            <a:avLst/>
          </a:prstGeom>
        </p:spPr>
      </p:pic>
      <p:pic>
        <p:nvPicPr>
          <p:cNvPr id="19" name="Picture 5">
            <a:extLst>
              <a:ext uri="{FF2B5EF4-FFF2-40B4-BE49-F238E27FC236}">
                <a16:creationId xmlns:a16="http://schemas.microsoft.com/office/drawing/2014/main" id="{9BF6EAFA-C911-44C5-A8EC-9C2CA6024B0C}"/>
              </a:ext>
            </a:extLst>
          </p:cNvPr>
          <p:cNvPicPr>
            <a:picLocks noChangeAspect="1"/>
          </p:cNvPicPr>
          <p:nvPr/>
        </p:nvPicPr>
        <p:blipFill rotWithShape="1">
          <a:blip r:embed="rId13"/>
          <a:srcRect l="17426" t="33505" r="16141"/>
          <a:stretch/>
        </p:blipFill>
        <p:spPr>
          <a:xfrm>
            <a:off x="7167171" y="7880765"/>
            <a:ext cx="2889967" cy="2650290"/>
          </a:xfrm>
          <a:prstGeom prst="rect">
            <a:avLst/>
          </a:prstGeom>
        </p:spPr>
      </p:pic>
      <p:pic>
        <p:nvPicPr>
          <p:cNvPr id="3" name="Picture 2"/>
          <p:cNvPicPr>
            <a:picLocks noChangeAspect="1"/>
          </p:cNvPicPr>
          <p:nvPr/>
        </p:nvPicPr>
        <p:blipFill>
          <a:blip r:embed="rId14"/>
          <a:stretch>
            <a:fillRect/>
          </a:stretch>
        </p:blipFill>
        <p:spPr>
          <a:xfrm>
            <a:off x="8773069" y="2904825"/>
            <a:ext cx="3841972" cy="2728139"/>
          </a:xfrm>
          <a:prstGeom prst="rect">
            <a:avLst/>
          </a:prstGeom>
        </p:spPr>
      </p:pic>
      <p:pic>
        <p:nvPicPr>
          <p:cNvPr id="17" name="Рисунок 9">
            <a:extLst>
              <a:ext uri="{FF2B5EF4-FFF2-40B4-BE49-F238E27FC236}">
                <a16:creationId xmlns:a16="http://schemas.microsoft.com/office/drawing/2014/main" id="{28761FF2-0720-4920-B3A2-09ECA463358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Tree>
    <p:extLst>
      <p:ext uri="{BB962C8B-B14F-4D97-AF65-F5344CB8AC3E}">
        <p14:creationId xmlns:p14="http://schemas.microsoft.com/office/powerpoint/2010/main" val="2084267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9B491E9-1827-41D8-BFE7-9F6A9C429A0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9144000" y="3505768"/>
            <a:ext cx="4619862" cy="6159716"/>
          </a:xfrm>
          <a:prstGeom prst="roundRect">
            <a:avLst>
              <a:gd name="adj" fmla="val 10069"/>
            </a:avLst>
          </a:prstGeom>
        </p:spPr>
      </p:pic>
      <p:pic>
        <p:nvPicPr>
          <p:cNvPr id="29" name="Picture 28">
            <a:extLst>
              <a:ext uri="{FF2B5EF4-FFF2-40B4-BE49-F238E27FC236}">
                <a16:creationId xmlns:a16="http://schemas.microsoft.com/office/drawing/2014/main" id="{B0A9B6FF-0271-47C8-8701-3E676B8AFED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804" b="17877"/>
          <a:stretch/>
        </p:blipFill>
        <p:spPr>
          <a:xfrm>
            <a:off x="13897754" y="3505767"/>
            <a:ext cx="4223244" cy="3167382"/>
          </a:xfrm>
          <a:prstGeom prst="roundRect">
            <a:avLst>
              <a:gd name="adj" fmla="val 13780"/>
            </a:avLst>
          </a:prstGeom>
        </p:spPr>
      </p:pic>
      <p:pic>
        <p:nvPicPr>
          <p:cNvPr id="30" name="Picture 29">
            <a:extLst>
              <a:ext uri="{FF2B5EF4-FFF2-40B4-BE49-F238E27FC236}">
                <a16:creationId xmlns:a16="http://schemas.microsoft.com/office/drawing/2014/main" id="{81348BB9-7D87-492F-953E-1AC0909BB6E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0040"/>
          <a:stretch/>
        </p:blipFill>
        <p:spPr>
          <a:xfrm>
            <a:off x="13954814" y="6800251"/>
            <a:ext cx="4172991" cy="2865233"/>
          </a:xfrm>
          <a:prstGeom prst="roundRect">
            <a:avLst>
              <a:gd name="adj" fmla="val 11880"/>
            </a:avLst>
          </a:prstGeom>
        </p:spPr>
      </p:pic>
      <p:pic>
        <p:nvPicPr>
          <p:cNvPr id="9" name="Picture 8">
            <a:extLst>
              <a:ext uri="{FF2B5EF4-FFF2-40B4-BE49-F238E27FC236}">
                <a16:creationId xmlns:a16="http://schemas.microsoft.com/office/drawing/2014/main" id="{793B0548-58C3-46B0-BFCA-EEBC476740C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572" r="2875" b="2011"/>
          <a:stretch/>
        </p:blipFill>
        <p:spPr>
          <a:xfrm>
            <a:off x="253598" y="3505768"/>
            <a:ext cx="4080632" cy="6159716"/>
          </a:xfrm>
          <a:prstGeom prst="roundRect">
            <a:avLst>
              <a:gd name="adj" fmla="val 9198"/>
            </a:avLst>
          </a:prstGeom>
        </p:spPr>
      </p:pic>
      <p:pic>
        <p:nvPicPr>
          <p:cNvPr id="12" name="Picture 11">
            <a:extLst>
              <a:ext uri="{FF2B5EF4-FFF2-40B4-BE49-F238E27FC236}">
                <a16:creationId xmlns:a16="http://schemas.microsoft.com/office/drawing/2014/main" id="{EC333764-FC82-4307-8518-0D10315F79E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4468121" y="3505768"/>
            <a:ext cx="4265075" cy="3118631"/>
          </a:xfrm>
          <a:prstGeom prst="roundRect">
            <a:avLst>
              <a:gd name="adj" fmla="val 13246"/>
            </a:avLst>
          </a:prstGeom>
        </p:spPr>
      </p:pic>
      <p:pic>
        <p:nvPicPr>
          <p:cNvPr id="17" name="Picture 16">
            <a:extLst>
              <a:ext uri="{FF2B5EF4-FFF2-40B4-BE49-F238E27FC236}">
                <a16:creationId xmlns:a16="http://schemas.microsoft.com/office/drawing/2014/main" id="{85D80D05-9510-488F-A13B-22639461F2E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66000"/>
                    </a14:imgEffect>
                  </a14:imgLayer>
                </a14:imgProps>
              </a:ext>
              <a:ext uri="{28A0092B-C50C-407E-A947-70E740481C1C}">
                <a14:useLocalDpi xmlns:a14="http://schemas.microsoft.com/office/drawing/2010/main" val="0"/>
              </a:ext>
            </a:extLst>
          </a:blip>
          <a:srcRect t="7207"/>
          <a:stretch/>
        </p:blipFill>
        <p:spPr>
          <a:xfrm>
            <a:off x="4524139" y="6771605"/>
            <a:ext cx="4156766" cy="2893878"/>
          </a:xfrm>
          <a:prstGeom prst="roundRect">
            <a:avLst>
              <a:gd name="adj" fmla="val 9821"/>
            </a:avLst>
          </a:prstGeom>
        </p:spPr>
      </p:pic>
      <p:pic>
        <p:nvPicPr>
          <p:cNvPr id="22" name="Рисунок 3">
            <a:extLst>
              <a:ext uri="{FF2B5EF4-FFF2-40B4-BE49-F238E27FC236}">
                <a16:creationId xmlns:a16="http://schemas.microsoft.com/office/drawing/2014/main" id="{FD67307C-7BD6-4E20-B73B-978C97193A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0"/>
            <a:ext cx="18288000" cy="1466658"/>
          </a:xfrm>
          <a:prstGeom prst="rect">
            <a:avLst/>
          </a:prstGeom>
        </p:spPr>
      </p:pic>
      <p:sp>
        <p:nvSpPr>
          <p:cNvPr id="23" name="Title 1">
            <a:extLst>
              <a:ext uri="{FF2B5EF4-FFF2-40B4-BE49-F238E27FC236}">
                <a16:creationId xmlns:a16="http://schemas.microsoft.com/office/drawing/2014/main" id="{B65AA53B-17A1-44F8-A288-F6C52074E92B}"/>
              </a:ext>
            </a:extLst>
          </p:cNvPr>
          <p:cNvSpPr txBox="1">
            <a:spLocks/>
          </p:cNvSpPr>
          <p:nvPr/>
        </p:nvSpPr>
        <p:spPr>
          <a:xfrm>
            <a:off x="6654109" y="420238"/>
            <a:ext cx="4979783" cy="59480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3000" b="1" i="1" dirty="0">
                <a:solidFill>
                  <a:prstClr val="white"/>
                </a:solidFill>
                <a:latin typeface="Times New Roman" panose="02020603050405020304" pitchFamily="18" charset="0"/>
                <a:cs typeface="Times New Roman" panose="02020603050405020304" pitchFamily="18" charset="0"/>
              </a:rPr>
              <a:t>Material Resources</a:t>
            </a:r>
          </a:p>
        </p:txBody>
      </p:sp>
      <p:pic>
        <p:nvPicPr>
          <p:cNvPr id="10" name="Graphic 9">
            <a:extLst>
              <a:ext uri="{FF2B5EF4-FFF2-40B4-BE49-F238E27FC236}">
                <a16:creationId xmlns:a16="http://schemas.microsoft.com/office/drawing/2014/main" id="{9936A5CE-BE34-4D2B-908E-372E475A2B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508753" y="126291"/>
            <a:ext cx="1214076" cy="1214076"/>
          </a:xfrm>
          <a:prstGeom prst="rect">
            <a:avLst/>
          </a:prstGeom>
        </p:spPr>
      </p:pic>
      <p:pic>
        <p:nvPicPr>
          <p:cNvPr id="8" name="Рисунок 3">
            <a:extLst>
              <a:ext uri="{FF2B5EF4-FFF2-40B4-BE49-F238E27FC236}">
                <a16:creationId xmlns:a16="http://schemas.microsoft.com/office/drawing/2014/main" id="{753DB8C8-05B6-4DA7-A62E-4B091EEC5CD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9662" y="1592951"/>
            <a:ext cx="20467320" cy="671781"/>
          </a:xfrm>
          <a:prstGeom prst="roundRect">
            <a:avLst>
              <a:gd name="adj" fmla="val 31214"/>
            </a:avLst>
          </a:prstGeom>
        </p:spPr>
      </p:pic>
      <p:sp>
        <p:nvSpPr>
          <p:cNvPr id="7" name="Rectangle 6">
            <a:extLst>
              <a:ext uri="{FF2B5EF4-FFF2-40B4-BE49-F238E27FC236}">
                <a16:creationId xmlns:a16="http://schemas.microsoft.com/office/drawing/2014/main" id="{90C9E60E-CF06-4444-A7EE-67ED7302BEEB}"/>
              </a:ext>
            </a:extLst>
          </p:cNvPr>
          <p:cNvSpPr/>
          <p:nvPr/>
        </p:nvSpPr>
        <p:spPr>
          <a:xfrm>
            <a:off x="6065678" y="1620399"/>
            <a:ext cx="6156640" cy="590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white"/>
                </a:solidFill>
                <a:latin typeface="Times New Roman" panose="02020603050405020304" pitchFamily="18" charset="0"/>
                <a:cs typeface="Times New Roman" panose="02020603050405020304" pitchFamily="18" charset="0"/>
              </a:rPr>
              <a:t>Already installed and in use in 2025</a:t>
            </a:r>
            <a:endParaRPr lang="hy-AM" sz="2700" b="1" dirty="0">
              <a:solidFill>
                <a:prstClr val="white"/>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D2DE172-5ACE-4FD8-97A6-1A6E347C2404}"/>
              </a:ext>
            </a:extLst>
          </p:cNvPr>
          <p:cNvSpPr/>
          <p:nvPr/>
        </p:nvSpPr>
        <p:spPr>
          <a:xfrm>
            <a:off x="518326" y="2453779"/>
            <a:ext cx="7631807" cy="646331"/>
          </a:xfrm>
          <a:prstGeom prst="rect">
            <a:avLst/>
          </a:prstGeom>
        </p:spPr>
        <p:txBody>
          <a:bodyPr wrap="square">
            <a:spAutoFit/>
          </a:bodyPr>
          <a:lstStyle/>
          <a:p>
            <a:pPr algn="ctr" defTabSz="1371600">
              <a:defRPr/>
            </a:pPr>
            <a:r>
              <a:rPr lang="en-US" sz="3600" i="1" dirty="0" err="1">
                <a:solidFill>
                  <a:srgbClr val="06105A"/>
                </a:solidFill>
                <a:latin typeface="Times New Roman" panose="02020603050405020304" pitchFamily="18" charset="0"/>
                <a:ea typeface="Times New Roman" panose="02020603050405020304" pitchFamily="18" charset="0"/>
                <a:cs typeface="Times New Roman" panose="02020603050405020304" pitchFamily="18" charset="0"/>
              </a:rPr>
              <a:t>Multiarc</a:t>
            </a:r>
            <a:r>
              <a:rPr lang="en-US" sz="3600" i="1" dirty="0">
                <a:solidFill>
                  <a:srgbClr val="06105A"/>
                </a:solidFill>
                <a:latin typeface="Times New Roman" panose="02020603050405020304" pitchFamily="18" charset="0"/>
                <a:ea typeface="Times New Roman" panose="02020603050405020304" pitchFamily="18" charset="0"/>
                <a:cs typeface="Times New Roman" panose="02020603050405020304" pitchFamily="18" charset="0"/>
              </a:rPr>
              <a:t> deposition system</a:t>
            </a:r>
            <a:endParaRPr lang="en-US" sz="3600" i="1" dirty="0">
              <a:solidFill>
                <a:srgbClr val="06105A"/>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E0AF6A9-097A-4B09-94DE-049CB6E2E285}"/>
              </a:ext>
            </a:extLst>
          </p:cNvPr>
          <p:cNvSpPr/>
          <p:nvPr/>
        </p:nvSpPr>
        <p:spPr>
          <a:xfrm>
            <a:off x="10467927" y="2536317"/>
            <a:ext cx="6591869" cy="584775"/>
          </a:xfrm>
          <a:prstGeom prst="rect">
            <a:avLst/>
          </a:prstGeom>
        </p:spPr>
        <p:txBody>
          <a:bodyPr wrap="none">
            <a:spAutoFit/>
          </a:bodyPr>
          <a:lstStyle/>
          <a:p>
            <a:pPr algn="ctr" defTabSz="1371600">
              <a:defRPr/>
            </a:pPr>
            <a:r>
              <a:rPr lang="en-US" sz="3200" dirty="0">
                <a:solidFill>
                  <a:srgbClr val="09105A"/>
                </a:solidFill>
                <a:latin typeface="Times New Roman" panose="02020603050405020304" pitchFamily="18" charset="0"/>
                <a:cs typeface="Times New Roman" panose="02020603050405020304" pitchFamily="18" charset="0"/>
              </a:rPr>
              <a:t>Pulsed Laser Deposition (PLD) system</a:t>
            </a:r>
            <a:endParaRPr lang="en-US" sz="3200" i="1" dirty="0">
              <a:solidFill>
                <a:srgbClr val="09105A"/>
              </a:solidFill>
              <a:latin typeface="Times New Roman" panose="02020603050405020304" pitchFamily="18" charset="0"/>
              <a:cs typeface="Times New Roman" panose="02020603050405020304" pitchFamily="18" charset="0"/>
            </a:endParaRPr>
          </a:p>
        </p:txBody>
      </p:sp>
      <p:pic>
        <p:nvPicPr>
          <p:cNvPr id="35" name="Graphic 34">
            <a:extLst>
              <a:ext uri="{FF2B5EF4-FFF2-40B4-BE49-F238E27FC236}">
                <a16:creationId xmlns:a16="http://schemas.microsoft.com/office/drawing/2014/main" id="{8212F58B-6202-4010-BF39-A6A70269AD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4078010" y="3248237"/>
            <a:ext cx="637871" cy="220647"/>
          </a:xfrm>
          <a:prstGeom prst="rect">
            <a:avLst/>
          </a:prstGeom>
        </p:spPr>
      </p:pic>
      <p:pic>
        <p:nvPicPr>
          <p:cNvPr id="36" name="Graphic 35">
            <a:extLst>
              <a:ext uri="{FF2B5EF4-FFF2-40B4-BE49-F238E27FC236}">
                <a16:creationId xmlns:a16="http://schemas.microsoft.com/office/drawing/2014/main" id="{135FB96B-3CD9-4694-BC48-B03B0636952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5400000">
            <a:off x="13513655" y="3395443"/>
            <a:ext cx="637871" cy="220647"/>
          </a:xfrm>
          <a:prstGeom prst="rect">
            <a:avLst/>
          </a:prstGeom>
        </p:spPr>
      </p:pic>
      <p:pic>
        <p:nvPicPr>
          <p:cNvPr id="18" name="Рисунок 9">
            <a:extLst>
              <a:ext uri="{FF2B5EF4-FFF2-40B4-BE49-F238E27FC236}">
                <a16:creationId xmlns:a16="http://schemas.microsoft.com/office/drawing/2014/main" id="{93E29B6D-87B8-47F3-BD8B-05C6D4F0E47E}"/>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Tree>
    <p:extLst>
      <p:ext uri="{BB962C8B-B14F-4D97-AF65-F5344CB8AC3E}">
        <p14:creationId xmlns:p14="http://schemas.microsoft.com/office/powerpoint/2010/main" val="638834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3">
            <a:extLst>
              <a:ext uri="{FF2B5EF4-FFF2-40B4-BE49-F238E27FC236}">
                <a16:creationId xmlns:a16="http://schemas.microsoft.com/office/drawing/2014/main" id="{03F949B6-2EEF-4224-9A6A-540138C554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8288000" cy="1466658"/>
          </a:xfrm>
          <a:prstGeom prst="rect">
            <a:avLst/>
          </a:prstGeom>
        </p:spPr>
      </p:pic>
      <p:sp>
        <p:nvSpPr>
          <p:cNvPr id="23" name="Title 1">
            <a:extLst>
              <a:ext uri="{FF2B5EF4-FFF2-40B4-BE49-F238E27FC236}">
                <a16:creationId xmlns:a16="http://schemas.microsoft.com/office/drawing/2014/main" id="{B65AA53B-17A1-44F8-A288-F6C52074E92B}"/>
              </a:ext>
            </a:extLst>
          </p:cNvPr>
          <p:cNvSpPr txBox="1">
            <a:spLocks/>
          </p:cNvSpPr>
          <p:nvPr/>
        </p:nvSpPr>
        <p:spPr>
          <a:xfrm>
            <a:off x="6654108" y="420238"/>
            <a:ext cx="6524328" cy="594806"/>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4000" b="1" dirty="0">
                <a:solidFill>
                  <a:prstClr val="white"/>
                </a:solidFill>
                <a:latin typeface="Times New Roman" panose="02020603050405020304" pitchFamily="18" charset="0"/>
                <a:cs typeface="Times New Roman" panose="02020603050405020304" pitchFamily="18" charset="0"/>
              </a:rPr>
              <a:t>Research activity on XPS</a:t>
            </a:r>
            <a:endParaRPr lang="hy-AM" sz="4000" b="1" dirty="0">
              <a:solidFill>
                <a:prstClr val="white"/>
              </a:solidFill>
              <a:latin typeface="Times New Roman" panose="02020603050405020304" pitchFamily="18" charset="0"/>
              <a:cs typeface="Times New Roman" panose="02020603050405020304" pitchFamily="18" charset="0"/>
            </a:endParaRPr>
          </a:p>
        </p:txBody>
      </p:sp>
      <p:pic>
        <p:nvPicPr>
          <p:cNvPr id="10" name="Graphic 9">
            <a:extLst>
              <a:ext uri="{FF2B5EF4-FFF2-40B4-BE49-F238E27FC236}">
                <a16:creationId xmlns:a16="http://schemas.microsoft.com/office/drawing/2014/main" id="{9936A5CE-BE34-4D2B-908E-372E475A2B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08753" y="126291"/>
            <a:ext cx="1214076" cy="1214076"/>
          </a:xfrm>
          <a:prstGeom prst="rect">
            <a:avLst/>
          </a:prstGeom>
        </p:spPr>
      </p:pic>
      <p:sp>
        <p:nvSpPr>
          <p:cNvPr id="7" name="Rectangle 6">
            <a:extLst>
              <a:ext uri="{FF2B5EF4-FFF2-40B4-BE49-F238E27FC236}">
                <a16:creationId xmlns:a16="http://schemas.microsoft.com/office/drawing/2014/main" id="{90C9E60E-CF06-4444-A7EE-67ED7302BEEB}"/>
              </a:ext>
            </a:extLst>
          </p:cNvPr>
          <p:cNvSpPr/>
          <p:nvPr/>
        </p:nvSpPr>
        <p:spPr>
          <a:xfrm>
            <a:off x="190552" y="1409700"/>
            <a:ext cx="13296743" cy="372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2000" b="1" dirty="0">
                <a:solidFill>
                  <a:srgbClr val="06105A"/>
                </a:solidFill>
                <a:latin typeface="Times New Roman" panose="02020603050405020304" pitchFamily="18" charset="0"/>
                <a:cs typeface="Times New Roman" panose="02020603050405020304" pitchFamily="18" charset="0"/>
              </a:rPr>
              <a:t>Studies conducted with an X-ray photoelectron spectrometer</a:t>
            </a:r>
            <a:r>
              <a:rPr lang="hy-AM" sz="2000" b="1" dirty="0">
                <a:solidFill>
                  <a:srgbClr val="06105A"/>
                </a:solidFill>
                <a:latin typeface="Times New Roman" panose="02020603050405020304" pitchFamily="18" charset="0"/>
                <a:cs typeface="Times New Roman" panose="02020603050405020304" pitchFamily="18" charset="0"/>
              </a:rPr>
              <a:t>՝</a:t>
            </a:r>
          </a:p>
        </p:txBody>
      </p:sp>
      <p:graphicFrame>
        <p:nvGraphicFramePr>
          <p:cNvPr id="18" name="Table 17">
            <a:extLst>
              <a:ext uri="{FF2B5EF4-FFF2-40B4-BE49-F238E27FC236}">
                <a16:creationId xmlns:a16="http://schemas.microsoft.com/office/drawing/2014/main" id="{AC8C651B-6633-46CC-82DB-5C0270D7C723}"/>
              </a:ext>
            </a:extLst>
          </p:cNvPr>
          <p:cNvGraphicFramePr>
            <a:graphicFrameLocks noGrp="1"/>
          </p:cNvGraphicFramePr>
          <p:nvPr>
            <p:extLst>
              <p:ext uri="{D42A27DB-BD31-4B8C-83A1-F6EECF244321}">
                <p14:modId xmlns:p14="http://schemas.microsoft.com/office/powerpoint/2010/main" val="1289616930"/>
              </p:ext>
            </p:extLst>
          </p:nvPr>
        </p:nvGraphicFramePr>
        <p:xfrm>
          <a:off x="209543" y="1823447"/>
          <a:ext cx="12038130" cy="8343522"/>
        </p:xfrm>
        <a:graphic>
          <a:graphicData uri="http://schemas.openxmlformats.org/drawingml/2006/table">
            <a:tbl>
              <a:tblPr firstRow="1" firstCol="1" bandRow="1">
                <a:tableStyleId>{5C22544A-7EE6-4342-B048-85BDC9FD1C3A}</a:tableStyleId>
              </a:tblPr>
              <a:tblGrid>
                <a:gridCol w="634341">
                  <a:extLst>
                    <a:ext uri="{9D8B030D-6E8A-4147-A177-3AD203B41FA5}">
                      <a16:colId xmlns:a16="http://schemas.microsoft.com/office/drawing/2014/main" val="2921533686"/>
                    </a:ext>
                  </a:extLst>
                </a:gridCol>
                <a:gridCol w="3833084">
                  <a:extLst>
                    <a:ext uri="{9D8B030D-6E8A-4147-A177-3AD203B41FA5}">
                      <a16:colId xmlns:a16="http://schemas.microsoft.com/office/drawing/2014/main" val="300697146"/>
                    </a:ext>
                  </a:extLst>
                </a:gridCol>
                <a:gridCol w="3092828">
                  <a:extLst>
                    <a:ext uri="{9D8B030D-6E8A-4147-A177-3AD203B41FA5}">
                      <a16:colId xmlns:a16="http://schemas.microsoft.com/office/drawing/2014/main" val="3618775672"/>
                    </a:ext>
                  </a:extLst>
                </a:gridCol>
                <a:gridCol w="3091673">
                  <a:extLst>
                    <a:ext uri="{9D8B030D-6E8A-4147-A177-3AD203B41FA5}">
                      <a16:colId xmlns:a16="http://schemas.microsoft.com/office/drawing/2014/main" val="1952570439"/>
                    </a:ext>
                  </a:extLst>
                </a:gridCol>
                <a:gridCol w="1386204">
                  <a:extLst>
                    <a:ext uri="{9D8B030D-6E8A-4147-A177-3AD203B41FA5}">
                      <a16:colId xmlns:a16="http://schemas.microsoft.com/office/drawing/2014/main" val="563469541"/>
                    </a:ext>
                  </a:extLst>
                </a:gridCol>
              </a:tblGrid>
              <a:tr h="272888">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N</a:t>
                      </a:r>
                      <a:endParaRPr lang="en-US" sz="14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ctr">
                        <a:lnSpc>
                          <a:spcPct val="107000"/>
                        </a:lnSpc>
                        <a:spcBef>
                          <a:spcPts val="0"/>
                        </a:spcBef>
                        <a:spcAft>
                          <a:spcPts val="0"/>
                        </a:spcAft>
                      </a:pPr>
                      <a:r>
                        <a:rPr lang="en-US" sz="1400" b="1" dirty="0" err="1">
                          <a:effectLst/>
                          <a:latin typeface="Times New Roman" panose="02020603050405020304" pitchFamily="18" charset="0"/>
                          <a:cs typeface="Times New Roman" panose="02020603050405020304" pitchFamily="18" charset="0"/>
                        </a:rPr>
                        <a:t>Հաստատություն</a:t>
                      </a:r>
                      <a:endParaRPr lang="en-US" sz="14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ctr">
                        <a:lnSpc>
                          <a:spcPct val="107000"/>
                        </a:lnSpc>
                        <a:spcBef>
                          <a:spcPts val="0"/>
                        </a:spcBef>
                        <a:spcAft>
                          <a:spcPts val="0"/>
                        </a:spcAft>
                      </a:pPr>
                      <a:r>
                        <a:rPr lang="en-US" sz="1400" b="1" dirty="0" err="1">
                          <a:effectLst/>
                          <a:latin typeface="Times New Roman" panose="02020603050405020304" pitchFamily="18" charset="0"/>
                          <a:cs typeface="Times New Roman" panose="02020603050405020304" pitchFamily="18" charset="0"/>
                        </a:rPr>
                        <a:t>Պատասխանատու</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անձ</a:t>
                      </a:r>
                      <a:endParaRPr lang="en-US" sz="14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ctr">
                        <a:lnSpc>
                          <a:spcPct val="107000"/>
                        </a:lnSpc>
                        <a:spcBef>
                          <a:spcPts val="0"/>
                        </a:spcBef>
                        <a:spcAft>
                          <a:spcPts val="0"/>
                        </a:spcAft>
                      </a:pPr>
                      <a:r>
                        <a:rPr lang="en-US" sz="1400" b="1" dirty="0" err="1">
                          <a:effectLst/>
                          <a:latin typeface="Times New Roman" panose="02020603050405020304" pitchFamily="18" charset="0"/>
                          <a:cs typeface="Times New Roman" panose="02020603050405020304" pitchFamily="18" charset="0"/>
                        </a:rPr>
                        <a:t>Նմուշ</a:t>
                      </a:r>
                      <a:endParaRPr lang="en-US" sz="14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ctr">
                        <a:lnSpc>
                          <a:spcPct val="107000"/>
                        </a:lnSpc>
                        <a:spcBef>
                          <a:spcPts val="0"/>
                        </a:spcBef>
                        <a:spcAft>
                          <a:spcPts val="0"/>
                        </a:spcAft>
                      </a:pPr>
                      <a:r>
                        <a:rPr lang="en-US" sz="1400" b="1" dirty="0" err="1">
                          <a:effectLst/>
                          <a:latin typeface="Times New Roman" panose="02020603050405020304" pitchFamily="18" charset="0"/>
                          <a:cs typeface="Times New Roman" panose="02020603050405020304" pitchFamily="18" charset="0"/>
                        </a:rPr>
                        <a:t>Ամսաթիվ</a:t>
                      </a:r>
                      <a:endParaRPr lang="en-US" sz="14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extLst>
                  <a:ext uri="{0D108BD9-81ED-4DB2-BD59-A6C34878D82A}">
                    <a16:rowId xmlns:a16="http://schemas.microsoft.com/office/drawing/2014/main" val="3873526438"/>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a:t>
                      </a:r>
                      <a:r>
                        <a:rPr lang="ru-RU" sz="1200" b="1" dirty="0">
                          <a:effectLst/>
                          <a:latin typeface="Times New Roman" panose="02020603050405020304" pitchFamily="18" charset="0"/>
                          <a:cs typeface="Times New Roman" panose="02020603050405020304" pitchFamily="18" charset="0"/>
                        </a:rPr>
                        <a:t>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ԵՊՀ </a:t>
                      </a:r>
                      <a:r>
                        <a:rPr lang="en-US" sz="1200" b="0" dirty="0" err="1">
                          <a:solidFill>
                            <a:srgbClr val="06105A"/>
                          </a:solidFill>
                          <a:effectLst/>
                          <a:latin typeface="Times New Roman" panose="02020603050405020304" pitchFamily="18" charset="0"/>
                          <a:cs typeface="Times New Roman" panose="02020603050405020304" pitchFamily="18" charset="0"/>
                        </a:rPr>
                        <a:t>Նյութագիտության</a:t>
                      </a:r>
                      <a:r>
                        <a:rPr lang="en-US" sz="1200" b="0" dirty="0">
                          <a:solidFill>
                            <a:srgbClr val="06105A"/>
                          </a:solidFill>
                          <a:effectLst/>
                          <a:latin typeface="Times New Roman" panose="02020603050405020304" pitchFamily="18" charset="0"/>
                          <a:cs typeface="Times New Roman" panose="02020603050405020304" pitchFamily="18" charset="0"/>
                        </a:rPr>
                        <a:t> և </a:t>
                      </a:r>
                      <a:r>
                        <a:rPr lang="en-US" sz="1200" b="0" dirty="0" err="1">
                          <a:solidFill>
                            <a:srgbClr val="06105A"/>
                          </a:solidFill>
                          <a:effectLst/>
                          <a:latin typeface="Times New Roman" panose="02020603050405020304" pitchFamily="18" charset="0"/>
                          <a:cs typeface="Times New Roman" panose="02020603050405020304" pitchFamily="18" charset="0"/>
                        </a:rPr>
                        <a:t>նանոտեխնոլոգիաների</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կենտրոն</a:t>
                      </a:r>
                      <a:r>
                        <a:rPr lang="en-US" sz="1200" b="0" dirty="0">
                          <a:solidFill>
                            <a:srgbClr val="06105A"/>
                          </a:solidFill>
                          <a:effectLst/>
                          <a:latin typeface="Times New Roman" panose="02020603050405020304" pitchFamily="18" charset="0"/>
                          <a:cs typeface="Times New Roman" panose="02020603050405020304" pitchFamily="18" charset="0"/>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Հ. </a:t>
                      </a:r>
                      <a:r>
                        <a:rPr lang="en-US" sz="1200" b="0" dirty="0" err="1">
                          <a:solidFill>
                            <a:srgbClr val="06105A"/>
                          </a:solidFill>
                          <a:effectLst/>
                          <a:latin typeface="Times New Roman" panose="02020603050405020304" pitchFamily="18" charset="0"/>
                          <a:cs typeface="Times New Roman" panose="02020603050405020304" pitchFamily="18" charset="0"/>
                        </a:rPr>
                        <a:t>Մարգարյան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err="1">
                          <a:solidFill>
                            <a:srgbClr val="06105A"/>
                          </a:solidFill>
                          <a:effectLst/>
                          <a:latin typeface="Times New Roman" panose="02020603050405020304" pitchFamily="18" charset="0"/>
                          <a:cs typeface="Times New Roman" panose="02020603050405020304" pitchFamily="18" charset="0"/>
                        </a:rPr>
                        <a:t>ZnO</a:t>
                      </a:r>
                      <a:r>
                        <a:rPr lang="en-US" sz="1200" b="0" dirty="0">
                          <a:solidFill>
                            <a:srgbClr val="06105A"/>
                          </a:solidFill>
                          <a:effectLst/>
                          <a:latin typeface="Times New Roman" panose="02020603050405020304" pitchFamily="18" charset="0"/>
                          <a:cs typeface="Times New Roman" panose="02020603050405020304" pitchFamily="18" charset="0"/>
                        </a:rPr>
                        <a:t>  </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2 -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22.02.25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133517113"/>
                  </a:ext>
                </a:extLst>
              </a:tr>
              <a:tr h="541238">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2</a:t>
                      </a:r>
                      <a:r>
                        <a:rPr lang="ru-RU" sz="1200" b="1" dirty="0">
                          <a:effectLst/>
                          <a:latin typeface="Times New Roman" panose="02020603050405020304" pitchFamily="18" charset="0"/>
                          <a:cs typeface="Times New Roman" panose="02020603050405020304" pitchFamily="18" charset="0"/>
                        </a:rPr>
                        <a:t>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Նալբանդյանի </a:t>
                      </a:r>
                      <a:r>
                        <a:rPr lang="en-US" sz="1200" b="0" dirty="0" err="1">
                          <a:solidFill>
                            <a:srgbClr val="06105A"/>
                          </a:solidFill>
                          <a:effectLst/>
                          <a:latin typeface="Times New Roman" panose="02020603050405020304" pitchFamily="18" charset="0"/>
                          <a:cs typeface="Times New Roman" panose="02020603050405020304" pitchFamily="18" charset="0"/>
                        </a:rPr>
                        <a:t>անվան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պետական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ակադեմիա</a:t>
                      </a:r>
                      <a:r>
                        <a:rPr lang="ru-RU"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քիմ</a:t>
                      </a:r>
                      <a:r>
                        <a:rPr lang="ru-RU"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Ֆիզիկայի</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ինստիտուտ</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Վ. </a:t>
                      </a:r>
                      <a:r>
                        <a:rPr lang="en-US" sz="1200" b="0" dirty="0" err="1">
                          <a:solidFill>
                            <a:srgbClr val="06105A"/>
                          </a:solidFill>
                          <a:effectLst/>
                          <a:latin typeface="Times New Roman" panose="02020603050405020304" pitchFamily="18" charset="0"/>
                          <a:cs typeface="Times New Roman" panose="02020603050405020304" pitchFamily="18" charset="0"/>
                        </a:rPr>
                        <a:t>Հայրապետյան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err="1">
                          <a:solidFill>
                            <a:srgbClr val="06105A"/>
                          </a:solidFill>
                          <a:effectLst/>
                          <a:latin typeface="Times New Roman" panose="02020603050405020304" pitchFamily="18" charset="0"/>
                          <a:cs typeface="Times New Roman" panose="02020603050405020304" pitchFamily="18" charset="0"/>
                        </a:rPr>
                        <a:t>AzO</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AzoZnO</a:t>
                      </a:r>
                      <a:r>
                        <a:rPr lang="en-US" sz="1200" b="0" dirty="0">
                          <a:solidFill>
                            <a:srgbClr val="06105A"/>
                          </a:solidFill>
                          <a:effectLst/>
                          <a:latin typeface="Times New Roman" panose="02020603050405020304" pitchFamily="18" charset="0"/>
                          <a:cs typeface="Times New Roman" panose="02020603050405020304" pitchFamily="18" charset="0"/>
                        </a:rPr>
                        <a:t>, WS</a:t>
                      </a:r>
                      <a:r>
                        <a:rPr lang="en-US" sz="1200" b="0" baseline="-25000" dirty="0">
                          <a:solidFill>
                            <a:srgbClr val="06105A"/>
                          </a:solidFill>
                          <a:effectLst/>
                          <a:latin typeface="Times New Roman" panose="02020603050405020304" pitchFamily="18" charset="0"/>
                          <a:cs typeface="Times New Roman" panose="02020603050405020304" pitchFamily="18" charset="0"/>
                        </a:rPr>
                        <a:t>2</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ZnOBsA</a:t>
                      </a:r>
                      <a:r>
                        <a:rPr lang="en-US" sz="1200" b="0" dirty="0">
                          <a:solidFill>
                            <a:srgbClr val="06105A"/>
                          </a:solidFill>
                          <a:effectLst/>
                          <a:latin typeface="Times New Roman" panose="02020603050405020304" pitchFamily="18" charset="0"/>
                          <a:cs typeface="Times New Roman" panose="02020603050405020304" pitchFamily="18" charset="0"/>
                        </a:rPr>
                        <a:t>, A</a:t>
                      </a:r>
                      <a:r>
                        <a:rPr lang="en-US" sz="1200" b="0" baseline="-25000" dirty="0">
                          <a:solidFill>
                            <a:srgbClr val="06105A"/>
                          </a:solidFill>
                          <a:effectLst/>
                          <a:latin typeface="Times New Roman" panose="02020603050405020304" pitchFamily="18" charset="0"/>
                          <a:cs typeface="Times New Roman" panose="02020603050405020304" pitchFamily="18" charset="0"/>
                        </a:rPr>
                        <a:t>2</a:t>
                      </a:r>
                      <a:r>
                        <a:rPr lang="en-US" sz="1200" b="0" dirty="0">
                          <a:solidFill>
                            <a:srgbClr val="06105A"/>
                          </a:solidFill>
                          <a:effectLst/>
                          <a:latin typeface="Times New Roman" panose="02020603050405020304" pitchFamily="18" charset="0"/>
                          <a:cs typeface="Times New Roman" panose="02020603050405020304" pitchFamily="18" charset="0"/>
                        </a:rPr>
                        <a:t>O-BsA</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9 -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18.03.25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404519268"/>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3 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ԵՊՀ </a:t>
                      </a:r>
                      <a:r>
                        <a:rPr lang="en-US" sz="1200" b="0" dirty="0" err="1">
                          <a:solidFill>
                            <a:srgbClr val="06105A"/>
                          </a:solidFill>
                          <a:effectLst/>
                          <a:latin typeface="Times New Roman" panose="02020603050405020304" pitchFamily="18" charset="0"/>
                          <a:cs typeface="Times New Roman" panose="02020603050405020304" pitchFamily="18" charset="0"/>
                        </a:rPr>
                        <a:t>պինդ</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մարմնի</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ֆիզիկայի</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լաբորատորիա</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Վ. </a:t>
                      </a:r>
                      <a:r>
                        <a:rPr lang="en-US" sz="1200" b="0" dirty="0" err="1">
                          <a:solidFill>
                            <a:srgbClr val="06105A"/>
                          </a:solidFill>
                          <a:effectLst/>
                          <a:latin typeface="Times New Roman" panose="02020603050405020304" pitchFamily="18" charset="0"/>
                          <a:cs typeface="Times New Roman" panose="02020603050405020304" pitchFamily="18" charset="0"/>
                        </a:rPr>
                        <a:t>Հարությունյան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CsPbBr3</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4 -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a:solidFill>
                            <a:srgbClr val="06105A"/>
                          </a:solidFill>
                          <a:effectLst/>
                          <a:latin typeface="Times New Roman" panose="02020603050405020304" pitchFamily="18" charset="0"/>
                          <a:cs typeface="Times New Roman" panose="02020603050405020304" pitchFamily="18" charset="0"/>
                        </a:rPr>
                        <a:t>28.03.25 թ.</a:t>
                      </a:r>
                      <a:endParaRPr lang="en-US" sz="1200" b="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41203567"/>
                  </a:ext>
                </a:extLst>
              </a:tr>
              <a:tr h="541238">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4 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Նալբանդյանի </a:t>
                      </a:r>
                      <a:r>
                        <a:rPr lang="en-US" sz="1200" b="0" dirty="0" err="1">
                          <a:solidFill>
                            <a:srgbClr val="06105A"/>
                          </a:solidFill>
                          <a:effectLst/>
                          <a:latin typeface="Times New Roman" panose="02020603050405020304" pitchFamily="18" charset="0"/>
                          <a:cs typeface="Times New Roman" panose="02020603050405020304" pitchFamily="18" charset="0"/>
                        </a:rPr>
                        <a:t>անվան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պետական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ակադեմիա</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քիմ</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Ֆիզիկայի</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ինստիտուտ</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Վ. </a:t>
                      </a:r>
                      <a:r>
                        <a:rPr lang="en-US" sz="1200" b="0" dirty="0" err="1">
                          <a:solidFill>
                            <a:srgbClr val="06105A"/>
                          </a:solidFill>
                          <a:effectLst/>
                          <a:latin typeface="Times New Roman" panose="02020603050405020304" pitchFamily="18" charset="0"/>
                          <a:cs typeface="Times New Roman" panose="02020603050405020304" pitchFamily="18" charset="0"/>
                        </a:rPr>
                        <a:t>Հայրապետյան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err="1">
                          <a:solidFill>
                            <a:srgbClr val="06105A"/>
                          </a:solidFill>
                          <a:effectLst/>
                          <a:latin typeface="Times New Roman" panose="02020603050405020304" pitchFamily="18" charset="0"/>
                          <a:cs typeface="Times New Roman" panose="02020603050405020304" pitchFamily="18" charset="0"/>
                        </a:rPr>
                        <a:t>AlZnO</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FeMoYZrHx</a:t>
                      </a:r>
                      <a:r>
                        <a:rPr lang="en-US" sz="1200" b="0" dirty="0">
                          <a:solidFill>
                            <a:srgbClr val="06105A"/>
                          </a:solidFill>
                          <a:effectLst/>
                          <a:latin typeface="Times New Roman" panose="02020603050405020304" pitchFamily="18" charset="0"/>
                          <a:cs typeface="Times New Roman" panose="02020603050405020304" pitchFamily="18" charset="0"/>
                        </a:rPr>
                        <a:t>, NbS2,Ti-PLD</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10 -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a:solidFill>
                            <a:srgbClr val="06105A"/>
                          </a:solidFill>
                          <a:effectLst/>
                          <a:latin typeface="Times New Roman" panose="02020603050405020304" pitchFamily="18" charset="0"/>
                          <a:cs typeface="Times New Roman" panose="02020603050405020304" pitchFamily="18" charset="0"/>
                        </a:rPr>
                        <a:t>03.09.25 թ.</a:t>
                      </a:r>
                      <a:endParaRPr lang="en-US" sz="1200" b="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647104412"/>
                  </a:ext>
                </a:extLst>
              </a:tr>
              <a:tr h="565492">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5 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Նալբանդյանի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անվան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պետական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ակադեմիա</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lang="en-US" sz="1200" b="0" dirty="0">
                          <a:solidFill>
                            <a:srgbClr val="06105A"/>
                          </a:solidFill>
                          <a:effectLst/>
                          <a:latin typeface="Times New Roman" panose="02020603050405020304" pitchFamily="18" charset="0"/>
                          <a:cs typeface="Times New Roman" panose="02020603050405020304" pitchFamily="18" charset="0"/>
                        </a:rPr>
                        <a:t>&lt;&lt;</a:t>
                      </a:r>
                      <a:r>
                        <a:rPr lang="en-US" sz="1200" b="0" dirty="0" err="1">
                          <a:solidFill>
                            <a:srgbClr val="06105A"/>
                          </a:solidFill>
                          <a:effectLst/>
                          <a:latin typeface="Times New Roman" panose="02020603050405020304" pitchFamily="18" charset="0"/>
                          <a:cs typeface="Times New Roman" panose="02020603050405020304" pitchFamily="18" charset="0"/>
                        </a:rPr>
                        <a:t>Հեղուկ</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բյուրեղային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նանոհամակարգեր</a:t>
                      </a:r>
                      <a:r>
                        <a:rPr lang="en-US" sz="1200" b="0" dirty="0">
                          <a:solidFill>
                            <a:srgbClr val="06105A"/>
                          </a:solidFill>
                          <a:effectLst/>
                          <a:latin typeface="Times New Roman" panose="02020603050405020304" pitchFamily="18" charset="0"/>
                          <a:cs typeface="Times New Roman" panose="02020603050405020304" pitchFamily="18" charset="0"/>
                        </a:rPr>
                        <a:t>&gt;&gt; </a:t>
                      </a:r>
                      <a:r>
                        <a:rPr lang="en-US" sz="1200" b="0" dirty="0" err="1">
                          <a:solidFill>
                            <a:srgbClr val="06105A"/>
                          </a:solidFill>
                          <a:effectLst/>
                          <a:latin typeface="Times New Roman" panose="02020603050405020304" pitchFamily="18" charset="0"/>
                          <a:cs typeface="Times New Roman" panose="02020603050405020304" pitchFamily="18" charset="0"/>
                        </a:rPr>
                        <a:t>գիտական</a:t>
                      </a:r>
                      <a:r>
                        <a:rPr lang="en-US" sz="1200" b="0" dirty="0">
                          <a:solidFill>
                            <a:srgbClr val="06105A"/>
                          </a:solidFill>
                          <a:effectLst/>
                          <a:latin typeface="Times New Roman" panose="02020603050405020304" pitchFamily="18" charset="0"/>
                          <a:cs typeface="Times New Roman" panose="02020603050405020304" pitchFamily="18" charset="0"/>
                        </a:rPr>
                        <a:t> խ</a:t>
                      </a:r>
                      <a:r>
                        <a:rPr lang="hy-AM" sz="1200" b="0" dirty="0">
                          <a:solidFill>
                            <a:srgbClr val="06105A"/>
                          </a:solidFill>
                          <a:effectLst/>
                          <a:latin typeface="Times New Roman" panose="02020603050405020304" pitchFamily="18" charset="0"/>
                          <a:cs typeface="Times New Roman" panose="02020603050405020304" pitchFamily="18" charset="0"/>
                        </a:rPr>
                        <a:t>ո</a:t>
                      </a:r>
                      <a:r>
                        <a:rPr lang="en-US" sz="1200" b="0" dirty="0">
                          <a:solidFill>
                            <a:srgbClr val="06105A"/>
                          </a:solidFill>
                          <a:effectLst/>
                          <a:latin typeface="Times New Roman" panose="02020603050405020304" pitchFamily="18" charset="0"/>
                          <a:cs typeface="Times New Roman" panose="02020603050405020304" pitchFamily="18" charset="0"/>
                        </a:rPr>
                        <a:t>ւ</a:t>
                      </a:r>
                      <a:r>
                        <a:rPr lang="hy-AM" sz="1200" b="0" dirty="0">
                          <a:solidFill>
                            <a:srgbClr val="06105A"/>
                          </a:solidFill>
                          <a:effectLst/>
                          <a:latin typeface="Times New Roman" panose="02020603050405020304" pitchFamily="18" charset="0"/>
                          <a:cs typeface="Times New Roman" panose="02020603050405020304" pitchFamily="18" charset="0"/>
                        </a:rPr>
                        <a:t>մ</a:t>
                      </a:r>
                      <a:r>
                        <a:rPr lang="en-US" sz="1200" b="0" dirty="0">
                          <a:solidFill>
                            <a:srgbClr val="06105A"/>
                          </a:solidFill>
                          <a:effectLst/>
                          <a:latin typeface="Times New Roman" panose="02020603050405020304" pitchFamily="18" charset="0"/>
                          <a:cs typeface="Times New Roman" panose="02020603050405020304" pitchFamily="18" charset="0"/>
                        </a:rPr>
                        <a:t>բ</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Հ. </a:t>
                      </a:r>
                      <a:r>
                        <a:rPr lang="en-US" sz="1200" b="0" dirty="0" err="1">
                          <a:solidFill>
                            <a:srgbClr val="06105A"/>
                          </a:solidFill>
                          <a:effectLst/>
                          <a:latin typeface="Times New Roman" panose="02020603050405020304" pitchFamily="18" charset="0"/>
                          <a:cs typeface="Times New Roman" panose="02020603050405020304" pitchFamily="18" charset="0"/>
                        </a:rPr>
                        <a:t>Ղարագուլյան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WSe</a:t>
                      </a:r>
                      <a:r>
                        <a:rPr lang="en-US" sz="1200" b="0" baseline="-25000" dirty="0">
                          <a:solidFill>
                            <a:srgbClr val="06105A"/>
                          </a:solidFill>
                          <a:effectLst/>
                          <a:latin typeface="Times New Roman" panose="02020603050405020304" pitchFamily="18" charset="0"/>
                          <a:cs typeface="Times New Roman" panose="02020603050405020304" pitchFamily="18" charset="0"/>
                        </a:rPr>
                        <a:t>2</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5 -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22.02.25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710468273"/>
                  </a:ext>
                </a:extLst>
              </a:tr>
              <a:tr h="565492">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6 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Նալբանդյանի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անվան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պետական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ակադեմիա</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lang="en-US" sz="1200" b="0" dirty="0">
                          <a:solidFill>
                            <a:srgbClr val="06105A"/>
                          </a:solidFill>
                          <a:effectLst/>
                          <a:latin typeface="Times New Roman" panose="02020603050405020304" pitchFamily="18" charset="0"/>
                          <a:cs typeface="Times New Roman" panose="02020603050405020304" pitchFamily="18" charset="0"/>
                        </a:rPr>
                        <a:t>&lt;&lt;</a:t>
                      </a:r>
                      <a:r>
                        <a:rPr lang="en-US" sz="1200" b="0" dirty="0" err="1">
                          <a:solidFill>
                            <a:srgbClr val="06105A"/>
                          </a:solidFill>
                          <a:effectLst/>
                          <a:latin typeface="Times New Roman" panose="02020603050405020304" pitchFamily="18" charset="0"/>
                          <a:cs typeface="Times New Roman" panose="02020603050405020304" pitchFamily="18" charset="0"/>
                        </a:rPr>
                        <a:t>Հեղուկ</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բյուրեղային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նանոհամակարգեր</a:t>
                      </a:r>
                      <a:r>
                        <a:rPr lang="en-US" sz="1200" b="0" dirty="0">
                          <a:solidFill>
                            <a:srgbClr val="06105A"/>
                          </a:solidFill>
                          <a:effectLst/>
                          <a:latin typeface="Times New Roman" panose="02020603050405020304" pitchFamily="18" charset="0"/>
                          <a:cs typeface="Times New Roman" panose="02020603050405020304" pitchFamily="18" charset="0"/>
                        </a:rPr>
                        <a:t>&gt;&gt; </a:t>
                      </a:r>
                      <a:r>
                        <a:rPr lang="en-US" sz="1200" b="0" dirty="0" err="1">
                          <a:solidFill>
                            <a:srgbClr val="06105A"/>
                          </a:solidFill>
                          <a:effectLst/>
                          <a:latin typeface="Times New Roman" panose="02020603050405020304" pitchFamily="18" charset="0"/>
                          <a:cs typeface="Times New Roman" panose="02020603050405020304" pitchFamily="18" charset="0"/>
                        </a:rPr>
                        <a:t>գիտական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hy-AM" sz="1200" b="0" dirty="0">
                          <a:solidFill>
                            <a:srgbClr val="06105A"/>
                          </a:solidFill>
                          <a:effectLst/>
                          <a:latin typeface="Times New Roman" panose="02020603050405020304" pitchFamily="18" charset="0"/>
                          <a:cs typeface="Times New Roman" panose="02020603050405020304" pitchFamily="18" charset="0"/>
                        </a:rPr>
                        <a:t>խ</a:t>
                      </a:r>
                      <a:r>
                        <a:rPr lang="en-US" sz="1200" b="0" dirty="0">
                          <a:solidFill>
                            <a:srgbClr val="06105A"/>
                          </a:solidFill>
                          <a:effectLst/>
                          <a:latin typeface="Times New Roman" panose="02020603050405020304" pitchFamily="18" charset="0"/>
                          <a:cs typeface="Times New Roman" panose="02020603050405020304" pitchFamily="18" charset="0"/>
                        </a:rPr>
                        <a:t>ո</a:t>
                      </a:r>
                      <a:r>
                        <a:rPr lang="hy-AM" sz="1200" b="0" dirty="0">
                          <a:solidFill>
                            <a:srgbClr val="06105A"/>
                          </a:solidFill>
                          <a:effectLst/>
                          <a:latin typeface="Times New Roman" panose="02020603050405020304" pitchFamily="18" charset="0"/>
                          <a:cs typeface="Times New Roman" panose="02020603050405020304" pitchFamily="18" charset="0"/>
                        </a:rPr>
                        <a:t>ւ</a:t>
                      </a:r>
                      <a:r>
                        <a:rPr lang="en-US" sz="1200" b="0" dirty="0">
                          <a:solidFill>
                            <a:srgbClr val="06105A"/>
                          </a:solidFill>
                          <a:effectLst/>
                          <a:latin typeface="Times New Roman" panose="02020603050405020304" pitchFamily="18" charset="0"/>
                          <a:cs typeface="Times New Roman" panose="02020603050405020304" pitchFamily="18" charset="0"/>
                        </a:rPr>
                        <a:t>մ</a:t>
                      </a:r>
                      <a:r>
                        <a:rPr lang="hy-AM" sz="1200" b="0" dirty="0">
                          <a:solidFill>
                            <a:srgbClr val="06105A"/>
                          </a:solidFill>
                          <a:effectLst/>
                          <a:latin typeface="Times New Roman" panose="02020603050405020304" pitchFamily="18" charset="0"/>
                          <a:cs typeface="Times New Roman" panose="02020603050405020304" pitchFamily="18" charset="0"/>
                        </a:rPr>
                        <a:t>բ</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Հ. </a:t>
                      </a:r>
                      <a:r>
                        <a:rPr lang="en-US" sz="1200" b="0" dirty="0" err="1">
                          <a:solidFill>
                            <a:srgbClr val="06105A"/>
                          </a:solidFill>
                          <a:effectLst/>
                          <a:latin typeface="Times New Roman" panose="02020603050405020304" pitchFamily="18" charset="0"/>
                          <a:cs typeface="Times New Roman" panose="02020603050405020304" pitchFamily="18" charset="0"/>
                        </a:rPr>
                        <a:t>Ղարագուլյան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WSe</a:t>
                      </a:r>
                      <a:r>
                        <a:rPr lang="en-US" sz="1200" b="0" baseline="-25000" dirty="0">
                          <a:solidFill>
                            <a:srgbClr val="06105A"/>
                          </a:solidFill>
                          <a:effectLst/>
                          <a:latin typeface="Times New Roman" panose="02020603050405020304" pitchFamily="18" charset="0"/>
                          <a:cs typeface="Times New Roman" panose="02020603050405020304" pitchFamily="18" charset="0"/>
                        </a:rPr>
                        <a:t>2</a:t>
                      </a:r>
                      <a:r>
                        <a:rPr lang="en-US" sz="1200" b="0" dirty="0">
                          <a:solidFill>
                            <a:srgbClr val="06105A"/>
                          </a:solidFill>
                          <a:effectLst/>
                          <a:latin typeface="Times New Roman" panose="02020603050405020304" pitchFamily="18" charset="0"/>
                          <a:cs typeface="Times New Roman" panose="02020603050405020304" pitchFamily="18" charset="0"/>
                        </a:rPr>
                        <a:t>/</a:t>
                      </a:r>
                      <a:r>
                        <a:rPr lang="en-US" sz="1200" b="0" dirty="0" err="1">
                          <a:solidFill>
                            <a:srgbClr val="06105A"/>
                          </a:solidFill>
                          <a:effectLst/>
                          <a:latin typeface="Times New Roman" panose="02020603050405020304" pitchFamily="18" charset="0"/>
                          <a:cs typeface="Times New Roman" panose="02020603050405020304" pitchFamily="18" charset="0"/>
                        </a:rPr>
                        <a:t>InCbN</a:t>
                      </a:r>
                      <a:r>
                        <a:rPr lang="en-US" sz="1200" b="0" dirty="0">
                          <a:solidFill>
                            <a:srgbClr val="06105A"/>
                          </a:solidFill>
                          <a:effectLst/>
                          <a:latin typeface="Times New Roman" panose="02020603050405020304" pitchFamily="18" charset="0"/>
                          <a:cs typeface="Times New Roman" panose="02020603050405020304" pitchFamily="18" charset="0"/>
                        </a:rPr>
                        <a:t>/</a:t>
                      </a:r>
                      <a:r>
                        <a:rPr lang="en-US" sz="1200" b="0" dirty="0" err="1">
                          <a:solidFill>
                            <a:srgbClr val="06105A"/>
                          </a:solidFill>
                          <a:effectLst/>
                          <a:latin typeface="Times New Roman" panose="02020603050405020304" pitchFamily="18" charset="0"/>
                          <a:cs typeface="Times New Roman" panose="02020603050405020304" pitchFamily="18" charset="0"/>
                        </a:rPr>
                        <a:t>InSbN</a:t>
                      </a:r>
                      <a:r>
                        <a:rPr lang="en-US" sz="1200" b="0" dirty="0">
                          <a:solidFill>
                            <a:srgbClr val="06105A"/>
                          </a:solidFill>
                          <a:effectLst/>
                          <a:latin typeface="Times New Roman" panose="02020603050405020304" pitchFamily="18" charset="0"/>
                          <a:cs typeface="Times New Roman" panose="02020603050405020304" pitchFamily="18" charset="0"/>
                        </a:rPr>
                        <a:t>/InGaSbTiO</a:t>
                      </a:r>
                      <a:r>
                        <a:rPr lang="en-US" sz="1200" b="0" baseline="-25000" dirty="0">
                          <a:solidFill>
                            <a:srgbClr val="06105A"/>
                          </a:solidFill>
                          <a:effectLst/>
                          <a:latin typeface="Times New Roman" panose="02020603050405020304" pitchFamily="18" charset="0"/>
                          <a:cs typeface="Times New Roman" panose="02020603050405020304" pitchFamily="18" charset="0"/>
                        </a:rPr>
                        <a:t>2</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4 -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09.09.25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418600250"/>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7 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a:solidFill>
                            <a:srgbClr val="06105A"/>
                          </a:solidFill>
                          <a:effectLst/>
                          <a:latin typeface="Times New Roman" panose="02020603050405020304" pitchFamily="18" charset="0"/>
                          <a:cs typeface="Times New Roman" panose="02020603050405020304" pitchFamily="18" charset="0"/>
                        </a:rPr>
                        <a:t>ԵՊՀ Նյութագիտության և նանոտեխնոլոգիաների կենտրոն </a:t>
                      </a:r>
                      <a:endParaRPr lang="en-US" sz="1200" b="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Կ. </a:t>
                      </a:r>
                      <a:r>
                        <a:rPr lang="en-US" sz="1200" b="0" dirty="0" err="1">
                          <a:solidFill>
                            <a:srgbClr val="06105A"/>
                          </a:solidFill>
                          <a:effectLst/>
                          <a:latin typeface="Times New Roman" panose="02020603050405020304" pitchFamily="18" charset="0"/>
                          <a:cs typeface="Times New Roman" panose="02020603050405020304" pitchFamily="18" charset="0"/>
                        </a:rPr>
                        <a:t>Ղամբարյան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In, N, Sb, Ga</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4 -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12.09.25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579602989"/>
                  </a:ext>
                </a:extLst>
              </a:tr>
              <a:tr h="541238">
                <a:tc>
                  <a:txBody>
                    <a:bodyPr/>
                    <a:lstStyle/>
                    <a:p>
                      <a:pPr marL="0" marR="0" lvl="0" indent="0" algn="ctr">
                        <a:lnSpc>
                          <a:spcPct val="107000"/>
                        </a:lnSpc>
                        <a:spcBef>
                          <a:spcPts val="0"/>
                        </a:spcBef>
                        <a:spcAft>
                          <a:spcPts val="0"/>
                        </a:spcAft>
                        <a:buFont typeface="+mj-lt"/>
                        <a:buNone/>
                      </a:pPr>
                      <a:r>
                        <a:rPr lang="en-US"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a:t>
                      </a: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a:solidFill>
                            <a:srgbClr val="06105A"/>
                          </a:solidFill>
                          <a:effectLst/>
                          <a:latin typeface="Times New Roman" panose="02020603050405020304" pitchFamily="18" charset="0"/>
                          <a:cs typeface="Times New Roman" panose="02020603050405020304" pitchFamily="18" charset="0"/>
                        </a:rPr>
                        <a:t>ԵՊՀ Տեսական և մաթեմատիկական ֆիզիկայի ամբիոն</a:t>
                      </a:r>
                      <a:endParaRPr lang="en-US" sz="1200" b="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Հ. </a:t>
                      </a:r>
                      <a:r>
                        <a:rPr lang="en-US" sz="1200" b="0" dirty="0" err="1">
                          <a:solidFill>
                            <a:srgbClr val="06105A"/>
                          </a:solidFill>
                          <a:effectLst/>
                          <a:latin typeface="Times New Roman" panose="02020603050405020304" pitchFamily="18" charset="0"/>
                          <a:cs typeface="Times New Roman" panose="02020603050405020304" pitchFamily="18" charset="0"/>
                        </a:rPr>
                        <a:t>Բադալյան</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err="1">
                          <a:solidFill>
                            <a:srgbClr val="06105A"/>
                          </a:solidFill>
                          <a:effectLst/>
                          <a:latin typeface="Times New Roman" panose="02020603050405020304" pitchFamily="18" charset="0"/>
                          <a:cs typeface="Times New Roman" panose="02020603050405020304" pitchFamily="18" charset="0"/>
                        </a:rPr>
                        <a:t>Os</a:t>
                      </a:r>
                      <a:r>
                        <a:rPr lang="en-US" sz="1200" b="0" dirty="0">
                          <a:solidFill>
                            <a:srgbClr val="06105A"/>
                          </a:solidFill>
                          <a:effectLst/>
                          <a:latin typeface="Times New Roman" panose="02020603050405020304" pitchFamily="18" charset="0"/>
                          <a:cs typeface="Times New Roman" panose="02020603050405020304" pitchFamily="18" charset="0"/>
                        </a:rPr>
                        <a:t>, Pt, </a:t>
                      </a:r>
                      <a:r>
                        <a:rPr lang="en-US" sz="1200" b="0" dirty="0" err="1">
                          <a:solidFill>
                            <a:srgbClr val="06105A"/>
                          </a:solidFill>
                          <a:effectLst/>
                          <a:latin typeface="Times New Roman" panose="02020603050405020304" pitchFamily="18" charset="0"/>
                          <a:cs typeface="Times New Roman" panose="02020603050405020304" pitchFamily="18" charset="0"/>
                        </a:rPr>
                        <a:t>Ti</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6 -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25.09.25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2454222813"/>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9 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dirty="0">
                          <a:solidFill>
                            <a:srgbClr val="06105A"/>
                          </a:solidFill>
                          <a:effectLst/>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Հայաստանի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ազգային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պոլիտեխնիկական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համալսարան</a:t>
                      </a:r>
                      <a:endPar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Ա. </a:t>
                      </a:r>
                      <a:r>
                        <a:rPr lang="en-US" sz="1200" b="0" dirty="0" err="1">
                          <a:solidFill>
                            <a:srgbClr val="06105A"/>
                          </a:solidFill>
                          <a:effectLst/>
                          <a:latin typeface="Times New Roman" panose="02020603050405020304" pitchFamily="18" charset="0"/>
                          <a:cs typeface="Times New Roman" panose="02020603050405020304" pitchFamily="18" charset="0"/>
                        </a:rPr>
                        <a:t>Ավետիսյան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TiO</a:t>
                      </a:r>
                      <a:r>
                        <a:rPr lang="en-US" sz="1200" b="0" baseline="-25000" dirty="0">
                          <a:solidFill>
                            <a:srgbClr val="06105A"/>
                          </a:solidFill>
                          <a:effectLst/>
                          <a:latin typeface="Times New Roman" panose="02020603050405020304" pitchFamily="18" charset="0"/>
                          <a:cs typeface="Times New Roman" panose="02020603050405020304" pitchFamily="18" charset="0"/>
                        </a:rPr>
                        <a:t>2</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NiO</a:t>
                      </a:r>
                      <a:r>
                        <a:rPr lang="en-US" sz="1200" b="0" dirty="0">
                          <a:solidFill>
                            <a:srgbClr val="06105A"/>
                          </a:solidFill>
                          <a:effectLst/>
                          <a:latin typeface="Times New Roman" panose="02020603050405020304" pitchFamily="18" charset="0"/>
                          <a:cs typeface="Times New Roman" panose="02020603050405020304" pitchFamily="18" charset="0"/>
                        </a:rPr>
                        <a:t>, Fe2O</a:t>
                      </a:r>
                      <a:r>
                        <a:rPr lang="en-US" sz="1200" b="0" baseline="-25000" dirty="0">
                          <a:solidFill>
                            <a:srgbClr val="06105A"/>
                          </a:solidFill>
                          <a:effectLst/>
                          <a:latin typeface="Times New Roman" panose="02020603050405020304" pitchFamily="18" charset="0"/>
                          <a:cs typeface="Times New Roman" panose="02020603050405020304" pitchFamily="18" charset="0"/>
                        </a:rPr>
                        <a:t>3</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3 -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29.09.25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2136139438"/>
                  </a:ext>
                </a:extLst>
              </a:tr>
              <a:tr h="597590">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10 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ԵՊՀ </a:t>
                      </a:r>
                      <a:r>
                        <a:rPr lang="en-US" sz="1200" b="0" dirty="0" err="1">
                          <a:solidFill>
                            <a:srgbClr val="06105A"/>
                          </a:solidFill>
                          <a:effectLst/>
                          <a:latin typeface="Times New Roman" panose="02020603050405020304" pitchFamily="18" charset="0"/>
                          <a:cs typeface="Times New Roman" panose="02020603050405020304" pitchFamily="18" charset="0"/>
                        </a:rPr>
                        <a:t>Տեսական</a:t>
                      </a:r>
                      <a:r>
                        <a:rPr lang="en-US" sz="1200" b="0" dirty="0">
                          <a:solidFill>
                            <a:srgbClr val="06105A"/>
                          </a:solidFill>
                          <a:effectLst/>
                          <a:latin typeface="Times New Roman" panose="02020603050405020304" pitchFamily="18" charset="0"/>
                          <a:cs typeface="Times New Roman" panose="02020603050405020304" pitchFamily="18" charset="0"/>
                        </a:rPr>
                        <a:t> և </a:t>
                      </a:r>
                      <a:r>
                        <a:rPr lang="en-US" sz="1200" b="0" dirty="0" err="1">
                          <a:solidFill>
                            <a:srgbClr val="06105A"/>
                          </a:solidFill>
                          <a:effectLst/>
                          <a:latin typeface="Times New Roman" panose="02020603050405020304" pitchFamily="18" charset="0"/>
                          <a:cs typeface="Times New Roman" panose="02020603050405020304" pitchFamily="18" charset="0"/>
                        </a:rPr>
                        <a:t>մաթեմատիկական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ֆիզիկայի</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ամբիոն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Հ. </a:t>
                      </a:r>
                      <a:r>
                        <a:rPr lang="en-US" sz="1200" b="0" dirty="0" err="1">
                          <a:solidFill>
                            <a:srgbClr val="06105A"/>
                          </a:solidFill>
                          <a:effectLst/>
                          <a:latin typeface="Times New Roman" panose="02020603050405020304" pitchFamily="18" charset="0"/>
                          <a:cs typeface="Times New Roman" panose="02020603050405020304" pitchFamily="18" charset="0"/>
                        </a:rPr>
                        <a:t>Բադալյան</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err="1">
                          <a:solidFill>
                            <a:srgbClr val="06105A"/>
                          </a:solidFill>
                          <a:effectLst/>
                          <a:latin typeface="Times New Roman" panose="02020603050405020304" pitchFamily="18" charset="0"/>
                          <a:cs typeface="Times New Roman" panose="02020603050405020304" pitchFamily="18" charset="0"/>
                        </a:rPr>
                        <a:t>Os</a:t>
                      </a:r>
                      <a:r>
                        <a:rPr lang="en-US" sz="1200" b="0" dirty="0">
                          <a:solidFill>
                            <a:srgbClr val="06105A"/>
                          </a:solidFill>
                          <a:effectLst/>
                          <a:latin typeface="Times New Roman" panose="02020603050405020304" pitchFamily="18" charset="0"/>
                          <a:cs typeface="Times New Roman" panose="02020603050405020304" pitchFamily="18" charset="0"/>
                        </a:rPr>
                        <a:t>, Pt, </a:t>
                      </a:r>
                      <a:r>
                        <a:rPr lang="en-US" sz="1200" b="0" dirty="0" err="1">
                          <a:solidFill>
                            <a:srgbClr val="06105A"/>
                          </a:solidFill>
                          <a:effectLst/>
                          <a:latin typeface="Times New Roman" panose="02020603050405020304" pitchFamily="18" charset="0"/>
                          <a:cs typeface="Times New Roman" panose="02020603050405020304" pitchFamily="18" charset="0"/>
                        </a:rPr>
                        <a:t>Ti</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7 -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06.11.25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2897307043"/>
                  </a:ext>
                </a:extLst>
              </a:tr>
              <a:tr h="541238">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11 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Հայաստանի </a:t>
                      </a:r>
                      <a:r>
                        <a:rPr lang="en-US" sz="1200" b="0" dirty="0" err="1">
                          <a:solidFill>
                            <a:srgbClr val="06105A"/>
                          </a:solidFill>
                          <a:effectLst/>
                          <a:latin typeface="Times New Roman" panose="02020603050405020304" pitchFamily="18" charset="0"/>
                          <a:cs typeface="Times New Roman" panose="02020603050405020304" pitchFamily="18" charset="0"/>
                        </a:rPr>
                        <a:t>ազգային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պոլիտեխնիկական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համալսարան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Ն. </a:t>
                      </a:r>
                      <a:r>
                        <a:rPr lang="en-US" sz="1200" b="0" dirty="0" err="1">
                          <a:solidFill>
                            <a:srgbClr val="06105A"/>
                          </a:solidFill>
                          <a:effectLst/>
                          <a:latin typeface="Times New Roman" panose="02020603050405020304" pitchFamily="18" charset="0"/>
                          <a:cs typeface="Times New Roman" panose="02020603050405020304" pitchFamily="18" charset="0"/>
                        </a:rPr>
                        <a:t>Մարտիրոսյան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BaTiSr, </a:t>
                      </a:r>
                      <a:r>
                        <a:rPr lang="en-US" sz="1200" b="0" dirty="0" err="1">
                          <a:solidFill>
                            <a:srgbClr val="06105A"/>
                          </a:solidFill>
                          <a:effectLst/>
                          <a:latin typeface="Times New Roman" panose="02020603050405020304" pitchFamily="18" charset="0"/>
                          <a:cs typeface="Times New Roman" panose="02020603050405020304" pitchFamily="18" charset="0"/>
                        </a:rPr>
                        <a:t>BaTi</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BaSrNP</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BaSrTi</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BaBiTi</a:t>
                      </a:r>
                      <a:endParaRPr lang="en-US" sz="1200" b="0" dirty="0">
                        <a:solidFill>
                          <a:srgbClr val="06105A"/>
                        </a:solidFill>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7 -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11.11.25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600680607"/>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12 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Ալիխանյանի </a:t>
                      </a:r>
                      <a:r>
                        <a:rPr lang="en-US" sz="1200" b="0" dirty="0" err="1">
                          <a:solidFill>
                            <a:srgbClr val="06105A"/>
                          </a:solidFill>
                          <a:effectLst/>
                          <a:latin typeface="Times New Roman" panose="02020603050405020304" pitchFamily="18" charset="0"/>
                          <a:cs typeface="Times New Roman" panose="02020603050405020304" pitchFamily="18" charset="0"/>
                        </a:rPr>
                        <a:t>անվան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ազգային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գիտական</a:t>
                      </a: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լաբորատորիա</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Ն. </a:t>
                      </a:r>
                      <a:r>
                        <a:rPr lang="en-US" sz="1200" b="0" dirty="0" err="1">
                          <a:solidFill>
                            <a:srgbClr val="06105A"/>
                          </a:solidFill>
                          <a:effectLst/>
                          <a:latin typeface="Times New Roman" panose="02020603050405020304" pitchFamily="18" charset="0"/>
                          <a:cs typeface="Times New Roman" panose="02020603050405020304" pitchFamily="18" charset="0"/>
                        </a:rPr>
                        <a:t>Մարգարյան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Cu, O, Cl</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5-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29.12.25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84790383"/>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13 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algn="l">
                        <a:lnSpc>
                          <a:spcPct val="107000"/>
                        </a:lnSpc>
                        <a:spcBef>
                          <a:spcPts val="0"/>
                        </a:spcBef>
                        <a:spcAft>
                          <a:spcPts val="0"/>
                        </a:spcAft>
                      </a:pP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Հայաստանի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ազգային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պոլիտեխնիկական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համալսարան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a:t>
                      </a:r>
                      <a:r>
                        <a:rPr lang="hy-AM" sz="1200" b="0" dirty="0">
                          <a:solidFill>
                            <a:srgbClr val="06105A"/>
                          </a:solidFill>
                          <a:effectLst/>
                          <a:latin typeface="Times New Roman" panose="02020603050405020304" pitchFamily="18" charset="0"/>
                          <a:cs typeface="Times New Roman" panose="02020603050405020304" pitchFamily="18" charset="0"/>
                        </a:rPr>
                        <a:t>Ն</a:t>
                      </a:r>
                      <a:r>
                        <a:rPr lang="en-US" sz="1200" b="0" dirty="0">
                          <a:solidFill>
                            <a:srgbClr val="06105A"/>
                          </a:solidFill>
                          <a:effectLst/>
                          <a:latin typeface="Times New Roman" panose="02020603050405020304" pitchFamily="18" charset="0"/>
                          <a:cs typeface="Times New Roman" panose="02020603050405020304" pitchFamily="18" charset="0"/>
                        </a:rPr>
                        <a:t>. </a:t>
                      </a:r>
                      <a:r>
                        <a:rPr lang="hy-AM" sz="1200" b="0" dirty="0">
                          <a:solidFill>
                            <a:srgbClr val="06105A"/>
                          </a:solidFill>
                          <a:effectLst/>
                          <a:latin typeface="Times New Roman" panose="02020603050405020304" pitchFamily="18" charset="0"/>
                          <a:cs typeface="Times New Roman" panose="02020603050405020304" pitchFamily="18" charset="0"/>
                        </a:rPr>
                        <a:t>Մ</a:t>
                      </a:r>
                      <a:r>
                        <a:rPr lang="en-US" sz="1200" b="0" dirty="0">
                          <a:solidFill>
                            <a:srgbClr val="06105A"/>
                          </a:solidFill>
                          <a:effectLst/>
                          <a:latin typeface="Times New Roman" panose="02020603050405020304" pitchFamily="18" charset="0"/>
                          <a:cs typeface="Times New Roman" panose="02020603050405020304" pitchFamily="18" charset="0"/>
                        </a:rPr>
                        <a:t>ա</a:t>
                      </a:r>
                      <a:r>
                        <a:rPr lang="hy-AM" sz="1200" b="0" dirty="0">
                          <a:solidFill>
                            <a:srgbClr val="06105A"/>
                          </a:solidFill>
                          <a:effectLst/>
                          <a:latin typeface="Times New Roman" panose="02020603050405020304" pitchFamily="18" charset="0"/>
                          <a:cs typeface="Times New Roman" panose="02020603050405020304" pitchFamily="18" charset="0"/>
                        </a:rPr>
                        <a:t>ր</a:t>
                      </a:r>
                      <a:r>
                        <a:rPr lang="en-US" sz="1200" b="0" dirty="0">
                          <a:solidFill>
                            <a:srgbClr val="06105A"/>
                          </a:solidFill>
                          <a:effectLst/>
                          <a:latin typeface="Times New Roman" panose="02020603050405020304" pitchFamily="18" charset="0"/>
                          <a:cs typeface="Times New Roman" panose="02020603050405020304" pitchFamily="18" charset="0"/>
                        </a:rPr>
                        <a:t>տ</a:t>
                      </a:r>
                      <a:r>
                        <a:rPr lang="hy-AM" sz="1200" b="0" dirty="0">
                          <a:solidFill>
                            <a:srgbClr val="06105A"/>
                          </a:solidFill>
                          <a:effectLst/>
                          <a:latin typeface="Times New Roman" panose="02020603050405020304" pitchFamily="18" charset="0"/>
                          <a:cs typeface="Times New Roman" panose="02020603050405020304" pitchFamily="18" charset="0"/>
                        </a:rPr>
                        <a:t>ի</a:t>
                      </a:r>
                      <a:r>
                        <a:rPr lang="en-US" sz="1200" b="0" dirty="0">
                          <a:solidFill>
                            <a:srgbClr val="06105A"/>
                          </a:solidFill>
                          <a:effectLst/>
                          <a:latin typeface="Times New Roman" panose="02020603050405020304" pitchFamily="18" charset="0"/>
                          <a:cs typeface="Times New Roman" panose="02020603050405020304" pitchFamily="18" charset="0"/>
                        </a:rPr>
                        <a:t>ր</a:t>
                      </a:r>
                      <a:r>
                        <a:rPr lang="hy-AM" sz="1200" b="0" dirty="0">
                          <a:solidFill>
                            <a:srgbClr val="06105A"/>
                          </a:solidFill>
                          <a:effectLst/>
                          <a:latin typeface="Times New Roman" panose="02020603050405020304" pitchFamily="18" charset="0"/>
                          <a:cs typeface="Times New Roman" panose="02020603050405020304" pitchFamily="18" charset="0"/>
                        </a:rPr>
                        <a:t>ո</a:t>
                      </a:r>
                      <a:r>
                        <a:rPr lang="en-US" sz="1200" b="0" dirty="0">
                          <a:solidFill>
                            <a:srgbClr val="06105A"/>
                          </a:solidFill>
                          <a:effectLst/>
                          <a:latin typeface="Times New Roman" panose="02020603050405020304" pitchFamily="18" charset="0"/>
                          <a:cs typeface="Times New Roman" panose="02020603050405020304" pitchFamily="18" charset="0"/>
                        </a:rPr>
                        <a:t>ս</a:t>
                      </a:r>
                      <a:r>
                        <a:rPr lang="hy-AM" sz="1200" b="0" dirty="0">
                          <a:solidFill>
                            <a:srgbClr val="06105A"/>
                          </a:solidFill>
                          <a:effectLst/>
                          <a:latin typeface="Times New Roman" panose="02020603050405020304" pitchFamily="18" charset="0"/>
                          <a:cs typeface="Times New Roman" panose="02020603050405020304" pitchFamily="18" charset="0"/>
                        </a:rPr>
                        <a:t>յ</a:t>
                      </a:r>
                      <a:r>
                        <a:rPr lang="en-US" sz="1200" b="0" dirty="0">
                          <a:solidFill>
                            <a:srgbClr val="06105A"/>
                          </a:solidFill>
                          <a:effectLst/>
                          <a:latin typeface="Times New Roman" panose="02020603050405020304" pitchFamily="18" charset="0"/>
                          <a:cs typeface="Times New Roman" panose="02020603050405020304" pitchFamily="18" charset="0"/>
                        </a:rPr>
                        <a:t>ա</a:t>
                      </a:r>
                      <a:r>
                        <a:rPr lang="hy-AM" sz="1200" b="0" dirty="0">
                          <a:solidFill>
                            <a:srgbClr val="06105A"/>
                          </a:solidFill>
                          <a:effectLst/>
                          <a:latin typeface="Times New Roman" panose="02020603050405020304" pitchFamily="18" charset="0"/>
                          <a:cs typeface="Times New Roman" panose="02020603050405020304" pitchFamily="18" charset="0"/>
                        </a:rPr>
                        <a:t>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Հայաստանի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ազգային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պոլիտեխնիկական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համալսարան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10.11.25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593686792"/>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14 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Ալիխանյանի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անվան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ազգային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գիտական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լաբորատորիա</a:t>
                      </a:r>
                      <a:endPar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dirty="0">
                          <a:solidFill>
                            <a:srgbClr val="06105A"/>
                          </a:solidFill>
                          <a:effectLst/>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Ն.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Մարգարյան</a:t>
                      </a:r>
                      <a:endPar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dirty="0">
                          <a:solidFill>
                            <a:srgbClr val="06105A"/>
                          </a:solidFill>
                          <a:effectLst/>
                        </a:rPr>
                        <a:t> </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Cu, O, Cl</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5 -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նմուշ</a:t>
                      </a:r>
                      <a:endPar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endParaRPr>
                    </a:p>
                  </a:txBody>
                  <a:tcPr marL="87150" marR="87150" marT="0" marB="0"/>
                </a:tc>
                <a:tc>
                  <a:txBody>
                    <a:bodyPr/>
                    <a:lstStyle/>
                    <a:p>
                      <a:pPr marL="0" marR="0" algn="ctr">
                        <a:lnSpc>
                          <a:spcPct val="107000"/>
                        </a:lnSpc>
                        <a:spcBef>
                          <a:spcPts val="0"/>
                        </a:spcBef>
                        <a:spcAft>
                          <a:spcPts val="0"/>
                        </a:spcAft>
                      </a:pPr>
                      <a:r>
                        <a:rPr lang="en-US" sz="1200" b="0" dirty="0">
                          <a:solidFill>
                            <a:srgbClr val="06105A"/>
                          </a:solidFill>
                          <a:effectLst/>
                        </a:rPr>
                        <a:t> 01.09.26 </a:t>
                      </a:r>
                      <a:r>
                        <a:rPr lang="hy-AM" sz="1200" b="0" dirty="0">
                          <a:solidFill>
                            <a:srgbClr val="06105A"/>
                          </a:solidFill>
                          <a:effectLst/>
                        </a:rPr>
                        <a:t>թ</a:t>
                      </a:r>
                      <a:r>
                        <a:rPr lang="en-US" sz="1200" b="0" dirty="0">
                          <a:solidFill>
                            <a:srgbClr val="06105A"/>
                          </a:solidFill>
                          <a:effectLst/>
                        </a:rPr>
                        <a:t>.</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392775521"/>
                  </a:ext>
                </a:extLst>
              </a:tr>
              <a:tr h="372657">
                <a:tc>
                  <a:txBody>
                    <a:bodyPr/>
                    <a:lstStyle/>
                    <a:p>
                      <a:pPr marL="0" marR="0" lvl="0" indent="0" algn="ctr">
                        <a:lnSpc>
                          <a:spcPct val="107000"/>
                        </a:lnSpc>
                        <a:spcBef>
                          <a:spcPts val="0"/>
                        </a:spcBef>
                        <a:spcAft>
                          <a:spcPts val="0"/>
                        </a:spcAft>
                        <a:buFont typeface="+mj-lt"/>
                        <a:buNone/>
                      </a:pPr>
                      <a:r>
                        <a:rPr lang="en-US" sz="1200" b="1" dirty="0">
                          <a:effectLst/>
                          <a:latin typeface="Times New Roman" panose="02020603050405020304" pitchFamily="18" charset="0"/>
                          <a:cs typeface="Times New Roman" panose="02020603050405020304" pitchFamily="18" charset="0"/>
                        </a:rPr>
                        <a:t>15 </a:t>
                      </a:r>
                      <a:endParaRPr lang="en-US" sz="1200" b="1"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solidFill>
                      <a:srgbClr val="06105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Նալբանդյանի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անվան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պետական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ակադեմիա</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քիմ</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Ֆիզիկայի</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ինստիտուտ</a:t>
                      </a:r>
                      <a:r>
                        <a:rPr lang="en-US" sz="1200" b="0" dirty="0">
                          <a:solidFill>
                            <a:srgbClr val="06105A"/>
                          </a:solidFill>
                          <a:effectLst/>
                          <a:latin typeface="Times New Roman" panose="02020603050405020304" pitchFamily="18" charset="0"/>
                          <a:cs typeface="Times New Roman" panose="02020603050405020304" pitchFamily="18" charset="0"/>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cs typeface="Times New Roman" panose="02020603050405020304" pitchFamily="18" charset="0"/>
                        </a:rPr>
                        <a:t> </a:t>
                      </a:r>
                      <a:r>
                        <a:rPr lang="en-US" sz="1200" b="0" dirty="0" err="1">
                          <a:solidFill>
                            <a:srgbClr val="06105A"/>
                          </a:solidFill>
                          <a:effectLst/>
                          <a:latin typeface="Times New Roman" panose="02020603050405020304" pitchFamily="18" charset="0"/>
                          <a:cs typeface="Times New Roman" panose="02020603050405020304" pitchFamily="18" charset="0"/>
                        </a:rPr>
                        <a:t>Մարինա</a:t>
                      </a:r>
                      <a:r>
                        <a:rPr lang="en-US" sz="1200" b="0" baseline="0" dirty="0">
                          <a:solidFill>
                            <a:srgbClr val="06105A"/>
                          </a:solidFill>
                          <a:effectLst/>
                          <a:latin typeface="Times New Roman" panose="02020603050405020304" pitchFamily="18" charset="0"/>
                          <a:cs typeface="Times New Roman" panose="02020603050405020304" pitchFamily="18" charset="0"/>
                        </a:rPr>
                        <a:t> </a:t>
                      </a:r>
                      <a:r>
                        <a:rPr lang="en-US" sz="1200" b="0" baseline="0" dirty="0" err="1">
                          <a:solidFill>
                            <a:srgbClr val="06105A"/>
                          </a:solidFill>
                          <a:effectLst/>
                          <a:latin typeface="Times New Roman" panose="02020603050405020304" pitchFamily="18" charset="0"/>
                          <a:cs typeface="Times New Roman" panose="02020603050405020304" pitchFamily="18" charset="0"/>
                        </a:rPr>
                        <a:t>Ժեժու</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rPr>
                        <a:t> Pb, </a:t>
                      </a:r>
                      <a:r>
                        <a:rPr lang="en-US" sz="1200" b="0" dirty="0" err="1">
                          <a:solidFill>
                            <a:srgbClr val="06105A"/>
                          </a:solidFill>
                          <a:effectLst/>
                        </a:rPr>
                        <a:t>Te</a:t>
                      </a:r>
                      <a:r>
                        <a:rPr lang="en-US" sz="1200" b="0" dirty="0">
                          <a:solidFill>
                            <a:srgbClr val="06105A"/>
                          </a:solidFill>
                          <a:effectLst/>
                        </a:rPr>
                        <a:t>, Sb, Ge</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2 - </a:t>
                      </a:r>
                      <a:r>
                        <a:rPr lang="en-US" sz="1200" b="0" dirty="0" err="1">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tc>
                <a:tc>
                  <a:txBody>
                    <a:bodyPr/>
                    <a:lstStyle/>
                    <a:p>
                      <a:pPr marL="0" marR="0" algn="ctr">
                        <a:lnSpc>
                          <a:spcPct val="107000"/>
                        </a:lnSpc>
                        <a:spcBef>
                          <a:spcPts val="0"/>
                        </a:spcBef>
                        <a:spcAft>
                          <a:spcPts val="0"/>
                        </a:spcAft>
                      </a:pPr>
                      <a:r>
                        <a:rPr lang="hy-AM" sz="1200" b="0" dirty="0">
                          <a:solidFill>
                            <a:srgbClr val="06105A"/>
                          </a:solidFill>
                          <a:effectLst/>
                        </a:rPr>
                        <a:t>24</a:t>
                      </a:r>
                      <a:r>
                        <a:rPr lang="en-US" sz="1200" b="0" dirty="0">
                          <a:solidFill>
                            <a:srgbClr val="06105A"/>
                          </a:solidFill>
                          <a:effectLst/>
                        </a:rPr>
                        <a:t>.</a:t>
                      </a:r>
                      <a:r>
                        <a:rPr lang="hy-AM" sz="1200" b="0" dirty="0">
                          <a:solidFill>
                            <a:srgbClr val="06105A"/>
                          </a:solidFill>
                          <a:effectLst/>
                        </a:rPr>
                        <a:t>02</a:t>
                      </a:r>
                      <a:r>
                        <a:rPr lang="en-US" sz="1200" b="0" dirty="0">
                          <a:solidFill>
                            <a:srgbClr val="06105A"/>
                          </a:solidFill>
                          <a:effectLst/>
                        </a:rPr>
                        <a:t>.26 </a:t>
                      </a:r>
                      <a:r>
                        <a:rPr lang="hy-AM" sz="1200" b="0" dirty="0">
                          <a:solidFill>
                            <a:srgbClr val="06105A"/>
                          </a:solidFill>
                          <a:effectLst/>
                        </a:rPr>
                        <a:t>թ</a:t>
                      </a:r>
                      <a:r>
                        <a:rPr lang="en-US" sz="1200" b="0" dirty="0">
                          <a:solidFill>
                            <a:srgbClr val="06105A"/>
                          </a:solidFill>
                          <a:effectLst/>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3311473755"/>
                  </a:ext>
                </a:extLst>
              </a:tr>
              <a:tr h="68000">
                <a:tc>
                  <a:txBody>
                    <a:bodyPr/>
                    <a:lstStyle/>
                    <a:p>
                      <a:pPr marL="0" marR="0" lvl="0" indent="0" algn="ctr">
                        <a:lnSpc>
                          <a:spcPct val="107000"/>
                        </a:lnSpc>
                        <a:spcBef>
                          <a:spcPts val="0"/>
                        </a:spcBef>
                        <a:spcAft>
                          <a:spcPts val="0"/>
                        </a:spcAft>
                        <a:buFont typeface="+mj-lt"/>
                        <a:buNone/>
                      </a:pPr>
                      <a:r>
                        <a:rPr lang="en-US"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16</a:t>
                      </a:r>
                    </a:p>
                  </a:txBody>
                  <a:tcPr marL="87150" marR="87150" marT="0" marB="0" anchor="ctr">
                    <a:solidFill>
                      <a:srgbClr val="06105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ԵՊՀ պինդ մարմնի ֆիզիկայի լաբորատորիա</a:t>
                      </a:r>
                    </a:p>
                  </a:txBody>
                  <a:tcPr marL="87150" marR="87150" marT="0" marB="0" anchor="ctr"/>
                </a:tc>
                <a:tc>
                  <a:txBody>
                    <a:bodyPr/>
                    <a:lstStyle/>
                    <a:p>
                      <a:pPr marL="0" marR="0" algn="l">
                        <a:lnSpc>
                          <a:spcPct val="107000"/>
                        </a:lnSpc>
                        <a:spcBef>
                          <a:spcPts val="0"/>
                        </a:spcBef>
                        <a:spcAft>
                          <a:spcPts val="0"/>
                        </a:spcAft>
                      </a:pP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Վ․ Հարությունյան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lvl="0" indent="0" algn="l" defTabSz="1371600" rtl="0" eaLnBrk="1" fontAlgn="auto" latinLnBrk="0" hangingPunct="1">
                        <a:lnSpc>
                          <a:spcPct val="107000"/>
                        </a:lnSpc>
                        <a:spcBef>
                          <a:spcPts val="0"/>
                        </a:spcBef>
                        <a:spcAft>
                          <a:spcPts val="0"/>
                        </a:spcAft>
                        <a:buClrTx/>
                        <a:buSzTx/>
                        <a:buFontTx/>
                        <a:buNone/>
                        <a:tabLst/>
                        <a:defRPr/>
                      </a:pPr>
                      <a:r>
                        <a:rPr lang="en-US" sz="1200" b="0" dirty="0">
                          <a:solidFill>
                            <a:srgbClr val="06105A"/>
                          </a:solidFill>
                          <a:effectLst/>
                          <a:latin typeface="Times New Roman" panose="02020603050405020304" pitchFamily="18" charset="0"/>
                          <a:cs typeface="Times New Roman" panose="02020603050405020304" pitchFamily="18" charset="0"/>
                        </a:rPr>
                        <a:t>CsPbBr3</a:t>
                      </a:r>
                      <a:endParaRPr lang="hy-AM" sz="1200" b="0" dirty="0">
                        <a:solidFill>
                          <a:srgbClr val="06105A"/>
                        </a:solidFill>
                        <a:effectLst/>
                        <a:latin typeface="Times New Roman" panose="02020603050405020304" pitchFamily="18" charset="0"/>
                        <a:cs typeface="Times New Roman" panose="02020603050405020304" pitchFamily="18" charset="0"/>
                      </a:endParaRPr>
                    </a:p>
                    <a:p>
                      <a:pPr marL="0" marR="0" lvl="0" indent="0" algn="l" defTabSz="1371600" rtl="0" eaLnBrk="1" fontAlgn="auto" latinLnBrk="0" hangingPunct="1">
                        <a:lnSpc>
                          <a:spcPct val="107000"/>
                        </a:lnSpc>
                        <a:spcBef>
                          <a:spcPts val="0"/>
                        </a:spcBef>
                        <a:spcAft>
                          <a:spcPts val="0"/>
                        </a:spcAft>
                        <a:buClrTx/>
                        <a:buSzTx/>
                        <a:buFontTx/>
                        <a:buNone/>
                        <a:tabLst/>
                        <a:defRPr/>
                      </a:pPr>
                      <a:r>
                        <a:rPr lang="en-US" sz="1200" b="0" dirty="0">
                          <a:solidFill>
                            <a:srgbClr val="06105A"/>
                          </a:solidFill>
                          <a:effectLst/>
                          <a:latin typeface="Times New Roman" panose="02020603050405020304" pitchFamily="18" charset="0"/>
                          <a:cs typeface="Times New Roman" panose="02020603050405020304" pitchFamily="18" charset="0"/>
                        </a:rPr>
                        <a:t>4 - </a:t>
                      </a:r>
                      <a:r>
                        <a:rPr lang="en-US" sz="1200" b="0" dirty="0" err="1">
                          <a:solidFill>
                            <a:srgbClr val="06105A"/>
                          </a:solidFill>
                          <a:effectLst/>
                          <a:latin typeface="Times New Roman" panose="02020603050405020304" pitchFamily="18"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tc>
                <a:tc>
                  <a:txBody>
                    <a:bodyPr/>
                    <a:lstStyle/>
                    <a:p>
                      <a:pPr marL="0" marR="0" algn="ctr">
                        <a:lnSpc>
                          <a:spcPct val="107000"/>
                        </a:lnSpc>
                        <a:spcBef>
                          <a:spcPts val="0"/>
                        </a:spcBef>
                        <a:spcAft>
                          <a:spcPts val="0"/>
                        </a:spcAft>
                      </a:pP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13․04․26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2795943162"/>
                  </a:ext>
                </a:extLst>
              </a:tr>
              <a:tr h="372657">
                <a:tc>
                  <a:txBody>
                    <a:bodyPr/>
                    <a:lstStyle/>
                    <a:p>
                      <a:pPr marL="0" marR="0" lvl="0" indent="0" algn="ctr">
                        <a:lnSpc>
                          <a:spcPct val="107000"/>
                        </a:lnSpc>
                        <a:spcBef>
                          <a:spcPts val="0"/>
                        </a:spcBef>
                        <a:spcAft>
                          <a:spcPts val="0"/>
                        </a:spcAft>
                        <a:buFont typeface="+mj-lt"/>
                        <a:buNone/>
                      </a:pPr>
                      <a:r>
                        <a:rPr lang="en-US"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17</a:t>
                      </a:r>
                    </a:p>
                  </a:txBody>
                  <a:tcPr marL="87150" marR="87150" marT="0" marB="0" anchor="ctr">
                    <a:solidFill>
                      <a:srgbClr val="06105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Նալբանդյանի</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անվան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պետական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ակադեմիա</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քիմ</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Ֆիզիկայի</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ինստիտուտ</a:t>
                      </a:r>
                      <a:r>
                        <a:rPr lang="en-US" sz="1200" b="0" dirty="0">
                          <a:solidFill>
                            <a:srgbClr val="06105A"/>
                          </a:solidFill>
                          <a:effectLst/>
                          <a:latin typeface="Times New Roman" panose="02020603050405020304" pitchFamily="18" charset="0"/>
                          <a:cs typeface="Times New Roman" panose="02020603050405020304" pitchFamily="18" charset="0"/>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Վ. Հայրապետյան</a:t>
                      </a:r>
                    </a:p>
                  </a:txBody>
                  <a:tcPr marL="87150" marR="87150" marT="0" marB="0" anchor="ctr"/>
                </a:tc>
                <a:tc>
                  <a:txBody>
                    <a:bodyPr/>
                    <a:lstStyle/>
                    <a:p>
                      <a:pPr marL="0" marR="0" algn="l">
                        <a:lnSpc>
                          <a:spcPct val="107000"/>
                        </a:lnSpc>
                        <a:spcBef>
                          <a:spcPts val="0"/>
                        </a:spcBef>
                        <a:spcAft>
                          <a:spcPts val="0"/>
                        </a:spcAft>
                      </a:pPr>
                      <a:r>
                        <a:rPr lang="en-US" sz="1200" b="0" dirty="0" err="1">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ZnO</a:t>
                      </a:r>
                      <a:r>
                        <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0" dirty="0" err="1">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SiOx</a:t>
                      </a:r>
                      <a:r>
                        <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 TiO2, Al2O3</a:t>
                      </a:r>
                    </a:p>
                    <a:p>
                      <a:pPr marL="0" marR="0" algn="l">
                        <a:lnSpc>
                          <a:spcPct val="107000"/>
                        </a:lnSpc>
                        <a:spcBef>
                          <a:spcPts val="0"/>
                        </a:spcBef>
                        <a:spcAft>
                          <a:spcPts val="0"/>
                        </a:spcAft>
                      </a:pP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4 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tc>
                <a:tc>
                  <a:txBody>
                    <a:bodyPr/>
                    <a:lstStyle/>
                    <a:p>
                      <a:pPr marL="0" marR="0" algn="ctr">
                        <a:lnSpc>
                          <a:spcPct val="107000"/>
                        </a:lnSpc>
                        <a:spcBef>
                          <a:spcPts val="0"/>
                        </a:spcBef>
                        <a:spcAft>
                          <a:spcPts val="0"/>
                        </a:spcAft>
                      </a:pPr>
                      <a:r>
                        <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03.04.26 </a:t>
                      </a: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733311908"/>
                  </a:ext>
                </a:extLst>
              </a:tr>
              <a:tr h="372657">
                <a:tc>
                  <a:txBody>
                    <a:bodyPr/>
                    <a:lstStyle/>
                    <a:p>
                      <a:pPr marL="0" marR="0" lvl="0" indent="0" algn="ctr">
                        <a:lnSpc>
                          <a:spcPct val="107000"/>
                        </a:lnSpc>
                        <a:spcBef>
                          <a:spcPts val="0"/>
                        </a:spcBef>
                        <a:spcAft>
                          <a:spcPts val="0"/>
                        </a:spcAft>
                        <a:buFont typeface="+mj-lt"/>
                        <a:buNone/>
                      </a:pPr>
                      <a:r>
                        <a:rPr lang="en-US" sz="1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18</a:t>
                      </a:r>
                    </a:p>
                  </a:txBody>
                  <a:tcPr marL="87150" marR="87150" marT="0" marB="0" anchor="ctr">
                    <a:solidFill>
                      <a:srgbClr val="06105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Նալբանդյանի</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անվան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պետական</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ակադեմիա</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քիմ</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Ֆիզիկայի</a:t>
                      </a:r>
                      <a:r>
                        <a:rPr kumimoji="0" lang="en-US" sz="1200" b="0" i="0" u="none" strike="noStrike" kern="1200" cap="none" spc="0" normalizeH="0" baseline="0" noProof="0" dirty="0">
                          <a:ln>
                            <a:noFill/>
                          </a:ln>
                          <a:solidFill>
                            <a:srgbClr val="06105A"/>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srgbClr val="06105A"/>
                          </a:solidFill>
                          <a:effectLst/>
                          <a:uLnTx/>
                          <a:uFillTx/>
                          <a:latin typeface="Times New Roman" panose="02020603050405020304" pitchFamily="18" charset="0"/>
                          <a:ea typeface="+mn-ea"/>
                          <a:cs typeface="Times New Roman" panose="02020603050405020304" pitchFamily="18" charset="0"/>
                        </a:rPr>
                        <a:t>ինստիտուտ</a:t>
                      </a:r>
                      <a:r>
                        <a:rPr lang="en-US" sz="1200" b="0" dirty="0">
                          <a:solidFill>
                            <a:srgbClr val="06105A"/>
                          </a:solidFill>
                          <a:effectLst/>
                          <a:latin typeface="Times New Roman" panose="02020603050405020304" pitchFamily="18" charset="0"/>
                          <a:cs typeface="Times New Roman" panose="02020603050405020304" pitchFamily="18" charset="0"/>
                        </a:rPr>
                        <a:t> </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lvl="0" indent="0" algn="l" defTabSz="1371600" rtl="0" eaLnBrk="1" fontAlgn="auto" latinLnBrk="0" hangingPunct="1">
                        <a:lnSpc>
                          <a:spcPct val="107000"/>
                        </a:lnSpc>
                        <a:spcBef>
                          <a:spcPts val="0"/>
                        </a:spcBef>
                        <a:spcAft>
                          <a:spcPts val="0"/>
                        </a:spcAft>
                        <a:buClrTx/>
                        <a:buSzTx/>
                        <a:buFontTx/>
                        <a:buNone/>
                        <a:tabLst/>
                        <a:defRPr/>
                      </a:pPr>
                      <a:r>
                        <a:rPr lang="en-US" sz="1200" b="0" dirty="0">
                          <a:solidFill>
                            <a:srgbClr val="06105A"/>
                          </a:solidFill>
                          <a:effectLst/>
                          <a:latin typeface="Times New Roman" panose="02020603050405020304" pitchFamily="18" charset="0"/>
                          <a:cs typeface="Times New Roman" panose="02020603050405020304" pitchFamily="18" charset="0"/>
                        </a:rPr>
                        <a:t>Հ. </a:t>
                      </a:r>
                      <a:r>
                        <a:rPr lang="en-US" sz="1200" b="0" dirty="0" err="1">
                          <a:solidFill>
                            <a:srgbClr val="06105A"/>
                          </a:solidFill>
                          <a:effectLst/>
                          <a:latin typeface="Times New Roman" panose="02020603050405020304" pitchFamily="18" charset="0"/>
                          <a:cs typeface="Times New Roman" panose="02020603050405020304" pitchFamily="18" charset="0"/>
                        </a:rPr>
                        <a:t>Ղարագուլյան</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tc>
                  <a:txBody>
                    <a:bodyPr/>
                    <a:lstStyle/>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C,N,O </a:t>
                      </a:r>
                    </a:p>
                    <a:p>
                      <a:pPr marL="0" marR="0" algn="l">
                        <a:lnSpc>
                          <a:spcPct val="107000"/>
                        </a:lnSpc>
                        <a:spcBef>
                          <a:spcPts val="0"/>
                        </a:spcBef>
                        <a:spcAft>
                          <a:spcPts val="0"/>
                        </a:spcAft>
                      </a:pPr>
                      <a:r>
                        <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4 </a:t>
                      </a: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նմուշ</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tc>
                <a:tc>
                  <a:txBody>
                    <a:bodyPr/>
                    <a:lstStyle/>
                    <a:p>
                      <a:pPr marL="0" marR="0" algn="ctr">
                        <a:lnSpc>
                          <a:spcPct val="107000"/>
                        </a:lnSpc>
                        <a:spcBef>
                          <a:spcPts val="0"/>
                        </a:spcBef>
                        <a:spcAft>
                          <a:spcPts val="0"/>
                        </a:spcAft>
                      </a:pPr>
                      <a:r>
                        <a:rPr lang="hy-AM"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rPr>
                        <a:t>26․03․26 թ․</a:t>
                      </a:r>
                      <a:endParaRPr lang="en-US" sz="1200" b="0" dirty="0">
                        <a:solidFill>
                          <a:srgbClr val="06105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7150" marR="87150" marT="0" marB="0" anchor="ctr"/>
                </a:tc>
                <a:extLst>
                  <a:ext uri="{0D108BD9-81ED-4DB2-BD59-A6C34878D82A}">
                    <a16:rowId xmlns:a16="http://schemas.microsoft.com/office/drawing/2014/main" val="491954339"/>
                  </a:ext>
                </a:extLst>
              </a:tr>
            </a:tbl>
          </a:graphicData>
        </a:graphic>
      </p:graphicFrame>
      <p:pic>
        <p:nvPicPr>
          <p:cNvPr id="5" name="Picture 4">
            <a:extLst>
              <a:ext uri="{FF2B5EF4-FFF2-40B4-BE49-F238E27FC236}">
                <a16:creationId xmlns:a16="http://schemas.microsoft.com/office/drawing/2014/main" id="{A8CB88CF-4D9C-4AD3-8BE0-A86A7F072861}"/>
              </a:ext>
            </a:extLst>
          </p:cNvPr>
          <p:cNvPicPr>
            <a:picLocks noChangeAspect="1"/>
          </p:cNvPicPr>
          <p:nvPr/>
        </p:nvPicPr>
        <p:blipFill rotWithShape="1">
          <a:blip r:embed="rId6">
            <a:extLst>
              <a:ext uri="{28A0092B-C50C-407E-A947-70E740481C1C}">
                <a14:useLocalDpi xmlns:a14="http://schemas.microsoft.com/office/drawing/2010/main" val="0"/>
              </a:ext>
            </a:extLst>
          </a:blip>
          <a:srcRect l="3775" t="19189" r="7810" b="2331"/>
          <a:stretch/>
        </p:blipFill>
        <p:spPr>
          <a:xfrm>
            <a:off x="12473121" y="5410112"/>
            <a:ext cx="3454298" cy="3774723"/>
          </a:xfrm>
          <a:prstGeom prst="rect">
            <a:avLst/>
          </a:prstGeom>
        </p:spPr>
      </p:pic>
      <p:sp>
        <p:nvSpPr>
          <p:cNvPr id="21" name="Rectangle 20">
            <a:extLst>
              <a:ext uri="{FF2B5EF4-FFF2-40B4-BE49-F238E27FC236}">
                <a16:creationId xmlns:a16="http://schemas.microsoft.com/office/drawing/2014/main" id="{DA42A876-5799-4627-8AB2-A48177ECFECC}"/>
              </a:ext>
            </a:extLst>
          </p:cNvPr>
          <p:cNvSpPr/>
          <p:nvPr/>
        </p:nvSpPr>
        <p:spPr>
          <a:xfrm>
            <a:off x="12394908" y="1861314"/>
            <a:ext cx="5893092" cy="3167085"/>
          </a:xfrm>
          <a:prstGeom prst="rect">
            <a:avLst/>
          </a:prstGeom>
        </p:spPr>
        <p:txBody>
          <a:bodyPr wrap="square">
            <a:spAutoFit/>
          </a:bodyPr>
          <a:lstStyle/>
          <a:p>
            <a:pPr marL="428625" indent="-428625" defTabSz="1371600">
              <a:lnSpc>
                <a:spcPct val="150000"/>
              </a:lnSpc>
              <a:buFont typeface="Wingdings" panose="05000000000000000000" pitchFamily="2" charset="2"/>
              <a:buChar char="Ø"/>
            </a:pPr>
            <a:r>
              <a:rPr lang="hy-AM" sz="1500" dirty="0">
                <a:solidFill>
                  <a:srgbClr val="B52074"/>
                </a:solidFill>
                <a:latin typeface="Times New Roman" panose="02020603050405020304" pitchFamily="18" charset="0"/>
                <a:cs typeface="Times New Roman" panose="02020603050405020304" pitchFamily="18" charset="0"/>
              </a:rPr>
              <a:t>Ռադիոֆիզիկայի և էլեկտրոնիկայի ինստիտուտ</a:t>
            </a:r>
          </a:p>
          <a:p>
            <a:pPr marL="428625" indent="-428625" defTabSz="1371600">
              <a:lnSpc>
                <a:spcPct val="150000"/>
              </a:lnSpc>
              <a:buFont typeface="Wingdings" panose="05000000000000000000" pitchFamily="2" charset="2"/>
              <a:buChar char="Ø"/>
            </a:pPr>
            <a:r>
              <a:rPr lang="hy-AM" sz="1500" dirty="0">
                <a:solidFill>
                  <a:srgbClr val="B52074"/>
                </a:solidFill>
                <a:latin typeface="Times New Roman" panose="02020603050405020304" pitchFamily="18" charset="0"/>
                <a:cs typeface="Times New Roman" panose="02020603050405020304" pitchFamily="18" charset="0"/>
              </a:rPr>
              <a:t>Ֆիզիկական հետազոտությունների ինստիտուտ</a:t>
            </a:r>
          </a:p>
          <a:p>
            <a:pPr marL="428625" indent="-428625" defTabSz="1371600">
              <a:lnSpc>
                <a:spcPct val="150000"/>
              </a:lnSpc>
              <a:buFont typeface="Wingdings" panose="05000000000000000000" pitchFamily="2" charset="2"/>
              <a:buChar char="Ø"/>
            </a:pPr>
            <a:r>
              <a:rPr lang="hy-AM" sz="1500" dirty="0">
                <a:solidFill>
                  <a:srgbClr val="B52074"/>
                </a:solidFill>
                <a:latin typeface="Times New Roman" panose="02020603050405020304" pitchFamily="18" charset="0"/>
                <a:cs typeface="Times New Roman" panose="02020603050405020304" pitchFamily="18" charset="0"/>
              </a:rPr>
              <a:t>Ա.Բ. Նալբանդյանի անվան քիմիական ֆիզիկայի ինստիտուտ</a:t>
            </a:r>
          </a:p>
          <a:p>
            <a:pPr marL="428625" indent="-428625" defTabSz="1371600">
              <a:lnSpc>
                <a:spcPct val="150000"/>
              </a:lnSpc>
              <a:buFont typeface="Wingdings" panose="05000000000000000000" pitchFamily="2" charset="2"/>
              <a:buChar char="Ø"/>
            </a:pPr>
            <a:r>
              <a:rPr lang="hy-AM" sz="1500" dirty="0">
                <a:solidFill>
                  <a:srgbClr val="B52074"/>
                </a:solidFill>
                <a:latin typeface="Times New Roman" panose="02020603050405020304" pitchFamily="18" charset="0"/>
                <a:cs typeface="Times New Roman" panose="02020603050405020304" pitchFamily="18" charset="0"/>
              </a:rPr>
              <a:t>Երևանի կապի միջոցների գիտահետազոտական ինստիտուտ</a:t>
            </a:r>
          </a:p>
          <a:p>
            <a:pPr marL="428625" indent="-428625" defTabSz="1371600">
              <a:lnSpc>
                <a:spcPct val="150000"/>
              </a:lnSpc>
              <a:buFont typeface="Wingdings" panose="05000000000000000000" pitchFamily="2" charset="2"/>
              <a:buChar char="Ø"/>
            </a:pPr>
            <a:r>
              <a:rPr lang="hy-AM" sz="1500" dirty="0">
                <a:solidFill>
                  <a:srgbClr val="B52074"/>
                </a:solidFill>
                <a:latin typeface="Times New Roman" panose="02020603050405020304" pitchFamily="18" charset="0"/>
                <a:cs typeface="Times New Roman" panose="02020603050405020304" pitchFamily="18" charset="0"/>
              </a:rPr>
              <a:t>Հայաստանի ազգային պոլիտեխնիկական համալսարան</a:t>
            </a:r>
          </a:p>
          <a:p>
            <a:pPr marL="428625" indent="-428625" defTabSz="1371600">
              <a:lnSpc>
                <a:spcPct val="150000"/>
              </a:lnSpc>
              <a:buFont typeface="Wingdings" panose="05000000000000000000" pitchFamily="2" charset="2"/>
              <a:buChar char="Ø"/>
            </a:pPr>
            <a:r>
              <a:rPr lang="hy-AM" sz="1500" dirty="0">
                <a:solidFill>
                  <a:srgbClr val="B52074"/>
                </a:solidFill>
                <a:latin typeface="Times New Roman" panose="02020603050405020304" pitchFamily="18" charset="0"/>
                <a:cs typeface="Times New Roman" panose="02020603050405020304" pitchFamily="18" charset="0"/>
              </a:rPr>
              <a:t>Ա.Ի. Ալիխանյանի անվան Ազգային Գիտական Լաբորատորիա</a:t>
            </a:r>
            <a:endParaRPr lang="en-US" sz="1500" dirty="0">
              <a:solidFill>
                <a:srgbClr val="B52074"/>
              </a:solidFill>
              <a:latin typeface="Times New Roman" panose="02020603050405020304" pitchFamily="18" charset="0"/>
              <a:cs typeface="Times New Roman" panose="02020603050405020304" pitchFamily="18" charset="0"/>
            </a:endParaRPr>
          </a:p>
          <a:p>
            <a:pPr marL="428625" indent="-428625" defTabSz="1371600">
              <a:lnSpc>
                <a:spcPct val="150000"/>
              </a:lnSpc>
              <a:buFont typeface="Wingdings" panose="05000000000000000000" pitchFamily="2" charset="2"/>
              <a:buChar char="Ø"/>
            </a:pPr>
            <a:r>
              <a:rPr lang="en-US" sz="1500" dirty="0">
                <a:solidFill>
                  <a:srgbClr val="B52074"/>
                </a:solidFill>
                <a:latin typeface="Times New Roman" panose="02020603050405020304" pitchFamily="18" charset="0"/>
                <a:cs typeface="Times New Roman" panose="02020603050405020304" pitchFamily="18" charset="0"/>
              </a:rPr>
              <a:t>ԵՊՀ </a:t>
            </a:r>
            <a:r>
              <a:rPr lang="en-US" sz="1500" dirty="0" err="1">
                <a:solidFill>
                  <a:srgbClr val="B52074"/>
                </a:solidFill>
                <a:latin typeface="Times New Roman" panose="02020603050405020304" pitchFamily="18" charset="0"/>
                <a:cs typeface="Times New Roman" panose="02020603050405020304" pitchFamily="18" charset="0"/>
              </a:rPr>
              <a:t>Ֆիզիկայի</a:t>
            </a:r>
            <a:r>
              <a:rPr lang="en-US" sz="1500" dirty="0">
                <a:solidFill>
                  <a:srgbClr val="B52074"/>
                </a:solidFill>
                <a:latin typeface="Times New Roman" panose="02020603050405020304" pitchFamily="18" charset="0"/>
                <a:cs typeface="Times New Roman" panose="02020603050405020304" pitchFamily="18" charset="0"/>
              </a:rPr>
              <a:t> </a:t>
            </a:r>
            <a:r>
              <a:rPr lang="en-US" sz="1500" dirty="0" err="1">
                <a:solidFill>
                  <a:srgbClr val="B52074"/>
                </a:solidFill>
                <a:latin typeface="Times New Roman" panose="02020603050405020304" pitchFamily="18" charset="0"/>
                <a:cs typeface="Times New Roman" panose="02020603050405020304" pitchFamily="18" charset="0"/>
              </a:rPr>
              <a:t>ինստիտուտ</a:t>
            </a:r>
            <a:endParaRPr lang="en-US" sz="1500" dirty="0">
              <a:solidFill>
                <a:srgbClr val="B52074"/>
              </a:solidFill>
              <a:latin typeface="Times New Roman" panose="02020603050405020304" pitchFamily="18" charset="0"/>
              <a:cs typeface="Times New Roman" panose="02020603050405020304" pitchFamily="18" charset="0"/>
            </a:endParaRPr>
          </a:p>
          <a:p>
            <a:pPr marL="428625" indent="-428625" defTabSz="1371600">
              <a:lnSpc>
                <a:spcPct val="150000"/>
              </a:lnSpc>
              <a:buFont typeface="Wingdings" panose="05000000000000000000" pitchFamily="2" charset="2"/>
              <a:buChar char="Ø"/>
            </a:pPr>
            <a:r>
              <a:rPr lang="en-US" sz="1500" dirty="0">
                <a:solidFill>
                  <a:srgbClr val="B52074"/>
                </a:solidFill>
                <a:latin typeface="Times New Roman" panose="02020603050405020304" pitchFamily="18" charset="0"/>
                <a:cs typeface="Times New Roman" panose="02020603050405020304" pitchFamily="18" charset="0"/>
              </a:rPr>
              <a:t>…</a:t>
            </a:r>
          </a:p>
          <a:p>
            <a:pPr marL="428625" indent="-428625" defTabSz="1371600">
              <a:lnSpc>
                <a:spcPct val="150000"/>
              </a:lnSpc>
              <a:buFont typeface="Wingdings" panose="05000000000000000000" pitchFamily="2" charset="2"/>
              <a:buChar char="Ø"/>
            </a:pPr>
            <a:r>
              <a:rPr lang="en-US" sz="1500" dirty="0" err="1">
                <a:solidFill>
                  <a:srgbClr val="B52074"/>
                </a:solidFill>
                <a:latin typeface="Times New Roman" panose="02020603050405020304" pitchFamily="18" charset="0"/>
                <a:cs typeface="Times New Roman" panose="02020603050405020304" pitchFamily="18" charset="0"/>
              </a:rPr>
              <a:t>Մասնավոր</a:t>
            </a:r>
            <a:r>
              <a:rPr lang="en-US" sz="1500" dirty="0">
                <a:solidFill>
                  <a:srgbClr val="B52074"/>
                </a:solidFill>
                <a:latin typeface="Times New Roman" panose="02020603050405020304" pitchFamily="18" charset="0"/>
                <a:cs typeface="Times New Roman" panose="02020603050405020304" pitchFamily="18" charset="0"/>
              </a:rPr>
              <a:t> </a:t>
            </a:r>
            <a:r>
              <a:rPr lang="en-US" sz="1500" dirty="0" err="1">
                <a:solidFill>
                  <a:srgbClr val="B52074"/>
                </a:solidFill>
                <a:latin typeface="Times New Roman" panose="02020603050405020304" pitchFamily="18" charset="0"/>
                <a:cs typeface="Times New Roman" panose="02020603050405020304" pitchFamily="18" charset="0"/>
              </a:rPr>
              <a:t>ընկերություններ</a:t>
            </a:r>
            <a:r>
              <a:rPr lang="en-US" sz="1500" dirty="0">
                <a:solidFill>
                  <a:srgbClr val="B52074"/>
                </a:solidFill>
                <a:latin typeface="Times New Roman" panose="02020603050405020304" pitchFamily="18" charset="0"/>
                <a:cs typeface="Times New Roman" panose="02020603050405020304" pitchFamily="18" charset="0"/>
              </a:rPr>
              <a:t>…</a:t>
            </a:r>
          </a:p>
        </p:txBody>
      </p:sp>
      <p:pic>
        <p:nvPicPr>
          <p:cNvPr id="25" name="Picture 24">
            <a:extLst>
              <a:ext uri="{FF2B5EF4-FFF2-40B4-BE49-F238E27FC236}">
                <a16:creationId xmlns:a16="http://schemas.microsoft.com/office/drawing/2014/main" id="{968380E1-8C38-4301-B14A-8BA606B951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6753" y="7055580"/>
            <a:ext cx="1088598" cy="1088598"/>
          </a:xfrm>
          <a:prstGeom prst="rect">
            <a:avLst/>
          </a:prstGeom>
        </p:spPr>
      </p:pic>
      <p:pic>
        <p:nvPicPr>
          <p:cNvPr id="26" name="Picture 25">
            <a:extLst>
              <a:ext uri="{FF2B5EF4-FFF2-40B4-BE49-F238E27FC236}">
                <a16:creationId xmlns:a16="http://schemas.microsoft.com/office/drawing/2014/main" id="{1BF74294-6EC0-4741-A56B-1497456A7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80334" y="5617499"/>
            <a:ext cx="1095489" cy="1010403"/>
          </a:xfrm>
          <a:prstGeom prst="rect">
            <a:avLst/>
          </a:prstGeom>
        </p:spPr>
      </p:pic>
      <p:pic>
        <p:nvPicPr>
          <p:cNvPr id="27" name="Picture 26">
            <a:extLst>
              <a:ext uri="{FF2B5EF4-FFF2-40B4-BE49-F238E27FC236}">
                <a16:creationId xmlns:a16="http://schemas.microsoft.com/office/drawing/2014/main" id="{B57688FA-FD18-424C-A43C-DFDC6C3900C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5845837" y="5719225"/>
            <a:ext cx="1097754" cy="1097754"/>
          </a:xfrm>
          <a:prstGeom prst="rect">
            <a:avLst/>
          </a:prstGeom>
        </p:spPr>
      </p:pic>
      <p:pic>
        <p:nvPicPr>
          <p:cNvPr id="31" name="Picture 30">
            <a:extLst>
              <a:ext uri="{FF2B5EF4-FFF2-40B4-BE49-F238E27FC236}">
                <a16:creationId xmlns:a16="http://schemas.microsoft.com/office/drawing/2014/main" id="{6275C5E9-E743-4CBB-B30C-CAA4789082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27419" y="7217003"/>
            <a:ext cx="929243" cy="915969"/>
          </a:xfrm>
          <a:prstGeom prst="rect">
            <a:avLst/>
          </a:prstGeom>
        </p:spPr>
      </p:pic>
      <p:pic>
        <p:nvPicPr>
          <p:cNvPr id="33" name="Picture 32">
            <a:extLst>
              <a:ext uri="{FF2B5EF4-FFF2-40B4-BE49-F238E27FC236}">
                <a16:creationId xmlns:a16="http://schemas.microsoft.com/office/drawing/2014/main" id="{D9CF6706-E8D5-499D-97B1-44023AED653D}"/>
              </a:ext>
            </a:extLst>
          </p:cNvPr>
          <p:cNvPicPr>
            <a:picLocks noChangeAspect="1"/>
          </p:cNvPicPr>
          <p:nvPr/>
        </p:nvPicPr>
        <p:blipFill rotWithShape="1">
          <a:blip r:embed="rId11">
            <a:extLst>
              <a:ext uri="{28A0092B-C50C-407E-A947-70E740481C1C}">
                <a14:useLocalDpi xmlns:a14="http://schemas.microsoft.com/office/drawing/2010/main" val="0"/>
              </a:ext>
            </a:extLst>
          </a:blip>
          <a:srcRect l="30550" t="26368" r="30461" b="26175"/>
          <a:stretch/>
        </p:blipFill>
        <p:spPr>
          <a:xfrm>
            <a:off x="16980334" y="8425686"/>
            <a:ext cx="1037141" cy="1027356"/>
          </a:xfrm>
          <a:prstGeom prst="rect">
            <a:avLst/>
          </a:prstGeom>
        </p:spPr>
      </p:pic>
      <p:pic>
        <p:nvPicPr>
          <p:cNvPr id="34" name="Picture 33">
            <a:extLst>
              <a:ext uri="{FF2B5EF4-FFF2-40B4-BE49-F238E27FC236}">
                <a16:creationId xmlns:a16="http://schemas.microsoft.com/office/drawing/2014/main" id="{D0EEEB67-F27A-40C8-A3E9-E2128E8E0D7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854433" y="8794797"/>
            <a:ext cx="3096728" cy="915969"/>
          </a:xfrm>
          <a:prstGeom prst="rect">
            <a:avLst/>
          </a:prstGeom>
        </p:spPr>
      </p:pic>
      <p:pic>
        <p:nvPicPr>
          <p:cNvPr id="17" name="Рисунок 9">
            <a:extLst>
              <a:ext uri="{FF2B5EF4-FFF2-40B4-BE49-F238E27FC236}">
                <a16:creationId xmlns:a16="http://schemas.microsoft.com/office/drawing/2014/main" id="{76704A51-1E23-4A98-B102-FAED2D4CE5F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19932" y="197228"/>
            <a:ext cx="3257692" cy="1040828"/>
          </a:xfrm>
          <a:prstGeom prst="rect">
            <a:avLst/>
          </a:prstGeom>
        </p:spPr>
      </p:pic>
    </p:spTree>
    <p:extLst>
      <p:ext uri="{BB962C8B-B14F-4D97-AF65-F5344CB8AC3E}">
        <p14:creationId xmlns:p14="http://schemas.microsoft.com/office/powerpoint/2010/main" val="4185550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4561</TotalTime>
  <Words>4993</Words>
  <Application>Microsoft Office PowerPoint</Application>
  <PresentationFormat>Custom</PresentationFormat>
  <Paragraphs>535</Paragraphs>
  <Slides>36</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Calibri Light</vt:lpstr>
      <vt:lpstr>Wingdings</vt:lpstr>
      <vt:lpstr>Calibri</vt:lpstr>
      <vt:lpstr>Arial</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Gradient Modern Project Presentation</dc:title>
  <dc:creator>USER</dc:creator>
  <cp:lastModifiedBy>USER</cp:lastModifiedBy>
  <cp:revision>313</cp:revision>
  <dcterms:created xsi:type="dcterms:W3CDTF">2006-08-16T00:00:00Z</dcterms:created>
  <dcterms:modified xsi:type="dcterms:W3CDTF">2026-05-11T18:38:08Z</dcterms:modified>
  <dc:identifier>DAGx6tYlUJM</dc:identifier>
</cp:coreProperties>
</file>