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media/image6.jpg" ContentType="image/jpe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sldIdLst>
    <p:sldId id="286" r:id="rId2"/>
    <p:sldId id="256" r:id="rId3"/>
    <p:sldId id="257" r:id="rId4"/>
    <p:sldId id="278" r:id="rId5"/>
    <p:sldId id="293" r:id="rId6"/>
    <p:sldId id="297" r:id="rId7"/>
    <p:sldId id="298" r:id="rId8"/>
    <p:sldId id="299" r:id="rId9"/>
    <p:sldId id="261" r:id="rId10"/>
    <p:sldId id="264" r:id="rId11"/>
    <p:sldId id="279" r:id="rId12"/>
    <p:sldId id="280" r:id="rId13"/>
    <p:sldId id="289" r:id="rId14"/>
    <p:sldId id="290" r:id="rId15"/>
    <p:sldId id="291" r:id="rId16"/>
    <p:sldId id="295" r:id="rId17"/>
    <p:sldId id="292" r:id="rId18"/>
    <p:sldId id="296" r:id="rId19"/>
    <p:sldId id="300" r:id="rId20"/>
    <p:sldId id="281" r:id="rId21"/>
    <p:sldId id="284" r:id="rId22"/>
    <p:sldId id="282" r:id="rId23"/>
    <p:sldId id="271" r:id="rId24"/>
    <p:sldId id="274" r:id="rId25"/>
    <p:sldId id="285"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nvel" initials="m" lastIdx="1" clrIdx="0">
    <p:extLst>
      <p:ext uri="{19B8F6BF-5375-455C-9EA6-DF929625EA0E}">
        <p15:presenceInfo xmlns:p15="http://schemas.microsoft.com/office/powerpoint/2012/main" userId="manve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860" autoAdjust="0"/>
  </p:normalViewPr>
  <p:slideViewPr>
    <p:cSldViewPr snapToGrid="0">
      <p:cViewPr>
        <p:scale>
          <a:sx n="70" d="100"/>
          <a:sy n="70" d="100"/>
        </p:scale>
        <p:origin x="5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5" Type="http://schemas.openxmlformats.org/officeDocument/2006/relationships/image" Target="../media/image11.wmf"/><Relationship Id="rId4"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9.wmf"/><Relationship Id="rId4" Type="http://schemas.openxmlformats.org/officeDocument/2006/relationships/image" Target="../media/image1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E875EB-9AAE-43DB-910F-BE31D23E41FE}" type="datetimeFigureOut">
              <a:rPr lang="en-US" smtClean="0"/>
              <a:t>5/12/2026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629D30-F94D-43AD-B434-4FF0568818B5}" type="slidenum">
              <a:rPr lang="en-US" smtClean="0"/>
              <a:t>‹#›</a:t>
            </a:fld>
            <a:endParaRPr lang="en-US"/>
          </a:p>
        </p:txBody>
      </p:sp>
    </p:spTree>
    <p:extLst>
      <p:ext uri="{BB962C8B-B14F-4D97-AF65-F5344CB8AC3E}">
        <p14:creationId xmlns:p14="http://schemas.microsoft.com/office/powerpoint/2010/main" val="3370519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5/12/2026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D862E7-95FA-4FC4-9EC5-DDBFA8DC7417}" type="datetimeFigureOut">
              <a:rPr lang="en-US" dirty="0"/>
              <a:t>5/12/2026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B987F2-A784-4F72-BB57-0E9EACDE722E}" type="datetimeFigureOut">
              <a:rPr lang="en-US" dirty="0"/>
              <a:t>5/12/2026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BBD51E-4B19-444E-85C0-DBD7EB6263F4}" type="datetimeFigureOut">
              <a:rPr lang="en-US" dirty="0"/>
              <a:t>5/12/2026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D7255A-4AD5-4D3E-9A0A-689DA3BA976C}" type="datetimeFigureOut">
              <a:rPr lang="en-US" dirty="0"/>
              <a:t>5/12/2026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EE0AD15-87AC-45B2-9EE5-8D165AF83CD7}" type="datetimeFigureOut">
              <a:rPr lang="en-US" dirty="0"/>
              <a:t>5/12/2026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CC40CCD-F0D6-4CC2-A4C8-2D7D0D875F02}" type="datetimeFigureOut">
              <a:rPr lang="en-US" dirty="0"/>
              <a:t>5/12/2026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5/12/2026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5/12/2026</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5/12/2026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A00F7B-89C5-4DF7-A309-6263220147D4}" type="datetimeFigureOut">
              <a:rPr lang="en-US" dirty="0"/>
              <a:t>5/12/2026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5/12/2026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5/12/2026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5/12/2026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5/12/2026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DCB01F-D966-4C62-B900-0BE008A90C98}" type="datetimeFigureOut">
              <a:rPr lang="en-US" dirty="0"/>
              <a:t>5/12/2026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73A0EA-7DC7-4964-BB97-B173EF3B859A}" type="datetimeFigureOut">
              <a:rPr lang="en-US" dirty="0"/>
              <a:t>5/12/2026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5/12/2026</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 Id="rId4" Type="http://schemas.openxmlformats.org/officeDocument/2006/relationships/hyperlink" Target="https://arxiv.org/abs/1304.7988"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11.wmf"/><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8.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12.wmf"/><Relationship Id="rId5" Type="http://schemas.openxmlformats.org/officeDocument/2006/relationships/oleObject" Target="../embeddings/oleObject7.bin"/><Relationship Id="rId10" Type="http://schemas.openxmlformats.org/officeDocument/2006/relationships/image" Target="../media/image14.wmf"/><Relationship Id="rId4" Type="http://schemas.openxmlformats.org/officeDocument/2006/relationships/image" Target="../media/image9.wmf"/><Relationship Id="rId9" Type="http://schemas.openxmlformats.org/officeDocument/2006/relationships/oleObject" Target="../embeddings/oleObject9.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C324A74B-3437-4836-B31C-BA67B51A03AE}"/>
              </a:ext>
            </a:extLst>
          </p:cNvPr>
          <p:cNvPicPr/>
          <p:nvPr/>
        </p:nvPicPr>
        <p:blipFill rotWithShape="1">
          <a:blip r:embed="rId2" cstate="print"/>
          <a:srcRect l="2531" t="86214" r="90469" b="3718"/>
          <a:stretch/>
        </p:blipFill>
        <p:spPr>
          <a:xfrm>
            <a:off x="10784207" y="866946"/>
            <a:ext cx="1166327" cy="942392"/>
          </a:xfrm>
          <a:prstGeom prst="rect">
            <a:avLst/>
          </a:prstGeom>
        </p:spPr>
      </p:pic>
      <p:pic>
        <p:nvPicPr>
          <p:cNvPr id="5" name="object 2">
            <a:extLst>
              <a:ext uri="{FF2B5EF4-FFF2-40B4-BE49-F238E27FC236}">
                <a16:creationId xmlns:a16="http://schemas.microsoft.com/office/drawing/2014/main" id="{EE7DF713-727F-47F8-B81B-CA9699727B02}"/>
              </a:ext>
            </a:extLst>
          </p:cNvPr>
          <p:cNvPicPr/>
          <p:nvPr/>
        </p:nvPicPr>
        <p:blipFill rotWithShape="1">
          <a:blip r:embed="rId2" cstate="print"/>
          <a:srcRect l="32054" t="9727" r="108" b="73294"/>
          <a:stretch/>
        </p:blipFill>
        <p:spPr>
          <a:xfrm>
            <a:off x="1428750" y="693200"/>
            <a:ext cx="7515225" cy="1289884"/>
          </a:xfrm>
          <a:prstGeom prst="rect">
            <a:avLst/>
          </a:prstGeom>
        </p:spPr>
      </p:pic>
      <p:sp>
        <p:nvSpPr>
          <p:cNvPr id="6" name="Title 1">
            <a:extLst>
              <a:ext uri="{FF2B5EF4-FFF2-40B4-BE49-F238E27FC236}">
                <a16:creationId xmlns:a16="http://schemas.microsoft.com/office/drawing/2014/main" id="{BB79BC2D-6BEA-4017-988D-7879D90271C5}"/>
              </a:ext>
            </a:extLst>
          </p:cNvPr>
          <p:cNvSpPr txBox="1">
            <a:spLocks/>
          </p:cNvSpPr>
          <p:nvPr/>
        </p:nvSpPr>
        <p:spPr>
          <a:xfrm>
            <a:off x="2045033" y="2152529"/>
            <a:ext cx="7810500" cy="446287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marL="457200" algn="ctr">
              <a:lnSpc>
                <a:spcPct val="150000"/>
              </a:lnSpc>
              <a:spcBef>
                <a:spcPts val="600"/>
              </a:spcBef>
              <a:spcAft>
                <a:spcPts val="600"/>
              </a:spcAft>
            </a:pPr>
            <a:r>
              <a:rPr lang="hy-AM" sz="24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21</a:t>
            </a:r>
            <a:r>
              <a:rPr lang="en-US" sz="24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AG-1C060</a:t>
            </a:r>
            <a:br>
              <a:rPr lang="en-US" sz="24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br>
            <a:r>
              <a:rPr lang="hy-AM" sz="2400" b="1" dirty="0">
                <a:latin typeface="Calibri" panose="020F0502020204030204" pitchFamily="34" charset="0"/>
                <a:ea typeface="Calibri" panose="020F0502020204030204" pitchFamily="34" charset="0"/>
                <a:cs typeface="Calibri" panose="020F0502020204030204" pitchFamily="34" charset="0"/>
              </a:rPr>
              <a:t>«</a:t>
            </a:r>
            <a:r>
              <a:rPr lang="hy-AM" sz="2400" b="1" dirty="0" err="1">
                <a:latin typeface="Calibri" panose="020F0502020204030204" pitchFamily="34" charset="0"/>
                <a:ea typeface="Calibri" panose="020F0502020204030204" pitchFamily="34" charset="0"/>
                <a:cs typeface="Calibri" panose="020F0502020204030204" pitchFamily="34" charset="0"/>
              </a:rPr>
              <a:t>Դուալություն</a:t>
            </a:r>
            <a:r>
              <a:rPr lang="hy-AM" sz="2400" b="1" dirty="0">
                <a:latin typeface="Calibri" panose="020F0502020204030204" pitchFamily="34" charset="0"/>
                <a:ea typeface="Calibri" panose="020F0502020204030204" pitchFamily="34" charset="0"/>
                <a:cs typeface="Calibri" panose="020F0502020204030204" pitchFamily="34" charset="0"/>
              </a:rPr>
              <a:t> բարձր </a:t>
            </a:r>
            <a:r>
              <a:rPr lang="hy-AM" sz="2400" b="1" dirty="0" err="1">
                <a:latin typeface="Calibri" panose="020F0502020204030204" pitchFamily="34" charset="0"/>
                <a:ea typeface="Calibri" panose="020F0502020204030204" pitchFamily="34" charset="0"/>
                <a:cs typeface="Calibri" panose="020F0502020204030204" pitchFamily="34" charset="0"/>
              </a:rPr>
              <a:t>սպինների</a:t>
            </a:r>
            <a:r>
              <a:rPr lang="hy-AM" sz="2400" b="1" dirty="0">
                <a:latin typeface="Calibri" panose="020F0502020204030204" pitchFamily="34" charset="0"/>
                <a:ea typeface="Calibri" panose="020F0502020204030204" pitchFamily="34" charset="0"/>
                <a:cs typeface="Calibri" panose="020F0502020204030204" pitchFamily="34" charset="0"/>
              </a:rPr>
              <a:t> և լարերի տեսություններում »</a:t>
            </a:r>
            <a:br>
              <a:rPr lang="hy-AM" sz="2400" b="1" dirty="0">
                <a:latin typeface="Calibri" panose="020F0502020204030204" pitchFamily="34" charset="0"/>
                <a:ea typeface="Calibri" panose="020F0502020204030204" pitchFamily="34" charset="0"/>
                <a:cs typeface="Calibri" panose="020F0502020204030204" pitchFamily="34" charset="0"/>
              </a:rPr>
            </a:br>
            <a:br>
              <a:rPr lang="en-US" sz="24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br>
            <a:r>
              <a:rPr lang="hy-AM" sz="18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ԳԻՏԱԿԱՆ</a:t>
            </a:r>
            <a:r>
              <a:rPr lang="en-US" sz="18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hy-AM" sz="18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ԹԵՄԱՅԻ</a:t>
            </a:r>
            <a:r>
              <a:rPr lang="en-US" sz="18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hy-AM" sz="18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ԻՐԱԿԱՆԱՑՄԱՆ</a:t>
            </a:r>
            <a:r>
              <a:rPr lang="en-US" sz="18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a:t>
            </a:r>
            <a:r>
              <a:rPr lang="hy-AM" sz="18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ՀԱՇՎԵՏՎՈՒԹՅՈՒՆ </a:t>
            </a:r>
            <a:br>
              <a:rPr lang="hy-AM" sz="18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br>
            <a:r>
              <a:rPr lang="hy-AM" sz="2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ԱՌ </a:t>
            </a:r>
            <a:r>
              <a:rPr lang="en-US" sz="2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14</a:t>
            </a:r>
            <a:r>
              <a:rPr lang="hy-AM" sz="2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a:t>
            </a:r>
            <a:r>
              <a:rPr lang="en-US" sz="2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15</a:t>
            </a:r>
            <a:r>
              <a:rPr lang="hy-AM" sz="2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․202</a:t>
            </a:r>
            <a:r>
              <a:rPr lang="en-US" sz="2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6</a:t>
            </a:r>
            <a:endParaRPr lang="hy-AM" sz="20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a:p>
            <a:pPr marL="457200" algn="ctr">
              <a:lnSpc>
                <a:spcPct val="150000"/>
              </a:lnSpc>
              <a:spcBef>
                <a:spcPts val="600"/>
              </a:spcBef>
              <a:spcAft>
                <a:spcPts val="600"/>
              </a:spcAft>
            </a:pPr>
            <a:r>
              <a:rPr lang="hy-AM" sz="4000" b="1" dirty="0">
                <a:solidFill>
                  <a:schemeClr val="accent5"/>
                </a:solidFill>
                <a:latin typeface="Calibri" panose="020F0502020204030204" pitchFamily="34" charset="0"/>
                <a:ea typeface="Calibri" panose="020F0502020204030204" pitchFamily="34" charset="0"/>
                <a:cs typeface="Calibri" panose="020F0502020204030204" pitchFamily="34" charset="0"/>
              </a:rPr>
              <a:t>ԿՈՆՖՈՐՄ ԱՆՈՄԱԼԻԱ</a:t>
            </a:r>
            <a:endParaRPr lang="en-US" sz="4000" b="1" dirty="0">
              <a:solidFill>
                <a:schemeClr val="accent5"/>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16857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78D7199-32B2-4F24-8480-6141B7098449}"/>
              </a:ext>
            </a:extLst>
          </p:cNvPr>
          <p:cNvSpPr>
            <a:spLocks noGrp="1"/>
          </p:cNvSpPr>
          <p:nvPr>
            <p:ph type="title"/>
          </p:nvPr>
        </p:nvSpPr>
        <p:spPr/>
        <p:txBody>
          <a:bodyPr>
            <a:normAutofit fontScale="90000"/>
          </a:bodyPr>
          <a:lstStyle/>
          <a:p>
            <a:pPr algn="ctr"/>
            <a:r>
              <a:rPr lang="en-US" sz="2000" dirty="0"/>
              <a:t>        </a:t>
            </a:r>
            <a:r>
              <a:rPr lang="en-US" sz="2700" dirty="0"/>
              <a:t>We Had Already Important Achievements in Area of</a:t>
            </a:r>
            <a:br>
              <a:rPr lang="en-US" sz="2000" dirty="0"/>
            </a:br>
            <a:r>
              <a:rPr lang="en-US" sz="2700" dirty="0">
                <a:solidFill>
                  <a:schemeClr val="accent4">
                    <a:lumMod val="75000"/>
                  </a:schemeClr>
                </a:solidFill>
                <a:latin typeface="CMBX10"/>
              </a:rPr>
              <a:t>DUALITY IN GAUGE, HIGHER SPIN AND STRING THEORIES, AND  ANOMALIES</a:t>
            </a:r>
            <a:endParaRPr lang="en-US" sz="2700" dirty="0"/>
          </a:p>
        </p:txBody>
      </p:sp>
      <p:sp>
        <p:nvSpPr>
          <p:cNvPr id="5" name="TextBox 4">
            <a:extLst>
              <a:ext uri="{FF2B5EF4-FFF2-40B4-BE49-F238E27FC236}">
                <a16:creationId xmlns:a16="http://schemas.microsoft.com/office/drawing/2014/main" id="{6E353C53-F4D8-4509-A13C-ACED584D36D3}"/>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4114C13D-3B65-4BAC-8E26-2931828B9ECC}"/>
              </a:ext>
            </a:extLst>
          </p:cNvPr>
          <p:cNvSpPr txBox="1"/>
          <p:nvPr/>
        </p:nvSpPr>
        <p:spPr>
          <a:xfrm>
            <a:off x="11008668" y="1228844"/>
            <a:ext cx="852257" cy="523220"/>
          </a:xfrm>
          <a:prstGeom prst="rect">
            <a:avLst/>
          </a:prstGeom>
          <a:noFill/>
        </p:spPr>
        <p:txBody>
          <a:bodyPr wrap="square" rtlCol="0">
            <a:spAutoFit/>
          </a:bodyPr>
          <a:lstStyle/>
          <a:p>
            <a:r>
              <a:rPr lang="en-US" sz="2800" b="1" dirty="0"/>
              <a:t>2.2</a:t>
            </a:r>
            <a:endParaRPr lang="en-US" b="1" dirty="0"/>
          </a:p>
        </p:txBody>
      </p:sp>
      <p:sp>
        <p:nvSpPr>
          <p:cNvPr id="2" name="TextBox 1">
            <a:extLst>
              <a:ext uri="{FF2B5EF4-FFF2-40B4-BE49-F238E27FC236}">
                <a16:creationId xmlns:a16="http://schemas.microsoft.com/office/drawing/2014/main" id="{54C6C168-CBD2-461E-8E92-4AC4B8F83B44}"/>
              </a:ext>
            </a:extLst>
          </p:cNvPr>
          <p:cNvSpPr txBox="1"/>
          <p:nvPr/>
        </p:nvSpPr>
        <p:spPr>
          <a:xfrm>
            <a:off x="314319" y="2092858"/>
            <a:ext cx="11848949" cy="2215991"/>
          </a:xfrm>
          <a:prstGeom prst="rect">
            <a:avLst/>
          </a:prstGeom>
          <a:noFill/>
        </p:spPr>
        <p:txBody>
          <a:bodyPr wrap="none" rtlCol="0">
            <a:spAutoFit/>
          </a:bodyPr>
          <a:lstStyle/>
          <a:p>
            <a:pPr algn="ctr"/>
            <a:r>
              <a:rPr lang="en-US" sz="2400" b="1" i="1" u="none" strike="noStrike" baseline="0" dirty="0">
                <a:solidFill>
                  <a:srgbClr val="FF0000"/>
                </a:solidFill>
                <a:latin typeface="CMR10"/>
              </a:rPr>
              <a:t>Construction of the covariant cubic interaction in flat space and connection with the </a:t>
            </a:r>
          </a:p>
          <a:p>
            <a:pPr algn="ctr"/>
            <a:r>
              <a:rPr lang="en-US" sz="2400" b="1" i="1" u="none" strike="noStrike" baseline="0" dirty="0">
                <a:solidFill>
                  <a:srgbClr val="FF0000"/>
                </a:solidFill>
                <a:latin typeface="CMR10"/>
              </a:rPr>
              <a:t>interaction in one dimension less </a:t>
            </a:r>
            <a:r>
              <a:rPr lang="en-US" sz="2400" b="1" i="1" u="none" strike="noStrike" baseline="0" dirty="0" err="1">
                <a:solidFill>
                  <a:srgbClr val="FF0000"/>
                </a:solidFill>
                <a:latin typeface="CMMI10"/>
              </a:rPr>
              <a:t>AdS</a:t>
            </a:r>
            <a:r>
              <a:rPr lang="en-US" sz="2400" b="1" i="1" u="none" strike="noStrike" baseline="0" dirty="0">
                <a:solidFill>
                  <a:srgbClr val="FF0000"/>
                </a:solidFill>
                <a:latin typeface="CMMI10"/>
              </a:rPr>
              <a:t> </a:t>
            </a:r>
            <a:r>
              <a:rPr lang="en-US" sz="2400" b="1" i="1" u="none" strike="noStrike" baseline="0" dirty="0">
                <a:solidFill>
                  <a:srgbClr val="FF0000"/>
                </a:solidFill>
                <a:latin typeface="CMR10"/>
              </a:rPr>
              <a:t>space.</a:t>
            </a:r>
          </a:p>
          <a:p>
            <a:pPr algn="l"/>
            <a:r>
              <a:rPr lang="en-US" sz="1800" b="0" i="0" u="none" strike="noStrike" baseline="0" dirty="0">
                <a:solidFill>
                  <a:schemeClr val="bg1"/>
                </a:solidFill>
                <a:latin typeface="CMR10"/>
              </a:rPr>
              <a:t>Ruben  Manvelyan </a:t>
            </a:r>
            <a:r>
              <a:rPr lang="en-US" sz="1800" b="0" i="0" u="none" strike="noStrike" baseline="0" dirty="0">
                <a:latin typeface="CMR10"/>
              </a:rPr>
              <a:t>with coauthors, </a:t>
            </a:r>
            <a:r>
              <a:rPr lang="en-US" dirty="0">
                <a:latin typeface="CMR10"/>
              </a:rPr>
              <a:t>papers</a:t>
            </a:r>
            <a:r>
              <a:rPr lang="en-US" sz="1800" b="0" i="0" u="none" strike="noStrike" baseline="0" dirty="0">
                <a:latin typeface="CMR10"/>
              </a:rPr>
              <a:t> of 2010 </a:t>
            </a:r>
            <a:r>
              <a:rPr lang="en-US" dirty="0">
                <a:latin typeface="CMR10"/>
              </a:rPr>
              <a:t>-</a:t>
            </a:r>
            <a:r>
              <a:rPr lang="en-US" sz="1800" b="0" i="0" u="none" strike="noStrike" baseline="0" dirty="0">
                <a:latin typeface="CMR10"/>
              </a:rPr>
              <a:t> 2021. </a:t>
            </a:r>
          </a:p>
          <a:p>
            <a:pPr marL="285750" indent="-285750" algn="l">
              <a:buFont typeface="Wingdings" panose="05000000000000000000" pitchFamily="2" charset="2"/>
              <a:buChar char="q"/>
            </a:pPr>
            <a:r>
              <a:rPr lang="en-US" sz="1800" b="0" i="0" u="none" strike="noStrike" baseline="0" dirty="0">
                <a:latin typeface="CMR10"/>
              </a:rPr>
              <a:t>Investigation of the HS anomalous conserved currents and bulk-to-bulk propagators in </a:t>
            </a:r>
            <a:r>
              <a:rPr lang="en-US" sz="1800" b="0" i="0" u="none" strike="noStrike" baseline="0" dirty="0" err="1">
                <a:latin typeface="CMMI10"/>
              </a:rPr>
              <a:t>AdS</a:t>
            </a:r>
            <a:r>
              <a:rPr lang="en-US" sz="1800" b="0" i="0" u="none" strike="noStrike" baseline="0" dirty="0">
                <a:latin typeface="CMMI10"/>
              </a:rPr>
              <a:t> </a:t>
            </a:r>
            <a:r>
              <a:rPr lang="en-US" sz="1800" b="0" i="0" u="none" strike="noStrike" baseline="0" dirty="0">
                <a:latin typeface="CMR10"/>
              </a:rPr>
              <a:t>space (2005-2010).</a:t>
            </a:r>
          </a:p>
          <a:p>
            <a:pPr marL="285750" indent="-285750" algn="l">
              <a:buFont typeface="Wingdings" panose="05000000000000000000" pitchFamily="2" charset="2"/>
              <a:buChar char="q"/>
            </a:pPr>
            <a:r>
              <a:rPr lang="en-US" sz="1800" b="0" i="0" u="none" strike="noStrike" baseline="0" dirty="0">
                <a:latin typeface="CMR10"/>
              </a:rPr>
              <a:t>Construction of all possible Weyl invariant actions in d=4 for spin three field in a general gravitational background (2018) .</a:t>
            </a:r>
          </a:p>
          <a:p>
            <a:pPr marL="285750" indent="-285750" algn="l">
              <a:buFont typeface="Wingdings" panose="05000000000000000000" pitchFamily="2" charset="2"/>
              <a:buChar char="q"/>
            </a:pPr>
            <a:r>
              <a:rPr lang="en-US" sz="1800" b="0" i="0" u="none" strike="noStrike" baseline="0" dirty="0">
                <a:latin typeface="CMR10"/>
              </a:rPr>
              <a:t>We present an off-shell generating function for all cubic interactions of Higher Spin gauge fields</a:t>
            </a:r>
          </a:p>
          <a:p>
            <a:pPr algn="l"/>
            <a:r>
              <a:rPr lang="en-US" sz="1800" b="0" i="0" u="none" strike="noStrike" baseline="0" dirty="0">
                <a:latin typeface="CMR10"/>
              </a:rPr>
              <a:t>constructed in our papers.arXiv:1003.2877. It is  written in a very compact way, and  have a remarkable structure.</a:t>
            </a:r>
            <a:endParaRPr lang="en-US" dirty="0"/>
          </a:p>
        </p:txBody>
      </p:sp>
      <p:sp>
        <p:nvSpPr>
          <p:cNvPr id="4" name="TextBox 3">
            <a:extLst>
              <a:ext uri="{FF2B5EF4-FFF2-40B4-BE49-F238E27FC236}">
                <a16:creationId xmlns:a16="http://schemas.microsoft.com/office/drawing/2014/main" id="{5F114CA1-2C9D-460E-9834-1F996D155908}"/>
              </a:ext>
            </a:extLst>
          </p:cNvPr>
          <p:cNvSpPr txBox="1"/>
          <p:nvPr/>
        </p:nvSpPr>
        <p:spPr>
          <a:xfrm>
            <a:off x="384609" y="4457343"/>
            <a:ext cx="11708368" cy="2400657"/>
          </a:xfrm>
          <a:prstGeom prst="rect">
            <a:avLst/>
          </a:prstGeom>
          <a:noFill/>
        </p:spPr>
        <p:txBody>
          <a:bodyPr wrap="square" rtlCol="0">
            <a:spAutoFit/>
          </a:bodyPr>
          <a:lstStyle/>
          <a:p>
            <a:pPr algn="ctr"/>
            <a:r>
              <a:rPr lang="en-US" sz="2400" dirty="0">
                <a:solidFill>
                  <a:srgbClr val="FF0000"/>
                </a:solidFill>
                <a:effectLst/>
                <a:latin typeface="CMR10"/>
                <a:ea typeface="Times New Roman" panose="02020603050405020304" pitchFamily="18" charset="0"/>
              </a:rPr>
              <a:t>Development of the universality approach in the gauge theories and Lie algebras.</a:t>
            </a:r>
          </a:p>
          <a:p>
            <a:r>
              <a:rPr lang="en-US" dirty="0">
                <a:solidFill>
                  <a:schemeClr val="bg1"/>
                </a:solidFill>
                <a:latin typeface="CMR10"/>
              </a:rPr>
              <a:t>Ruben Mkrtchyan</a:t>
            </a:r>
            <a:r>
              <a:rPr lang="en-US" dirty="0">
                <a:latin typeface="CMR10"/>
              </a:rPr>
              <a:t> with coauthors, papers of 1981 and  2011 - 2021. </a:t>
            </a:r>
            <a:endParaRPr lang="en-US" sz="2000" b="0" i="0" u="none" strike="noStrike" baseline="0" dirty="0">
              <a:solidFill>
                <a:srgbClr val="FF0000"/>
              </a:solidFill>
              <a:latin typeface="CMR10"/>
            </a:endParaRPr>
          </a:p>
          <a:p>
            <a:pPr marL="285750" indent="-285750" algn="l">
              <a:buFont typeface="Wingdings" panose="05000000000000000000" pitchFamily="2" charset="2"/>
              <a:buChar char="q"/>
            </a:pPr>
            <a:r>
              <a:rPr lang="en-US" sz="1800" dirty="0">
                <a:effectLst/>
                <a:latin typeface="Calibri" panose="020F0502020204030204" pitchFamily="34" charset="0"/>
                <a:ea typeface="Times New Roman" panose="02020603050405020304" pitchFamily="18" charset="0"/>
              </a:rPr>
              <a:t>Non-perturbative </a:t>
            </a:r>
            <a:r>
              <a:rPr lang="en-US" sz="1800" dirty="0" err="1">
                <a:effectLst/>
                <a:latin typeface="Calibri" panose="020F0502020204030204" pitchFamily="34" charset="0"/>
                <a:ea typeface="Times New Roman" panose="02020603050405020304" pitchFamily="18" charset="0"/>
              </a:rPr>
              <a:t>Chern</a:t>
            </a:r>
            <a:r>
              <a:rPr lang="en-US" sz="1800" dirty="0">
                <a:effectLst/>
                <a:latin typeface="Calibri" panose="020F0502020204030204" pitchFamily="34" charset="0"/>
                <a:ea typeface="Times New Roman" panose="02020603050405020304" pitchFamily="18" charset="0"/>
              </a:rPr>
              <a:t>-Simons/topological string duality.</a:t>
            </a:r>
            <a:endParaRPr lang="en-US" sz="1800" b="0" i="0" u="none" strike="noStrike" baseline="0" dirty="0">
              <a:latin typeface="CMR10"/>
            </a:endParaRPr>
          </a:p>
          <a:p>
            <a:pPr marL="285750" indent="-285750" algn="l">
              <a:buFont typeface="Wingdings" panose="05000000000000000000" pitchFamily="2" charset="2"/>
              <a:buChar char="q"/>
            </a:pPr>
            <a:r>
              <a:rPr lang="en-US" sz="1800" b="0" i="0" u="none" strike="noStrike" baseline="0" dirty="0">
                <a:latin typeface="CMR10"/>
              </a:rPr>
              <a:t> </a:t>
            </a:r>
            <a:r>
              <a:rPr lang="en-US" dirty="0">
                <a:latin typeface="CMR10"/>
              </a:rPr>
              <a:t>D</a:t>
            </a:r>
            <a:r>
              <a:rPr lang="en-US" sz="1800" b="0" i="0" u="none" strike="noStrike" baseline="0" dirty="0">
                <a:latin typeface="CMR10"/>
              </a:rPr>
              <a:t>uality of </a:t>
            </a:r>
            <a:r>
              <a:rPr lang="en-US" sz="1800" b="0" i="0" u="none" strike="noStrike" baseline="0" dirty="0" err="1">
                <a:latin typeface="CMR10"/>
              </a:rPr>
              <a:t>Chern</a:t>
            </a:r>
            <a:r>
              <a:rPr lang="en-US" sz="1800" b="0" i="0" u="none" strike="noStrike" baseline="0" dirty="0">
                <a:latin typeface="CMR10"/>
              </a:rPr>
              <a:t>-Simons theory (with exceptional groups) to  refined topological string theory.</a:t>
            </a:r>
          </a:p>
          <a:p>
            <a:pPr marL="285750" indent="-285750" algn="l">
              <a:buFont typeface="Wingdings" panose="05000000000000000000" pitchFamily="2" charset="2"/>
              <a:buChar char="q"/>
            </a:pPr>
            <a:r>
              <a:rPr lang="en-US" sz="1800" b="0" i="0" u="none" strike="noStrike" baseline="0" dirty="0">
                <a:latin typeface="CMR10"/>
              </a:rPr>
              <a:t> </a:t>
            </a:r>
            <a:r>
              <a:rPr lang="en-US" sz="1800" dirty="0">
                <a:effectLst/>
                <a:latin typeface="Calibri" panose="020F0502020204030204" pitchFamily="34" charset="0"/>
                <a:ea typeface="Times New Roman" panose="02020603050405020304" pitchFamily="18" charset="0"/>
              </a:rPr>
              <a:t>Diophantine classification of simple Lie algebras, universal quantum dimension formulae, connection with</a:t>
            </a:r>
          </a:p>
          <a:p>
            <a:pPr algn="l"/>
            <a:r>
              <a:rPr lang="en-US" dirty="0">
                <a:latin typeface="Calibri" panose="020F0502020204030204" pitchFamily="34" charset="0"/>
                <a:ea typeface="Times New Roman" panose="02020603050405020304" pitchFamily="18" charset="0"/>
              </a:rPr>
              <a:t>      </a:t>
            </a:r>
            <a:r>
              <a:rPr lang="en-US" sz="1800" dirty="0">
                <a:effectLst/>
                <a:latin typeface="Calibri" panose="020F0502020204030204" pitchFamily="34" charset="0"/>
                <a:ea typeface="Times New Roman" panose="02020603050405020304" pitchFamily="18" charset="0"/>
              </a:rPr>
              <a:t> configurations theory.</a:t>
            </a:r>
          </a:p>
          <a:p>
            <a:pPr algn="l"/>
            <a:r>
              <a:rPr lang="en-US" sz="1800" b="0" i="0" u="none" strike="noStrike" baseline="0" dirty="0">
                <a:solidFill>
                  <a:srgbClr val="C00000"/>
                </a:solidFill>
                <a:latin typeface="CMR10"/>
              </a:rPr>
              <a:t>Now this is a separate field, initiated by us, developing  in other centers, also (Loughborough, ITEP, Berkeley, JINR).</a:t>
            </a:r>
          </a:p>
          <a:p>
            <a:pPr algn="l"/>
            <a:r>
              <a:rPr lang="en-US" sz="1800" b="0" i="0" u="none" strike="noStrike" baseline="0" dirty="0">
                <a:solidFill>
                  <a:srgbClr val="C00000"/>
                </a:solidFill>
                <a:latin typeface="CMR10"/>
              </a:rPr>
              <a:t>New developments in such classical field as the theory of simple Lie algebras is highly non-trivial achievement.</a:t>
            </a:r>
          </a:p>
        </p:txBody>
      </p:sp>
    </p:spTree>
    <p:extLst>
      <p:ext uri="{BB962C8B-B14F-4D97-AF65-F5344CB8AC3E}">
        <p14:creationId xmlns:p14="http://schemas.microsoft.com/office/powerpoint/2010/main" val="378092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78D7199-32B2-4F24-8480-6141B7098449}"/>
              </a:ext>
            </a:extLst>
          </p:cNvPr>
          <p:cNvSpPr>
            <a:spLocks noGrp="1"/>
          </p:cNvSpPr>
          <p:nvPr>
            <p:ph type="title"/>
          </p:nvPr>
        </p:nvSpPr>
        <p:spPr/>
        <p:txBody>
          <a:bodyPr>
            <a:normAutofit fontScale="90000"/>
          </a:bodyPr>
          <a:lstStyle/>
          <a:p>
            <a:pPr algn="ctr"/>
            <a:r>
              <a:rPr lang="en-US" sz="2000" dirty="0"/>
              <a:t>       </a:t>
            </a:r>
            <a:r>
              <a:rPr lang="en-US" sz="2700" dirty="0"/>
              <a:t>Important Achievements for 2021-2022-2023-2024</a:t>
            </a:r>
            <a:br>
              <a:rPr lang="en-US" sz="2000" dirty="0"/>
            </a:br>
            <a:r>
              <a:rPr lang="en-US" sz="2700" dirty="0">
                <a:solidFill>
                  <a:schemeClr val="accent4">
                    <a:lumMod val="75000"/>
                  </a:schemeClr>
                </a:solidFill>
                <a:latin typeface="CMBX10"/>
              </a:rPr>
              <a:t>DUALITY IN GAUGE, HIGHER SPIN AND STRING THEORIES, AND  ANOMALIES</a:t>
            </a:r>
            <a:endParaRPr lang="en-US" sz="2700" dirty="0"/>
          </a:p>
        </p:txBody>
      </p:sp>
      <p:sp>
        <p:nvSpPr>
          <p:cNvPr id="5" name="TextBox 4">
            <a:extLst>
              <a:ext uri="{FF2B5EF4-FFF2-40B4-BE49-F238E27FC236}">
                <a16:creationId xmlns:a16="http://schemas.microsoft.com/office/drawing/2014/main" id="{6E353C53-F4D8-4509-A13C-ACED584D36D3}"/>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4114C13D-3B65-4BAC-8E26-2931828B9ECC}"/>
              </a:ext>
            </a:extLst>
          </p:cNvPr>
          <p:cNvSpPr txBox="1"/>
          <p:nvPr/>
        </p:nvSpPr>
        <p:spPr>
          <a:xfrm>
            <a:off x="11008668" y="1228844"/>
            <a:ext cx="852257" cy="523220"/>
          </a:xfrm>
          <a:prstGeom prst="rect">
            <a:avLst/>
          </a:prstGeom>
          <a:noFill/>
        </p:spPr>
        <p:txBody>
          <a:bodyPr wrap="square" rtlCol="0">
            <a:spAutoFit/>
          </a:bodyPr>
          <a:lstStyle/>
          <a:p>
            <a:r>
              <a:rPr lang="en-US" sz="2800" b="1" dirty="0"/>
              <a:t>2.3</a:t>
            </a:r>
            <a:endParaRPr lang="en-US" b="1" dirty="0"/>
          </a:p>
        </p:txBody>
      </p:sp>
      <p:sp>
        <p:nvSpPr>
          <p:cNvPr id="2" name="TextBox 1">
            <a:extLst>
              <a:ext uri="{FF2B5EF4-FFF2-40B4-BE49-F238E27FC236}">
                <a16:creationId xmlns:a16="http://schemas.microsoft.com/office/drawing/2014/main" id="{54C6C168-CBD2-461E-8E92-4AC4B8F83B44}"/>
              </a:ext>
            </a:extLst>
          </p:cNvPr>
          <p:cNvSpPr txBox="1"/>
          <p:nvPr/>
        </p:nvSpPr>
        <p:spPr>
          <a:xfrm>
            <a:off x="427653" y="1882487"/>
            <a:ext cx="11336694" cy="2492990"/>
          </a:xfrm>
          <a:prstGeom prst="rect">
            <a:avLst/>
          </a:prstGeom>
          <a:noFill/>
        </p:spPr>
        <p:txBody>
          <a:bodyPr wrap="square" rtlCol="0">
            <a:spAutoFit/>
          </a:bodyPr>
          <a:lstStyle/>
          <a:p>
            <a:pPr marR="0" lvl="0" algn="just">
              <a:spcBef>
                <a:spcPts val="0"/>
              </a:spcBef>
              <a:spcAft>
                <a:spcPts val="0"/>
              </a:spcAft>
            </a:pPr>
            <a:endParaRPr lang="en-US" sz="2400" b="1" i="1" dirty="0">
              <a:solidFill>
                <a:srgbClr val="C00000"/>
              </a:solidFill>
              <a:effectLst/>
              <a:latin typeface="Calibri" panose="020F0502020204030204" pitchFamily="34" charset="0"/>
              <a:ea typeface="Calibri" panose="020F0502020204030204" pitchFamily="34" charset="0"/>
              <a:cs typeface="Calibri" panose="020F0502020204030204" pitchFamily="34" charset="0"/>
            </a:endParaRPr>
          </a:p>
          <a:p>
            <a:pPr marR="0" lvl="0" algn="just">
              <a:spcBef>
                <a:spcPts val="0"/>
              </a:spcBef>
              <a:spcAft>
                <a:spcPts val="0"/>
              </a:spcAft>
            </a:pPr>
            <a:r>
              <a:rPr lang="en-US" sz="2400" b="1" i="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We have advanced in construction</a:t>
            </a:r>
            <a:r>
              <a:rPr lang="ru-RU" sz="2400" b="1" i="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t>
            </a:r>
            <a:r>
              <a:rPr lang="en-US" sz="2400" b="1" i="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of QUARTIC INTERACTION of HS fields:</a:t>
            </a:r>
          </a:p>
          <a:p>
            <a:pPr marL="285750" marR="0" lvl="0" indent="-285750" algn="just">
              <a:spcBef>
                <a:spcPts val="0"/>
              </a:spcBef>
              <a:spcAft>
                <a:spcPts val="0"/>
              </a:spcAft>
              <a:buFont typeface="Wingdings" panose="05000000000000000000" pitchFamily="2" charset="2"/>
              <a:buChar char="q"/>
            </a:pPr>
            <a:r>
              <a:rPr lang="en-US" sz="1800" dirty="0">
                <a:effectLst/>
                <a:latin typeface="Times New Roman" panose="02020603050405020304" pitchFamily="18" charset="0"/>
                <a:ea typeface="Tahoma" panose="020B0604030504040204" pitchFamily="34" charset="0"/>
              </a:rPr>
              <a:t>Constructed some special case of local quartic interaction of two scalars and two higher spin gauge fields (spin 4). The result leads to necessity to include spin 6-gauge modes in resulting interaction.</a:t>
            </a:r>
            <a:endParaRPr lang="en-US" sz="1800" dirty="0">
              <a:effectLst/>
              <a:latin typeface="Arial" panose="020B0604020202020204" pitchFamily="34" charset="0"/>
              <a:ea typeface="Arial" panose="020B0604020202020204" pitchFamily="34" charset="0"/>
            </a:endParaRPr>
          </a:p>
          <a:p>
            <a:pPr marL="285750" marR="0" lvl="0" indent="-285750" algn="just">
              <a:spcBef>
                <a:spcPts val="0"/>
              </a:spcBef>
              <a:spcAft>
                <a:spcPts val="0"/>
              </a:spcAft>
              <a:buFont typeface="Wingdings" panose="05000000000000000000" pitchFamily="2" charset="2"/>
              <a:buChar char="q"/>
            </a:pPr>
            <a:r>
              <a:rPr lang="en-US" sz="1800" dirty="0">
                <a:effectLst/>
                <a:latin typeface="Times New Roman" panose="02020603050405020304" pitchFamily="18" charset="0"/>
                <a:ea typeface="Tahoma" panose="020B0604030504040204" pitchFamily="34" charset="0"/>
              </a:rPr>
              <a:t>Investigated commutator of linearized HS gauge transformation and discovered that in </a:t>
            </a:r>
            <a:r>
              <a:rPr lang="en-US" sz="1800" dirty="0" err="1">
                <a:effectLst/>
                <a:latin typeface="Times New Roman" panose="02020603050405020304" pitchFamily="18" charset="0"/>
                <a:ea typeface="Tahoma" panose="020B0604030504040204" pitchFamily="34" charset="0"/>
              </a:rPr>
              <a:t>r.h.s</a:t>
            </a:r>
            <a:r>
              <a:rPr lang="en-US" sz="1800" dirty="0">
                <a:effectLst/>
                <a:latin typeface="Times New Roman" panose="02020603050405020304" pitchFamily="18" charset="0"/>
                <a:ea typeface="Tahoma" panose="020B0604030504040204" pitchFamily="34" charset="0"/>
              </a:rPr>
              <a:t> of commutator exists HS gauge transformations with parameters corresponding to the HS fields with Mixed </a:t>
            </a:r>
            <a:r>
              <a:rPr lang="en-US" dirty="0">
                <a:latin typeface="Times New Roman" panose="02020603050405020304" pitchFamily="18" charset="0"/>
                <a:ea typeface="Tahoma" panose="020B0604030504040204" pitchFamily="34" charset="0"/>
              </a:rPr>
              <a:t>S</a:t>
            </a:r>
            <a:r>
              <a:rPr lang="en-US" sz="1800" dirty="0">
                <a:effectLst/>
                <a:latin typeface="Times New Roman" panose="02020603050405020304" pitchFamily="18" charset="0"/>
                <a:ea typeface="Tahoma" panose="020B0604030504040204" pitchFamily="34" charset="0"/>
              </a:rPr>
              <a:t>ymmetry. </a:t>
            </a:r>
          </a:p>
          <a:p>
            <a:pPr marL="285750" marR="0" lvl="0" indent="-285750" algn="just">
              <a:spcBef>
                <a:spcPts val="0"/>
              </a:spcBef>
              <a:spcAft>
                <a:spcPts val="0"/>
              </a:spcAft>
              <a:buFont typeface="Wingdings" panose="05000000000000000000" pitchFamily="2" charset="2"/>
              <a:buChar char="q"/>
            </a:pPr>
            <a:r>
              <a:rPr lang="en-US" dirty="0">
                <a:solidFill>
                  <a:srgbClr val="C00000"/>
                </a:solidFill>
              </a:rPr>
              <a:t>Melik Karapetyan, Ruben </a:t>
            </a:r>
            <a:r>
              <a:rPr lang="en-US" dirty="0" err="1">
                <a:solidFill>
                  <a:srgbClr val="C00000"/>
                </a:solidFill>
              </a:rPr>
              <a:t>Manvelyan</a:t>
            </a:r>
            <a:r>
              <a:rPr lang="en-US" dirty="0">
                <a:solidFill>
                  <a:srgbClr val="C00000"/>
                </a:solidFill>
              </a:rPr>
              <a:t>, Karapet Mkrtchyan</a:t>
            </a:r>
            <a:r>
              <a:rPr lang="en-US" dirty="0">
                <a:solidFill>
                  <a:srgbClr val="FF0000"/>
                </a:solidFill>
              </a:rPr>
              <a:t>, On correlation functions of higher-spin currents in arbitrary dimensions d&gt;3,  arXiv:2309.05129. </a:t>
            </a:r>
            <a:r>
              <a:rPr lang="en-US" sz="1800" b="0" i="0" u="none" strike="noStrike" baseline="0" dirty="0">
                <a:solidFill>
                  <a:srgbClr val="FF0000"/>
                </a:solidFill>
                <a:latin typeface="GHEAMariam"/>
              </a:rPr>
              <a:t>Journal of High Energy Physics, 2024, 2024 (3), 31.</a:t>
            </a:r>
            <a:endParaRPr lang="en-US" sz="1800" dirty="0">
              <a:solidFill>
                <a:srgbClr val="FF0000"/>
              </a:solidFill>
              <a:effectLst/>
              <a:latin typeface="Arial" panose="020B0604020202020204" pitchFamily="34" charset="0"/>
              <a:ea typeface="Arial" panose="020B0604020202020204" pitchFamily="34" charset="0"/>
            </a:endParaRPr>
          </a:p>
        </p:txBody>
      </p:sp>
      <p:sp>
        <p:nvSpPr>
          <p:cNvPr id="4" name="TextBox 3">
            <a:extLst>
              <a:ext uri="{FF2B5EF4-FFF2-40B4-BE49-F238E27FC236}">
                <a16:creationId xmlns:a16="http://schemas.microsoft.com/office/drawing/2014/main" id="{5F114CA1-2C9D-460E-9834-1F996D155908}"/>
              </a:ext>
            </a:extLst>
          </p:cNvPr>
          <p:cNvSpPr txBox="1"/>
          <p:nvPr/>
        </p:nvSpPr>
        <p:spPr>
          <a:xfrm>
            <a:off x="353695" y="4652476"/>
            <a:ext cx="11546606" cy="1538883"/>
          </a:xfrm>
          <a:prstGeom prst="rect">
            <a:avLst/>
          </a:prstGeom>
          <a:noFill/>
        </p:spPr>
        <p:txBody>
          <a:bodyPr wrap="square" rtlCol="0">
            <a:spAutoFit/>
          </a:bodyPr>
          <a:lstStyle/>
          <a:p>
            <a:pPr marR="0" lvl="0">
              <a:spcBef>
                <a:spcPts val="0"/>
              </a:spcBef>
              <a:spcAft>
                <a:spcPts val="0"/>
              </a:spcAft>
            </a:pPr>
            <a:r>
              <a:rPr lang="en-US" sz="2000" b="1" i="1" dirty="0">
                <a:solidFill>
                  <a:srgbClr val="C00000"/>
                </a:solidFill>
                <a:effectLst/>
                <a:latin typeface="Calibri" panose="020F0502020204030204" pitchFamily="34" charset="0"/>
                <a:ea typeface="Times New Roman" panose="02020603050405020304" pitchFamily="18" charset="0"/>
              </a:rPr>
              <a:t>We develop further the universality approach to the simple Lie algebras and apply it to</a:t>
            </a:r>
          </a:p>
          <a:p>
            <a:pPr marR="0" lvl="0">
              <a:spcBef>
                <a:spcPts val="0"/>
              </a:spcBef>
              <a:spcAft>
                <a:spcPts val="0"/>
              </a:spcAft>
            </a:pPr>
            <a:r>
              <a:rPr lang="en-US" sz="2000" b="1" i="1" dirty="0">
                <a:solidFill>
                  <a:srgbClr val="C00000"/>
                </a:solidFill>
                <a:effectLst/>
                <a:latin typeface="Calibri" panose="020F0502020204030204" pitchFamily="34" charset="0"/>
                <a:ea typeface="Times New Roman" panose="02020603050405020304" pitchFamily="18" charset="0"/>
              </a:rPr>
              <a:t> </a:t>
            </a:r>
            <a:r>
              <a:rPr lang="en-US" sz="2000" b="1" i="1" dirty="0" err="1">
                <a:solidFill>
                  <a:srgbClr val="C00000"/>
                </a:solidFill>
                <a:effectLst/>
                <a:latin typeface="Calibri" panose="020F0502020204030204" pitchFamily="34" charset="0"/>
                <a:ea typeface="Times New Roman" panose="02020603050405020304" pitchFamily="18" charset="0"/>
              </a:rPr>
              <a:t>Chern</a:t>
            </a:r>
            <a:r>
              <a:rPr lang="en-US" sz="2000" b="1" i="1" dirty="0">
                <a:solidFill>
                  <a:srgbClr val="C00000"/>
                </a:solidFill>
                <a:effectLst/>
                <a:latin typeface="Calibri" panose="020F0502020204030204" pitchFamily="34" charset="0"/>
                <a:ea typeface="Times New Roman" panose="02020603050405020304" pitchFamily="18" charset="0"/>
              </a:rPr>
              <a:t>-Simons/topological string duality problem. The main achievements are </a:t>
            </a:r>
          </a:p>
          <a:p>
            <a:pPr marL="285750" marR="0" lvl="0" indent="-285750">
              <a:spcBef>
                <a:spcPts val="0"/>
              </a:spcBef>
              <a:spcAft>
                <a:spcPts val="0"/>
              </a:spcAft>
              <a:buFont typeface="Wingdings" panose="05000000000000000000" pitchFamily="2" charset="2"/>
              <a:buChar char="q"/>
            </a:pPr>
            <a:r>
              <a:rPr lang="en-US" dirty="0">
                <a:latin typeface="Calibri" panose="020F0502020204030204" pitchFamily="34" charset="0"/>
                <a:ea typeface="Times New Roman" panose="02020603050405020304" pitchFamily="18" charset="0"/>
              </a:rPr>
              <a:t>D</a:t>
            </a:r>
            <a:r>
              <a:rPr lang="en-US" sz="1800" dirty="0">
                <a:effectLst/>
                <a:latin typeface="Calibri" panose="020F0502020204030204" pitchFamily="34" charset="0"/>
                <a:ea typeface="Times New Roman" panose="02020603050405020304" pitchFamily="18" charset="0"/>
              </a:rPr>
              <a:t>erivation of partition function of refined </a:t>
            </a:r>
            <a:r>
              <a:rPr lang="en-US" sz="1800" dirty="0" err="1">
                <a:effectLst/>
                <a:latin typeface="Calibri" panose="020F0502020204030204" pitchFamily="34" charset="0"/>
                <a:ea typeface="Times New Roman" panose="02020603050405020304" pitchFamily="18" charset="0"/>
              </a:rPr>
              <a:t>Chern</a:t>
            </a:r>
            <a:r>
              <a:rPr lang="en-US" sz="1800" dirty="0">
                <a:effectLst/>
                <a:latin typeface="Calibri" panose="020F0502020204030204" pitchFamily="34" charset="0"/>
                <a:ea typeface="Times New Roman" panose="02020603050405020304" pitchFamily="18" charset="0"/>
              </a:rPr>
              <a:t>-Simons theory on S3 for an arbitrary gauge group</a:t>
            </a:r>
          </a:p>
          <a:p>
            <a:pPr marL="285750" marR="0" lvl="0" indent="-285750">
              <a:spcBef>
                <a:spcPts val="0"/>
              </a:spcBef>
              <a:spcAft>
                <a:spcPts val="0"/>
              </a:spcAft>
              <a:buFont typeface="Wingdings" panose="05000000000000000000" pitchFamily="2" charset="2"/>
              <a:buChar char="q"/>
            </a:pPr>
            <a:r>
              <a:rPr lang="en-US" sz="1800" dirty="0">
                <a:effectLst/>
                <a:latin typeface="Calibri" panose="020F0502020204030204" pitchFamily="34" charset="0"/>
                <a:ea typeface="Times New Roman" panose="02020603050405020304" pitchFamily="18" charset="0"/>
              </a:rPr>
              <a:t>Extension of duality to all classical groups. Besides that, a new, “modularity-neutral”, definition of constant maps contribution in topological strings is given, and new matrix model for refined </a:t>
            </a:r>
            <a:r>
              <a:rPr lang="en-US" sz="1800" dirty="0" err="1">
                <a:effectLst/>
                <a:latin typeface="Calibri" panose="020F0502020204030204" pitchFamily="34" charset="0"/>
                <a:ea typeface="Times New Roman" panose="02020603050405020304" pitchFamily="18" charset="0"/>
              </a:rPr>
              <a:t>Chern</a:t>
            </a:r>
            <a:r>
              <a:rPr lang="en-US" sz="1800" dirty="0">
                <a:effectLst/>
                <a:latin typeface="Calibri" panose="020F0502020204030204" pitchFamily="34" charset="0"/>
                <a:ea typeface="Times New Roman" panose="02020603050405020304" pitchFamily="18" charset="0"/>
              </a:rPr>
              <a:t>-Simons theory is presented. </a:t>
            </a:r>
            <a:endParaRPr lang="en-US"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953493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9EFA1-21AA-40F5-A8E2-729E29BB03EE}"/>
              </a:ext>
            </a:extLst>
          </p:cNvPr>
          <p:cNvSpPr>
            <a:spLocks noGrp="1"/>
          </p:cNvSpPr>
          <p:nvPr>
            <p:ph type="title"/>
          </p:nvPr>
        </p:nvSpPr>
        <p:spPr>
          <a:xfrm>
            <a:off x="134470" y="740491"/>
            <a:ext cx="10177641" cy="1080938"/>
          </a:xfrm>
        </p:spPr>
        <p:txBody>
          <a:bodyPr/>
          <a:lstStyle/>
          <a:p>
            <a:pPr algn="ctr"/>
            <a:r>
              <a:rPr lang="en-US" dirty="0"/>
              <a:t>Publications of 2021-2022</a:t>
            </a:r>
          </a:p>
        </p:txBody>
      </p:sp>
      <p:sp>
        <p:nvSpPr>
          <p:cNvPr id="3" name="TextBox 2">
            <a:extLst>
              <a:ext uri="{FF2B5EF4-FFF2-40B4-BE49-F238E27FC236}">
                <a16:creationId xmlns:a16="http://schemas.microsoft.com/office/drawing/2014/main" id="{248C8AC2-7E03-4F0B-85C3-AAEC8E05AA53}"/>
              </a:ext>
            </a:extLst>
          </p:cNvPr>
          <p:cNvSpPr txBox="1"/>
          <p:nvPr/>
        </p:nvSpPr>
        <p:spPr>
          <a:xfrm>
            <a:off x="10963845" y="1201950"/>
            <a:ext cx="852257" cy="523220"/>
          </a:xfrm>
          <a:prstGeom prst="rect">
            <a:avLst/>
          </a:prstGeom>
          <a:noFill/>
        </p:spPr>
        <p:txBody>
          <a:bodyPr wrap="square" rtlCol="0">
            <a:spAutoFit/>
          </a:bodyPr>
          <a:lstStyle/>
          <a:p>
            <a:r>
              <a:rPr lang="en-US" sz="2800" b="1" dirty="0"/>
              <a:t>2.4</a:t>
            </a:r>
            <a:endParaRPr lang="en-US" b="1" dirty="0"/>
          </a:p>
        </p:txBody>
      </p:sp>
      <p:sp>
        <p:nvSpPr>
          <p:cNvPr id="4" name="TextBox 3">
            <a:extLst>
              <a:ext uri="{FF2B5EF4-FFF2-40B4-BE49-F238E27FC236}">
                <a16:creationId xmlns:a16="http://schemas.microsoft.com/office/drawing/2014/main" id="{1FB02D28-E0AA-4764-9BDE-8C090E1B82C4}"/>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8" name="TextBox 7">
            <a:extLst>
              <a:ext uri="{FF2B5EF4-FFF2-40B4-BE49-F238E27FC236}">
                <a16:creationId xmlns:a16="http://schemas.microsoft.com/office/drawing/2014/main" id="{4883EEC3-829A-450E-98B9-D66B4303EA6D}"/>
              </a:ext>
            </a:extLst>
          </p:cNvPr>
          <p:cNvSpPr txBox="1"/>
          <p:nvPr/>
        </p:nvSpPr>
        <p:spPr>
          <a:xfrm>
            <a:off x="241894" y="2240418"/>
            <a:ext cx="11663235" cy="4247317"/>
          </a:xfrm>
          <a:prstGeom prst="rect">
            <a:avLst/>
          </a:prstGeom>
          <a:noFill/>
        </p:spPr>
        <p:txBody>
          <a:bodyPr wrap="square" rtlCol="0">
            <a:spAutoFit/>
          </a:bodyPr>
          <a:lstStyle/>
          <a:p>
            <a:pPr marL="285750" indent="-285750">
              <a:buFont typeface="Wingdings" panose="05000000000000000000" pitchFamily="2" charset="2"/>
              <a:buChar char="q"/>
            </a:pPr>
            <a:r>
              <a:rPr lang="en-US" b="0" i="0" dirty="0">
                <a:solidFill>
                  <a:schemeClr val="bg1"/>
                </a:solidFill>
                <a:effectLst/>
                <a:latin typeface="-apple-system"/>
              </a:rPr>
              <a:t>M. Karapetyan, R. Manvelyan and G. Poghosyan, ``On special quartic interaction of higher spin gauge fields with scalars and gauge symmetry commutator in the linear approximation,'' </a:t>
            </a:r>
            <a:r>
              <a:rPr lang="en-US" b="1" i="0" dirty="0" err="1">
                <a:solidFill>
                  <a:schemeClr val="bg1"/>
                </a:solidFill>
                <a:effectLst/>
                <a:latin typeface="-apple-system"/>
              </a:rPr>
              <a:t>Nucl</a:t>
            </a:r>
            <a:r>
              <a:rPr lang="en-US" b="1" i="0" dirty="0">
                <a:solidFill>
                  <a:schemeClr val="bg1"/>
                </a:solidFill>
                <a:effectLst/>
                <a:latin typeface="-apple-system"/>
              </a:rPr>
              <a:t>. Phys. B 971</a:t>
            </a:r>
            <a:r>
              <a:rPr lang="en-US" b="0" i="0" dirty="0">
                <a:solidFill>
                  <a:schemeClr val="bg1"/>
                </a:solidFill>
                <a:effectLst/>
                <a:latin typeface="-apple-system"/>
              </a:rPr>
              <a:t>, 115512 (2021) doi:10.1016/j.nuclphysb.2021.115512.</a:t>
            </a:r>
          </a:p>
          <a:p>
            <a:pPr marL="285750" indent="-285750">
              <a:buFont typeface="Wingdings" panose="05000000000000000000" pitchFamily="2" charset="2"/>
              <a:buChar char="q"/>
            </a:pPr>
            <a:r>
              <a:rPr lang="en-US" b="0" i="0" dirty="0">
                <a:solidFill>
                  <a:schemeClr val="bg1"/>
                </a:solidFill>
                <a:effectLst/>
                <a:latin typeface="-apple-system"/>
              </a:rPr>
              <a:t>M. Karapetyan, </a:t>
            </a: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Commutator of higher spin gauge transformation. Proceedings of Science, Vol 412, (2022)</a:t>
            </a:r>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US" dirty="0">
                <a:solidFill>
                  <a:schemeClr val="bg1"/>
                </a:solidFill>
              </a:rPr>
              <a:t>    </a:t>
            </a:r>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https://doi.org/10.22323/1.412.0043</a:t>
            </a:r>
            <a:r>
              <a:rPr lang="en-US" dirty="0">
                <a:solidFill>
                  <a:schemeClr val="bg1"/>
                </a:solidFill>
              </a:rPr>
              <a:t>.</a:t>
            </a:r>
          </a:p>
          <a:p>
            <a:pPr marL="285750" indent="-285750">
              <a:buFont typeface="Wingdings" panose="05000000000000000000" pitchFamily="2" charset="2"/>
              <a:buChar char="q"/>
            </a:pPr>
            <a:r>
              <a:rPr lang="en-US" b="0" i="0" dirty="0">
                <a:solidFill>
                  <a:schemeClr val="bg1"/>
                </a:solidFill>
                <a:effectLst/>
                <a:latin typeface="-apple-system"/>
              </a:rPr>
              <a:t>M. Karapetyan, R. Manvelyan, </a:t>
            </a: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Local quartic interaction of scalars with higher spin gauge fields and commutator of linear gauge transformations</a:t>
            </a:r>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Proceedings of Science, Vol 394, (2021)</a:t>
            </a:r>
            <a:b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br>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https://doi.org/10.22323/1.394.0012.</a:t>
            </a:r>
            <a:endPar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q"/>
            </a:pP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M.Y. Avetisyan and R.L. Mkrtchyan, On linear  </a:t>
            </a:r>
            <a:r>
              <a:rPr lang="de-DE"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resolvability</a:t>
            </a: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de-DE"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of</a:t>
            </a: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universal  </a:t>
            </a:r>
            <a:r>
              <a:rPr lang="de-DE"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quantum</a:t>
            </a: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de-DE"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dimensions</a:t>
            </a: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arXiv:2101.08780,</a:t>
            </a:r>
            <a:b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b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Journal </a:t>
            </a:r>
            <a:r>
              <a:rPr lang="de-DE"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of</a:t>
            </a: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de-DE"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Knot</a:t>
            </a: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Theory and </a:t>
            </a:r>
            <a:r>
              <a:rPr lang="de-DE"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its</a:t>
            </a: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de-DE"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Ramifications</a:t>
            </a: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Vol. 31, </a:t>
            </a:r>
            <a:r>
              <a:rPr lang="de-DE"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No</a:t>
            </a: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2 (2022) 2250014,</a:t>
            </a:r>
            <a:r>
              <a:rPr lang="de-DE" dirty="0">
                <a:solidFill>
                  <a:schemeClr val="bg1"/>
                </a:solidFill>
                <a:latin typeface="Calibri" panose="020F0502020204030204" pitchFamily="34" charset="0"/>
                <a:ea typeface="Calibri" panose="020F0502020204030204" pitchFamily="34" charset="0"/>
                <a:cs typeface="Calibri" panose="020F0502020204030204" pitchFamily="34" charset="0"/>
              </a:rPr>
              <a:t>https://doi.org/10.1142/S0218216522500146</a:t>
            </a:r>
            <a:r>
              <a:rPr lang="de-D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endParaRPr lang="de-DE"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q"/>
            </a:pPr>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M.Y. Avetisyan, R.L. Mkrtchyan, On partition functions of refined </a:t>
            </a:r>
            <a:r>
              <a:rPr lang="en-US" dirty="0" err="1">
                <a:solidFill>
                  <a:schemeClr val="bg1"/>
                </a:solidFill>
                <a:latin typeface="Calibri" panose="020F0502020204030204" pitchFamily="34" charset="0"/>
                <a:ea typeface="Calibri" panose="020F0502020204030204" pitchFamily="34" charset="0"/>
                <a:cs typeface="Calibri" panose="020F0502020204030204" pitchFamily="34" charset="0"/>
              </a:rPr>
              <a:t>Chern</a:t>
            </a:r>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-Simons theories on S3, https://arxiv.org/abs/2107.08679 , </a:t>
            </a: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JHEP, 2021, 33 (2021)</a:t>
            </a:r>
            <a:r>
              <a:rPr lang="ru-RU"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de-DE" dirty="0">
                <a:solidFill>
                  <a:schemeClr val="bg1"/>
                </a:solidFill>
                <a:latin typeface="Calibri" panose="020F0502020204030204" pitchFamily="34" charset="0"/>
                <a:ea typeface="Calibri" panose="020F0502020204030204" pitchFamily="34" charset="0"/>
                <a:cs typeface="Calibri" panose="020F0502020204030204" pitchFamily="34" charset="0"/>
              </a:rPr>
              <a:t>https://doi.org/10.1007/JHEP10(2021)033</a:t>
            </a:r>
          </a:p>
          <a:p>
            <a:pPr marL="285750" indent="-285750">
              <a:buFont typeface="Wingdings" panose="05000000000000000000" pitchFamily="2" charset="2"/>
              <a:buChar char="q"/>
            </a:pPr>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M.Y. Avetisyan, R.L. Mkrtchyan. arXiv:2205.12832, On refined </a:t>
            </a:r>
            <a:r>
              <a:rPr lang="en-US" dirty="0" err="1">
                <a:solidFill>
                  <a:schemeClr val="bg1"/>
                </a:solidFill>
                <a:latin typeface="Calibri" panose="020F0502020204030204" pitchFamily="34" charset="0"/>
                <a:ea typeface="Calibri" panose="020F0502020204030204" pitchFamily="34" charset="0"/>
                <a:cs typeface="Calibri" panose="020F0502020204030204" pitchFamily="34" charset="0"/>
              </a:rPr>
              <a:t>Chern</a:t>
            </a:r>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-Simons / topological string duality for classical gauge groups.  </a:t>
            </a: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Submitted to JHEP</a:t>
            </a:r>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848104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75D7E-C8F0-4E5A-8C54-4C3D5181C4A9}"/>
              </a:ext>
            </a:extLst>
          </p:cNvPr>
          <p:cNvSpPr>
            <a:spLocks noGrp="1"/>
          </p:cNvSpPr>
          <p:nvPr>
            <p:ph type="title"/>
          </p:nvPr>
        </p:nvSpPr>
        <p:spPr/>
        <p:txBody>
          <a:bodyPr/>
          <a:lstStyle/>
          <a:p>
            <a:r>
              <a:rPr lang="en-US" dirty="0"/>
              <a:t>             Publications of 2021-2022</a:t>
            </a:r>
          </a:p>
        </p:txBody>
      </p:sp>
      <p:sp>
        <p:nvSpPr>
          <p:cNvPr id="3" name="TextBox 2">
            <a:extLst>
              <a:ext uri="{FF2B5EF4-FFF2-40B4-BE49-F238E27FC236}">
                <a16:creationId xmlns:a16="http://schemas.microsoft.com/office/drawing/2014/main" id="{A7739545-F55F-436B-8F8D-9913F7F83DA1}"/>
              </a:ext>
            </a:extLst>
          </p:cNvPr>
          <p:cNvSpPr txBox="1"/>
          <p:nvPr/>
        </p:nvSpPr>
        <p:spPr>
          <a:xfrm>
            <a:off x="126767" y="2369764"/>
            <a:ext cx="11615737" cy="2862322"/>
          </a:xfrm>
          <a:prstGeom prst="rect">
            <a:avLst/>
          </a:prstGeom>
          <a:noFill/>
        </p:spPr>
        <p:txBody>
          <a:bodyPr wrap="square" rtlCol="0">
            <a:spAutoFit/>
          </a:bodyPr>
          <a:lstStyle/>
          <a:p>
            <a:pPr marL="285750" indent="-285750">
              <a:buFont typeface="Wingdings" panose="05000000000000000000" pitchFamily="2" charset="2"/>
              <a:buChar char="q"/>
            </a:pPr>
            <a:r>
              <a:rPr lang="en-US" dirty="0">
                <a:solidFill>
                  <a:schemeClr val="bg1"/>
                </a:solidFill>
              </a:rPr>
              <a:t>Davide </a:t>
            </a:r>
            <a:r>
              <a:rPr lang="en-US" dirty="0" err="1">
                <a:solidFill>
                  <a:schemeClr val="bg1"/>
                </a:solidFill>
              </a:rPr>
              <a:t>Fioravanti</a:t>
            </a:r>
            <a:r>
              <a:rPr lang="en-US" dirty="0">
                <a:solidFill>
                  <a:schemeClr val="bg1"/>
                </a:solidFill>
              </a:rPr>
              <a:t>, Hasmik Poghosyan, Rubik </a:t>
            </a:r>
            <a:r>
              <a:rPr lang="en-US" dirty="0" err="1">
                <a:solidFill>
                  <a:schemeClr val="bg1"/>
                </a:solidFill>
              </a:rPr>
              <a:t>Poghossian</a:t>
            </a:r>
            <a:r>
              <a:rPr lang="en-US" dirty="0">
                <a:solidFill>
                  <a:schemeClr val="bg1"/>
                </a:solidFill>
              </a:rPr>
              <a:t> // A Young diagram expansion of the hexagonal Wilson loop (amplitude) in $$ </a:t>
            </a:r>
            <a:r>
              <a:rPr lang="en-US" dirty="0" err="1">
                <a:solidFill>
                  <a:schemeClr val="bg1"/>
                </a:solidFill>
              </a:rPr>
              <a:t>mathcal</a:t>
            </a:r>
            <a:r>
              <a:rPr lang="en-US" dirty="0">
                <a:solidFill>
                  <a:schemeClr val="bg1"/>
                </a:solidFill>
              </a:rPr>
              <a:t>{N} $$ = 4 SYM / Journal of High Energy Physics, 2021, 2021 (10), 41, WOS-</a:t>
            </a:r>
            <a:r>
              <a:rPr lang="hy-AM" dirty="0">
                <a:solidFill>
                  <a:schemeClr val="bg1"/>
                </a:solidFill>
              </a:rPr>
              <a:t>ԱԳ (</a:t>
            </a:r>
            <a:r>
              <a:rPr lang="en-US" dirty="0">
                <a:solidFill>
                  <a:schemeClr val="bg1"/>
                </a:solidFill>
              </a:rPr>
              <a:t>IF) </a:t>
            </a:r>
            <a:r>
              <a:rPr lang="hy-AM" dirty="0">
                <a:solidFill>
                  <a:schemeClr val="bg1"/>
                </a:solidFill>
              </a:rPr>
              <a:t>ունեցող պարբերական, 10.1007/</a:t>
            </a:r>
            <a:r>
              <a:rPr lang="en-US" dirty="0">
                <a:solidFill>
                  <a:schemeClr val="bg1"/>
                </a:solidFill>
              </a:rPr>
              <a:t>JHEP10(2021)154, 1029-8479. </a:t>
            </a:r>
          </a:p>
          <a:p>
            <a:pPr marL="285750" indent="-285750">
              <a:buFont typeface="Wingdings" panose="05000000000000000000" pitchFamily="2" charset="2"/>
              <a:buChar char="q"/>
            </a:pPr>
            <a:r>
              <a:rPr lang="en-US" dirty="0">
                <a:solidFill>
                  <a:schemeClr val="bg1"/>
                </a:solidFill>
              </a:rPr>
              <a:t>Hasmik Poghosyan // Recursion relation for instanton counting for SU(2) $$ </a:t>
            </a:r>
            <a:r>
              <a:rPr lang="en-US" dirty="0" err="1">
                <a:solidFill>
                  <a:schemeClr val="bg1"/>
                </a:solidFill>
              </a:rPr>
              <a:t>mathcal</a:t>
            </a:r>
            <a:r>
              <a:rPr lang="en-US" dirty="0">
                <a:solidFill>
                  <a:schemeClr val="bg1"/>
                </a:solidFill>
              </a:rPr>
              <a:t>{N} $$ = 2 SYM in NS limit of </a:t>
            </a:r>
            <a:r>
              <a:rPr lang="el-GR" dirty="0">
                <a:solidFill>
                  <a:schemeClr val="bg1"/>
                </a:solidFill>
              </a:rPr>
              <a:t>Ω </a:t>
            </a:r>
            <a:r>
              <a:rPr lang="en-US" dirty="0">
                <a:solidFill>
                  <a:schemeClr val="bg1"/>
                </a:solidFill>
              </a:rPr>
              <a:t>background / Journal of High Energy Physics, 2021, 2021 (5), 27, WOS-</a:t>
            </a:r>
            <a:r>
              <a:rPr lang="hy-AM" dirty="0">
                <a:solidFill>
                  <a:schemeClr val="bg1"/>
                </a:solidFill>
              </a:rPr>
              <a:t>ԱԳ (</a:t>
            </a:r>
            <a:r>
              <a:rPr lang="en-US" dirty="0">
                <a:solidFill>
                  <a:schemeClr val="bg1"/>
                </a:solidFill>
              </a:rPr>
              <a:t>IF) </a:t>
            </a:r>
            <a:r>
              <a:rPr lang="hy-AM" dirty="0">
                <a:solidFill>
                  <a:schemeClr val="bg1"/>
                </a:solidFill>
              </a:rPr>
              <a:t>ունեցող պարբերական, 10.1007/</a:t>
            </a:r>
            <a:r>
              <a:rPr lang="en-US" dirty="0">
                <a:solidFill>
                  <a:schemeClr val="bg1"/>
                </a:solidFill>
              </a:rPr>
              <a:t>JHEP05(2021)088, 1029-8479.</a:t>
            </a:r>
          </a:p>
          <a:p>
            <a:pPr marL="285750" indent="-285750">
              <a:buFont typeface="Wingdings" panose="05000000000000000000" pitchFamily="2" charset="2"/>
              <a:buChar char="q"/>
            </a:pPr>
            <a:r>
              <a:rPr lang="en-US"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M.Y. Avetisyan, R.L. Mkrtchyan,  Uniqueness of universal dimensions and configurations of points and lines, arXiv:2101.10860, </a:t>
            </a:r>
            <a:r>
              <a:rPr lang="en-US" sz="18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Geometriae</a:t>
            </a:r>
            <a:r>
              <a:rPr lang="en-US"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Dedicata</a:t>
            </a:r>
            <a:r>
              <a:rPr lang="en-US"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(2022) 216:41, </a:t>
            </a:r>
            <a:r>
              <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rPr>
              <a:t>https://doi.org/10.1007/s10711-022-00699-2.</a:t>
            </a:r>
            <a:endParaRPr lang="en-US" sz="1800" u="sng"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q"/>
            </a:pPr>
            <a:r>
              <a:rPr lang="en-US" sz="1800" b="0" i="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H. Poghosyan and R. </a:t>
            </a:r>
            <a:r>
              <a:rPr lang="en-US" sz="1800" b="0" i="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Poghossian</a:t>
            </a:r>
            <a:r>
              <a:rPr lang="en-US" sz="1800" b="0" i="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``RG flow between W$_{3}$ minimal models by perturbation and domain wall approaches,''</a:t>
            </a:r>
            <a:r>
              <a:rPr lang="en-US" sz="1800" b="1" i="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JHEP </a:t>
            </a:r>
            <a:r>
              <a:rPr lang="en-US" sz="1800" b="0" i="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08, 307 (2022) doi:10.1007/JHEP08(2022)307 [arXiv:2205.05091 [hep-</a:t>
            </a:r>
            <a:r>
              <a:rPr lang="en-US" sz="1800" b="0" i="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th</a:t>
            </a:r>
            <a:r>
              <a:rPr lang="en-US" sz="1800" b="0" i="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endPar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B55CA9DB-67C5-4FB6-938A-A9476252EBDF}"/>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5" name="TextBox 4">
            <a:extLst>
              <a:ext uri="{FF2B5EF4-FFF2-40B4-BE49-F238E27FC236}">
                <a16:creationId xmlns:a16="http://schemas.microsoft.com/office/drawing/2014/main" id="{44B4D379-4331-4631-B14A-BFAF4203F2BF}"/>
              </a:ext>
            </a:extLst>
          </p:cNvPr>
          <p:cNvSpPr txBox="1"/>
          <p:nvPr/>
        </p:nvSpPr>
        <p:spPr>
          <a:xfrm>
            <a:off x="10820718" y="1220876"/>
            <a:ext cx="1228155" cy="523220"/>
          </a:xfrm>
          <a:prstGeom prst="rect">
            <a:avLst/>
          </a:prstGeom>
          <a:noFill/>
        </p:spPr>
        <p:txBody>
          <a:bodyPr wrap="square" rtlCol="0">
            <a:spAutoFit/>
          </a:bodyPr>
          <a:lstStyle/>
          <a:p>
            <a:r>
              <a:rPr lang="en-US" sz="2800" b="1" dirty="0"/>
              <a:t>2.4_1</a:t>
            </a:r>
            <a:endParaRPr lang="en-US" b="1" dirty="0"/>
          </a:p>
        </p:txBody>
      </p:sp>
    </p:spTree>
    <p:extLst>
      <p:ext uri="{BB962C8B-B14F-4D97-AF65-F5344CB8AC3E}">
        <p14:creationId xmlns:p14="http://schemas.microsoft.com/office/powerpoint/2010/main" val="1422587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75D7E-C8F0-4E5A-8C54-4C3D5181C4A9}"/>
              </a:ext>
            </a:extLst>
          </p:cNvPr>
          <p:cNvSpPr>
            <a:spLocks noGrp="1"/>
          </p:cNvSpPr>
          <p:nvPr>
            <p:ph type="title"/>
          </p:nvPr>
        </p:nvSpPr>
        <p:spPr/>
        <p:txBody>
          <a:bodyPr/>
          <a:lstStyle/>
          <a:p>
            <a:r>
              <a:rPr lang="en-US" dirty="0"/>
              <a:t>             Publications of 2022-2025</a:t>
            </a:r>
          </a:p>
        </p:txBody>
      </p:sp>
      <p:sp>
        <p:nvSpPr>
          <p:cNvPr id="3" name="TextBox 2">
            <a:extLst>
              <a:ext uri="{FF2B5EF4-FFF2-40B4-BE49-F238E27FC236}">
                <a16:creationId xmlns:a16="http://schemas.microsoft.com/office/drawing/2014/main" id="{A7739545-F55F-436B-8F8D-9913F7F83DA1}"/>
              </a:ext>
            </a:extLst>
          </p:cNvPr>
          <p:cNvSpPr txBox="1"/>
          <p:nvPr/>
        </p:nvSpPr>
        <p:spPr>
          <a:xfrm>
            <a:off x="126767" y="2369764"/>
            <a:ext cx="11615737" cy="4247317"/>
          </a:xfrm>
          <a:prstGeom prst="rect">
            <a:avLst/>
          </a:prstGeom>
          <a:noFill/>
        </p:spPr>
        <p:txBody>
          <a:bodyPr wrap="square" rtlCol="0">
            <a:spAutoFit/>
          </a:bodyPr>
          <a:lstStyle/>
          <a:p>
            <a:pPr marL="285750" indent="-285750">
              <a:buFont typeface="Wingdings" panose="05000000000000000000" pitchFamily="2" charset="2"/>
              <a:buChar char="q"/>
            </a:pPr>
            <a:r>
              <a:rPr lang="en-US" sz="1800" spc="0" dirty="0">
                <a:effectLst/>
                <a:latin typeface="Times New Roman" panose="02020603050405020304" pitchFamily="18" charset="0"/>
                <a:ea typeface="Times New Roman" panose="02020603050405020304" pitchFamily="18" charset="0"/>
              </a:rPr>
              <a:t>M. Y. Avetisyan, R. L. Mkrtchyan // On linear resolvability of universal quantum dimensions / Journal</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of</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Knot</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Theory</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and</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Its</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Ramifications,</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2022,</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31</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(02),</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2250014/24,</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WOS-ԱԳ</a:t>
            </a:r>
            <a:r>
              <a:rPr lang="en-US" sz="1800" spc="-3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(IF)</a:t>
            </a:r>
            <a:r>
              <a:rPr lang="en-US" sz="1800" spc="-30" dirty="0">
                <a:effectLst/>
                <a:latin typeface="Times New Roman" panose="02020603050405020304" pitchFamily="18" charset="0"/>
                <a:ea typeface="Times New Roman" panose="02020603050405020304" pitchFamily="18" charset="0"/>
              </a:rPr>
              <a:t> </a:t>
            </a:r>
            <a:r>
              <a:rPr lang="en-US" sz="1800" spc="0" dirty="0" err="1">
                <a:effectLst/>
                <a:latin typeface="Times New Roman" panose="02020603050405020304" pitchFamily="18" charset="0"/>
                <a:ea typeface="Times New Roman" panose="02020603050405020304" pitchFamily="18" charset="0"/>
              </a:rPr>
              <a:t>ունեցող</a:t>
            </a:r>
            <a:r>
              <a:rPr lang="en-US" sz="1800" spc="0" dirty="0">
                <a:effectLst/>
                <a:latin typeface="Times New Roman" panose="02020603050405020304" pitchFamily="18" charset="0"/>
                <a:ea typeface="Times New Roman" panose="02020603050405020304" pitchFamily="18" charset="0"/>
              </a:rPr>
              <a:t> </a:t>
            </a:r>
            <a:r>
              <a:rPr lang="en-US" sz="1800" spc="0" dirty="0" err="1">
                <a:effectLst/>
                <a:latin typeface="Times New Roman" panose="02020603050405020304" pitchFamily="18" charset="0"/>
                <a:ea typeface="Times New Roman" panose="02020603050405020304" pitchFamily="18" charset="0"/>
              </a:rPr>
              <a:t>պարբերական</a:t>
            </a:r>
            <a:r>
              <a:rPr lang="en-US" sz="1800" spc="0" dirty="0">
                <a:effectLst/>
                <a:latin typeface="Times New Roman" panose="02020603050405020304" pitchFamily="18" charset="0"/>
                <a:ea typeface="Times New Roman" panose="02020603050405020304" pitchFamily="18" charset="0"/>
              </a:rPr>
              <a:t>, 10.1142/S0218216522500146, 0218-2165, 1793-6527.</a:t>
            </a:r>
          </a:p>
          <a:p>
            <a:pPr marL="285750" indent="-285750">
              <a:buFont typeface="Wingdings" panose="05000000000000000000" pitchFamily="2" charset="2"/>
              <a:buChar char="q"/>
            </a:pPr>
            <a:r>
              <a:rPr lang="en-US" sz="1800" spc="0" dirty="0">
                <a:effectLst/>
                <a:latin typeface="Times New Roman" panose="02020603050405020304" pitchFamily="18" charset="0"/>
                <a:ea typeface="Times New Roman" panose="02020603050405020304" pitchFamily="18" charset="0"/>
              </a:rPr>
              <a:t>M. Y. Avetisyan, R. L. Mkrtchyan // Uniqueness of universal dimensions and configurations of points and lines / </a:t>
            </a:r>
            <a:r>
              <a:rPr lang="en-US" sz="1800" spc="0" dirty="0" err="1">
                <a:effectLst/>
                <a:latin typeface="Times New Roman" panose="02020603050405020304" pitchFamily="18" charset="0"/>
                <a:ea typeface="Times New Roman" panose="02020603050405020304" pitchFamily="18" charset="0"/>
              </a:rPr>
              <a:t>Geometriae</a:t>
            </a:r>
            <a:r>
              <a:rPr lang="en-US" sz="1800" spc="0" dirty="0">
                <a:effectLst/>
                <a:latin typeface="Times New Roman" panose="02020603050405020304" pitchFamily="18" charset="0"/>
                <a:ea typeface="Times New Roman" panose="02020603050405020304" pitchFamily="18" charset="0"/>
              </a:rPr>
              <a:t> </a:t>
            </a:r>
            <a:r>
              <a:rPr lang="en-US" sz="1800" spc="0" dirty="0" err="1">
                <a:effectLst/>
                <a:latin typeface="Times New Roman" panose="02020603050405020304" pitchFamily="18" charset="0"/>
                <a:ea typeface="Times New Roman" panose="02020603050405020304" pitchFamily="18" charset="0"/>
              </a:rPr>
              <a:t>Dedicata</a:t>
            </a:r>
            <a:r>
              <a:rPr lang="en-US" sz="1800" spc="0" dirty="0">
                <a:effectLst/>
                <a:latin typeface="Times New Roman" panose="02020603050405020304" pitchFamily="18" charset="0"/>
                <a:ea typeface="Times New Roman" panose="02020603050405020304" pitchFamily="18" charset="0"/>
              </a:rPr>
              <a:t>, 2022, 216 (4), 41/16, WOS-ԱԳ (IF) </a:t>
            </a:r>
            <a:r>
              <a:rPr lang="en-US" sz="1800" spc="0" dirty="0" err="1">
                <a:effectLst/>
                <a:latin typeface="Times New Roman" panose="02020603050405020304" pitchFamily="18" charset="0"/>
                <a:ea typeface="Times New Roman" panose="02020603050405020304" pitchFamily="18" charset="0"/>
              </a:rPr>
              <a:t>ունեցող</a:t>
            </a:r>
            <a:r>
              <a:rPr lang="en-US" sz="1800" spc="0" dirty="0">
                <a:effectLst/>
                <a:latin typeface="Times New Roman" panose="02020603050405020304" pitchFamily="18" charset="0"/>
                <a:ea typeface="Times New Roman" panose="02020603050405020304" pitchFamily="18" charset="0"/>
              </a:rPr>
              <a:t> </a:t>
            </a:r>
            <a:r>
              <a:rPr lang="en-US" sz="1800" spc="0" dirty="0" err="1">
                <a:effectLst/>
                <a:latin typeface="Times New Roman" panose="02020603050405020304" pitchFamily="18" charset="0"/>
                <a:ea typeface="Times New Roman" panose="02020603050405020304" pitchFamily="18" charset="0"/>
              </a:rPr>
              <a:t>պարբերական</a:t>
            </a:r>
            <a:r>
              <a:rPr lang="en-US" sz="1800" spc="0" dirty="0">
                <a:effectLst/>
                <a:latin typeface="Times New Roman" panose="02020603050405020304" pitchFamily="18" charset="0"/>
                <a:ea typeface="Times New Roman" panose="02020603050405020304" pitchFamily="18" charset="0"/>
              </a:rPr>
              <a:t>,</a:t>
            </a:r>
            <a:r>
              <a:rPr lang="en-US" sz="1800" spc="-3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10.1007/s10711-022-00699-2,</a:t>
            </a:r>
            <a:r>
              <a:rPr lang="en-US" sz="1800" spc="-3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0046-5755,</a:t>
            </a:r>
            <a:r>
              <a:rPr lang="en-US" sz="1800" spc="-3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1572-9168.</a:t>
            </a:r>
          </a:p>
          <a:p>
            <a:pPr marL="285750" indent="-285750">
              <a:buFont typeface="Wingdings" panose="05000000000000000000" pitchFamily="2" charset="2"/>
              <a:buChar char="q"/>
            </a:pPr>
            <a:r>
              <a:rPr lang="en-US" sz="1800" spc="0" dirty="0">
                <a:effectLst/>
                <a:latin typeface="Times New Roman" panose="02020603050405020304" pitchFamily="18" charset="0"/>
                <a:ea typeface="Times New Roman" panose="02020603050405020304" pitchFamily="18" charset="0"/>
              </a:rPr>
              <a:t>M. Y. Avetisyan, R. L. Mkrtchyan // On refined </a:t>
            </a:r>
            <a:r>
              <a:rPr lang="en-US" sz="1800" spc="0" dirty="0" err="1">
                <a:effectLst/>
                <a:latin typeface="Times New Roman" panose="02020603050405020304" pitchFamily="18" charset="0"/>
                <a:ea typeface="Times New Roman" panose="02020603050405020304" pitchFamily="18" charset="0"/>
              </a:rPr>
              <a:t>Chern</a:t>
            </a:r>
            <a:r>
              <a:rPr lang="en-US" sz="1800" spc="0" dirty="0">
                <a:effectLst/>
                <a:latin typeface="Times New Roman" panose="02020603050405020304" pitchFamily="18" charset="0"/>
                <a:ea typeface="Times New Roman" panose="02020603050405020304" pitchFamily="18" charset="0"/>
              </a:rPr>
              <a:t>-Simons/topological string duality for classical</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gauge</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groups</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Journal</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of</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High</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Energy</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Physics,</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2022,</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2022</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(11),</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097/20,</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WOS-ԱԳ</a:t>
            </a:r>
            <a:r>
              <a:rPr lang="en-US" sz="1800" spc="-6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(IF) </a:t>
            </a:r>
            <a:r>
              <a:rPr lang="en-US" sz="1800" spc="0" dirty="0" err="1">
                <a:effectLst/>
                <a:latin typeface="Times New Roman" panose="02020603050405020304" pitchFamily="18" charset="0"/>
                <a:ea typeface="Times New Roman" panose="02020603050405020304" pitchFamily="18" charset="0"/>
              </a:rPr>
              <a:t>ունեցող</a:t>
            </a:r>
            <a:r>
              <a:rPr lang="en-US" sz="1800" spc="-25" dirty="0">
                <a:effectLst/>
                <a:latin typeface="Times New Roman" panose="02020603050405020304" pitchFamily="18" charset="0"/>
                <a:ea typeface="Times New Roman" panose="02020603050405020304" pitchFamily="18" charset="0"/>
              </a:rPr>
              <a:t> </a:t>
            </a:r>
            <a:r>
              <a:rPr lang="en-US" sz="1800" spc="0" dirty="0" err="1">
                <a:effectLst/>
                <a:latin typeface="Times New Roman" panose="02020603050405020304" pitchFamily="18" charset="0"/>
                <a:ea typeface="Times New Roman" panose="02020603050405020304" pitchFamily="18" charset="0"/>
              </a:rPr>
              <a:t>պարբերական</a:t>
            </a:r>
            <a:r>
              <a:rPr lang="en-US" sz="1800" spc="0" dirty="0">
                <a:effectLst/>
                <a:latin typeface="Times New Roman" panose="02020603050405020304" pitchFamily="18" charset="0"/>
                <a:ea typeface="Times New Roman" panose="02020603050405020304" pitchFamily="18" charset="0"/>
              </a:rPr>
              <a:t>,</a:t>
            </a:r>
            <a:r>
              <a:rPr lang="en-US" sz="1800" spc="-2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10.1007/JHEP11(2022)097,</a:t>
            </a:r>
            <a:r>
              <a:rPr lang="en-US" sz="1800" spc="-2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1029-8479,</a:t>
            </a:r>
            <a:r>
              <a:rPr lang="en-US" sz="1800" spc="-25"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1029-8479.</a:t>
            </a:r>
          </a:p>
          <a:p>
            <a:pPr marL="285750" indent="-285750">
              <a:buFont typeface="Wingdings" panose="05000000000000000000" pitchFamily="2" charset="2"/>
              <a:buChar char="q"/>
            </a:pPr>
            <a:r>
              <a:rPr lang="en-US" sz="1800" spc="0" dirty="0">
                <a:effectLst/>
                <a:latin typeface="Times New Roman" panose="02020603050405020304" pitchFamily="18" charset="0"/>
                <a:ea typeface="Times New Roman" panose="02020603050405020304" pitchFamily="18" charset="0"/>
              </a:rPr>
              <a:t>M.Y.</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Avetisyan,</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R.L.</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Mkrtchyan</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Two-fold</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refinement</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of</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non</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simply</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laced</a:t>
            </a:r>
            <a:r>
              <a:rPr lang="en-US" sz="1800" spc="200" dirty="0">
                <a:effectLst/>
                <a:latin typeface="Times New Roman" panose="02020603050405020304" pitchFamily="18" charset="0"/>
                <a:ea typeface="Times New Roman" panose="02020603050405020304" pitchFamily="18" charset="0"/>
              </a:rPr>
              <a:t> </a:t>
            </a:r>
            <a:r>
              <a:rPr lang="en-US" sz="1800" spc="0" dirty="0" err="1">
                <a:effectLst/>
                <a:latin typeface="Times New Roman" panose="02020603050405020304" pitchFamily="18" charset="0"/>
                <a:ea typeface="Times New Roman" panose="02020603050405020304" pitchFamily="18" charset="0"/>
              </a:rPr>
              <a:t>Chern</a:t>
            </a:r>
            <a:r>
              <a:rPr lang="en-US" sz="1800" spc="0" dirty="0">
                <a:effectLst/>
                <a:latin typeface="Times New Roman" panose="02020603050405020304" pitchFamily="18" charset="0"/>
                <a:ea typeface="Times New Roman" panose="02020603050405020304" pitchFamily="18" charset="0"/>
              </a:rPr>
              <a:t>-Simons theories</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Journal</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of</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Geometry</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and</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Physics,</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2023,</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191,</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104907,</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WOS-ԱԳ</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(IF)</a:t>
            </a:r>
            <a:r>
              <a:rPr lang="en-US" sz="1800" spc="200" dirty="0">
                <a:effectLst/>
                <a:latin typeface="Times New Roman" panose="02020603050405020304" pitchFamily="18" charset="0"/>
                <a:ea typeface="Times New Roman" panose="02020603050405020304" pitchFamily="18" charset="0"/>
              </a:rPr>
              <a:t> </a:t>
            </a:r>
            <a:r>
              <a:rPr lang="en-US" sz="1800" spc="0" dirty="0" err="1">
                <a:effectLst/>
                <a:latin typeface="Times New Roman" panose="02020603050405020304" pitchFamily="18" charset="0"/>
                <a:ea typeface="Times New Roman" panose="02020603050405020304" pitchFamily="18" charset="0"/>
              </a:rPr>
              <a:t>ունեցող</a:t>
            </a:r>
            <a:r>
              <a:rPr lang="en-US" sz="1800" spc="0" dirty="0">
                <a:effectLst/>
                <a:latin typeface="Times New Roman" panose="02020603050405020304" pitchFamily="18" charset="0"/>
                <a:ea typeface="Times New Roman" panose="02020603050405020304" pitchFamily="18" charset="0"/>
              </a:rPr>
              <a:t> </a:t>
            </a:r>
            <a:r>
              <a:rPr lang="en-US" sz="1800" spc="0" dirty="0" err="1">
                <a:effectLst/>
                <a:latin typeface="Times New Roman" panose="02020603050405020304" pitchFamily="18" charset="0"/>
                <a:ea typeface="Times New Roman" panose="02020603050405020304" pitchFamily="18" charset="0"/>
              </a:rPr>
              <a:t>պարբերական</a:t>
            </a:r>
            <a:r>
              <a:rPr lang="en-US" sz="1800" spc="0" dirty="0">
                <a:effectLst/>
                <a:latin typeface="Times New Roman" panose="02020603050405020304" pitchFamily="18" charset="0"/>
                <a:ea typeface="Times New Roman" panose="02020603050405020304" pitchFamily="18" charset="0"/>
              </a:rPr>
              <a:t>,</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10.1016/j.geomphys.2023.104907,</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03930440.</a:t>
            </a:r>
          </a:p>
          <a:p>
            <a:pPr marL="285750" indent="-285750">
              <a:buFont typeface="Wingdings" panose="05000000000000000000" pitchFamily="2" charset="2"/>
              <a:buChar char="q"/>
            </a:pPr>
            <a:r>
              <a:rPr lang="en-US" sz="1800" spc="0" dirty="0">
                <a:effectLst/>
                <a:latin typeface="Times New Roman" panose="02020603050405020304" pitchFamily="18" charset="0"/>
                <a:ea typeface="Times New Roman" panose="02020603050405020304" pitchFamily="18" charset="0"/>
              </a:rPr>
              <a:t>Hasmik</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Poghosyan,</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Rubik</a:t>
            </a:r>
            <a:r>
              <a:rPr lang="en-US" sz="1800" spc="200" dirty="0">
                <a:effectLst/>
                <a:latin typeface="Times New Roman" panose="02020603050405020304" pitchFamily="18" charset="0"/>
                <a:ea typeface="Times New Roman" panose="02020603050405020304" pitchFamily="18" charset="0"/>
              </a:rPr>
              <a:t> </a:t>
            </a:r>
            <a:r>
              <a:rPr lang="en-US" sz="1800" spc="0" dirty="0" err="1">
                <a:effectLst/>
                <a:latin typeface="Times New Roman" panose="02020603050405020304" pitchFamily="18" charset="0"/>
                <a:ea typeface="Times New Roman" panose="02020603050405020304" pitchFamily="18" charset="0"/>
              </a:rPr>
              <a:t>Poghossian</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RG</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flow</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between</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W3</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minimal</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models</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by</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perturbation and</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domain</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wall</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approaches</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Journal</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of</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High</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Energy</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Physics,</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2022,</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2022</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(8),</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50,</a:t>
            </a:r>
            <a:r>
              <a:rPr lang="en-US" sz="1800" spc="200" dirty="0">
                <a:effectLst/>
                <a:latin typeface="Times New Roman" panose="02020603050405020304" pitchFamily="18" charset="0"/>
                <a:ea typeface="Times New Roman" panose="02020603050405020304" pitchFamily="18" charset="0"/>
              </a:rPr>
              <a:t> </a:t>
            </a:r>
            <a:r>
              <a:rPr lang="en-US" sz="1800" spc="0" dirty="0">
                <a:effectLst/>
                <a:latin typeface="Times New Roman" panose="02020603050405020304" pitchFamily="18" charset="0"/>
                <a:ea typeface="Times New Roman" panose="02020603050405020304" pitchFamily="18" charset="0"/>
              </a:rPr>
              <a:t>Scopus, 10.1007/JHEP08(2022)307, 1029-8479, 1029-8479.</a:t>
            </a:r>
          </a:p>
        </p:txBody>
      </p:sp>
      <p:sp>
        <p:nvSpPr>
          <p:cNvPr id="4" name="TextBox 3">
            <a:extLst>
              <a:ext uri="{FF2B5EF4-FFF2-40B4-BE49-F238E27FC236}">
                <a16:creationId xmlns:a16="http://schemas.microsoft.com/office/drawing/2014/main" id="{B55CA9DB-67C5-4FB6-938A-A9476252EBDF}"/>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5" name="TextBox 4">
            <a:extLst>
              <a:ext uri="{FF2B5EF4-FFF2-40B4-BE49-F238E27FC236}">
                <a16:creationId xmlns:a16="http://schemas.microsoft.com/office/drawing/2014/main" id="{44B4D379-4331-4631-B14A-BFAF4203F2BF}"/>
              </a:ext>
            </a:extLst>
          </p:cNvPr>
          <p:cNvSpPr txBox="1"/>
          <p:nvPr/>
        </p:nvSpPr>
        <p:spPr>
          <a:xfrm>
            <a:off x="10820718" y="1220876"/>
            <a:ext cx="1228155" cy="523220"/>
          </a:xfrm>
          <a:prstGeom prst="rect">
            <a:avLst/>
          </a:prstGeom>
          <a:noFill/>
        </p:spPr>
        <p:txBody>
          <a:bodyPr wrap="square" rtlCol="0">
            <a:spAutoFit/>
          </a:bodyPr>
          <a:lstStyle/>
          <a:p>
            <a:r>
              <a:rPr lang="en-US" sz="2800" b="1" dirty="0"/>
              <a:t>2.4_2</a:t>
            </a:r>
            <a:endParaRPr lang="en-US" b="1" dirty="0"/>
          </a:p>
        </p:txBody>
      </p:sp>
    </p:spTree>
    <p:extLst>
      <p:ext uri="{BB962C8B-B14F-4D97-AF65-F5344CB8AC3E}">
        <p14:creationId xmlns:p14="http://schemas.microsoft.com/office/powerpoint/2010/main" val="1146876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75D7E-C8F0-4E5A-8C54-4C3D5181C4A9}"/>
              </a:ext>
            </a:extLst>
          </p:cNvPr>
          <p:cNvSpPr>
            <a:spLocks noGrp="1"/>
          </p:cNvSpPr>
          <p:nvPr>
            <p:ph type="title"/>
          </p:nvPr>
        </p:nvSpPr>
        <p:spPr/>
        <p:txBody>
          <a:bodyPr/>
          <a:lstStyle/>
          <a:p>
            <a:r>
              <a:rPr lang="en-US" dirty="0"/>
              <a:t>             Publications of 2022-2025</a:t>
            </a:r>
          </a:p>
        </p:txBody>
      </p:sp>
      <p:sp>
        <p:nvSpPr>
          <p:cNvPr id="3" name="TextBox 2">
            <a:extLst>
              <a:ext uri="{FF2B5EF4-FFF2-40B4-BE49-F238E27FC236}">
                <a16:creationId xmlns:a16="http://schemas.microsoft.com/office/drawing/2014/main" id="{A7739545-F55F-436B-8F8D-9913F7F83DA1}"/>
              </a:ext>
            </a:extLst>
          </p:cNvPr>
          <p:cNvSpPr txBox="1"/>
          <p:nvPr/>
        </p:nvSpPr>
        <p:spPr>
          <a:xfrm>
            <a:off x="126767" y="2369764"/>
            <a:ext cx="11550121" cy="3460947"/>
          </a:xfrm>
          <a:prstGeom prst="rect">
            <a:avLst/>
          </a:prstGeom>
          <a:noFill/>
        </p:spPr>
        <p:txBody>
          <a:bodyPr wrap="square" rtlCol="0">
            <a:spAutoFit/>
          </a:bodyPr>
          <a:lstStyle/>
          <a:p>
            <a:pPr marL="285750" marR="0" lvl="0" indent="-285750">
              <a:lnSpc>
                <a:spcPts val="1370"/>
              </a:lnSpc>
              <a:spcBef>
                <a:spcPts val="0"/>
              </a:spcBef>
              <a:spcAft>
                <a:spcPts val="0"/>
              </a:spcAft>
              <a:buSzPts val="1200"/>
              <a:buFont typeface="Wingdings" panose="05000000000000000000" pitchFamily="2" charset="2"/>
              <a:buChar char="q"/>
              <a:tabLst>
                <a:tab pos="233680" algn="l"/>
              </a:tabLst>
            </a:pPr>
            <a:r>
              <a:rPr lang="en-US" sz="2000" spc="0" dirty="0">
                <a:effectLst/>
                <a:latin typeface="Times New Roman" panose="02020603050405020304" pitchFamily="18" charset="0"/>
                <a:ea typeface="Times New Roman" panose="02020603050405020304" pitchFamily="18" charset="0"/>
              </a:rPr>
              <a:t>Armen</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Poghosyan,</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Hasmik</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Poghosyan</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a:t>
            </a:r>
            <a:r>
              <a:rPr lang="en-US" sz="2000" spc="3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A</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note</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on</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RG</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domain</a:t>
            </a:r>
            <a:r>
              <a:rPr lang="en-US" sz="2000" spc="3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wall</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between</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successive</a:t>
            </a:r>
            <a:r>
              <a:rPr lang="en-US" sz="2000" spc="25" dirty="0">
                <a:effectLst/>
                <a:latin typeface="Times New Roman" panose="02020603050405020304" pitchFamily="18" charset="0"/>
                <a:ea typeface="Times New Roman" panose="02020603050405020304" pitchFamily="18" charset="0"/>
              </a:rPr>
              <a:t> </a:t>
            </a:r>
            <a:r>
              <a:rPr lang="en-US" sz="2000" spc="-25" dirty="0">
                <a:effectLst/>
                <a:latin typeface="Times New Roman" panose="02020603050405020304" pitchFamily="18" charset="0"/>
                <a:ea typeface="Times New Roman" panose="02020603050405020304" pitchFamily="18" charset="0"/>
              </a:rPr>
              <a:t>$$</a:t>
            </a:r>
            <a:endParaRPr lang="en-US" sz="2000" spc="0" dirty="0">
              <a:effectLst/>
              <a:latin typeface="Times New Roman" panose="02020603050405020304" pitchFamily="18" charset="0"/>
              <a:ea typeface="Times New Roman" panose="02020603050405020304" pitchFamily="18" charset="0"/>
            </a:endParaRPr>
          </a:p>
          <a:p>
            <a:pPr marL="69850" marR="0">
              <a:lnSpc>
                <a:spcPct val="108000"/>
              </a:lnSpc>
              <a:spcBef>
                <a:spcPts val="70"/>
              </a:spcBef>
              <a:spcAft>
                <a:spcPts val="0"/>
              </a:spcAft>
            </a:pPr>
            <a:r>
              <a:rPr lang="en-US" sz="2000" dirty="0">
                <a:effectLst/>
                <a:latin typeface="Times New Roman" panose="02020603050405020304" pitchFamily="18" charset="0"/>
                <a:ea typeface="Times New Roman" panose="02020603050405020304" pitchFamily="18" charset="0"/>
              </a:rPr>
              <a:t>{A}_2^{(p)}</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minimal</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models</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Journal</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of</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High</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Energy</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Physics,</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2023,</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2023</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(8),</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25,</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Scopus, 10.1007/JHEP08(2023)072, 1029-8479.</a:t>
            </a:r>
          </a:p>
          <a:p>
            <a:pPr marL="342900" marR="66675" lvl="0" indent="-342900">
              <a:lnSpc>
                <a:spcPct val="108000"/>
              </a:lnSpc>
              <a:spcBef>
                <a:spcPts val="0"/>
              </a:spcBef>
              <a:spcAft>
                <a:spcPts val="0"/>
              </a:spcAft>
              <a:buSzPts val="1200"/>
              <a:buFont typeface="Wingdings" panose="05000000000000000000" pitchFamily="2" charset="2"/>
              <a:buChar char="q"/>
              <a:tabLst>
                <a:tab pos="223520" algn="l"/>
              </a:tabLst>
            </a:pPr>
            <a:r>
              <a:rPr lang="en-US" sz="2000" spc="0" dirty="0">
                <a:effectLst/>
                <a:latin typeface="Times New Roman" panose="02020603050405020304" pitchFamily="18" charset="0"/>
                <a:ea typeface="Times New Roman" panose="02020603050405020304" pitchFamily="18" charset="0"/>
              </a:rPr>
              <a:t>Melik Karapetyan // Commutator of higher spin gauge transformation. / Proceedings of science, 2022,</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412,</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Session</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11,</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Scopus,</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10.22323/1.412.0043,</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1824/8039,</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1824/8039.</a:t>
            </a:r>
          </a:p>
          <a:p>
            <a:pPr marL="285750" indent="-285750">
              <a:buFont typeface="Wingdings" panose="05000000000000000000" pitchFamily="2" charset="2"/>
              <a:buChar char="q"/>
            </a:pPr>
            <a:r>
              <a:rPr lang="en-US" sz="2000" dirty="0">
                <a:solidFill>
                  <a:srgbClr val="FF0000"/>
                </a:solidFill>
              </a:rPr>
              <a:t>Melik Karapetyan, Ruben </a:t>
            </a:r>
            <a:r>
              <a:rPr lang="en-US" sz="2000" dirty="0" err="1">
                <a:solidFill>
                  <a:srgbClr val="FF0000"/>
                </a:solidFill>
              </a:rPr>
              <a:t>Manvelyan</a:t>
            </a:r>
            <a:r>
              <a:rPr lang="en-US" sz="2000" dirty="0">
                <a:solidFill>
                  <a:srgbClr val="FF0000"/>
                </a:solidFill>
              </a:rPr>
              <a:t>, Karapet Mkrtchyan, On correlation functions of higher-spin currents in arbitrary dimensions d&gt;3,  arXiv:2309.05129. </a:t>
            </a:r>
            <a:r>
              <a:rPr lang="en-US" sz="2000" b="0" i="0" u="none" strike="noStrike" baseline="0" dirty="0">
                <a:solidFill>
                  <a:srgbClr val="FF0000"/>
                </a:solidFill>
                <a:latin typeface="GHEAMariam"/>
              </a:rPr>
              <a:t>Journal of High Energy Physics, 2024 (3), 31.</a:t>
            </a:r>
          </a:p>
          <a:p>
            <a:pPr marL="285750" indent="-285750">
              <a:buFont typeface="Wingdings" panose="05000000000000000000" pitchFamily="2" charset="2"/>
              <a:buChar char="q"/>
            </a:pPr>
            <a:r>
              <a:rPr lang="en-US" sz="2000" b="0" i="0" u="none" strike="noStrike" baseline="0" dirty="0">
                <a:latin typeface="GHEAMariam"/>
              </a:rPr>
              <a:t>Hasmik Poghosyan, Rubik </a:t>
            </a:r>
            <a:r>
              <a:rPr lang="en-US" sz="2000" b="0" i="0" u="none" strike="noStrike" baseline="0" dirty="0" err="1">
                <a:latin typeface="GHEAMariam"/>
              </a:rPr>
              <a:t>Poghossian</a:t>
            </a:r>
            <a:r>
              <a:rPr lang="en-US" sz="2000" b="0" i="0" u="none" strike="noStrike" baseline="0" dirty="0">
                <a:latin typeface="GHEAMariam"/>
              </a:rPr>
              <a:t> // A note on rank 5/2 Liouville irregular block, </a:t>
            </a:r>
            <a:r>
              <a:rPr lang="en-US" sz="2000" b="0" i="0" u="none" strike="noStrike" baseline="0" dirty="0" err="1">
                <a:latin typeface="GHEAMariam"/>
              </a:rPr>
              <a:t>Painlevé</a:t>
            </a:r>
            <a:endParaRPr lang="en-US" sz="2000" b="0" i="0" u="none" strike="noStrike" baseline="0" dirty="0">
              <a:latin typeface="GHEAMariam"/>
            </a:endParaRPr>
          </a:p>
          <a:p>
            <a:pPr algn="l"/>
            <a:r>
              <a:rPr lang="en-US" sz="2000" b="0" i="0" u="none" strike="noStrike" baseline="0" dirty="0">
                <a:latin typeface="GHEAMariam"/>
              </a:rPr>
              <a:t>I and the $$ </a:t>
            </a:r>
            <a:r>
              <a:rPr lang="en-US" sz="2000" b="0" i="0" u="none" strike="noStrike" baseline="0" dirty="0" err="1">
                <a:latin typeface="GHEAMariam"/>
              </a:rPr>
              <a:t>mathcal</a:t>
            </a:r>
            <a:r>
              <a:rPr lang="en-US" sz="2000" b="0" i="0" u="none" strike="noStrike" baseline="0" dirty="0">
                <a:latin typeface="GHEAMariam"/>
              </a:rPr>
              <a:t>{H} $$0 </a:t>
            </a:r>
            <a:r>
              <a:rPr lang="en-US" sz="2000" b="0" i="0" u="none" strike="noStrike" baseline="0" dirty="0" err="1">
                <a:latin typeface="GHEAMariam"/>
              </a:rPr>
              <a:t>Argyres</a:t>
            </a:r>
            <a:r>
              <a:rPr lang="en-US" sz="2000" b="0" i="0" u="none" strike="noStrike" baseline="0" dirty="0">
                <a:latin typeface="GHEAMariam"/>
              </a:rPr>
              <a:t>-Douglas theory / Journal of High Energy Physics, 2023, 2023</a:t>
            </a:r>
          </a:p>
          <a:p>
            <a:pPr algn="l"/>
            <a:r>
              <a:rPr lang="it-IT" sz="2000" b="0" i="0" u="none" strike="noStrike" baseline="0" dirty="0">
                <a:latin typeface="GHEAMariam"/>
              </a:rPr>
              <a:t>(11), 23, Scopus, 10.1007/JHEP11(2023)198, 1029-8479</a:t>
            </a:r>
            <a:endParaRPr lang="en-US" sz="2000" dirty="0">
              <a:effectLst/>
              <a:latin typeface="Arial" panose="020B0604020202020204" pitchFamily="34" charset="0"/>
              <a:ea typeface="Arial" panose="020B0604020202020204" pitchFamily="34" charset="0"/>
            </a:endParaRPr>
          </a:p>
          <a:p>
            <a:endParaRPr lang="en-US" sz="2000" dirty="0">
              <a:solidFill>
                <a:schemeClr val="bg1"/>
              </a:solidFill>
            </a:endParaRPr>
          </a:p>
        </p:txBody>
      </p:sp>
      <p:sp>
        <p:nvSpPr>
          <p:cNvPr id="4" name="TextBox 3">
            <a:extLst>
              <a:ext uri="{FF2B5EF4-FFF2-40B4-BE49-F238E27FC236}">
                <a16:creationId xmlns:a16="http://schemas.microsoft.com/office/drawing/2014/main" id="{B55CA9DB-67C5-4FB6-938A-A9476252EBDF}"/>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5" name="TextBox 4">
            <a:extLst>
              <a:ext uri="{FF2B5EF4-FFF2-40B4-BE49-F238E27FC236}">
                <a16:creationId xmlns:a16="http://schemas.microsoft.com/office/drawing/2014/main" id="{44B4D379-4331-4631-B14A-BFAF4203F2BF}"/>
              </a:ext>
            </a:extLst>
          </p:cNvPr>
          <p:cNvSpPr txBox="1"/>
          <p:nvPr/>
        </p:nvSpPr>
        <p:spPr>
          <a:xfrm>
            <a:off x="10820718" y="1220876"/>
            <a:ext cx="1228155" cy="523220"/>
          </a:xfrm>
          <a:prstGeom prst="rect">
            <a:avLst/>
          </a:prstGeom>
          <a:noFill/>
        </p:spPr>
        <p:txBody>
          <a:bodyPr wrap="square" rtlCol="0">
            <a:spAutoFit/>
          </a:bodyPr>
          <a:lstStyle/>
          <a:p>
            <a:r>
              <a:rPr lang="en-US" sz="2800" b="1" dirty="0"/>
              <a:t>2.4_3</a:t>
            </a:r>
            <a:endParaRPr lang="en-US" b="1" dirty="0"/>
          </a:p>
        </p:txBody>
      </p:sp>
    </p:spTree>
    <p:extLst>
      <p:ext uri="{BB962C8B-B14F-4D97-AF65-F5344CB8AC3E}">
        <p14:creationId xmlns:p14="http://schemas.microsoft.com/office/powerpoint/2010/main" val="935200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102D8-E91F-0D70-F793-39AE7688B544}"/>
              </a:ext>
            </a:extLst>
          </p:cNvPr>
          <p:cNvSpPr>
            <a:spLocks noGrp="1"/>
          </p:cNvSpPr>
          <p:nvPr>
            <p:ph type="title"/>
          </p:nvPr>
        </p:nvSpPr>
        <p:spPr/>
        <p:txBody>
          <a:bodyPr/>
          <a:lstStyle/>
          <a:p>
            <a:pPr algn="ctr"/>
            <a:r>
              <a:rPr lang="en-US" dirty="0"/>
              <a:t>Publications of 2022-2025</a:t>
            </a:r>
          </a:p>
        </p:txBody>
      </p:sp>
      <p:sp>
        <p:nvSpPr>
          <p:cNvPr id="3" name="TextBox 2">
            <a:extLst>
              <a:ext uri="{FF2B5EF4-FFF2-40B4-BE49-F238E27FC236}">
                <a16:creationId xmlns:a16="http://schemas.microsoft.com/office/drawing/2014/main" id="{C933412F-C08A-8C0F-87BF-0ACF5856B2B0}"/>
              </a:ext>
            </a:extLst>
          </p:cNvPr>
          <p:cNvSpPr txBox="1"/>
          <p:nvPr/>
        </p:nvSpPr>
        <p:spPr>
          <a:xfrm>
            <a:off x="301752" y="2139696"/>
            <a:ext cx="11622024" cy="4801314"/>
          </a:xfrm>
          <a:prstGeom prst="rect">
            <a:avLst/>
          </a:prstGeom>
          <a:noFill/>
        </p:spPr>
        <p:txBody>
          <a:bodyPr wrap="square" rtlCol="0">
            <a:spAutoFit/>
          </a:bodyPr>
          <a:lstStyle/>
          <a:p>
            <a:pPr marL="285750" indent="-285750">
              <a:buFont typeface="Wingdings" panose="05000000000000000000" pitchFamily="2" charset="2"/>
              <a:buChar char="q"/>
            </a:pPr>
            <a:r>
              <a:rPr lang="en-US" sz="2400" dirty="0">
                <a:solidFill>
                  <a:srgbClr val="000000"/>
                </a:solidFill>
                <a:effectLst/>
                <a:latin typeface="Sylfaen" panose="010A0502050306030303" pitchFamily="18" charset="0"/>
                <a:ea typeface="Times New Roman" panose="02020603050405020304" pitchFamily="18" charset="0"/>
              </a:rPr>
              <a:t>M. Avetisyan, A.P. Isaev, S.O. Krivonos, R. Mkrtchyan - The Uniform Structure of g^4, Russian Journal of Mathematical Physics, 2024, 31 (3), 379-388, arxiv:2311.05358</a:t>
            </a:r>
            <a:endParaRPr lang="en-US" sz="2400" dirty="0">
              <a:latin typeface="Calibri" panose="020F0502020204030204" pitchFamily="34" charset="0"/>
              <a:ea typeface="Calibri" panose="020F0502020204030204" pitchFamily="34" charset="0"/>
            </a:endParaRPr>
          </a:p>
          <a:p>
            <a:pPr marL="285750" indent="-285750">
              <a:buFont typeface="Wingdings" panose="05000000000000000000" pitchFamily="2" charset="2"/>
              <a:buChar char="q"/>
            </a:pPr>
            <a:r>
              <a:rPr lang="en-US" sz="2400" dirty="0">
                <a:solidFill>
                  <a:srgbClr val="000000"/>
                </a:solidFill>
                <a:effectLst/>
                <a:latin typeface="Sylfaen" panose="010A0502050306030303" pitchFamily="18" charset="0"/>
                <a:ea typeface="Times New Roman" panose="02020603050405020304" pitchFamily="18" charset="0"/>
              </a:rPr>
              <a:t> R.L. Mkrtchyan - On the self-duality of </a:t>
            </a:r>
            <a:r>
              <a:rPr lang="en-US" sz="2400" dirty="0" err="1">
                <a:solidFill>
                  <a:srgbClr val="000000"/>
                </a:solidFill>
                <a:effectLst/>
                <a:latin typeface="Sylfaen" panose="010A0502050306030303" pitchFamily="18" charset="0"/>
                <a:ea typeface="Times New Roman" panose="02020603050405020304" pitchFamily="18" charset="0"/>
              </a:rPr>
              <a:t>su</a:t>
            </a:r>
            <a:r>
              <a:rPr lang="en-US" sz="2400" dirty="0">
                <a:solidFill>
                  <a:srgbClr val="000000"/>
                </a:solidFill>
                <a:effectLst/>
                <a:latin typeface="Sylfaen" panose="010A0502050306030303" pitchFamily="18" charset="0"/>
                <a:ea typeface="Times New Roman" panose="02020603050405020304" pitchFamily="18" charset="0"/>
              </a:rPr>
              <a:t>(N) </a:t>
            </a:r>
            <a:r>
              <a:rPr lang="en-US" sz="2400" dirty="0" err="1">
                <a:solidFill>
                  <a:srgbClr val="000000"/>
                </a:solidFill>
                <a:effectLst/>
                <a:latin typeface="Sylfaen" panose="010A0502050306030303" pitchFamily="18" charset="0"/>
                <a:ea typeface="Times New Roman" panose="02020603050405020304" pitchFamily="18" charset="0"/>
              </a:rPr>
              <a:t>theories,Nuclear</a:t>
            </a:r>
            <a:r>
              <a:rPr lang="en-US" sz="2400" dirty="0">
                <a:solidFill>
                  <a:srgbClr val="000000"/>
                </a:solidFill>
                <a:effectLst/>
                <a:latin typeface="Sylfaen" panose="010A0502050306030303" pitchFamily="18" charset="0"/>
                <a:ea typeface="Times New Roman" panose="02020603050405020304" pitchFamily="18" charset="0"/>
              </a:rPr>
              <a:t> Physics B, 2026, 1022, 117266, arxiv:2507.10371</a:t>
            </a:r>
            <a:endParaRPr lang="en-US" sz="2400" dirty="0">
              <a:latin typeface="Calibri" panose="020F0502020204030204" pitchFamily="34" charset="0"/>
              <a:ea typeface="Calibri" panose="020F0502020204030204" pitchFamily="34" charset="0"/>
            </a:endParaRPr>
          </a:p>
          <a:p>
            <a:pPr marL="285750" indent="-285750">
              <a:buFont typeface="Wingdings" panose="05000000000000000000" pitchFamily="2" charset="2"/>
              <a:buChar char="q"/>
            </a:pPr>
            <a:r>
              <a:rPr lang="en-US" sz="2400" dirty="0">
                <a:solidFill>
                  <a:srgbClr val="000000"/>
                </a:solidFill>
                <a:effectLst/>
                <a:latin typeface="Sylfaen" panose="010A0502050306030303" pitchFamily="18" charset="0"/>
                <a:ea typeface="Times New Roman" panose="02020603050405020304" pitchFamily="18" charset="0"/>
              </a:rPr>
              <a:t>R. L. Mkrtchyan - On the universal Casimir spectrum, International Journal of Modern Physics A, 2026, 41 (05), 26500417, </a:t>
            </a:r>
            <a:r>
              <a:rPr lang="en-US" sz="2400" dirty="0" err="1">
                <a:solidFill>
                  <a:srgbClr val="000000"/>
                </a:solidFill>
                <a:effectLst/>
                <a:latin typeface="Sylfaen" panose="010A0502050306030303" pitchFamily="18" charset="0"/>
                <a:ea typeface="Times New Roman" panose="02020603050405020304" pitchFamily="18" charset="0"/>
              </a:rPr>
              <a:t>arxiv</a:t>
            </a:r>
            <a:r>
              <a:rPr lang="en-US" sz="2400" dirty="0">
                <a:solidFill>
                  <a:srgbClr val="000000"/>
                </a:solidFill>
                <a:effectLst/>
                <a:latin typeface="Sylfaen" panose="010A0502050306030303" pitchFamily="18" charset="0"/>
                <a:ea typeface="Times New Roman" panose="02020603050405020304" pitchFamily="18" charset="0"/>
              </a:rPr>
              <a:t>: 2509.13707</a:t>
            </a:r>
            <a:endParaRPr lang="en-US" sz="2400" dirty="0">
              <a:latin typeface="Calibri" panose="020F0502020204030204" pitchFamily="34" charset="0"/>
              <a:ea typeface="Calibri" panose="020F0502020204030204" pitchFamily="34" charset="0"/>
            </a:endParaRPr>
          </a:p>
          <a:p>
            <a:pPr marL="285750" indent="-285750">
              <a:buFont typeface="Wingdings" panose="05000000000000000000" pitchFamily="2" charset="2"/>
              <a:buChar char="q"/>
            </a:pPr>
            <a:r>
              <a:rPr lang="en-US" sz="2400" dirty="0">
                <a:solidFill>
                  <a:srgbClr val="000000"/>
                </a:solidFill>
                <a:effectLst/>
                <a:latin typeface="Sylfaen" panose="010A0502050306030303" pitchFamily="18" charset="0"/>
                <a:ea typeface="Times New Roman" panose="02020603050405020304" pitchFamily="18" charset="0"/>
              </a:rPr>
              <a:t>R.L. Mkrtchyan - Universal quantum dimensions: γ-independent factors, arxiv:2602.05418, Mod Physics Lett, in press</a:t>
            </a:r>
            <a:endParaRPr lang="en-US" sz="2400" dirty="0">
              <a:latin typeface="Calibri" panose="020F0502020204030204" pitchFamily="34" charset="0"/>
              <a:ea typeface="Calibri" panose="020F0502020204030204" pitchFamily="34" charset="0"/>
            </a:endParaRPr>
          </a:p>
          <a:p>
            <a:pPr marL="285750" indent="-285750">
              <a:buFont typeface="Wingdings" panose="05000000000000000000" pitchFamily="2" charset="2"/>
              <a:buChar char="q"/>
            </a:pPr>
            <a:r>
              <a:rPr lang="en-US" sz="2400" dirty="0">
                <a:solidFill>
                  <a:srgbClr val="000000"/>
                </a:solidFill>
                <a:effectLst/>
                <a:latin typeface="Sylfaen" panose="010A0502050306030303" pitchFamily="18" charset="0"/>
                <a:ea typeface="Times New Roman" panose="02020603050405020304" pitchFamily="18" charset="0"/>
              </a:rPr>
              <a:t>R. L. Mkrtchyan - The Casimir Eigenvalues on </a:t>
            </a:r>
            <a:r>
              <a:rPr lang="en-US" sz="2400" dirty="0" err="1">
                <a:solidFill>
                  <a:srgbClr val="000000"/>
                </a:solidFill>
                <a:effectLst/>
                <a:latin typeface="Sylfaen" panose="010A0502050306030303" pitchFamily="18" charset="0"/>
                <a:ea typeface="Times New Roman" panose="02020603050405020304" pitchFamily="18" charset="0"/>
              </a:rPr>
              <a:t>ad^k</a:t>
            </a:r>
            <a:r>
              <a:rPr lang="en-US" sz="2400" dirty="0">
                <a:solidFill>
                  <a:srgbClr val="000000"/>
                </a:solidFill>
                <a:effectLst/>
                <a:latin typeface="Sylfaen" panose="010A0502050306030303" pitchFamily="18" charset="0"/>
                <a:ea typeface="Times New Roman" panose="02020603050405020304" pitchFamily="18" charset="0"/>
              </a:rPr>
              <a:t> of </a:t>
            </a:r>
            <a:r>
              <a:rPr lang="en-US" sz="2400" dirty="0" err="1">
                <a:solidFill>
                  <a:srgbClr val="000000"/>
                </a:solidFill>
                <a:effectLst/>
                <a:latin typeface="Sylfaen" panose="010A0502050306030303" pitchFamily="18" charset="0"/>
                <a:ea typeface="Times New Roman" panose="02020603050405020304" pitchFamily="18" charset="0"/>
              </a:rPr>
              <a:t>su</a:t>
            </a:r>
            <a:r>
              <a:rPr lang="en-US" sz="2400" dirty="0">
                <a:solidFill>
                  <a:srgbClr val="000000"/>
                </a:solidFill>
                <a:effectLst/>
                <a:latin typeface="Sylfaen" panose="010A0502050306030303" pitchFamily="18" charset="0"/>
                <a:ea typeface="Times New Roman" panose="02020603050405020304" pitchFamily="18" charset="0"/>
              </a:rPr>
              <a:t>(N) are Linear on N, Physics of Particles and Nuclei Letters, 2026, 23 (2), 127-130, arxiv:2506.13062</a:t>
            </a:r>
            <a:endParaRPr lang="en-US" sz="2400" dirty="0">
              <a:latin typeface="Calibri" panose="020F0502020204030204" pitchFamily="34" charset="0"/>
              <a:ea typeface="Calibri" panose="020F0502020204030204" pitchFamily="34" charset="0"/>
            </a:endParaRPr>
          </a:p>
          <a:p>
            <a:pPr marL="285750" indent="-285750">
              <a:buFont typeface="Wingdings" panose="05000000000000000000" pitchFamily="2" charset="2"/>
              <a:buChar char="q"/>
            </a:pPr>
            <a:r>
              <a:rPr lang="en-US" sz="2400" dirty="0">
                <a:solidFill>
                  <a:srgbClr val="000000"/>
                </a:solidFill>
                <a:effectLst/>
                <a:latin typeface="Sylfaen" panose="010A0502050306030303" pitchFamily="18" charset="0"/>
                <a:ea typeface="Times New Roman" panose="02020603050405020304" pitchFamily="18" charset="0"/>
              </a:rPr>
              <a:t>M.Y. Avetisyan, R.L. Mkrtchyan - Universal quantum dimensions: γ-dependent factors,  Physics Letters B, 2026, 878, 140466</a:t>
            </a:r>
            <a:endParaRPr lang="en-US" sz="2400" dirty="0">
              <a:effectLst/>
              <a:latin typeface="Calibri" panose="020F0502020204030204" pitchFamily="34" charset="0"/>
              <a:ea typeface="Calibri" panose="020F0502020204030204" pitchFamily="34" charset="0"/>
            </a:endParaRPr>
          </a:p>
          <a:p>
            <a:endParaRPr lang="en-US" dirty="0"/>
          </a:p>
        </p:txBody>
      </p:sp>
      <p:sp>
        <p:nvSpPr>
          <p:cNvPr id="5" name="TextBox 4">
            <a:extLst>
              <a:ext uri="{FF2B5EF4-FFF2-40B4-BE49-F238E27FC236}">
                <a16:creationId xmlns:a16="http://schemas.microsoft.com/office/drawing/2014/main" id="{D0651B3E-34CC-1516-ADDE-EF657AA78AFC}"/>
              </a:ext>
            </a:extLst>
          </p:cNvPr>
          <p:cNvSpPr txBox="1"/>
          <p:nvPr/>
        </p:nvSpPr>
        <p:spPr>
          <a:xfrm flipH="1">
            <a:off x="10756391" y="753228"/>
            <a:ext cx="1435609" cy="369332"/>
          </a:xfrm>
          <a:prstGeom prst="rect">
            <a:avLst/>
          </a:prstGeom>
          <a:noFill/>
        </p:spPr>
        <p:txBody>
          <a:bodyPr wrap="square" rtlCol="0">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597CB365-DA80-9CC1-6EB7-E27811A45B31}"/>
              </a:ext>
            </a:extLst>
          </p:cNvPr>
          <p:cNvSpPr txBox="1"/>
          <p:nvPr/>
        </p:nvSpPr>
        <p:spPr>
          <a:xfrm>
            <a:off x="10820718" y="1220876"/>
            <a:ext cx="1228155" cy="523220"/>
          </a:xfrm>
          <a:prstGeom prst="rect">
            <a:avLst/>
          </a:prstGeom>
          <a:noFill/>
        </p:spPr>
        <p:txBody>
          <a:bodyPr wrap="square" rtlCol="0">
            <a:spAutoFit/>
          </a:bodyPr>
          <a:lstStyle/>
          <a:p>
            <a:r>
              <a:rPr lang="en-US" sz="2800" b="1" dirty="0"/>
              <a:t>2.4_4</a:t>
            </a:r>
            <a:endParaRPr lang="en-US" b="1" dirty="0"/>
          </a:p>
        </p:txBody>
      </p:sp>
    </p:spTree>
    <p:extLst>
      <p:ext uri="{BB962C8B-B14F-4D97-AF65-F5344CB8AC3E}">
        <p14:creationId xmlns:p14="http://schemas.microsoft.com/office/powerpoint/2010/main" val="34178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78D7199-32B2-4F24-8480-6141B7098449}"/>
              </a:ext>
            </a:extLst>
          </p:cNvPr>
          <p:cNvSpPr>
            <a:spLocks noGrp="1"/>
          </p:cNvSpPr>
          <p:nvPr>
            <p:ph type="title"/>
          </p:nvPr>
        </p:nvSpPr>
        <p:spPr>
          <a:xfrm>
            <a:off x="741573" y="741296"/>
            <a:ext cx="9613861" cy="1080938"/>
          </a:xfrm>
        </p:spPr>
        <p:txBody>
          <a:bodyPr>
            <a:normAutofit/>
          </a:bodyPr>
          <a:lstStyle/>
          <a:p>
            <a:r>
              <a:rPr lang="de-DE" sz="3200" b="1" dirty="0">
                <a:effectLst/>
                <a:latin typeface="Times New Roman" panose="02020603050405020304" pitchFamily="18" charset="0"/>
                <a:ea typeface="Times New Roman" panose="02020603050405020304" pitchFamily="18" charset="0"/>
              </a:rPr>
              <a:t> </a:t>
            </a:r>
            <a:r>
              <a:rPr lang="en-US" sz="3200" b="1" dirty="0">
                <a:effectLst/>
                <a:latin typeface="Times New Roman" panose="02020603050405020304" pitchFamily="18" charset="0"/>
                <a:ea typeface="Times New Roman" panose="02020603050405020304" pitchFamily="18" charset="0"/>
              </a:rPr>
              <a:t>Participation</a:t>
            </a:r>
            <a:r>
              <a:rPr lang="de-DE" sz="3200" b="1" dirty="0">
                <a:effectLst/>
                <a:latin typeface="Times New Roman" panose="02020603050405020304" pitchFamily="18" charset="0"/>
                <a:ea typeface="Times New Roman" panose="02020603050405020304" pitchFamily="18" charset="0"/>
              </a:rPr>
              <a:t> in </a:t>
            </a:r>
            <a:r>
              <a:rPr lang="en-US" sz="3200" b="1" dirty="0">
                <a:latin typeface="Times New Roman" panose="02020603050405020304" pitchFamily="18" charset="0"/>
                <a:ea typeface="Times New Roman" panose="02020603050405020304" pitchFamily="18" charset="0"/>
              </a:rPr>
              <a:t>C</a:t>
            </a:r>
            <a:r>
              <a:rPr lang="en-US" sz="3200" b="1" dirty="0">
                <a:effectLst/>
                <a:latin typeface="Times New Roman" panose="02020603050405020304" pitchFamily="18" charset="0"/>
                <a:ea typeface="Times New Roman" panose="02020603050405020304" pitchFamily="18" charset="0"/>
              </a:rPr>
              <a:t>onferences</a:t>
            </a:r>
            <a:r>
              <a:rPr lang="de-DE" sz="3200" b="1" dirty="0">
                <a:latin typeface="Times New Roman" panose="02020603050405020304" pitchFamily="18" charset="0"/>
                <a:ea typeface="Times New Roman" panose="02020603050405020304" pitchFamily="18" charset="0"/>
              </a:rPr>
              <a:t>  2022-2023-2024</a:t>
            </a:r>
            <a:endParaRPr lang="en-US" sz="3200" dirty="0"/>
          </a:p>
        </p:txBody>
      </p:sp>
      <p:sp>
        <p:nvSpPr>
          <p:cNvPr id="5" name="TextBox 4">
            <a:extLst>
              <a:ext uri="{FF2B5EF4-FFF2-40B4-BE49-F238E27FC236}">
                <a16:creationId xmlns:a16="http://schemas.microsoft.com/office/drawing/2014/main" id="{6E353C53-F4D8-4509-A13C-ACED584D36D3}"/>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4114C13D-3B65-4BAC-8E26-2931828B9ECC}"/>
              </a:ext>
            </a:extLst>
          </p:cNvPr>
          <p:cNvSpPr txBox="1"/>
          <p:nvPr/>
        </p:nvSpPr>
        <p:spPr>
          <a:xfrm>
            <a:off x="11008668" y="1228844"/>
            <a:ext cx="852257" cy="523220"/>
          </a:xfrm>
          <a:prstGeom prst="rect">
            <a:avLst/>
          </a:prstGeom>
          <a:noFill/>
        </p:spPr>
        <p:txBody>
          <a:bodyPr wrap="square" rtlCol="0">
            <a:spAutoFit/>
          </a:bodyPr>
          <a:lstStyle/>
          <a:p>
            <a:r>
              <a:rPr lang="en-US" sz="2800" b="1" dirty="0"/>
              <a:t>2.5</a:t>
            </a:r>
            <a:endParaRPr lang="en-US" b="1" dirty="0"/>
          </a:p>
        </p:txBody>
      </p:sp>
      <p:sp>
        <p:nvSpPr>
          <p:cNvPr id="2" name="TextBox 1">
            <a:extLst>
              <a:ext uri="{FF2B5EF4-FFF2-40B4-BE49-F238E27FC236}">
                <a16:creationId xmlns:a16="http://schemas.microsoft.com/office/drawing/2014/main" id="{842C18AB-8093-4FD2-A257-93EAFE8C436A}"/>
              </a:ext>
            </a:extLst>
          </p:cNvPr>
          <p:cNvSpPr txBox="1"/>
          <p:nvPr/>
        </p:nvSpPr>
        <p:spPr>
          <a:xfrm>
            <a:off x="507450" y="2003743"/>
            <a:ext cx="11071411" cy="4900124"/>
          </a:xfrm>
          <a:prstGeom prst="rect">
            <a:avLst/>
          </a:prstGeom>
          <a:noFill/>
        </p:spPr>
        <p:txBody>
          <a:bodyPr wrap="square" rtlCol="0">
            <a:spAutoFit/>
          </a:bodyPr>
          <a:lstStyle/>
          <a:p>
            <a:pPr marL="285750" marR="0" indent="-285750">
              <a:spcBef>
                <a:spcPts val="0"/>
              </a:spcBef>
              <a:spcAft>
                <a:spcPts val="0"/>
              </a:spcAft>
              <a:buFont typeface="Wingdings" panose="05000000000000000000" pitchFamily="2" charset="2"/>
              <a:buChar char="q"/>
            </a:pPr>
            <a:r>
              <a:rPr lang="en-US" sz="1800" dirty="0">
                <a:effectLst/>
                <a:latin typeface="GHEAMariam"/>
                <a:ea typeface="Times New Roman" panose="02020603050405020304" pitchFamily="18" charset="0"/>
                <a:cs typeface="GHEAMariam"/>
              </a:rPr>
              <a:t>Ruben </a:t>
            </a:r>
            <a:r>
              <a:rPr lang="en-US" sz="1800" dirty="0" err="1">
                <a:effectLst/>
                <a:latin typeface="GHEAMariam"/>
                <a:ea typeface="Times New Roman" panose="02020603050405020304" pitchFamily="18" charset="0"/>
                <a:cs typeface="GHEAMariam"/>
              </a:rPr>
              <a:t>Manvelyan</a:t>
            </a:r>
            <a:r>
              <a:rPr lang="en-US" sz="1800" dirty="0">
                <a:effectLst/>
                <a:latin typeface="GHEAMariam"/>
                <a:ea typeface="Times New Roman" panose="02020603050405020304" pitchFamily="18" charset="0"/>
                <a:cs typeface="GHEAMariam"/>
              </a:rPr>
              <a:t> // On Correlation Functions for Conformal Higher Spin Currents in d</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GHEAMariam"/>
                <a:ea typeface="Times New Roman" panose="02020603050405020304" pitchFamily="18" charset="0"/>
                <a:cs typeface="GHEAMariam"/>
              </a:rPr>
              <a:t>dimension / 2023</a:t>
            </a:r>
            <a:endParaRPr lang="en-US" dirty="0">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Wingdings" panose="05000000000000000000" pitchFamily="2" charset="2"/>
              <a:buChar char="q"/>
            </a:pPr>
            <a:r>
              <a:rPr lang="en-US" sz="1800" dirty="0">
                <a:effectLst/>
                <a:latin typeface="GHEAMariam"/>
                <a:ea typeface="Times New Roman" panose="02020603050405020304" pitchFamily="18" charset="0"/>
                <a:cs typeface="GHEAMariam"/>
              </a:rPr>
              <a:t> Mkrtchyan R.L. // Trebling of Kahler parameter, Klein bottles and constant maps in the refined</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err="1">
                <a:effectLst/>
                <a:latin typeface="GHEAMariam"/>
                <a:ea typeface="Times New Roman" panose="02020603050405020304" pitchFamily="18" charset="0"/>
                <a:cs typeface="GHEAMariam"/>
              </a:rPr>
              <a:t>Chern</a:t>
            </a:r>
            <a:r>
              <a:rPr lang="en-US" sz="1800" dirty="0">
                <a:effectLst/>
                <a:latin typeface="GHEAMariam"/>
                <a:ea typeface="Times New Roman" panose="02020603050405020304" pitchFamily="18" charset="0"/>
                <a:cs typeface="GHEAMariam"/>
              </a:rPr>
              <a:t>-Simons dualities / 2023</a:t>
            </a:r>
            <a:endParaRPr lang="en-US" dirty="0">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Wingdings" panose="05000000000000000000" pitchFamily="2" charset="2"/>
              <a:buChar char="q"/>
            </a:pPr>
            <a:r>
              <a:rPr lang="en-US" sz="1800" dirty="0">
                <a:effectLst/>
                <a:latin typeface="GHEAMariam"/>
                <a:ea typeface="Times New Roman" panose="02020603050405020304" pitchFamily="18" charset="0"/>
                <a:cs typeface="GHEAMariam"/>
              </a:rPr>
              <a:t>Mkrtchyan R.L. // Refined </a:t>
            </a:r>
            <a:r>
              <a:rPr lang="en-US" sz="1800" dirty="0" err="1">
                <a:effectLst/>
                <a:latin typeface="GHEAMariam"/>
                <a:ea typeface="Times New Roman" panose="02020603050405020304" pitchFamily="18" charset="0"/>
                <a:cs typeface="GHEAMariam"/>
              </a:rPr>
              <a:t>Chern</a:t>
            </a:r>
            <a:r>
              <a:rPr lang="en-US" sz="1800" dirty="0">
                <a:effectLst/>
                <a:latin typeface="GHEAMariam"/>
                <a:ea typeface="Times New Roman" panose="02020603050405020304" pitchFamily="18" charset="0"/>
                <a:cs typeface="GHEAMariam"/>
              </a:rPr>
              <a:t>-Simons/topological string duality for classical gauge groups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GHEAMariam"/>
                <a:ea typeface="Times New Roman" panose="02020603050405020304" pitchFamily="18" charset="0"/>
                <a:cs typeface="GHEAMariam"/>
              </a:rPr>
              <a:t>2022</a:t>
            </a:r>
            <a:endParaRPr lang="en-US" dirty="0">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Wingdings" panose="05000000000000000000" pitchFamily="2" charset="2"/>
              <a:buChar char="q"/>
            </a:pPr>
            <a:r>
              <a:rPr lang="en-US" sz="1800" dirty="0" err="1">
                <a:effectLst/>
                <a:latin typeface="Calibri" panose="020F0502020204030204" pitchFamily="34" charset="0"/>
                <a:ea typeface="GHEAMariam"/>
                <a:cs typeface="GHEAMariam"/>
              </a:rPr>
              <a:t>Հասմիկ</a:t>
            </a:r>
            <a:r>
              <a:rPr lang="en-US" sz="1800" dirty="0">
                <a:effectLst/>
                <a:latin typeface="GHEAMariam"/>
                <a:ea typeface="Times New Roman" panose="02020603050405020304" pitchFamily="18" charset="0"/>
                <a:cs typeface="GHEAMariam"/>
              </a:rPr>
              <a:t> </a:t>
            </a:r>
            <a:r>
              <a:rPr lang="en-US" sz="1800" dirty="0" err="1">
                <a:effectLst/>
                <a:latin typeface="Calibri" panose="020F0502020204030204" pitchFamily="34" charset="0"/>
                <a:ea typeface="GHEAMariam"/>
                <a:cs typeface="GHEAMariam"/>
              </a:rPr>
              <a:t>Պողոսյան</a:t>
            </a:r>
            <a:r>
              <a:rPr lang="en-US" sz="1800" dirty="0">
                <a:effectLst/>
                <a:latin typeface="GHEAMariam"/>
                <a:ea typeface="Times New Roman" panose="02020603050405020304" pitchFamily="18" charset="0"/>
                <a:cs typeface="GHEAMariam"/>
              </a:rPr>
              <a:t> // Rank 5/2 Liouville irregular block and applications to gauge theory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GHEAMariam"/>
                <a:ea typeface="Times New Roman" panose="02020603050405020304" pitchFamily="18" charset="0"/>
                <a:cs typeface="GHEAMariam"/>
              </a:rPr>
              <a:t>2023</a:t>
            </a:r>
            <a:endParaRPr lang="en-US" sz="1800" dirty="0">
              <a:effectLst/>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Wingdings" panose="05000000000000000000" pitchFamily="2" charset="2"/>
              <a:buChar char="q"/>
            </a:pPr>
            <a:r>
              <a:rPr lang="en-US" sz="1800" dirty="0">
                <a:effectLst/>
                <a:latin typeface="GHEAMariam"/>
                <a:ea typeface="Times New Roman" panose="02020603050405020304" pitchFamily="18" charset="0"/>
                <a:cs typeface="GHEAMariam"/>
              </a:rPr>
              <a:t> </a:t>
            </a:r>
            <a:r>
              <a:rPr lang="en-US" sz="1800" dirty="0" err="1">
                <a:effectLst/>
                <a:latin typeface="Calibri" panose="020F0502020204030204" pitchFamily="34" charset="0"/>
                <a:ea typeface="GHEAMariam"/>
                <a:cs typeface="GHEAMariam"/>
              </a:rPr>
              <a:t>Հասմիկ</a:t>
            </a:r>
            <a:r>
              <a:rPr lang="en-US" sz="1800" dirty="0">
                <a:effectLst/>
                <a:latin typeface="GHEAMariam"/>
                <a:ea typeface="Times New Roman" panose="02020603050405020304" pitchFamily="18" charset="0"/>
                <a:cs typeface="GHEAMariam"/>
              </a:rPr>
              <a:t> </a:t>
            </a:r>
            <a:r>
              <a:rPr lang="en-US" sz="1800" dirty="0" err="1">
                <a:effectLst/>
                <a:latin typeface="Calibri" panose="020F0502020204030204" pitchFamily="34" charset="0"/>
                <a:ea typeface="GHEAMariam"/>
                <a:cs typeface="GHEAMariam"/>
              </a:rPr>
              <a:t>Պողոսյան</a:t>
            </a:r>
            <a:r>
              <a:rPr lang="en-US" sz="1800" dirty="0">
                <a:effectLst/>
                <a:latin typeface="GHEAMariam"/>
                <a:ea typeface="Times New Roman" panose="02020603050405020304" pitchFamily="18" charset="0"/>
                <a:cs typeface="GHEAMariam"/>
              </a:rPr>
              <a:t> // RG flow between W_3 minimal models / 2023</a:t>
            </a:r>
            <a:endParaRPr lang="en-US" sz="1800" dirty="0">
              <a:effectLst/>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Wingdings" panose="05000000000000000000" pitchFamily="2" charset="2"/>
              <a:buChar char="q"/>
            </a:pPr>
            <a:r>
              <a:rPr lang="en-US" sz="1800" dirty="0">
                <a:effectLst/>
                <a:latin typeface="GHEAMariam"/>
                <a:ea typeface="Times New Roman" panose="02020603050405020304" pitchFamily="18" charset="0"/>
                <a:cs typeface="GHEAMariam"/>
              </a:rPr>
              <a:t> </a:t>
            </a:r>
            <a:r>
              <a:rPr lang="en-US" sz="1800" dirty="0" err="1">
                <a:effectLst/>
                <a:latin typeface="GHEAMariam"/>
                <a:ea typeface="Times New Roman" panose="02020603050405020304" pitchFamily="18" charset="0"/>
                <a:cs typeface="GHEAMariam"/>
              </a:rPr>
              <a:t>Maneh</a:t>
            </a:r>
            <a:r>
              <a:rPr lang="en-US" sz="1800" dirty="0">
                <a:effectLst/>
                <a:latin typeface="GHEAMariam"/>
                <a:ea typeface="Times New Roman" panose="02020603050405020304" pitchFamily="18" charset="0"/>
                <a:cs typeface="GHEAMariam"/>
              </a:rPr>
              <a:t> Avetisyan // Vogel's Universality, Simple Lie Algebras, and Geometrical Configurations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GHEAMariam"/>
                <a:ea typeface="Times New Roman" panose="02020603050405020304" pitchFamily="18" charset="0"/>
                <a:cs typeface="GHEAMariam"/>
              </a:rPr>
              <a:t>2022 / none, none</a:t>
            </a:r>
            <a:endParaRPr lang="en-US" sz="1800" dirty="0">
              <a:effectLst/>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Wingdings" panose="05000000000000000000" pitchFamily="2" charset="2"/>
              <a:buChar char="q"/>
            </a:pPr>
            <a:r>
              <a:rPr lang="en-US" sz="1800" dirty="0">
                <a:effectLst/>
                <a:latin typeface="GHEAMariam"/>
                <a:ea typeface="Times New Roman" panose="02020603050405020304" pitchFamily="18" charset="0"/>
                <a:cs typeface="GHEAMariam"/>
              </a:rPr>
              <a:t> </a:t>
            </a:r>
            <a:r>
              <a:rPr lang="en-US" sz="1800" dirty="0" err="1">
                <a:effectLst/>
                <a:latin typeface="GHEAMariam"/>
                <a:ea typeface="Times New Roman" panose="02020603050405020304" pitchFamily="18" charset="0"/>
                <a:cs typeface="GHEAMariam"/>
              </a:rPr>
              <a:t>Maneh</a:t>
            </a:r>
            <a:r>
              <a:rPr lang="en-US" sz="1800" dirty="0">
                <a:effectLst/>
                <a:latin typeface="GHEAMariam"/>
                <a:ea typeface="Times New Roman" panose="02020603050405020304" pitchFamily="18" charset="0"/>
                <a:cs typeface="GHEAMariam"/>
              </a:rPr>
              <a:t> Avetisyan // “Representation theory of the simple Lie algebras from the Point of View of Vogel’s Universality / 2022 / none, none</a:t>
            </a:r>
            <a:endParaRPr lang="en-US" sz="1800" dirty="0">
              <a:effectLst/>
              <a:latin typeface="Times New Roman" panose="02020603050405020304" pitchFamily="18" charset="0"/>
              <a:ea typeface="Times New Roman" panose="02020603050405020304" pitchFamily="18" charset="0"/>
            </a:endParaRPr>
          </a:p>
          <a:p>
            <a:pPr marL="285750" marR="0" indent="-285750">
              <a:lnSpc>
                <a:spcPct val="150000"/>
              </a:lnSpc>
              <a:spcBef>
                <a:spcPts val="0"/>
              </a:spcBef>
              <a:spcAft>
                <a:spcPts val="0"/>
              </a:spcAft>
              <a:buFont typeface="Wingdings" panose="05000000000000000000" pitchFamily="2" charset="2"/>
              <a:buChar char="q"/>
            </a:pPr>
            <a:r>
              <a:rPr lang="en-US" sz="1800" dirty="0" err="1">
                <a:effectLst/>
                <a:latin typeface="GHEAMariam"/>
                <a:ea typeface="Times New Roman" panose="02020603050405020304" pitchFamily="18" charset="0"/>
                <a:cs typeface="GHEAMariam"/>
              </a:rPr>
              <a:t>Maneh</a:t>
            </a:r>
            <a:r>
              <a:rPr lang="en-US" sz="1800" dirty="0">
                <a:effectLst/>
                <a:latin typeface="GHEAMariam"/>
                <a:ea typeface="Times New Roman" panose="02020603050405020304" pitchFamily="18" charset="0"/>
                <a:cs typeface="GHEAMariam"/>
              </a:rPr>
              <a:t> Avetisyan // Simple Lie Algebras and Configurations / 2023 /</a:t>
            </a:r>
          </a:p>
          <a:p>
            <a:pPr marL="285750" indent="-285750">
              <a:lnSpc>
                <a:spcPct val="150000"/>
              </a:lnSpc>
              <a:buFont typeface="Wingdings" panose="05000000000000000000" pitchFamily="2" charset="2"/>
              <a:buChar char="q"/>
            </a:pPr>
            <a:r>
              <a:rPr lang="en-US" sz="1800" dirty="0">
                <a:effectLst/>
                <a:latin typeface="Sylfaen" panose="010A0502050306030303" pitchFamily="18" charset="0"/>
                <a:ea typeface="Calibri" panose="020F0502020204030204" pitchFamily="34" charset="0"/>
                <a:cs typeface="Times New Roman" panose="02020603050405020304" pitchFamily="18" charset="0"/>
              </a:rPr>
              <a:t>Ruben </a:t>
            </a:r>
            <a:r>
              <a:rPr lang="en-US" sz="1800" dirty="0" err="1">
                <a:effectLst/>
                <a:latin typeface="Sylfaen" panose="010A0502050306030303" pitchFamily="18" charset="0"/>
                <a:ea typeface="Calibri" panose="020F0502020204030204" pitchFamily="34" charset="0"/>
                <a:cs typeface="Times New Roman" panose="02020603050405020304" pitchFamily="18" charset="0"/>
              </a:rPr>
              <a:t>Manvelyan</a:t>
            </a:r>
            <a:r>
              <a:rPr lang="en-US" sz="1800" dirty="0">
                <a:effectLst/>
                <a:latin typeface="Sylfaen" panose="010A0502050306030303" pitchFamily="18" charset="0"/>
                <a:ea typeface="Calibri" panose="020F0502020204030204" pitchFamily="34" charset="0"/>
                <a:cs typeface="Times New Roman" panose="02020603050405020304" pitchFamily="18" charset="0"/>
              </a:rPr>
              <a:t>, 5th Mons Workshop on Higher Spin Gauge Theories 08</a:t>
            </a:r>
            <a:r>
              <a:rPr lang="en-US" sz="1800" dirty="0">
                <a:effectLst/>
                <a:latin typeface="Microsoft YaHei" panose="020B0503020204020204" pitchFamily="34" charset="-122"/>
                <a:ea typeface="Calibri" panose="020F0502020204030204" pitchFamily="34" charset="0"/>
                <a:cs typeface="Microsoft YaHei" panose="020B0503020204020204" pitchFamily="34" charset="-122"/>
              </a:rPr>
              <a:t>․</a:t>
            </a:r>
            <a:r>
              <a:rPr lang="en-US" sz="1800" dirty="0">
                <a:effectLst/>
                <a:latin typeface="Sylfaen" panose="010A0502050306030303" pitchFamily="18" charset="0"/>
                <a:ea typeface="Calibri" panose="020F0502020204030204" pitchFamily="34" charset="0"/>
                <a:cs typeface="Times New Roman" panose="02020603050405020304" pitchFamily="18" charset="0"/>
              </a:rPr>
              <a:t>01-12</a:t>
            </a:r>
            <a:r>
              <a:rPr lang="en-US" sz="1800" dirty="0">
                <a:effectLst/>
                <a:latin typeface="Microsoft YaHei" panose="020B0503020204020204" pitchFamily="34" charset="-122"/>
                <a:ea typeface="Calibri" panose="020F0502020204030204" pitchFamily="34" charset="0"/>
                <a:cs typeface="Microsoft YaHei" panose="020B0503020204020204" pitchFamily="34" charset="-122"/>
              </a:rPr>
              <a:t>․</a:t>
            </a:r>
            <a:r>
              <a:rPr lang="en-US" sz="1800" dirty="0">
                <a:effectLst/>
                <a:latin typeface="Sylfaen" panose="010A0502050306030303" pitchFamily="18" charset="0"/>
                <a:ea typeface="Calibri" panose="020F0502020204030204" pitchFamily="34" charset="0"/>
                <a:cs typeface="Times New Roman" panose="02020603050405020304" pitchFamily="18" charset="0"/>
              </a:rPr>
              <a:t>01, 2024, invited talk:  On Correlation Functions for Conformal Higher Spin Currents in d dimension,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9043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75D7E-C8F0-4E5A-8C54-4C3D5181C4A9}"/>
              </a:ext>
            </a:extLst>
          </p:cNvPr>
          <p:cNvSpPr>
            <a:spLocks noGrp="1"/>
          </p:cNvSpPr>
          <p:nvPr>
            <p:ph type="title"/>
          </p:nvPr>
        </p:nvSpPr>
        <p:spPr/>
        <p:txBody>
          <a:bodyPr/>
          <a:lstStyle/>
          <a:p>
            <a:r>
              <a:rPr lang="en-US" dirty="0"/>
              <a:t>             Publications of 2022-2025</a:t>
            </a:r>
          </a:p>
        </p:txBody>
      </p:sp>
      <p:sp>
        <p:nvSpPr>
          <p:cNvPr id="3" name="TextBox 2">
            <a:extLst>
              <a:ext uri="{FF2B5EF4-FFF2-40B4-BE49-F238E27FC236}">
                <a16:creationId xmlns:a16="http://schemas.microsoft.com/office/drawing/2014/main" id="{A7739545-F55F-436B-8F8D-9913F7F83DA1}"/>
              </a:ext>
            </a:extLst>
          </p:cNvPr>
          <p:cNvSpPr txBox="1"/>
          <p:nvPr/>
        </p:nvSpPr>
        <p:spPr>
          <a:xfrm>
            <a:off x="288131" y="2234399"/>
            <a:ext cx="11615737" cy="4630498"/>
          </a:xfrm>
          <a:prstGeom prst="rect">
            <a:avLst/>
          </a:prstGeom>
          <a:noFill/>
        </p:spPr>
        <p:txBody>
          <a:bodyPr wrap="square" rtlCol="0">
            <a:spAutoFit/>
          </a:bodyPr>
          <a:lstStyle/>
          <a:p>
            <a:pPr marL="285750" marR="0" lvl="0" indent="-285750">
              <a:lnSpc>
                <a:spcPts val="1370"/>
              </a:lnSpc>
              <a:spcBef>
                <a:spcPts val="0"/>
              </a:spcBef>
              <a:spcAft>
                <a:spcPts val="0"/>
              </a:spcAft>
              <a:buSzPts val="1200"/>
              <a:buFont typeface="Wingdings" panose="05000000000000000000" pitchFamily="2" charset="2"/>
              <a:buChar char="q"/>
              <a:tabLst>
                <a:tab pos="233680" algn="l"/>
              </a:tabLst>
            </a:pPr>
            <a:r>
              <a:rPr lang="en-US" sz="2000" spc="0" dirty="0">
                <a:effectLst/>
                <a:latin typeface="Times New Roman" panose="02020603050405020304" pitchFamily="18" charset="0"/>
                <a:ea typeface="Times New Roman" panose="02020603050405020304" pitchFamily="18" charset="0"/>
              </a:rPr>
              <a:t>Armen</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Poghosyan,</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Hasmik</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Poghosyan</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a:t>
            </a:r>
            <a:r>
              <a:rPr lang="en-US" sz="2000" spc="3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A</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note</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on</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RG</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domain</a:t>
            </a:r>
            <a:r>
              <a:rPr lang="en-US" sz="2000" spc="3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wall</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between</a:t>
            </a:r>
            <a:r>
              <a:rPr lang="en-US" sz="2000" spc="25"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successive</a:t>
            </a:r>
            <a:r>
              <a:rPr lang="en-US" sz="2000" spc="25" dirty="0">
                <a:effectLst/>
                <a:latin typeface="Times New Roman" panose="02020603050405020304" pitchFamily="18" charset="0"/>
                <a:ea typeface="Times New Roman" panose="02020603050405020304" pitchFamily="18" charset="0"/>
              </a:rPr>
              <a:t> </a:t>
            </a:r>
            <a:r>
              <a:rPr lang="en-US" sz="2000" spc="-25" dirty="0">
                <a:effectLst/>
                <a:latin typeface="Times New Roman" panose="02020603050405020304" pitchFamily="18" charset="0"/>
                <a:ea typeface="Times New Roman" panose="02020603050405020304" pitchFamily="18" charset="0"/>
              </a:rPr>
              <a:t>$$</a:t>
            </a:r>
            <a:endParaRPr lang="en-US" sz="2000" spc="0" dirty="0">
              <a:effectLst/>
              <a:latin typeface="Times New Roman" panose="02020603050405020304" pitchFamily="18" charset="0"/>
              <a:ea typeface="Times New Roman" panose="02020603050405020304" pitchFamily="18" charset="0"/>
            </a:endParaRPr>
          </a:p>
          <a:p>
            <a:pPr marL="69850" marR="0">
              <a:lnSpc>
                <a:spcPct val="108000"/>
              </a:lnSpc>
              <a:spcBef>
                <a:spcPts val="70"/>
              </a:spcBef>
              <a:spcAft>
                <a:spcPts val="0"/>
              </a:spcAft>
            </a:pPr>
            <a:r>
              <a:rPr lang="en-US" sz="2000" dirty="0">
                <a:effectLst/>
                <a:latin typeface="Times New Roman" panose="02020603050405020304" pitchFamily="18" charset="0"/>
                <a:ea typeface="Times New Roman" panose="02020603050405020304" pitchFamily="18" charset="0"/>
              </a:rPr>
              <a:t>{A}_2^{(p)}</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minimal</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models</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Journal</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of</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High</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Energy</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Physics,</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2023,</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2023</a:t>
            </a:r>
            <a:r>
              <a:rPr lang="en-US" sz="2000" spc="-75"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(8),</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25,</a:t>
            </a:r>
            <a:r>
              <a:rPr lang="en-US" sz="2000" spc="-8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rPr>
              <a:t>Scopus, 10.1007/JHEP08(2023)072, 1029-8479.</a:t>
            </a:r>
          </a:p>
          <a:p>
            <a:pPr marL="342900" marR="66675" lvl="0" indent="-342900">
              <a:lnSpc>
                <a:spcPct val="108000"/>
              </a:lnSpc>
              <a:spcBef>
                <a:spcPts val="0"/>
              </a:spcBef>
              <a:spcAft>
                <a:spcPts val="0"/>
              </a:spcAft>
              <a:buSzPts val="1200"/>
              <a:buFont typeface="Wingdings" panose="05000000000000000000" pitchFamily="2" charset="2"/>
              <a:buChar char="q"/>
              <a:tabLst>
                <a:tab pos="223520" algn="l"/>
              </a:tabLst>
            </a:pPr>
            <a:r>
              <a:rPr lang="en-US" sz="2000" spc="0" dirty="0">
                <a:effectLst/>
                <a:latin typeface="Times New Roman" panose="02020603050405020304" pitchFamily="18" charset="0"/>
                <a:ea typeface="Times New Roman" panose="02020603050405020304" pitchFamily="18" charset="0"/>
              </a:rPr>
              <a:t>Melik Karapetyan // Commutator of higher spin gauge transformation. / Proceedings of science, 2022,</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412,</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Session</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11,</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Scopus,</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10.22323/1.412.0043,</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1824/8039,</a:t>
            </a:r>
            <a:r>
              <a:rPr lang="en-US" sz="2000" spc="-70" dirty="0">
                <a:effectLst/>
                <a:latin typeface="Times New Roman" panose="02020603050405020304" pitchFamily="18" charset="0"/>
                <a:ea typeface="Times New Roman" panose="02020603050405020304" pitchFamily="18" charset="0"/>
              </a:rPr>
              <a:t> </a:t>
            </a:r>
            <a:r>
              <a:rPr lang="en-US" sz="2000" spc="0" dirty="0">
                <a:effectLst/>
                <a:latin typeface="Times New Roman" panose="02020603050405020304" pitchFamily="18" charset="0"/>
                <a:ea typeface="Times New Roman" panose="02020603050405020304" pitchFamily="18" charset="0"/>
              </a:rPr>
              <a:t>1824/8039.</a:t>
            </a:r>
          </a:p>
          <a:p>
            <a:pPr marL="285750" indent="-285750">
              <a:buFont typeface="Wingdings" panose="05000000000000000000" pitchFamily="2" charset="2"/>
              <a:buChar char="q"/>
            </a:pPr>
            <a:r>
              <a:rPr lang="en-US" sz="2000" dirty="0">
                <a:solidFill>
                  <a:srgbClr val="FF0000"/>
                </a:solidFill>
              </a:rPr>
              <a:t>Melik Karapetyan, Ruben </a:t>
            </a:r>
            <a:r>
              <a:rPr lang="en-US" sz="2000" dirty="0" err="1">
                <a:solidFill>
                  <a:srgbClr val="FF0000"/>
                </a:solidFill>
              </a:rPr>
              <a:t>Manvelyan</a:t>
            </a:r>
            <a:r>
              <a:rPr lang="en-US" sz="2000" dirty="0">
                <a:solidFill>
                  <a:srgbClr val="FF0000"/>
                </a:solidFill>
              </a:rPr>
              <a:t>, Karapet Mkrtchyan, On correlation functions of higher-spin currents in arbitrary dimensions d&gt;3,  arXiv:2309.05129. </a:t>
            </a:r>
            <a:r>
              <a:rPr lang="en-US" sz="2000" b="0" i="0" u="none" strike="noStrike" baseline="0" dirty="0">
                <a:solidFill>
                  <a:srgbClr val="FF0000"/>
                </a:solidFill>
                <a:latin typeface="GHEAMariam"/>
              </a:rPr>
              <a:t>Journal of High Energy Physics, 2024 (3), 31.</a:t>
            </a:r>
          </a:p>
          <a:p>
            <a:pPr marL="285750" indent="-285750">
              <a:buFont typeface="Wingdings" panose="05000000000000000000" pitchFamily="2" charset="2"/>
              <a:buChar char="q"/>
            </a:pPr>
            <a:r>
              <a:rPr lang="en-US" sz="2000" b="0" i="0" u="none" strike="noStrike" baseline="0" dirty="0">
                <a:latin typeface="GHEAMariam"/>
              </a:rPr>
              <a:t>Hasmik Poghosyan, Rubik </a:t>
            </a:r>
            <a:r>
              <a:rPr lang="en-US" sz="2000" b="0" i="0" u="none" strike="noStrike" baseline="0" dirty="0" err="1">
                <a:latin typeface="GHEAMariam"/>
              </a:rPr>
              <a:t>Poghossian</a:t>
            </a:r>
            <a:r>
              <a:rPr lang="en-US" sz="2000" b="0" i="0" u="none" strike="noStrike" baseline="0" dirty="0">
                <a:latin typeface="GHEAMariam"/>
              </a:rPr>
              <a:t> // A note on rank 5/2 Liouville irregular block, </a:t>
            </a:r>
            <a:r>
              <a:rPr lang="en-US" sz="2000" b="0" i="0" u="none" strike="noStrike" baseline="0" dirty="0" err="1">
                <a:latin typeface="GHEAMariam"/>
              </a:rPr>
              <a:t>Painlevé</a:t>
            </a:r>
            <a:endParaRPr lang="en-US" sz="2000" b="0" i="0" u="none" strike="noStrike" baseline="0" dirty="0">
              <a:latin typeface="GHEAMariam"/>
            </a:endParaRPr>
          </a:p>
          <a:p>
            <a:pPr algn="l"/>
            <a:r>
              <a:rPr lang="en-US" sz="2000" b="0" i="0" u="none" strike="noStrike" baseline="0" dirty="0">
                <a:latin typeface="GHEAMariam"/>
              </a:rPr>
              <a:t>I and the $$ </a:t>
            </a:r>
            <a:r>
              <a:rPr lang="en-US" sz="2000" b="0" i="0" u="none" strike="noStrike" baseline="0" dirty="0" err="1">
                <a:latin typeface="GHEAMariam"/>
              </a:rPr>
              <a:t>mathcal</a:t>
            </a:r>
            <a:r>
              <a:rPr lang="en-US" sz="2000" b="0" i="0" u="none" strike="noStrike" baseline="0" dirty="0">
                <a:latin typeface="GHEAMariam"/>
              </a:rPr>
              <a:t>{H} $$0 </a:t>
            </a:r>
            <a:r>
              <a:rPr lang="en-US" sz="2000" b="0" i="0" u="none" strike="noStrike" baseline="0" dirty="0" err="1">
                <a:latin typeface="GHEAMariam"/>
              </a:rPr>
              <a:t>Argyres</a:t>
            </a:r>
            <a:r>
              <a:rPr lang="en-US" sz="2000" b="0" i="0" u="none" strike="noStrike" baseline="0" dirty="0">
                <a:latin typeface="GHEAMariam"/>
              </a:rPr>
              <a:t>-Douglas theory / Journal of High Energy Physics, 2023, 2023</a:t>
            </a:r>
          </a:p>
          <a:p>
            <a:pPr algn="l"/>
            <a:r>
              <a:rPr lang="it-IT" sz="2000" b="0" i="0" u="none" strike="noStrike" baseline="0" dirty="0">
                <a:latin typeface="GHEAMariam"/>
              </a:rPr>
              <a:t>(11), 23, Scopus, 10.1007/JHEP11(2023)198, 1029-8479</a:t>
            </a:r>
          </a:p>
          <a:p>
            <a:pPr marL="285750" indent="-285750" algn="l">
              <a:buFont typeface="Wingdings" panose="05000000000000000000" pitchFamily="2" charset="2"/>
              <a:buChar char="q"/>
            </a:pPr>
            <a:r>
              <a:rPr lang="en-US" sz="2000" u="none" strike="noStrike" kern="0" spc="0" dirty="0">
                <a:solidFill>
                  <a:srgbClr val="C00000"/>
                </a:solidFill>
                <a:effectLst/>
                <a:latin typeface="Sylfaen" panose="010A0502050306030303" pitchFamily="18" charset="0"/>
                <a:ea typeface="Arial Unicode MS"/>
                <a:cs typeface="Arial Unicode MS"/>
              </a:rPr>
              <a:t>M. Karapetyan and R. Manvelyan,</a:t>
            </a:r>
            <a:r>
              <a:rPr lang="en-US" sz="2000" kern="0" dirty="0">
                <a:solidFill>
                  <a:srgbClr val="C00000"/>
                </a:solidFill>
                <a:latin typeface="Helvetica Neue"/>
                <a:ea typeface="Arial Unicode MS"/>
                <a:cs typeface="Arial Unicode MS"/>
              </a:rPr>
              <a:t>  </a:t>
            </a:r>
            <a:r>
              <a:rPr lang="en-US" sz="2000" dirty="0">
                <a:solidFill>
                  <a:srgbClr val="C00000"/>
                </a:solidFill>
                <a:effectLst/>
                <a:latin typeface="Sylfaen" panose="010A0502050306030303" pitchFamily="18" charset="0"/>
                <a:ea typeface="Arial Unicode MS"/>
                <a:cs typeface="Arial Unicode MS"/>
              </a:rPr>
              <a:t>``Constructive approach to solution of the conservation condition for conformal higher spin tree-point correlation function with equal spins,'' JHEP </a:t>
            </a:r>
            <a:r>
              <a:rPr lang="en-US" sz="2000" b="1" dirty="0">
                <a:solidFill>
                  <a:srgbClr val="C00000"/>
                </a:solidFill>
                <a:effectLst/>
                <a:latin typeface="Sylfaen" panose="010A0502050306030303" pitchFamily="18" charset="0"/>
                <a:ea typeface="Arial Unicode MS"/>
                <a:cs typeface="Arial Unicode MS"/>
              </a:rPr>
              <a:t>09</a:t>
            </a:r>
            <a:r>
              <a:rPr lang="en-US" sz="2000" dirty="0">
                <a:solidFill>
                  <a:srgbClr val="C00000"/>
                </a:solidFill>
                <a:effectLst/>
                <a:latin typeface="Sylfaen" panose="010A0502050306030303" pitchFamily="18" charset="0"/>
                <a:ea typeface="Arial Unicode MS"/>
                <a:cs typeface="Arial Unicode MS"/>
              </a:rPr>
              <a:t> (2025), 073,</a:t>
            </a:r>
            <a:endParaRPr lang="en-US" sz="2000" dirty="0">
              <a:solidFill>
                <a:srgbClr val="C00000"/>
              </a:solidFill>
              <a:effectLst/>
              <a:latin typeface="Helvetica Neue"/>
              <a:ea typeface="Arial Unicode MS"/>
              <a:cs typeface="Arial Unicode MS"/>
            </a:endParaRPr>
          </a:p>
          <a:p>
            <a:pPr marL="457200"/>
            <a:r>
              <a:rPr lang="en-US" sz="2000" dirty="0">
                <a:solidFill>
                  <a:srgbClr val="C00000"/>
                </a:solidFill>
                <a:effectLst/>
                <a:latin typeface="Sylfaen" panose="010A0502050306030303" pitchFamily="18" charset="0"/>
                <a:ea typeface="Arial Unicode MS"/>
                <a:cs typeface="Arial Unicode MS"/>
              </a:rPr>
              <a:t>doi:10.1007/JHEP09(2025)073, [arXiv:2505.16634 [hep-</a:t>
            </a:r>
            <a:r>
              <a:rPr lang="en-US" sz="2000" dirty="0" err="1">
                <a:solidFill>
                  <a:srgbClr val="C00000"/>
                </a:solidFill>
                <a:effectLst/>
                <a:latin typeface="Sylfaen" panose="010A0502050306030303" pitchFamily="18" charset="0"/>
                <a:ea typeface="Arial Unicode MS"/>
                <a:cs typeface="Arial Unicode MS"/>
              </a:rPr>
              <a:t>th</a:t>
            </a:r>
            <a:r>
              <a:rPr lang="en-US" sz="2000" dirty="0">
                <a:solidFill>
                  <a:srgbClr val="C00000"/>
                </a:solidFill>
                <a:effectLst/>
                <a:latin typeface="Sylfaen" panose="010A0502050306030303" pitchFamily="18" charset="0"/>
                <a:ea typeface="Arial Unicode MS"/>
                <a:cs typeface="Arial Unicode MS"/>
              </a:rPr>
              <a:t>]].</a:t>
            </a:r>
            <a:endParaRPr lang="en-US" sz="2000" dirty="0">
              <a:solidFill>
                <a:srgbClr val="C00000"/>
              </a:solidFill>
              <a:effectLst/>
              <a:latin typeface="Helvetica Neue"/>
              <a:ea typeface="Arial Unicode MS"/>
              <a:cs typeface="Arial Unicode MS"/>
            </a:endParaRPr>
          </a:p>
          <a:p>
            <a:pPr algn="l"/>
            <a:endParaRPr lang="en-US" sz="1800" dirty="0">
              <a:effectLst/>
              <a:latin typeface="Arial" panose="020B0604020202020204" pitchFamily="34" charset="0"/>
              <a:ea typeface="Arial" panose="020B0604020202020204" pitchFamily="34" charset="0"/>
            </a:endParaRPr>
          </a:p>
          <a:p>
            <a:endParaRPr lang="en-US" dirty="0">
              <a:solidFill>
                <a:schemeClr val="bg1"/>
              </a:solidFill>
            </a:endParaRPr>
          </a:p>
        </p:txBody>
      </p:sp>
      <p:sp>
        <p:nvSpPr>
          <p:cNvPr id="4" name="TextBox 3">
            <a:extLst>
              <a:ext uri="{FF2B5EF4-FFF2-40B4-BE49-F238E27FC236}">
                <a16:creationId xmlns:a16="http://schemas.microsoft.com/office/drawing/2014/main" id="{B55CA9DB-67C5-4FB6-938A-A9476252EBDF}"/>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5" name="TextBox 4">
            <a:extLst>
              <a:ext uri="{FF2B5EF4-FFF2-40B4-BE49-F238E27FC236}">
                <a16:creationId xmlns:a16="http://schemas.microsoft.com/office/drawing/2014/main" id="{44B4D379-4331-4631-B14A-BFAF4203F2BF}"/>
              </a:ext>
            </a:extLst>
          </p:cNvPr>
          <p:cNvSpPr txBox="1"/>
          <p:nvPr/>
        </p:nvSpPr>
        <p:spPr>
          <a:xfrm>
            <a:off x="10820718" y="1220876"/>
            <a:ext cx="1228155" cy="523220"/>
          </a:xfrm>
          <a:prstGeom prst="rect">
            <a:avLst/>
          </a:prstGeom>
          <a:noFill/>
        </p:spPr>
        <p:txBody>
          <a:bodyPr wrap="square" rtlCol="0">
            <a:spAutoFit/>
          </a:bodyPr>
          <a:lstStyle/>
          <a:p>
            <a:r>
              <a:rPr lang="en-US" sz="2800" b="1" dirty="0"/>
              <a:t>2.5_2</a:t>
            </a:r>
            <a:endParaRPr lang="en-US" b="1" dirty="0"/>
          </a:p>
        </p:txBody>
      </p:sp>
    </p:spTree>
    <p:extLst>
      <p:ext uri="{BB962C8B-B14F-4D97-AF65-F5344CB8AC3E}">
        <p14:creationId xmlns:p14="http://schemas.microsoft.com/office/powerpoint/2010/main" val="3680249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78D7199-32B2-4F24-8480-6141B7098449}"/>
              </a:ext>
            </a:extLst>
          </p:cNvPr>
          <p:cNvSpPr>
            <a:spLocks noGrp="1"/>
          </p:cNvSpPr>
          <p:nvPr>
            <p:ph type="title"/>
          </p:nvPr>
        </p:nvSpPr>
        <p:spPr>
          <a:xfrm>
            <a:off x="741573" y="741296"/>
            <a:ext cx="9613861" cy="1080938"/>
          </a:xfrm>
        </p:spPr>
        <p:txBody>
          <a:bodyPr>
            <a:normAutofit/>
          </a:bodyPr>
          <a:lstStyle/>
          <a:p>
            <a:r>
              <a:rPr lang="de-DE" sz="3200" b="1" dirty="0">
                <a:effectLst/>
                <a:latin typeface="Times New Roman" panose="02020603050405020304" pitchFamily="18" charset="0"/>
                <a:ea typeface="Times New Roman" panose="02020603050405020304" pitchFamily="18" charset="0"/>
              </a:rPr>
              <a:t> </a:t>
            </a:r>
            <a:r>
              <a:rPr lang="en-US" sz="3200" b="1" dirty="0">
                <a:effectLst/>
                <a:latin typeface="Times New Roman" panose="02020603050405020304" pitchFamily="18" charset="0"/>
                <a:ea typeface="Times New Roman" panose="02020603050405020304" pitchFamily="18" charset="0"/>
              </a:rPr>
              <a:t>Participation</a:t>
            </a:r>
            <a:r>
              <a:rPr lang="de-DE" sz="3200" b="1" dirty="0">
                <a:effectLst/>
                <a:latin typeface="Times New Roman" panose="02020603050405020304" pitchFamily="18" charset="0"/>
                <a:ea typeface="Times New Roman" panose="02020603050405020304" pitchFamily="18" charset="0"/>
              </a:rPr>
              <a:t> in </a:t>
            </a:r>
            <a:r>
              <a:rPr lang="en-US" sz="3200" b="1" dirty="0">
                <a:latin typeface="Times New Roman" panose="02020603050405020304" pitchFamily="18" charset="0"/>
                <a:ea typeface="Times New Roman" panose="02020603050405020304" pitchFamily="18" charset="0"/>
              </a:rPr>
              <a:t>C</a:t>
            </a:r>
            <a:r>
              <a:rPr lang="en-US" sz="3200" b="1" dirty="0">
                <a:effectLst/>
                <a:latin typeface="Times New Roman" panose="02020603050405020304" pitchFamily="18" charset="0"/>
                <a:ea typeface="Times New Roman" panose="02020603050405020304" pitchFamily="18" charset="0"/>
              </a:rPr>
              <a:t>onferences</a:t>
            </a:r>
            <a:r>
              <a:rPr lang="de-DE" sz="3200" b="1" dirty="0">
                <a:latin typeface="Times New Roman" panose="02020603050405020304" pitchFamily="18" charset="0"/>
                <a:ea typeface="Times New Roman" panose="02020603050405020304" pitchFamily="18" charset="0"/>
              </a:rPr>
              <a:t>  2025-2026</a:t>
            </a:r>
            <a:endParaRPr lang="en-US" sz="3200" dirty="0"/>
          </a:p>
        </p:txBody>
      </p:sp>
      <p:sp>
        <p:nvSpPr>
          <p:cNvPr id="5" name="TextBox 4">
            <a:extLst>
              <a:ext uri="{FF2B5EF4-FFF2-40B4-BE49-F238E27FC236}">
                <a16:creationId xmlns:a16="http://schemas.microsoft.com/office/drawing/2014/main" id="{6E353C53-F4D8-4509-A13C-ACED584D36D3}"/>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4114C13D-3B65-4BAC-8E26-2931828B9ECC}"/>
              </a:ext>
            </a:extLst>
          </p:cNvPr>
          <p:cNvSpPr txBox="1"/>
          <p:nvPr/>
        </p:nvSpPr>
        <p:spPr>
          <a:xfrm>
            <a:off x="11008668" y="1228844"/>
            <a:ext cx="852257" cy="523220"/>
          </a:xfrm>
          <a:prstGeom prst="rect">
            <a:avLst/>
          </a:prstGeom>
          <a:noFill/>
        </p:spPr>
        <p:txBody>
          <a:bodyPr wrap="square" rtlCol="0">
            <a:spAutoFit/>
          </a:bodyPr>
          <a:lstStyle/>
          <a:p>
            <a:r>
              <a:rPr lang="en-US" sz="2800" b="1" dirty="0"/>
              <a:t>2.6</a:t>
            </a:r>
            <a:endParaRPr lang="en-US" b="1" dirty="0"/>
          </a:p>
        </p:txBody>
      </p:sp>
      <p:sp>
        <p:nvSpPr>
          <p:cNvPr id="2" name="TextBox 1">
            <a:extLst>
              <a:ext uri="{FF2B5EF4-FFF2-40B4-BE49-F238E27FC236}">
                <a16:creationId xmlns:a16="http://schemas.microsoft.com/office/drawing/2014/main" id="{842C18AB-8093-4FD2-A257-93EAFE8C436A}"/>
              </a:ext>
            </a:extLst>
          </p:cNvPr>
          <p:cNvSpPr txBox="1"/>
          <p:nvPr/>
        </p:nvSpPr>
        <p:spPr>
          <a:xfrm>
            <a:off x="507451" y="2003743"/>
            <a:ext cx="11041422" cy="4579715"/>
          </a:xfrm>
          <a:prstGeom prst="rect">
            <a:avLst/>
          </a:prstGeom>
          <a:noFill/>
        </p:spPr>
        <p:txBody>
          <a:bodyPr wrap="square" rtlCol="0">
            <a:spAutoFit/>
          </a:bodyPr>
          <a:lstStyle/>
          <a:p>
            <a:pPr>
              <a:lnSpc>
                <a:spcPct val="120000"/>
              </a:lnSpc>
              <a:spcBef>
                <a:spcPts val="800"/>
              </a:spcBef>
            </a:pPr>
            <a:r>
              <a:rPr lang="en-US" sz="1800" dirty="0">
                <a:solidFill>
                  <a:srgbClr val="000000"/>
                </a:solidFill>
                <a:effectLst/>
                <a:latin typeface="Sylfaen" panose="010A0502050306030303" pitchFamily="18" charset="0"/>
                <a:ea typeface="Arial Unicode MS"/>
                <a:cs typeface="Arial Unicode MS"/>
              </a:rPr>
              <a:t>1)ITEP-JINR-</a:t>
            </a:r>
            <a:r>
              <a:rPr lang="en-US" sz="1800" dirty="0" err="1">
                <a:solidFill>
                  <a:srgbClr val="000000"/>
                </a:solidFill>
                <a:effectLst/>
                <a:latin typeface="Sylfaen" panose="010A0502050306030303" pitchFamily="18" charset="0"/>
                <a:ea typeface="Arial Unicode MS"/>
                <a:cs typeface="Arial Unicode MS"/>
              </a:rPr>
              <a:t>YerPhI</a:t>
            </a:r>
            <a:r>
              <a:rPr lang="en-US" sz="1800" dirty="0">
                <a:solidFill>
                  <a:srgbClr val="000000"/>
                </a:solidFill>
                <a:effectLst/>
                <a:latin typeface="Sylfaen" panose="010A0502050306030303" pitchFamily="18" charset="0"/>
                <a:ea typeface="Arial Unicode MS"/>
                <a:cs typeface="Arial Unicode MS"/>
              </a:rPr>
              <a:t> workshop on “</a:t>
            </a:r>
            <a:r>
              <a:rPr lang="de-DE" sz="1800" dirty="0">
                <a:solidFill>
                  <a:srgbClr val="000000"/>
                </a:solidFill>
                <a:effectLst/>
                <a:latin typeface="Sylfaen" panose="010A0502050306030303" pitchFamily="18" charset="0"/>
                <a:ea typeface="Arial Unicode MS"/>
                <a:cs typeface="Arial Unicode MS"/>
              </a:rPr>
              <a:t>Modern Trends in Vogel Theory</a:t>
            </a:r>
            <a:r>
              <a:rPr lang="en-US" sz="1800" dirty="0">
                <a:solidFill>
                  <a:srgbClr val="000000"/>
                </a:solidFill>
                <a:effectLst/>
                <a:latin typeface="Sylfaen" panose="010A0502050306030303" pitchFamily="18" charset="0"/>
                <a:ea typeface="Arial Unicode MS"/>
                <a:cs typeface="Arial Unicode MS"/>
              </a:rPr>
              <a:t>”, Dubna,</a:t>
            </a:r>
            <a:r>
              <a:rPr lang="it-IT" sz="1800" dirty="0">
                <a:solidFill>
                  <a:srgbClr val="000000"/>
                </a:solidFill>
                <a:effectLst/>
                <a:latin typeface="Sylfaen" panose="010A0502050306030303" pitchFamily="18" charset="0"/>
                <a:ea typeface="Arial Unicode MS"/>
                <a:cs typeface="Arial Unicode MS"/>
              </a:rPr>
              <a:t> 21-23 April 2025</a:t>
            </a:r>
            <a:endParaRPr lang="en-US" sz="1800" dirty="0">
              <a:solidFill>
                <a:srgbClr val="000000"/>
              </a:solidFill>
              <a:effectLst/>
              <a:latin typeface="Helvetica Neue"/>
              <a:ea typeface="Arial Unicode MS"/>
              <a:cs typeface="Arial Unicode MS"/>
            </a:endParaRPr>
          </a:p>
          <a:p>
            <a:r>
              <a:rPr lang="en-US" sz="1800" dirty="0">
                <a:solidFill>
                  <a:srgbClr val="000000"/>
                </a:solidFill>
                <a:effectLst/>
                <a:latin typeface="Sylfaen" panose="010A0502050306030303" pitchFamily="18" charset="0"/>
                <a:ea typeface="Arial Unicode MS"/>
                <a:cs typeface="Arial Unicode MS"/>
              </a:rPr>
              <a:t>a) R.L. Mkrtchyan, “Diophantine classification of simple Lie algebras”</a:t>
            </a:r>
            <a:endParaRPr lang="en-US" sz="1800" dirty="0">
              <a:solidFill>
                <a:srgbClr val="000000"/>
              </a:solidFill>
              <a:effectLst/>
              <a:latin typeface="Helvetica Neue"/>
              <a:ea typeface="Arial Unicode MS"/>
              <a:cs typeface="Arial Unicode MS"/>
            </a:endParaRPr>
          </a:p>
          <a:p>
            <a:r>
              <a:rPr lang="en-US" sz="1800" dirty="0">
                <a:solidFill>
                  <a:srgbClr val="000000"/>
                </a:solidFill>
                <a:effectLst/>
                <a:latin typeface="Sylfaen" panose="010A0502050306030303" pitchFamily="18" charset="0"/>
                <a:ea typeface="Arial Unicode MS"/>
                <a:cs typeface="Arial Unicode MS"/>
              </a:rPr>
              <a:t>b) R.L. Mkrtchyan, “Universality and refined </a:t>
            </a:r>
            <a:r>
              <a:rPr lang="en-US" sz="1800" dirty="0" err="1">
                <a:solidFill>
                  <a:srgbClr val="000000"/>
                </a:solidFill>
                <a:effectLst/>
                <a:latin typeface="Sylfaen" panose="010A0502050306030303" pitchFamily="18" charset="0"/>
                <a:ea typeface="Arial Unicode MS"/>
                <a:cs typeface="Arial Unicode MS"/>
              </a:rPr>
              <a:t>Chern</a:t>
            </a:r>
            <a:r>
              <a:rPr lang="en-US" sz="1800" dirty="0">
                <a:solidFill>
                  <a:srgbClr val="000000"/>
                </a:solidFill>
                <a:effectLst/>
                <a:latin typeface="Sylfaen" panose="010A0502050306030303" pitchFamily="18" charset="0"/>
                <a:ea typeface="Arial Unicode MS"/>
                <a:cs typeface="Arial Unicode MS"/>
              </a:rPr>
              <a:t>-Simons theory”</a:t>
            </a:r>
            <a:endParaRPr lang="en-US" sz="1800" dirty="0">
              <a:solidFill>
                <a:srgbClr val="000000"/>
              </a:solidFill>
              <a:effectLst/>
              <a:latin typeface="Helvetica Neue"/>
              <a:ea typeface="Arial Unicode MS"/>
              <a:cs typeface="Arial Unicode MS"/>
            </a:endParaRPr>
          </a:p>
          <a:p>
            <a:endParaRPr lang="en-US" sz="1800" dirty="0">
              <a:solidFill>
                <a:srgbClr val="000000"/>
              </a:solidFill>
              <a:effectLst/>
              <a:latin typeface="Sylfaen" panose="010A0502050306030303" pitchFamily="18" charset="0"/>
              <a:ea typeface="Arial Unicode MS"/>
              <a:cs typeface="Arial Unicode MS"/>
            </a:endParaRPr>
          </a:p>
          <a:p>
            <a:r>
              <a:rPr lang="en-US" sz="1800" dirty="0">
                <a:solidFill>
                  <a:srgbClr val="000000"/>
                </a:solidFill>
                <a:effectLst/>
                <a:latin typeface="Sylfaen" panose="010A0502050306030303" pitchFamily="18" charset="0"/>
                <a:ea typeface="Arial Unicode MS"/>
                <a:cs typeface="Arial Unicode MS"/>
              </a:rPr>
              <a:t>2). </a:t>
            </a:r>
            <a:r>
              <a:rPr lang="fr-FR" sz="1800" dirty="0">
                <a:solidFill>
                  <a:srgbClr val="000000"/>
                </a:solidFill>
                <a:effectLst/>
                <a:latin typeface="Sylfaen" panose="010A0502050306030303" pitchFamily="18" charset="0"/>
                <a:ea typeface="Arial Unicode MS"/>
                <a:cs typeface="Arial Unicode MS"/>
              </a:rPr>
              <a:t>International </a:t>
            </a:r>
            <a:r>
              <a:rPr lang="fr-FR" sz="1800" dirty="0" err="1">
                <a:solidFill>
                  <a:srgbClr val="000000"/>
                </a:solidFill>
                <a:effectLst/>
                <a:latin typeface="Sylfaen" panose="010A0502050306030303" pitchFamily="18" charset="0"/>
                <a:ea typeface="Arial Unicode MS"/>
                <a:cs typeface="Arial Unicode MS"/>
              </a:rPr>
              <a:t>conference</a:t>
            </a:r>
            <a:r>
              <a:rPr lang="fr-FR" sz="1800" dirty="0">
                <a:solidFill>
                  <a:srgbClr val="000000"/>
                </a:solidFill>
                <a:effectLst/>
                <a:latin typeface="Sylfaen" panose="010A0502050306030303" pitchFamily="18" charset="0"/>
                <a:ea typeface="Arial Unicode MS"/>
                <a:cs typeface="Arial Unicode MS"/>
              </a:rPr>
              <a:t> </a:t>
            </a:r>
            <a:r>
              <a:rPr lang="en-US" sz="1800" dirty="0">
                <a:solidFill>
                  <a:srgbClr val="000000"/>
                </a:solidFill>
                <a:effectLst/>
                <a:latin typeface="Sylfaen" panose="010A0502050306030303" pitchFamily="18" charset="0"/>
                <a:ea typeface="Arial Unicode MS"/>
                <a:cs typeface="Arial Unicode MS"/>
              </a:rPr>
              <a:t>“Frontiers of Lie Theory: Computational Aspects and Applications”, Poland, </a:t>
            </a:r>
            <a:r>
              <a:rPr lang="en-US" sz="1800" dirty="0" err="1">
                <a:solidFill>
                  <a:srgbClr val="000000"/>
                </a:solidFill>
                <a:effectLst/>
                <a:latin typeface="Sylfaen" panose="010A0502050306030303" pitchFamily="18" charset="0"/>
                <a:ea typeface="Arial Unicode MS"/>
                <a:cs typeface="Arial Unicode MS"/>
              </a:rPr>
              <a:t>Będlewo</a:t>
            </a:r>
            <a:r>
              <a:rPr lang="en-US" sz="1800" dirty="0">
                <a:solidFill>
                  <a:srgbClr val="000000"/>
                </a:solidFill>
                <a:effectLst/>
                <a:latin typeface="Sylfaen" panose="010A0502050306030303" pitchFamily="18" charset="0"/>
                <a:ea typeface="Arial Unicode MS"/>
                <a:cs typeface="Arial Unicode MS"/>
              </a:rPr>
              <a:t>, 28 September - 4 October 2025.</a:t>
            </a:r>
            <a:endParaRPr lang="en-US" sz="1800" dirty="0">
              <a:solidFill>
                <a:srgbClr val="000000"/>
              </a:solidFill>
              <a:effectLst/>
              <a:latin typeface="Helvetica Neue"/>
              <a:ea typeface="Arial Unicode MS"/>
              <a:cs typeface="Arial Unicode MS"/>
            </a:endParaRPr>
          </a:p>
          <a:p>
            <a:r>
              <a:rPr lang="en-US" sz="1800" dirty="0">
                <a:solidFill>
                  <a:srgbClr val="000000"/>
                </a:solidFill>
                <a:effectLst/>
                <a:latin typeface="Sylfaen" panose="010A0502050306030303" pitchFamily="18" charset="0"/>
                <a:ea typeface="Arial Unicode MS"/>
                <a:cs typeface="Arial Unicode MS"/>
              </a:rPr>
              <a:t>R. L. Mkrtchyan, “Vogel’s universality and its applications”, </a:t>
            </a:r>
            <a:r>
              <a:rPr lang="en-US" sz="1800" b="1" dirty="0">
                <a:solidFill>
                  <a:srgbClr val="000000"/>
                </a:solidFill>
                <a:effectLst/>
                <a:latin typeface="Sylfaen" panose="010A0502050306030303" pitchFamily="18" charset="0"/>
                <a:ea typeface="Arial Unicode MS"/>
                <a:cs typeface="Arial Unicode MS"/>
              </a:rPr>
              <a:t>plenary talk</a:t>
            </a:r>
            <a:r>
              <a:rPr lang="en-US" sz="1800" dirty="0">
                <a:solidFill>
                  <a:srgbClr val="000000"/>
                </a:solidFill>
                <a:effectLst/>
                <a:latin typeface="Sylfaen" panose="010A0502050306030303" pitchFamily="18" charset="0"/>
                <a:ea typeface="Arial Unicode MS"/>
                <a:cs typeface="Arial Unicode MS"/>
              </a:rPr>
              <a:t>.</a:t>
            </a:r>
            <a:endParaRPr lang="en-US" sz="1800" dirty="0">
              <a:solidFill>
                <a:srgbClr val="000000"/>
              </a:solidFill>
              <a:effectLst/>
              <a:latin typeface="Helvetica Neue"/>
              <a:ea typeface="Arial Unicode MS"/>
              <a:cs typeface="Arial Unicode MS"/>
            </a:endParaRPr>
          </a:p>
          <a:p>
            <a:endParaRPr lang="en-US" sz="1800" dirty="0">
              <a:solidFill>
                <a:srgbClr val="000000"/>
              </a:solidFill>
              <a:effectLst/>
              <a:latin typeface="Sylfaen" panose="010A0502050306030303" pitchFamily="18" charset="0"/>
              <a:ea typeface="Arial Unicode MS"/>
              <a:cs typeface="Arial Unicode MS"/>
            </a:endParaRPr>
          </a:p>
          <a:p>
            <a:r>
              <a:rPr lang="en-US" sz="1800" dirty="0">
                <a:solidFill>
                  <a:srgbClr val="000000"/>
                </a:solidFill>
                <a:effectLst/>
                <a:latin typeface="Sylfaen" panose="010A0502050306030303" pitchFamily="18" charset="0"/>
                <a:ea typeface="Arial Unicode MS"/>
                <a:cs typeface="Arial Unicode MS"/>
              </a:rPr>
              <a:t>3). R. Manvelyan,</a:t>
            </a:r>
            <a:r>
              <a:rPr lang="en-US" sz="1800" dirty="0">
                <a:solidFill>
                  <a:srgbClr val="000000"/>
                </a:solidFill>
                <a:effectLst/>
                <a:latin typeface="GHEA Grapalat"/>
                <a:ea typeface="Calibri" panose="020F0502020204030204" pitchFamily="34" charset="0"/>
                <a:cs typeface="Times New Roman" panose="02020603050405020304" pitchFamily="18" charset="0"/>
              </a:rPr>
              <a:t> ``</a:t>
            </a:r>
            <a:r>
              <a:rPr lang="en-US" sz="1800" dirty="0">
                <a:solidFill>
                  <a:srgbClr val="000000"/>
                </a:solidFill>
                <a:effectLst/>
                <a:latin typeface="Sylfaen" panose="010A0502050306030303" pitchFamily="18" charset="0"/>
                <a:ea typeface="Arial Unicode MS"/>
                <a:cs typeface="Arial Unicode MS"/>
              </a:rPr>
              <a:t>Boundary Correlators and Bulk Cubic Interactions for Higher Spins: Constructive Approach and Anomaly”, Mons University Workshop  ``Conformal higher spins, twistors and boundary calculus”, Mons, Belgium, 30 Jun -04 July 2025.</a:t>
            </a:r>
            <a:endParaRPr lang="en-US" sz="1800" dirty="0">
              <a:solidFill>
                <a:srgbClr val="000000"/>
              </a:solidFill>
              <a:effectLst/>
              <a:latin typeface="Helvetica Neue"/>
              <a:ea typeface="Arial Unicode MS"/>
              <a:cs typeface="Arial Unicode MS"/>
            </a:endParaRPr>
          </a:p>
          <a:p>
            <a:endParaRPr lang="en-US" sz="1800" dirty="0">
              <a:solidFill>
                <a:srgbClr val="000000"/>
              </a:solidFill>
              <a:effectLst/>
              <a:latin typeface="Sylfaen" panose="010A0502050306030303" pitchFamily="18" charset="0"/>
              <a:ea typeface="Arial Unicode MS"/>
              <a:cs typeface="Arial Unicode MS"/>
            </a:endParaRPr>
          </a:p>
          <a:p>
            <a:r>
              <a:rPr lang="en-US" sz="1800" dirty="0">
                <a:solidFill>
                  <a:srgbClr val="000000"/>
                </a:solidFill>
                <a:effectLst/>
                <a:latin typeface="Sylfaen" panose="010A0502050306030303" pitchFamily="18" charset="0"/>
                <a:ea typeface="Arial Unicode MS"/>
                <a:cs typeface="Arial Unicode MS"/>
              </a:rPr>
              <a:t>4)</a:t>
            </a:r>
            <a:r>
              <a:rPr lang="en-US" sz="1800" dirty="0">
                <a:solidFill>
                  <a:srgbClr val="000000"/>
                </a:solidFill>
                <a:effectLst/>
                <a:latin typeface="Microsoft YaHei" panose="020B0503020204020204" pitchFamily="34" charset="-122"/>
                <a:ea typeface="Arial Unicode MS"/>
                <a:cs typeface="Microsoft YaHei" panose="020B0503020204020204" pitchFamily="34" charset="-122"/>
              </a:rPr>
              <a:t>․ </a:t>
            </a:r>
            <a:r>
              <a:rPr lang="en-US" sz="1800" dirty="0" err="1">
                <a:solidFill>
                  <a:srgbClr val="000000"/>
                </a:solidFill>
                <a:effectLst/>
                <a:latin typeface="Sylfaen" panose="010A0502050306030303" pitchFamily="18" charset="0"/>
                <a:ea typeface="Microsoft YaHei" panose="020B0503020204020204" pitchFamily="34" charset="-122"/>
                <a:cs typeface="Microsoft YaHei" panose="020B0503020204020204" pitchFamily="34" charset="-122"/>
              </a:rPr>
              <a:t>H.Poghosyan</a:t>
            </a:r>
            <a:r>
              <a:rPr lang="en-US" sz="1800" dirty="0">
                <a:solidFill>
                  <a:srgbClr val="000000"/>
                </a:solidFill>
                <a:effectLst/>
                <a:latin typeface="Sylfaen" panose="010A0502050306030303" pitchFamily="18" charset="0"/>
                <a:ea typeface="Microsoft YaHei" panose="020B0503020204020204" pitchFamily="34" charset="-122"/>
                <a:cs typeface="Microsoft YaHei" panose="020B0503020204020204" pitchFamily="34" charset="-122"/>
              </a:rPr>
              <a:t>, ``”Exact expressions for 5 point </a:t>
            </a:r>
            <a:r>
              <a:rPr lang="en-US" sz="1800" dirty="0" err="1">
                <a:solidFill>
                  <a:srgbClr val="000000"/>
                </a:solidFill>
                <a:effectLst/>
                <a:latin typeface="Sylfaen" panose="010A0502050306030303" pitchFamily="18" charset="0"/>
                <a:ea typeface="Microsoft YaHei" panose="020B0503020204020204" pitchFamily="34" charset="-122"/>
                <a:cs typeface="Microsoft YaHei" panose="020B0503020204020204" pitchFamily="34" charset="-122"/>
              </a:rPr>
              <a:t>Lioville</a:t>
            </a:r>
            <a:r>
              <a:rPr lang="en-US" sz="1800" dirty="0">
                <a:solidFill>
                  <a:srgbClr val="000000"/>
                </a:solidFill>
                <a:effectLst/>
                <a:latin typeface="Sylfaen" panose="010A0502050306030303" pitchFamily="18" charset="0"/>
                <a:ea typeface="Microsoft YaHei" panose="020B0503020204020204" pitchFamily="34" charset="-122"/>
                <a:cs typeface="Microsoft YaHei" panose="020B0503020204020204" pitchFamily="34" charset="-122"/>
              </a:rPr>
              <a:t> conformal blocks with</a:t>
            </a:r>
            <a:r>
              <a:rPr lang="en-US" sz="1800" dirty="0">
                <a:solidFill>
                  <a:srgbClr val="000000"/>
                </a:solidFill>
                <a:effectLst/>
                <a:latin typeface="Sylfaen" panose="010A0502050306030303" pitchFamily="18" charset="0"/>
                <a:ea typeface="Arial Unicode MS"/>
                <a:cs typeface="Arial Unicode MS"/>
              </a:rPr>
              <a:t> a level-two degenerate field insertion”, The XIII International Symposium on Quantum Theory and Symmetries (QTS-13), 28.07.25 - 01.08.25, YSU, </a:t>
            </a:r>
            <a:r>
              <a:rPr lang="en-US" sz="1800" dirty="0" err="1">
                <a:solidFill>
                  <a:srgbClr val="000000"/>
                </a:solidFill>
                <a:effectLst/>
                <a:latin typeface="Sylfaen" panose="010A0502050306030303" pitchFamily="18" charset="0"/>
                <a:ea typeface="Arial Unicode MS"/>
                <a:cs typeface="Arial Unicode MS"/>
              </a:rPr>
              <a:t>Yerevan,Armenia</a:t>
            </a:r>
            <a:r>
              <a:rPr lang="en-US" sz="1800" dirty="0">
                <a:solidFill>
                  <a:srgbClr val="000000"/>
                </a:solidFill>
                <a:effectLst/>
                <a:latin typeface="Sylfaen" panose="010A0502050306030303" pitchFamily="18" charset="0"/>
                <a:ea typeface="Arial Unicode MS"/>
                <a:cs typeface="Arial Unicode MS"/>
              </a:rPr>
              <a:t>.</a:t>
            </a:r>
            <a:endParaRPr lang="en-US" sz="1800" dirty="0">
              <a:solidFill>
                <a:srgbClr val="000000"/>
              </a:solidFill>
              <a:effectLst/>
              <a:latin typeface="Helvetica Neue"/>
              <a:ea typeface="Arial Unicode MS"/>
              <a:cs typeface="Arial Unicode MS"/>
            </a:endParaRPr>
          </a:p>
          <a:p>
            <a:pPr marL="285750" marR="0" indent="-285750">
              <a:spcBef>
                <a:spcPts val="0"/>
              </a:spcBef>
              <a:spcAft>
                <a:spcPts val="0"/>
              </a:spcAft>
              <a:buFont typeface="Wingdings" panose="05000000000000000000" pitchFamily="2" charset="2"/>
              <a:buChar char="q"/>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4444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05B70-41D1-4636-9575-859705A0504E}"/>
              </a:ext>
            </a:extLst>
          </p:cNvPr>
          <p:cNvSpPr>
            <a:spLocks noGrp="1"/>
          </p:cNvSpPr>
          <p:nvPr>
            <p:ph type="title"/>
          </p:nvPr>
        </p:nvSpPr>
        <p:spPr>
          <a:xfrm>
            <a:off x="88777" y="886393"/>
            <a:ext cx="10311938" cy="844753"/>
          </a:xfrm>
        </p:spPr>
        <p:txBody>
          <a:bodyPr>
            <a:normAutofit fontScale="90000"/>
          </a:bodyPr>
          <a:lstStyle/>
          <a:p>
            <a:r>
              <a:rPr lang="en-US" sz="2700" b="0" i="0" u="none" strike="noStrike" baseline="0" dirty="0">
                <a:solidFill>
                  <a:schemeClr val="accent4">
                    <a:lumMod val="75000"/>
                  </a:schemeClr>
                </a:solidFill>
                <a:latin typeface="CMBX10"/>
              </a:rPr>
              <a:t>DUALITY IN GAUGE, HIGHER SPIN AND STRING THEORIES, AND  ANOMALIES          </a:t>
            </a:r>
            <a:br>
              <a:rPr lang="en-US" sz="1300" dirty="0"/>
            </a:br>
            <a:br>
              <a:rPr lang="en-US" sz="1300" dirty="0"/>
            </a:br>
            <a:r>
              <a:rPr lang="en-US" sz="1800" dirty="0"/>
              <a:t>S. </a:t>
            </a:r>
            <a:r>
              <a:rPr lang="en-US" sz="1800" dirty="0" err="1"/>
              <a:t>Matinyan</a:t>
            </a:r>
            <a:r>
              <a:rPr lang="en-US" sz="1800" dirty="0"/>
              <a:t> </a:t>
            </a:r>
            <a:r>
              <a:rPr lang="en-US" sz="1600" dirty="0"/>
              <a:t>Center for Theoretical Physics </a:t>
            </a:r>
            <a:r>
              <a:rPr lang="en-US" sz="1300" dirty="0"/>
              <a:t>(</a:t>
            </a:r>
            <a:r>
              <a:rPr lang="en-US" sz="1600" dirty="0"/>
              <a:t>Theory Division)</a:t>
            </a:r>
            <a:r>
              <a:rPr lang="en-US" sz="1300" dirty="0"/>
              <a:t> </a:t>
            </a:r>
            <a:r>
              <a:rPr lang="en-US" sz="1400" dirty="0">
                <a:latin typeface="GHEAMariam"/>
              </a:rPr>
              <a:t>                            </a:t>
            </a:r>
            <a:r>
              <a:rPr lang="en-US" sz="1400" b="0" i="0" u="none" strike="noStrike" baseline="0" dirty="0">
                <a:latin typeface="GHEAMariam"/>
              </a:rPr>
              <a:t>    </a:t>
            </a:r>
            <a:r>
              <a:rPr lang="en-US" sz="2000" b="0" i="0" u="none" strike="noStrike" baseline="0" dirty="0">
                <a:latin typeface="GHEAMariam"/>
              </a:rPr>
              <a:t>Princ</a:t>
            </a:r>
            <a:r>
              <a:rPr lang="en-US" sz="2000" dirty="0">
                <a:latin typeface="GHEAMariam"/>
              </a:rPr>
              <a:t>ipal</a:t>
            </a:r>
            <a:r>
              <a:rPr lang="en-US" sz="2000" b="0" i="0" u="none" strike="noStrike" baseline="0" dirty="0">
                <a:latin typeface="GHEAMariam"/>
              </a:rPr>
              <a:t> Investigator: </a:t>
            </a:r>
            <a:r>
              <a:rPr lang="en-US" sz="2000" dirty="0">
                <a:latin typeface="GHEAMariam"/>
              </a:rPr>
              <a:t> Ruben Manvelyan</a:t>
            </a:r>
            <a:br>
              <a:rPr lang="en-US" sz="1300" dirty="0"/>
            </a:br>
            <a:r>
              <a:rPr lang="en-US" sz="1300" dirty="0"/>
              <a:t>of </a:t>
            </a:r>
            <a:r>
              <a:rPr lang="en-US" sz="1800" b="0" i="0" u="none" strike="noStrike" baseline="0" dirty="0">
                <a:latin typeface="GHEAMariam"/>
              </a:rPr>
              <a:t>A. </a:t>
            </a:r>
            <a:r>
              <a:rPr lang="en-US" sz="1800" b="0" i="0" u="none" strike="noStrike" baseline="0" dirty="0" err="1">
                <a:latin typeface="GHEAMariam"/>
              </a:rPr>
              <a:t>Alikhanyan</a:t>
            </a:r>
            <a:r>
              <a:rPr lang="en-US" sz="1800" b="0" i="0" u="none" strike="noStrike" baseline="0" dirty="0">
                <a:latin typeface="GHEAMariam"/>
              </a:rPr>
              <a:t> National  Laboratory (Yerevan Physics Institute)</a:t>
            </a:r>
            <a:br>
              <a:rPr lang="en-US" sz="1300" dirty="0"/>
            </a:br>
            <a:endParaRPr lang="en-US" sz="1300" dirty="0">
              <a:solidFill>
                <a:schemeClr val="accent4">
                  <a:lumMod val="75000"/>
                </a:schemeClr>
              </a:solidFill>
            </a:endParaRPr>
          </a:p>
        </p:txBody>
      </p:sp>
      <p:sp>
        <p:nvSpPr>
          <p:cNvPr id="15" name="TextBox 14">
            <a:extLst>
              <a:ext uri="{FF2B5EF4-FFF2-40B4-BE49-F238E27FC236}">
                <a16:creationId xmlns:a16="http://schemas.microsoft.com/office/drawing/2014/main" id="{44121DF5-7718-4B8B-BCB4-AB7FBA247917}"/>
              </a:ext>
            </a:extLst>
          </p:cNvPr>
          <p:cNvSpPr txBox="1"/>
          <p:nvPr/>
        </p:nvSpPr>
        <p:spPr>
          <a:xfrm>
            <a:off x="11070812" y="1172567"/>
            <a:ext cx="852257" cy="523220"/>
          </a:xfrm>
          <a:prstGeom prst="rect">
            <a:avLst/>
          </a:prstGeom>
          <a:noFill/>
        </p:spPr>
        <p:txBody>
          <a:bodyPr wrap="square" rtlCol="0">
            <a:spAutoFit/>
          </a:bodyPr>
          <a:lstStyle/>
          <a:p>
            <a:r>
              <a:rPr lang="en-US" sz="2800" b="1" dirty="0"/>
              <a:t>1.1</a:t>
            </a:r>
            <a:endParaRPr lang="en-US" b="1" dirty="0"/>
          </a:p>
        </p:txBody>
      </p:sp>
      <p:sp>
        <p:nvSpPr>
          <p:cNvPr id="3" name="Rectangle 2">
            <a:extLst>
              <a:ext uri="{FF2B5EF4-FFF2-40B4-BE49-F238E27FC236}">
                <a16:creationId xmlns:a16="http://schemas.microsoft.com/office/drawing/2014/main" id="{20231939-FD10-46DE-8FC0-AE62763E6ECD}"/>
              </a:ext>
            </a:extLst>
          </p:cNvPr>
          <p:cNvSpPr/>
          <p:nvPr/>
        </p:nvSpPr>
        <p:spPr>
          <a:xfrm>
            <a:off x="4366693" y="2124026"/>
            <a:ext cx="3579659" cy="914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dk1"/>
          </a:lnRef>
          <a:fillRef idx="2">
            <a:schemeClr val="dk1"/>
          </a:fillRef>
          <a:effectRef idx="1">
            <a:schemeClr val="dk1"/>
          </a:effectRef>
          <a:fontRef idx="minor">
            <a:schemeClr val="dk1"/>
          </a:fontRef>
        </p:style>
        <p:txBody>
          <a:bodyPr rtlCol="0" anchor="ctr"/>
          <a:lstStyle/>
          <a:p>
            <a:r>
              <a:rPr lang="en-US" dirty="0">
                <a:solidFill>
                  <a:srgbClr val="002060"/>
                </a:solidFill>
              </a:rPr>
              <a:t>High Energy Theoretical Physics</a:t>
            </a:r>
          </a:p>
        </p:txBody>
      </p:sp>
      <p:sp>
        <p:nvSpPr>
          <p:cNvPr id="7" name="Rectangle 6">
            <a:extLst>
              <a:ext uri="{FF2B5EF4-FFF2-40B4-BE49-F238E27FC236}">
                <a16:creationId xmlns:a16="http://schemas.microsoft.com/office/drawing/2014/main" id="{2A98B300-287F-49B5-8068-6D931477DEF4}"/>
              </a:ext>
            </a:extLst>
          </p:cNvPr>
          <p:cNvSpPr/>
          <p:nvPr/>
        </p:nvSpPr>
        <p:spPr>
          <a:xfrm>
            <a:off x="352027" y="3909256"/>
            <a:ext cx="4014666" cy="914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dk1"/>
          </a:lnRef>
          <a:fillRef idx="2">
            <a:schemeClr val="dk1"/>
          </a:fillRef>
          <a:effectRef idx="1">
            <a:schemeClr val="dk1"/>
          </a:effectRef>
          <a:fontRef idx="minor">
            <a:schemeClr val="dk1"/>
          </a:fontRef>
        </p:style>
        <p:txBody>
          <a:bodyPr rtlCol="0" anchor="ctr"/>
          <a:lstStyle/>
          <a:p>
            <a:pPr algn="ctr"/>
            <a:r>
              <a:rPr lang="en-US" dirty="0">
                <a:solidFill>
                  <a:srgbClr val="002060"/>
                </a:solidFill>
              </a:rPr>
              <a:t>Confinement</a:t>
            </a:r>
          </a:p>
          <a:p>
            <a:pPr algn="ctr"/>
            <a:r>
              <a:rPr lang="en-US" dirty="0">
                <a:solidFill>
                  <a:srgbClr val="002060"/>
                </a:solidFill>
              </a:rPr>
              <a:t> (Hadronization, Spin Crisis , …..)</a:t>
            </a:r>
          </a:p>
        </p:txBody>
      </p:sp>
      <p:sp>
        <p:nvSpPr>
          <p:cNvPr id="8" name="Rectangle 7">
            <a:extLst>
              <a:ext uri="{FF2B5EF4-FFF2-40B4-BE49-F238E27FC236}">
                <a16:creationId xmlns:a16="http://schemas.microsoft.com/office/drawing/2014/main" id="{2513E925-E063-444E-9564-120A268541E1}"/>
              </a:ext>
            </a:extLst>
          </p:cNvPr>
          <p:cNvSpPr/>
          <p:nvPr/>
        </p:nvSpPr>
        <p:spPr>
          <a:xfrm>
            <a:off x="7430131" y="3910430"/>
            <a:ext cx="4604030" cy="1044079"/>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dk1"/>
          </a:lnRef>
          <a:fillRef idx="2">
            <a:schemeClr val="dk1"/>
          </a:fillRef>
          <a:effectRef idx="1">
            <a:schemeClr val="dk1"/>
          </a:effectRef>
          <a:fontRef idx="minor">
            <a:schemeClr val="dk1"/>
          </a:fontRef>
        </p:style>
        <p:txBody>
          <a:bodyPr rtlCol="0" anchor="ctr"/>
          <a:lstStyle/>
          <a:p>
            <a:pPr algn="ctr"/>
            <a:endParaRPr lang="en-US" dirty="0">
              <a:solidFill>
                <a:srgbClr val="002060"/>
              </a:solidFill>
            </a:endParaRPr>
          </a:p>
          <a:p>
            <a:pPr algn="ctr"/>
            <a:r>
              <a:rPr lang="en-US" dirty="0">
                <a:solidFill>
                  <a:srgbClr val="002060"/>
                </a:solidFill>
              </a:rPr>
              <a:t>Theory of Everything </a:t>
            </a:r>
          </a:p>
          <a:p>
            <a:pPr algn="ctr"/>
            <a:r>
              <a:rPr lang="en-US" dirty="0">
                <a:solidFill>
                  <a:srgbClr val="002060"/>
                </a:solidFill>
              </a:rPr>
              <a:t>(Unification of the all known interactions)</a:t>
            </a:r>
          </a:p>
          <a:p>
            <a:pPr algn="ctr"/>
            <a:r>
              <a:rPr lang="en-US">
                <a:solidFill>
                  <a:srgbClr val="FF0000"/>
                </a:solidFill>
              </a:rPr>
              <a:t>Quantum Gravity</a:t>
            </a:r>
            <a:endParaRPr lang="en-US" dirty="0">
              <a:solidFill>
                <a:srgbClr val="FF0000"/>
              </a:solidFill>
            </a:endParaRPr>
          </a:p>
          <a:p>
            <a:pPr algn="ctr"/>
            <a:endParaRPr lang="en-US" dirty="0">
              <a:solidFill>
                <a:srgbClr val="002060"/>
              </a:solidFill>
            </a:endParaRPr>
          </a:p>
        </p:txBody>
      </p:sp>
      <p:sp>
        <p:nvSpPr>
          <p:cNvPr id="9" name="AutoShape 231">
            <a:extLst>
              <a:ext uri="{FF2B5EF4-FFF2-40B4-BE49-F238E27FC236}">
                <a16:creationId xmlns:a16="http://schemas.microsoft.com/office/drawing/2014/main" id="{947F5239-710D-4C61-8CD5-2E5E2776E7FB}"/>
              </a:ext>
            </a:extLst>
          </p:cNvPr>
          <p:cNvSpPr>
            <a:spLocks noChangeArrowheads="1"/>
          </p:cNvSpPr>
          <p:nvPr/>
        </p:nvSpPr>
        <p:spPr bwMode="auto">
          <a:xfrm>
            <a:off x="107831" y="2137544"/>
            <a:ext cx="4046600" cy="1535648"/>
          </a:xfrm>
          <a:prstGeom prst="sun">
            <a:avLst>
              <a:gd name="adj" fmla="val 25000"/>
            </a:avLst>
          </a:prstGeom>
          <a:solidFill>
            <a:srgbClr val="F79646"/>
          </a:solidFill>
          <a:ln w="38100">
            <a:solidFill>
              <a:srgbClr val="F2F2F2"/>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FF0000"/>
                </a:solidFill>
                <a:latin typeface="Calibri" panose="020F0502020204030204" pitchFamily="34" charset="0"/>
                <a:cs typeface="Times New Roman" panose="02020603050405020304" pitchFamily="18" charset="0"/>
              </a:rPr>
              <a:t>Phenomenology,</a:t>
            </a:r>
            <a:endParaRPr lang="en-US" altLang="en-US" sz="1200" b="1" dirty="0">
              <a:solidFill>
                <a:srgbClr val="FF0000"/>
              </a:solidFill>
              <a:latin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200" b="1" dirty="0">
                <a:solidFill>
                  <a:srgbClr val="FF0000"/>
                </a:solidFill>
              </a:rPr>
              <a:t>HEP Experiments</a:t>
            </a:r>
            <a:endParaRPr kumimoji="0" lang="en-US" altLang="en-US" sz="1200" b="1" i="0" u="none" strike="noStrike" cap="none" normalizeH="0" baseline="0" dirty="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3">
            <a:extLst>
              <a:ext uri="{FF2B5EF4-FFF2-40B4-BE49-F238E27FC236}">
                <a16:creationId xmlns:a16="http://schemas.microsoft.com/office/drawing/2014/main" id="{0E9266AC-B329-499A-BB6B-75F462F901A6}"/>
              </a:ext>
            </a:extLst>
          </p:cNvPr>
          <p:cNvSpPr/>
          <p:nvPr/>
        </p:nvSpPr>
        <p:spPr>
          <a:xfrm>
            <a:off x="4351777" y="3274490"/>
            <a:ext cx="3488446" cy="56038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Main Theoretical Problems</a:t>
            </a:r>
          </a:p>
        </p:txBody>
      </p:sp>
      <p:cxnSp>
        <p:nvCxnSpPr>
          <p:cNvPr id="12" name="Straight Connector 11">
            <a:extLst>
              <a:ext uri="{FF2B5EF4-FFF2-40B4-BE49-F238E27FC236}">
                <a16:creationId xmlns:a16="http://schemas.microsoft.com/office/drawing/2014/main" id="{4855255F-DB98-4693-8580-B830A0796966}"/>
              </a:ext>
            </a:extLst>
          </p:cNvPr>
          <p:cNvCxnSpPr>
            <a:stCxn id="4" idx="1"/>
          </p:cNvCxnSpPr>
          <p:nvPr/>
        </p:nvCxnSpPr>
        <p:spPr>
          <a:xfrm flipH="1">
            <a:off x="4306171" y="3554685"/>
            <a:ext cx="45606"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AutoShape 231">
            <a:extLst>
              <a:ext uri="{FF2B5EF4-FFF2-40B4-BE49-F238E27FC236}">
                <a16:creationId xmlns:a16="http://schemas.microsoft.com/office/drawing/2014/main" id="{2A1FCA15-C8A0-49FA-982B-8E6330E19380}"/>
              </a:ext>
            </a:extLst>
          </p:cNvPr>
          <p:cNvSpPr>
            <a:spLocks noChangeArrowheads="1"/>
          </p:cNvSpPr>
          <p:nvPr/>
        </p:nvSpPr>
        <p:spPr bwMode="auto">
          <a:xfrm>
            <a:off x="8209603" y="2091022"/>
            <a:ext cx="3824558" cy="1582170"/>
          </a:xfrm>
          <a:prstGeom prst="sun">
            <a:avLst>
              <a:gd name="adj" fmla="val 25000"/>
            </a:avLst>
          </a:prstGeom>
          <a:solidFill>
            <a:schemeClr val="accent6">
              <a:lumMod val="75000"/>
            </a:schemeClr>
          </a:solidFill>
          <a:ln w="38100">
            <a:solidFill>
              <a:srgbClr val="F2F2F2"/>
            </a:solidFill>
            <a:miter lim="800000"/>
            <a:headEnd/>
            <a:tailEnd/>
          </a:ln>
          <a:effectLst>
            <a:outerShdw dist="28398" dir="3806097" algn="ctr" rotWithShape="0">
              <a:srgbClr val="974706">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err="1">
                <a:latin typeface="Calibri" panose="020F0502020204030204" pitchFamily="34" charset="0"/>
                <a:cs typeface="Times New Roman" panose="02020603050405020304" pitchFamily="18" charset="0"/>
              </a:rPr>
              <a:t>Math</a:t>
            </a:r>
            <a:r>
              <a:rPr lang="en-US" altLang="en-US" sz="1400" b="1" err="1">
                <a:latin typeface="Calibri" panose="020F0502020204030204" pitchFamily="34" charset="0"/>
                <a:cs typeface="Times New Roman" panose="02020603050405020304" pitchFamily="18" charset="0"/>
              </a:rPr>
              <a:t>.</a:t>
            </a:r>
            <a:r>
              <a:rPr kumimoji="0" lang="en-US" altLang="en-US" sz="1400" b="1" i="0" u="none" strike="noStrike" cap="none" normalizeH="0" baseline="0">
                <a:ln>
                  <a:noFill/>
                </a:ln>
                <a:solidFill>
                  <a:schemeClr val="tx1"/>
                </a:solidFill>
                <a:effectLst/>
                <a:latin typeface="Calibri" panose="020F0502020204030204" pitchFamily="34" charset="0"/>
                <a:cs typeface="Times New Roman" panose="02020603050405020304" pitchFamily="18" charset="0"/>
              </a:rPr>
              <a:t>P</a:t>
            </a:r>
            <a:r>
              <a:rPr lang="en-US" altLang="en-US" sz="1400" b="1">
                <a:latin typeface="Calibri" panose="020F0502020204030204" pitchFamily="34" charset="0"/>
                <a:cs typeface="Times New Roman" panose="02020603050405020304" pitchFamily="18" charset="0"/>
              </a:rPr>
              <a:t>hysics</a:t>
            </a:r>
            <a:endParaRPr kumimoji="0" lang="en-US" altLang="en-US" sz="1400" b="1"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QFT</a:t>
            </a:r>
          </a:p>
        </p:txBody>
      </p:sp>
      <p:cxnSp>
        <p:nvCxnSpPr>
          <p:cNvPr id="41" name="Straight Arrow Connector 40">
            <a:extLst>
              <a:ext uri="{FF2B5EF4-FFF2-40B4-BE49-F238E27FC236}">
                <a16:creationId xmlns:a16="http://schemas.microsoft.com/office/drawing/2014/main" id="{1E4F14DF-7152-40E5-8A68-E94F5B36B526}"/>
              </a:ext>
            </a:extLst>
          </p:cNvPr>
          <p:cNvCxnSpPr>
            <a:cxnSpLocks/>
            <a:endCxn id="4" idx="0"/>
          </p:cNvCxnSpPr>
          <p:nvPr/>
        </p:nvCxnSpPr>
        <p:spPr>
          <a:xfrm>
            <a:off x="6096000" y="3038426"/>
            <a:ext cx="0" cy="236064"/>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DEC369DA-7767-4BA9-B3F9-332DB93BB62B}"/>
              </a:ext>
            </a:extLst>
          </p:cNvPr>
          <p:cNvSpPr/>
          <p:nvPr/>
        </p:nvSpPr>
        <p:spPr>
          <a:xfrm>
            <a:off x="7675342" y="5586008"/>
            <a:ext cx="4358819" cy="914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dk1"/>
          </a:lnRef>
          <a:fillRef idx="2">
            <a:schemeClr val="dk1"/>
          </a:fillRef>
          <a:effectRef idx="1">
            <a:schemeClr val="dk1"/>
          </a:effectRef>
          <a:fontRef idx="minor">
            <a:schemeClr val="dk1"/>
          </a:fontRef>
        </p:style>
        <p:txBody>
          <a:bodyPr rtlCol="0" anchor="ctr"/>
          <a:lstStyle/>
          <a:p>
            <a:r>
              <a:rPr lang="en-US" dirty="0">
                <a:solidFill>
                  <a:srgbClr val="002060"/>
                </a:solidFill>
              </a:rPr>
              <a:t>Only Possible Solution: </a:t>
            </a:r>
            <a:r>
              <a:rPr lang="en-US" dirty="0">
                <a:solidFill>
                  <a:srgbClr val="FF0000"/>
                </a:solidFill>
              </a:rPr>
              <a:t>String/M  Theory</a:t>
            </a:r>
          </a:p>
          <a:p>
            <a:r>
              <a:rPr lang="en-US" dirty="0"/>
              <a:t>Problem: Many different vacuums of string theories</a:t>
            </a:r>
          </a:p>
        </p:txBody>
      </p:sp>
      <p:sp>
        <p:nvSpPr>
          <p:cNvPr id="49" name="Rectangle 48">
            <a:extLst>
              <a:ext uri="{FF2B5EF4-FFF2-40B4-BE49-F238E27FC236}">
                <a16:creationId xmlns:a16="http://schemas.microsoft.com/office/drawing/2014/main" id="{1B78D1BD-95A1-49C3-8998-019B412B00AC}"/>
              </a:ext>
            </a:extLst>
          </p:cNvPr>
          <p:cNvSpPr/>
          <p:nvPr/>
        </p:nvSpPr>
        <p:spPr>
          <a:xfrm>
            <a:off x="479538" y="5558662"/>
            <a:ext cx="3483122" cy="993746"/>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dk1"/>
          </a:lnRef>
          <a:fillRef idx="2">
            <a:schemeClr val="dk1"/>
          </a:fillRef>
          <a:effectRef idx="1">
            <a:schemeClr val="dk1"/>
          </a:effectRef>
          <a:fontRef idx="minor">
            <a:schemeClr val="dk1"/>
          </a:fontRef>
        </p:style>
        <p:txBody>
          <a:bodyPr rtlCol="0" anchor="ctr"/>
          <a:lstStyle/>
          <a:p>
            <a:pPr algn="ctr"/>
            <a:r>
              <a:rPr lang="en-US">
                <a:solidFill>
                  <a:srgbClr val="002060"/>
                </a:solidFill>
              </a:rPr>
              <a:t>Possible solution: </a:t>
            </a:r>
            <a:r>
              <a:rPr lang="en-US" dirty="0" err="1">
                <a:solidFill>
                  <a:srgbClr val="002060"/>
                </a:solidFill>
              </a:rPr>
              <a:t>AdS</a:t>
            </a:r>
            <a:r>
              <a:rPr lang="en-US" dirty="0">
                <a:solidFill>
                  <a:srgbClr val="002060"/>
                </a:solidFill>
              </a:rPr>
              <a:t>/CFT    Conjecture  </a:t>
            </a:r>
          </a:p>
          <a:p>
            <a:pPr algn="ctr"/>
            <a:r>
              <a:rPr lang="en-US" dirty="0">
                <a:solidFill>
                  <a:srgbClr val="002060"/>
                </a:solidFill>
              </a:rPr>
              <a:t>or Gauge/String   Duality</a:t>
            </a:r>
          </a:p>
        </p:txBody>
      </p:sp>
      <p:sp>
        <p:nvSpPr>
          <p:cNvPr id="50" name="Rectangle 49">
            <a:extLst>
              <a:ext uri="{FF2B5EF4-FFF2-40B4-BE49-F238E27FC236}">
                <a16:creationId xmlns:a16="http://schemas.microsoft.com/office/drawing/2014/main" id="{969BA93A-8C86-4F75-A536-1B09624E51BC}"/>
              </a:ext>
            </a:extLst>
          </p:cNvPr>
          <p:cNvSpPr/>
          <p:nvPr/>
        </p:nvSpPr>
        <p:spPr>
          <a:xfrm>
            <a:off x="4637225" y="5037438"/>
            <a:ext cx="2556290" cy="9144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t>Duality</a:t>
            </a:r>
          </a:p>
        </p:txBody>
      </p:sp>
      <p:cxnSp>
        <p:nvCxnSpPr>
          <p:cNvPr id="55" name="Straight Arrow Connector 54">
            <a:extLst>
              <a:ext uri="{FF2B5EF4-FFF2-40B4-BE49-F238E27FC236}">
                <a16:creationId xmlns:a16="http://schemas.microsoft.com/office/drawing/2014/main" id="{00E771E0-9C6B-4AA1-92D2-DD41351D1E96}"/>
              </a:ext>
            </a:extLst>
          </p:cNvPr>
          <p:cNvCxnSpPr>
            <a:cxnSpLocks/>
            <a:stCxn id="8" idx="2"/>
          </p:cNvCxnSpPr>
          <p:nvPr/>
        </p:nvCxnSpPr>
        <p:spPr>
          <a:xfrm>
            <a:off x="9732146" y="4954509"/>
            <a:ext cx="0" cy="604153"/>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5D816FB0-52A8-45A6-9035-E10729695B80}"/>
              </a:ext>
            </a:extLst>
          </p:cNvPr>
          <p:cNvCxnSpPr>
            <a:cxnSpLocks/>
          </p:cNvCxnSpPr>
          <p:nvPr/>
        </p:nvCxnSpPr>
        <p:spPr>
          <a:xfrm>
            <a:off x="2140164" y="4898262"/>
            <a:ext cx="0" cy="660400"/>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9BEA8DB5-EE59-42BF-BC9E-6AA9F26AC98C}"/>
              </a:ext>
            </a:extLst>
          </p:cNvPr>
          <p:cNvCxnSpPr>
            <a:cxnSpLocks/>
            <a:endCxn id="7" idx="0"/>
          </p:cNvCxnSpPr>
          <p:nvPr/>
        </p:nvCxnSpPr>
        <p:spPr>
          <a:xfrm flipH="1">
            <a:off x="2359360" y="3554684"/>
            <a:ext cx="1975570" cy="354572"/>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47FA60A9-21D9-4A3A-8B80-4918B145B7B4}"/>
              </a:ext>
            </a:extLst>
          </p:cNvPr>
          <p:cNvCxnSpPr>
            <a:cxnSpLocks/>
            <a:endCxn id="8" idx="0"/>
          </p:cNvCxnSpPr>
          <p:nvPr/>
        </p:nvCxnSpPr>
        <p:spPr>
          <a:xfrm>
            <a:off x="7840223" y="3527086"/>
            <a:ext cx="1891923" cy="383344"/>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3C11B993-49EA-4B4C-9E55-BFA890A7F332}"/>
              </a:ext>
            </a:extLst>
          </p:cNvPr>
          <p:cNvCxnSpPr>
            <a:cxnSpLocks/>
            <a:endCxn id="50" idx="1"/>
          </p:cNvCxnSpPr>
          <p:nvPr/>
        </p:nvCxnSpPr>
        <p:spPr>
          <a:xfrm flipV="1">
            <a:off x="3982541" y="5494638"/>
            <a:ext cx="654684" cy="524370"/>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E55E087E-9998-4F67-86DD-B7D40098F4D2}"/>
              </a:ext>
            </a:extLst>
          </p:cNvPr>
          <p:cNvCxnSpPr>
            <a:cxnSpLocks/>
            <a:stCxn id="48" idx="1"/>
            <a:endCxn id="50" idx="3"/>
          </p:cNvCxnSpPr>
          <p:nvPr/>
        </p:nvCxnSpPr>
        <p:spPr>
          <a:xfrm flipH="1" flipV="1">
            <a:off x="7193515" y="5494638"/>
            <a:ext cx="481827" cy="548570"/>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27C3E368-13EF-4B60-92DB-439331E75A20}"/>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Tree>
    <p:extLst>
      <p:ext uri="{BB962C8B-B14F-4D97-AF65-F5344CB8AC3E}">
        <p14:creationId xmlns:p14="http://schemas.microsoft.com/office/powerpoint/2010/main" val="2211279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78D7199-32B2-4F24-8480-6141B7098449}"/>
              </a:ext>
            </a:extLst>
          </p:cNvPr>
          <p:cNvSpPr>
            <a:spLocks noGrp="1"/>
          </p:cNvSpPr>
          <p:nvPr>
            <p:ph type="title"/>
          </p:nvPr>
        </p:nvSpPr>
        <p:spPr>
          <a:xfrm>
            <a:off x="530756" y="2198125"/>
            <a:ext cx="10294158" cy="1080938"/>
          </a:xfrm>
        </p:spPr>
        <p:txBody>
          <a:bodyPr>
            <a:normAutofit/>
          </a:bodyPr>
          <a:lstStyle/>
          <a:p>
            <a:r>
              <a:rPr lang="en-US" sz="2000" dirty="0"/>
              <a:t> </a:t>
            </a:r>
            <a:r>
              <a:rPr lang="hy-AM" sz="2000" dirty="0"/>
              <a:t> </a:t>
            </a:r>
            <a:r>
              <a:rPr lang="en-US" sz="2200" dirty="0">
                <a:solidFill>
                  <a:schemeClr val="bg1"/>
                </a:solidFill>
                <a:latin typeface="Calibri" panose="020F0502020204030204" pitchFamily="34" charset="0"/>
                <a:ea typeface="Calibri" panose="020F0502020204030204" pitchFamily="34" charset="0"/>
                <a:cs typeface="Calibri" panose="020F0502020204030204" pitchFamily="34" charset="0"/>
              </a:rPr>
              <a:t>Our </a:t>
            </a:r>
            <a:r>
              <a:rPr lang="en-US" sz="2200" b="0" i="0" u="none" strike="noStrike" baseline="0" dirty="0">
                <a:solidFill>
                  <a:schemeClr val="bg1"/>
                </a:solidFill>
                <a:latin typeface="Calibri" panose="020F0502020204030204" pitchFamily="34" charset="0"/>
                <a:ea typeface="Calibri" panose="020F0502020204030204" pitchFamily="34" charset="0"/>
                <a:cs typeface="Calibri" panose="020F0502020204030204" pitchFamily="34" charset="0"/>
              </a:rPr>
              <a:t>Foreign Partner, Collaborator: </a:t>
            </a:r>
            <a:r>
              <a:rPr lang="en-US" sz="2000" dirty="0">
                <a:solidFill>
                  <a:srgbClr val="C00000"/>
                </a:solidFill>
              </a:rPr>
              <a:t>Prof. Stefan Theisen </a:t>
            </a:r>
            <a:br>
              <a:rPr lang="en-US" sz="2000" dirty="0">
                <a:solidFill>
                  <a:schemeClr val="accent3">
                    <a:lumMod val="75000"/>
                  </a:schemeClr>
                </a:solidFill>
              </a:rPr>
            </a:br>
            <a:r>
              <a:rPr lang="en-US" sz="2000" dirty="0">
                <a:solidFill>
                  <a:schemeClr val="accent3">
                    <a:lumMod val="75000"/>
                  </a:schemeClr>
                </a:solidFill>
              </a:rPr>
              <a:t>                </a:t>
            </a:r>
            <a:r>
              <a:rPr lang="en-US" sz="2000" dirty="0"/>
              <a:t>from Max Planck Inst. for Gravitational Physics </a:t>
            </a:r>
            <a:br>
              <a:rPr lang="en-US" sz="2000" dirty="0"/>
            </a:br>
            <a:r>
              <a:rPr lang="en-US" sz="2000" dirty="0"/>
              <a:t>                (Albert Einstein Institute), Potsdam, Germany</a:t>
            </a:r>
            <a:endParaRPr lang="en-US" sz="1800" dirty="0"/>
          </a:p>
        </p:txBody>
      </p:sp>
      <p:sp>
        <p:nvSpPr>
          <p:cNvPr id="5" name="TextBox 4">
            <a:extLst>
              <a:ext uri="{FF2B5EF4-FFF2-40B4-BE49-F238E27FC236}">
                <a16:creationId xmlns:a16="http://schemas.microsoft.com/office/drawing/2014/main" id="{6E353C53-F4D8-4509-A13C-ACED584D36D3}"/>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4114C13D-3B65-4BAC-8E26-2931828B9ECC}"/>
              </a:ext>
            </a:extLst>
          </p:cNvPr>
          <p:cNvSpPr txBox="1"/>
          <p:nvPr/>
        </p:nvSpPr>
        <p:spPr>
          <a:xfrm>
            <a:off x="11008668" y="1228844"/>
            <a:ext cx="852257" cy="523220"/>
          </a:xfrm>
          <a:prstGeom prst="rect">
            <a:avLst/>
          </a:prstGeom>
          <a:noFill/>
        </p:spPr>
        <p:txBody>
          <a:bodyPr wrap="square" rtlCol="0">
            <a:spAutoFit/>
          </a:bodyPr>
          <a:lstStyle/>
          <a:p>
            <a:r>
              <a:rPr lang="en-US" sz="2800" b="1" dirty="0"/>
              <a:t>2.7</a:t>
            </a:r>
            <a:endParaRPr lang="en-US" b="1" dirty="0"/>
          </a:p>
        </p:txBody>
      </p:sp>
      <p:pic>
        <p:nvPicPr>
          <p:cNvPr id="4" name="Picture 3">
            <a:extLst>
              <a:ext uri="{FF2B5EF4-FFF2-40B4-BE49-F238E27FC236}">
                <a16:creationId xmlns:a16="http://schemas.microsoft.com/office/drawing/2014/main" id="{C4B21E74-A7B8-49B7-AFFD-D31C46890261}"/>
              </a:ext>
            </a:extLst>
          </p:cNvPr>
          <p:cNvPicPr>
            <a:picLocks noChangeAspect="1"/>
          </p:cNvPicPr>
          <p:nvPr/>
        </p:nvPicPr>
        <p:blipFill>
          <a:blip r:embed="rId2"/>
          <a:stretch>
            <a:fillRect/>
          </a:stretch>
        </p:blipFill>
        <p:spPr>
          <a:xfrm>
            <a:off x="7443499" y="2011359"/>
            <a:ext cx="1019175" cy="1304925"/>
          </a:xfrm>
          <a:prstGeom prst="rect">
            <a:avLst/>
          </a:prstGeom>
        </p:spPr>
      </p:pic>
      <p:pic>
        <p:nvPicPr>
          <p:cNvPr id="9" name="Picture 8">
            <a:extLst>
              <a:ext uri="{FF2B5EF4-FFF2-40B4-BE49-F238E27FC236}">
                <a16:creationId xmlns:a16="http://schemas.microsoft.com/office/drawing/2014/main" id="{B967B3D0-8954-4E0B-A69A-74614680054E}"/>
              </a:ext>
            </a:extLst>
          </p:cNvPr>
          <p:cNvPicPr>
            <a:picLocks noChangeAspect="1"/>
          </p:cNvPicPr>
          <p:nvPr/>
        </p:nvPicPr>
        <p:blipFill>
          <a:blip r:embed="rId3"/>
          <a:stretch>
            <a:fillRect/>
          </a:stretch>
        </p:blipFill>
        <p:spPr>
          <a:xfrm>
            <a:off x="530756" y="2611257"/>
            <a:ext cx="1082845" cy="1090525"/>
          </a:xfrm>
          <a:prstGeom prst="rect">
            <a:avLst/>
          </a:prstGeom>
        </p:spPr>
      </p:pic>
      <p:sp>
        <p:nvSpPr>
          <p:cNvPr id="35" name="TextBox 34">
            <a:extLst>
              <a:ext uri="{FF2B5EF4-FFF2-40B4-BE49-F238E27FC236}">
                <a16:creationId xmlns:a16="http://schemas.microsoft.com/office/drawing/2014/main" id="{12684687-E465-4D70-A810-F34A02273FF9}"/>
              </a:ext>
            </a:extLst>
          </p:cNvPr>
          <p:cNvSpPr txBox="1"/>
          <p:nvPr/>
        </p:nvSpPr>
        <p:spPr>
          <a:xfrm>
            <a:off x="592900" y="5320343"/>
            <a:ext cx="10294158" cy="1200329"/>
          </a:xfrm>
          <a:prstGeom prst="rect">
            <a:avLst/>
          </a:prstGeom>
          <a:noFill/>
        </p:spPr>
        <p:txBody>
          <a:bodyPr wrap="square" rtlCol="0">
            <a:spAutoFit/>
          </a:bodyPr>
          <a:lstStyle/>
          <a:p>
            <a:pPr algn="ctr"/>
            <a:r>
              <a:rPr lang="en-US" b="1" i="1" dirty="0">
                <a:solidFill>
                  <a:srgbClr val="C00000"/>
                </a:solidFill>
                <a:latin typeface="Times New Roman" panose="02020603050405020304" pitchFamily="18" charset="0"/>
                <a:ea typeface="Times New Roman" panose="02020603050405020304" pitchFamily="18" charset="0"/>
              </a:rPr>
              <a:t>In April-May  of 2022 ,</a:t>
            </a:r>
            <a:r>
              <a:rPr lang="en-US" b="1" i="1" dirty="0">
                <a:solidFill>
                  <a:srgbClr val="FFC000"/>
                </a:solidFill>
                <a:latin typeface="Times New Roman" panose="02020603050405020304" pitchFamily="18" charset="0"/>
                <a:ea typeface="Times New Roman" panose="02020603050405020304" pitchFamily="18" charset="0"/>
              </a:rPr>
              <a:t>November-December 2022 and October-November 2023</a:t>
            </a:r>
            <a:endParaRPr lang="en-US" dirty="0">
              <a:solidFill>
                <a:srgbClr val="FFC000"/>
              </a:solidFill>
              <a:latin typeface="Times New Roman" panose="02020603050405020304" pitchFamily="18" charset="0"/>
              <a:ea typeface="Times New Roman" panose="02020603050405020304" pitchFamily="18" charset="0"/>
            </a:endParaRPr>
          </a:p>
          <a:p>
            <a:pPr algn="ctr"/>
            <a:r>
              <a:rPr lang="en-US" dirty="0"/>
              <a:t> </a:t>
            </a:r>
            <a:r>
              <a:rPr lang="en-US" dirty="0">
                <a:solidFill>
                  <a:srgbClr val="C00000"/>
                </a:solidFill>
              </a:rPr>
              <a:t>R. Manvelyan visited Max Planck Inst. for Gravitational Physics  and had fruitful collaboration  and several important discussions with Stefan Theisen about  Three Point Correlation Function of</a:t>
            </a:r>
          </a:p>
          <a:p>
            <a:pPr algn="ctr"/>
            <a:r>
              <a:rPr lang="en-US" dirty="0">
                <a:solidFill>
                  <a:srgbClr val="C00000"/>
                </a:solidFill>
              </a:rPr>
              <a:t>Higher Spin Conserved Currents and Possible Structure of Conformal Anomaly in this Case </a:t>
            </a:r>
            <a:endParaRPr lang="en-US" dirty="0">
              <a:solidFill>
                <a:srgbClr val="C00000"/>
              </a:solidFill>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25B98F23-BD91-40F3-9EDE-75B7B1D006AA}"/>
              </a:ext>
            </a:extLst>
          </p:cNvPr>
          <p:cNvSpPr txBox="1"/>
          <p:nvPr/>
        </p:nvSpPr>
        <p:spPr>
          <a:xfrm>
            <a:off x="844521" y="1008340"/>
            <a:ext cx="9502589" cy="523220"/>
          </a:xfrm>
          <a:prstGeom prst="rect">
            <a:avLst/>
          </a:prstGeom>
          <a:noFill/>
        </p:spPr>
        <p:txBody>
          <a:bodyPr wrap="square" rtlCol="0">
            <a:spAutoFit/>
          </a:bodyPr>
          <a:lstStyle/>
          <a:p>
            <a:r>
              <a:rPr lang="en-US" dirty="0"/>
              <a:t>                           </a:t>
            </a:r>
            <a:r>
              <a:rPr lang="en-US" sz="2800" dirty="0"/>
              <a:t>INTERNATIONAL     COLLABORATION</a:t>
            </a:r>
          </a:p>
        </p:txBody>
      </p:sp>
      <p:sp>
        <p:nvSpPr>
          <p:cNvPr id="10" name="TextBox 9">
            <a:extLst>
              <a:ext uri="{FF2B5EF4-FFF2-40B4-BE49-F238E27FC236}">
                <a16:creationId xmlns:a16="http://schemas.microsoft.com/office/drawing/2014/main" id="{1C3C4D85-2E01-E76C-A945-1A23482159BF}"/>
              </a:ext>
            </a:extLst>
          </p:cNvPr>
          <p:cNvSpPr txBox="1"/>
          <p:nvPr/>
        </p:nvSpPr>
        <p:spPr>
          <a:xfrm>
            <a:off x="230801" y="3543224"/>
            <a:ext cx="7563793" cy="1805129"/>
          </a:xfrm>
          <a:prstGeom prst="rect">
            <a:avLst/>
          </a:prstGeom>
          <a:noFill/>
        </p:spPr>
        <p:txBody>
          <a:bodyPr wrap="square" rtlCol="0">
            <a:spAutoFit/>
          </a:bodyPr>
          <a:lstStyle/>
          <a:p>
            <a:pPr algn="ctr"/>
            <a:r>
              <a:rPr lang="en-US" sz="2000" dirty="0">
                <a:solidFill>
                  <a:srgbClr val="FF0000"/>
                </a:solidFill>
              </a:rPr>
              <a:t>Joint Publications:</a:t>
            </a:r>
          </a:p>
          <a:p>
            <a:pPr marL="285750" indent="-285750">
              <a:buFont typeface="Arial" panose="020B0604020202020204" pitchFamily="34" charset="0"/>
              <a:buChar char="•"/>
            </a:pPr>
            <a:r>
              <a:rPr lang="en-US" sz="1800" b="0" i="0" u="none" strike="noStrike" baseline="0" dirty="0">
                <a:solidFill>
                  <a:schemeClr val="bg1"/>
                </a:solidFill>
                <a:latin typeface="CMMI9"/>
              </a:rPr>
              <a:t>R. Manvelyan, K. Mkrtchyan, R. Mkrtchyan and S. Theisen, On Higher Spin Symmetries in AdS5," JHEP 1310 (2013) 185, </a:t>
            </a:r>
            <a:r>
              <a:rPr lang="en-US" dirty="0">
                <a:solidFill>
                  <a:schemeClr val="bg1"/>
                </a:solidFill>
                <a:latin typeface="CMMI9"/>
              </a:rPr>
              <a:t>[</a:t>
            </a:r>
            <a:r>
              <a:rPr lang="en-US" dirty="0">
                <a:solidFill>
                  <a:schemeClr val="bg1"/>
                </a:solidFill>
                <a:latin typeface="CMMI9"/>
                <a:hlinkClick r:id="rId4">
                  <a:extLst>
                    <a:ext uri="{A12FA001-AC4F-418D-AE19-62706E023703}">
                      <ahyp:hlinkClr xmlns:ahyp="http://schemas.microsoft.com/office/drawing/2018/hyperlinkcolor" val="tx"/>
                    </a:ext>
                  </a:extLst>
                </a:hlinkClick>
              </a:rPr>
              <a:t>arXiv:1304.798</a:t>
            </a:r>
            <a:r>
              <a:rPr lang="en-US" dirty="0">
                <a:solidFill>
                  <a:schemeClr val="bg1"/>
                </a:solidFill>
                <a:latin typeface="CMMI9"/>
              </a:rPr>
              <a:t>8 </a:t>
            </a:r>
            <a:r>
              <a:rPr lang="en-US" b="0" u="none" strike="noStrike" dirty="0">
                <a:solidFill>
                  <a:schemeClr val="bg1"/>
                </a:solidFill>
                <a:effectLst/>
                <a:latin typeface="CMMI9"/>
              </a:rPr>
              <a:t>[hep-</a:t>
            </a:r>
            <a:r>
              <a:rPr lang="en-US" b="0" u="none" strike="noStrike" dirty="0" err="1">
                <a:solidFill>
                  <a:schemeClr val="bg1"/>
                </a:solidFill>
                <a:effectLst/>
                <a:latin typeface="CMMI9"/>
              </a:rPr>
              <a:t>th</a:t>
            </a:r>
            <a:r>
              <a:rPr lang="en-US" b="0" u="none" strike="noStrike" dirty="0">
                <a:solidFill>
                  <a:schemeClr val="bg1"/>
                </a:solidFill>
                <a:effectLst/>
                <a:latin typeface="CMMI9"/>
              </a:rPr>
              <a:t>]]</a:t>
            </a:r>
            <a:r>
              <a:rPr lang="en-US" b="1" dirty="0">
                <a:solidFill>
                  <a:schemeClr val="bg1"/>
                </a:solidFill>
                <a:effectLst/>
                <a:latin typeface="CMMI9"/>
              </a:rPr>
              <a:t> </a:t>
            </a:r>
            <a:endParaRPr lang="en-US" sz="1800" b="0" i="0" u="none" strike="noStrike" baseline="0" dirty="0">
              <a:solidFill>
                <a:schemeClr val="bg1"/>
              </a:solidFill>
              <a:latin typeface="CMMI9"/>
            </a:endParaRPr>
          </a:p>
          <a:p>
            <a:pPr marL="285750" indent="-285750">
              <a:buFont typeface="Arial" panose="020B0604020202020204" pitchFamily="34" charset="0"/>
              <a:buChar char="•"/>
            </a:pPr>
            <a:r>
              <a:rPr lang="en-US" sz="1800" b="0" i="0" u="none" strike="noStrike" baseline="0" dirty="0">
                <a:solidFill>
                  <a:schemeClr val="bg1"/>
                </a:solidFill>
                <a:latin typeface="CMMI9"/>
              </a:rPr>
              <a:t>S. M. Kuzenko, R. Manvelyan and S. Theisen, On-shell </a:t>
            </a:r>
            <a:r>
              <a:rPr lang="en-US" sz="1800" b="0" i="0" u="none" strike="noStrike" baseline="0" dirty="0" err="1">
                <a:solidFill>
                  <a:schemeClr val="bg1"/>
                </a:solidFill>
                <a:latin typeface="CMMI9"/>
              </a:rPr>
              <a:t>superconformal</a:t>
            </a:r>
            <a:r>
              <a:rPr lang="en-US" sz="1800" b="0" i="0" u="none" strike="noStrike" baseline="0" dirty="0">
                <a:solidFill>
                  <a:schemeClr val="bg1"/>
                </a:solidFill>
                <a:latin typeface="CMMI9"/>
              </a:rPr>
              <a:t> higher spin </a:t>
            </a:r>
            <a:r>
              <a:rPr lang="en-US" sz="1800" b="0" i="0" u="none" strike="noStrike" baseline="0" dirty="0" err="1">
                <a:solidFill>
                  <a:schemeClr val="bg1"/>
                </a:solidFill>
                <a:latin typeface="CMMI9"/>
              </a:rPr>
              <a:t>multiplets</a:t>
            </a:r>
            <a:r>
              <a:rPr lang="en-US" sz="1800" b="0" i="0" u="none" strike="noStrike" baseline="0" dirty="0">
                <a:solidFill>
                  <a:schemeClr val="bg1"/>
                </a:solidFill>
                <a:latin typeface="CMMI9"/>
              </a:rPr>
              <a:t> in four dimensions, JHEP 1707 (2017) 034 , [arXiv:1701.00682 [hep-</a:t>
            </a:r>
            <a:r>
              <a:rPr lang="en-US" sz="1800" b="0" i="0" u="none" strike="noStrike" baseline="0" dirty="0" err="1">
                <a:solidFill>
                  <a:schemeClr val="bg1"/>
                </a:solidFill>
                <a:latin typeface="CMMI9"/>
              </a:rPr>
              <a:t>th</a:t>
            </a:r>
            <a:r>
              <a:rPr lang="en-US" sz="1800" b="0" i="0" u="none" strike="noStrike" baseline="0" dirty="0">
                <a:solidFill>
                  <a:schemeClr val="bg1"/>
                </a:solidFill>
                <a:latin typeface="CMMI9"/>
              </a:rPr>
              <a:t>]].</a:t>
            </a:r>
            <a:endParaRPr lang="en-US" dirty="0">
              <a:solidFill>
                <a:schemeClr val="bg1"/>
              </a:solidFill>
              <a:latin typeface="CMMI9"/>
            </a:endParaRPr>
          </a:p>
        </p:txBody>
      </p:sp>
      <p:sp>
        <p:nvSpPr>
          <p:cNvPr id="11" name="TextBox 10">
            <a:extLst>
              <a:ext uri="{FF2B5EF4-FFF2-40B4-BE49-F238E27FC236}">
                <a16:creationId xmlns:a16="http://schemas.microsoft.com/office/drawing/2014/main" id="{F04C9493-7FA8-16F4-F44E-10BF76B886BF}"/>
              </a:ext>
            </a:extLst>
          </p:cNvPr>
          <p:cNvSpPr txBox="1"/>
          <p:nvPr/>
        </p:nvSpPr>
        <p:spPr>
          <a:xfrm>
            <a:off x="7686631" y="3416864"/>
            <a:ext cx="4274568" cy="1477328"/>
          </a:xfrm>
          <a:prstGeom prst="rect">
            <a:avLst/>
          </a:prstGeom>
          <a:noFill/>
        </p:spPr>
        <p:txBody>
          <a:bodyPr wrap="none" rtlCol="0">
            <a:spAutoFit/>
          </a:bodyPr>
          <a:lstStyle/>
          <a:p>
            <a:pPr algn="ctr"/>
            <a:r>
              <a:rPr lang="en-US" b="1" i="1" dirty="0">
                <a:latin typeface="Times New Roman" panose="02020603050405020304" pitchFamily="18" charset="0"/>
                <a:ea typeface="Times New Roman" panose="02020603050405020304" pitchFamily="18" charset="0"/>
              </a:rPr>
              <a:t>In September of 2014</a:t>
            </a:r>
            <a:endParaRPr lang="en-US" dirty="0">
              <a:latin typeface="Times New Roman" panose="02020603050405020304" pitchFamily="18" charset="0"/>
              <a:ea typeface="Times New Roman" panose="02020603050405020304" pitchFamily="18" charset="0"/>
            </a:endParaRPr>
          </a:p>
          <a:p>
            <a:pPr algn="ctr"/>
            <a:r>
              <a:rPr lang="en-US" dirty="0"/>
              <a:t> R. Manvelyan and S. Theisen organized</a:t>
            </a:r>
          </a:p>
          <a:p>
            <a:pPr algn="ctr"/>
            <a:r>
              <a:rPr lang="en-US" sz="1800" b="1" i="1" dirty="0">
                <a:effectLst/>
                <a:latin typeface="Times New Roman" panose="02020603050405020304" pitchFamily="18" charset="0"/>
                <a:ea typeface="Times New Roman" panose="02020603050405020304" pitchFamily="18" charset="0"/>
              </a:rPr>
              <a:t>International Workshop</a:t>
            </a:r>
            <a:r>
              <a:rPr lang="en-US" dirty="0"/>
              <a:t> </a:t>
            </a:r>
            <a:r>
              <a:rPr lang="en-US" b="1" i="1" dirty="0">
                <a:latin typeface="Times New Roman" panose="02020603050405020304" pitchFamily="18" charset="0"/>
                <a:cs typeface="Times New Roman" panose="02020603050405020304" pitchFamily="18" charset="0"/>
              </a:rPr>
              <a:t>in Yerevan</a:t>
            </a:r>
            <a:r>
              <a:rPr lang="en-US" dirty="0"/>
              <a:t>:</a:t>
            </a:r>
          </a:p>
          <a:p>
            <a:pPr algn="ctr"/>
            <a:r>
              <a:rPr lang="en-US" sz="1800" b="1" i="1" dirty="0">
                <a:effectLst/>
                <a:latin typeface="Times New Roman" panose="02020603050405020304" pitchFamily="18" charset="0"/>
                <a:ea typeface="Times New Roman" panose="02020603050405020304" pitchFamily="18" charset="0"/>
              </a:rPr>
              <a:t>“Frontiers in field and string theory”,</a:t>
            </a:r>
          </a:p>
          <a:p>
            <a:pPr algn="ctr"/>
            <a:r>
              <a:rPr lang="en-US" b="1" i="1" dirty="0">
                <a:latin typeface="Times New Roman" panose="02020603050405020304" pitchFamily="18" charset="0"/>
                <a:ea typeface="Times New Roman" panose="02020603050405020304" pitchFamily="18" charset="0"/>
              </a:rPr>
              <a:t>w</a:t>
            </a:r>
            <a:r>
              <a:rPr lang="en-US" sz="1800" b="1" i="1" dirty="0">
                <a:effectLst/>
                <a:latin typeface="Times New Roman" panose="02020603050405020304" pitchFamily="18" charset="0"/>
                <a:ea typeface="Times New Roman" panose="02020603050405020304" pitchFamily="18" charset="0"/>
              </a:rPr>
              <a:t>ith support of </a:t>
            </a:r>
            <a:r>
              <a:rPr lang="en-US" b="1" i="1" dirty="0">
                <a:latin typeface="Times New Roman" panose="02020603050405020304" pitchFamily="18" charset="0"/>
                <a:ea typeface="Times New Roman" panose="02020603050405020304" pitchFamily="18" charset="0"/>
              </a:rPr>
              <a:t>Volkswagen Foundation</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98949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78D7199-32B2-4F24-8480-6141B7098449}"/>
              </a:ext>
            </a:extLst>
          </p:cNvPr>
          <p:cNvSpPr>
            <a:spLocks noGrp="1"/>
          </p:cNvSpPr>
          <p:nvPr>
            <p:ph type="title"/>
          </p:nvPr>
        </p:nvSpPr>
        <p:spPr/>
        <p:txBody>
          <a:bodyPr>
            <a:normAutofit/>
          </a:bodyPr>
          <a:lstStyle/>
          <a:p>
            <a:pPr algn="ctr"/>
            <a:r>
              <a:rPr lang="de-DE" sz="3200" b="1" dirty="0">
                <a:effectLst/>
                <a:latin typeface="Times New Roman" panose="02020603050405020304" pitchFamily="18" charset="0"/>
                <a:ea typeface="Times New Roman" panose="02020603050405020304" pitchFamily="18" charset="0"/>
              </a:rPr>
              <a:t> </a:t>
            </a:r>
            <a:r>
              <a:rPr lang="en-US" sz="3200" b="1" i="0" dirty="0">
                <a:effectLst/>
                <a:latin typeface="Times New Roman" panose="02020603050405020304" pitchFamily="18" charset="0"/>
                <a:cs typeface="Times New Roman" panose="02020603050405020304" pitchFamily="18" charset="0"/>
              </a:rPr>
              <a:t>PhD theses defenses</a:t>
            </a:r>
            <a:endParaRPr lang="en-US" sz="32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6E353C53-F4D8-4509-A13C-ACED584D36D3}"/>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4114C13D-3B65-4BAC-8E26-2931828B9ECC}"/>
              </a:ext>
            </a:extLst>
          </p:cNvPr>
          <p:cNvSpPr txBox="1"/>
          <p:nvPr/>
        </p:nvSpPr>
        <p:spPr>
          <a:xfrm>
            <a:off x="11008668" y="1228844"/>
            <a:ext cx="1004038" cy="523220"/>
          </a:xfrm>
          <a:prstGeom prst="rect">
            <a:avLst/>
          </a:prstGeom>
          <a:noFill/>
        </p:spPr>
        <p:txBody>
          <a:bodyPr wrap="square" rtlCol="0">
            <a:spAutoFit/>
          </a:bodyPr>
          <a:lstStyle/>
          <a:p>
            <a:r>
              <a:rPr lang="en-US" sz="2800" b="1" dirty="0"/>
              <a:t>2.8</a:t>
            </a:r>
            <a:endParaRPr lang="en-US" b="1" dirty="0"/>
          </a:p>
        </p:txBody>
      </p:sp>
      <p:sp>
        <p:nvSpPr>
          <p:cNvPr id="2" name="TextBox 1">
            <a:extLst>
              <a:ext uri="{FF2B5EF4-FFF2-40B4-BE49-F238E27FC236}">
                <a16:creationId xmlns:a16="http://schemas.microsoft.com/office/drawing/2014/main" id="{842C18AB-8093-4FD2-A257-93EAFE8C436A}"/>
              </a:ext>
            </a:extLst>
          </p:cNvPr>
          <p:cNvSpPr txBox="1"/>
          <p:nvPr/>
        </p:nvSpPr>
        <p:spPr>
          <a:xfrm>
            <a:off x="2339788" y="2339377"/>
            <a:ext cx="6947647" cy="1661993"/>
          </a:xfrm>
          <a:prstGeom prst="rect">
            <a:avLst/>
          </a:prstGeom>
          <a:noFill/>
        </p:spPr>
        <p:txBody>
          <a:bodyPr wrap="square" rtlCol="0">
            <a:spAutoFit/>
          </a:bodyPr>
          <a:lstStyle/>
          <a:p>
            <a:pPr algn="ctr"/>
            <a:r>
              <a:rPr lang="de-DE" sz="2800" b="1">
                <a:effectLst/>
                <a:latin typeface="Times New Roman" panose="02020603050405020304" pitchFamily="18" charset="0"/>
                <a:ea typeface="Times New Roman" panose="02020603050405020304" pitchFamily="18" charset="0"/>
              </a:rPr>
              <a:t>M. </a:t>
            </a:r>
            <a:r>
              <a:rPr lang="de-DE" sz="2800" b="1" dirty="0">
                <a:effectLst/>
                <a:latin typeface="Times New Roman" panose="02020603050405020304" pitchFamily="18" charset="0"/>
                <a:ea typeface="Times New Roman" panose="02020603050405020304" pitchFamily="18" charset="0"/>
              </a:rPr>
              <a:t>Avetisyan, </a:t>
            </a:r>
          </a:p>
          <a:p>
            <a:pPr algn="ctr"/>
            <a:r>
              <a:rPr lang="de-DE" sz="2800" dirty="0">
                <a:effectLst/>
                <a:latin typeface="Times New Roman" panose="02020603050405020304" pitchFamily="18" charset="0"/>
                <a:ea typeface="Times New Roman" panose="02020603050405020304" pitchFamily="18" charset="0"/>
              </a:rPr>
              <a:t>„</a:t>
            </a:r>
            <a:r>
              <a:rPr lang="de-DE" sz="2800" dirty="0" err="1">
                <a:effectLst/>
                <a:latin typeface="Times New Roman" panose="02020603050405020304" pitchFamily="18" charset="0"/>
                <a:ea typeface="Times New Roman" panose="02020603050405020304" pitchFamily="18" charset="0"/>
              </a:rPr>
              <a:t>Vogel's</a:t>
            </a:r>
            <a:r>
              <a:rPr lang="de-DE" sz="2800" dirty="0">
                <a:effectLst/>
                <a:latin typeface="Times New Roman" panose="02020603050405020304" pitchFamily="18" charset="0"/>
                <a:ea typeface="Times New Roman" panose="02020603050405020304" pitchFamily="18" charset="0"/>
              </a:rPr>
              <a:t> </a:t>
            </a:r>
            <a:r>
              <a:rPr lang="de-DE" sz="2800" dirty="0" err="1">
                <a:effectLst/>
                <a:latin typeface="Times New Roman" panose="02020603050405020304" pitchFamily="18" charset="0"/>
                <a:ea typeface="Times New Roman" panose="02020603050405020304" pitchFamily="18" charset="0"/>
              </a:rPr>
              <a:t>Universality</a:t>
            </a:r>
            <a:r>
              <a:rPr lang="de-DE" sz="2800" dirty="0">
                <a:effectLst/>
                <a:latin typeface="Times New Roman" panose="02020603050405020304" pitchFamily="18" charset="0"/>
                <a:ea typeface="Times New Roman" panose="02020603050405020304" pitchFamily="18" charset="0"/>
              </a:rPr>
              <a:t> and </a:t>
            </a:r>
            <a:r>
              <a:rPr lang="de-DE" sz="2800" dirty="0" err="1">
                <a:effectLst/>
                <a:latin typeface="Times New Roman" panose="02020603050405020304" pitchFamily="18" charset="0"/>
                <a:ea typeface="Times New Roman" panose="02020603050405020304" pitchFamily="18" charset="0"/>
              </a:rPr>
              <a:t>its</a:t>
            </a:r>
            <a:r>
              <a:rPr lang="de-DE" sz="2800" dirty="0">
                <a:effectLst/>
                <a:latin typeface="Times New Roman" panose="02020603050405020304" pitchFamily="18" charset="0"/>
                <a:ea typeface="Times New Roman" panose="02020603050405020304" pitchFamily="18" charset="0"/>
              </a:rPr>
              <a:t> </a:t>
            </a:r>
            <a:r>
              <a:rPr lang="de-DE" sz="2800" dirty="0" err="1">
                <a:effectLst/>
                <a:latin typeface="Times New Roman" panose="02020603050405020304" pitchFamily="18" charset="0"/>
                <a:ea typeface="Times New Roman" panose="02020603050405020304" pitchFamily="18" charset="0"/>
              </a:rPr>
              <a:t>Applications</a:t>
            </a:r>
            <a:r>
              <a:rPr lang="de-DE" sz="2800" dirty="0">
                <a:effectLst/>
                <a:latin typeface="Times New Roman" panose="02020603050405020304" pitchFamily="18" charset="0"/>
                <a:ea typeface="Times New Roman" panose="02020603050405020304" pitchFamily="18" charset="0"/>
              </a:rPr>
              <a:t>“,</a:t>
            </a:r>
          </a:p>
          <a:p>
            <a:pPr algn="ctr"/>
            <a:r>
              <a:rPr lang="de-DE" sz="2800" dirty="0">
                <a:effectLst/>
                <a:latin typeface="Times New Roman" panose="02020603050405020304" pitchFamily="18" charset="0"/>
                <a:ea typeface="Times New Roman" panose="02020603050405020304" pitchFamily="18" charset="0"/>
              </a:rPr>
              <a:t> </a:t>
            </a:r>
            <a:r>
              <a:rPr lang="de-DE" sz="2800" dirty="0" err="1">
                <a:effectLst/>
                <a:latin typeface="Times New Roman" panose="02020603050405020304" pitchFamily="18" charset="0"/>
                <a:ea typeface="Times New Roman" panose="02020603050405020304" pitchFamily="18" charset="0"/>
              </a:rPr>
              <a:t>July</a:t>
            </a:r>
            <a:r>
              <a:rPr lang="de-DE" sz="2800" dirty="0">
                <a:effectLst/>
                <a:latin typeface="Times New Roman" panose="02020603050405020304" pitchFamily="18" charset="0"/>
                <a:ea typeface="Times New Roman" panose="02020603050405020304" pitchFamily="18" charset="0"/>
              </a:rPr>
              <a:t> 6, 2022, </a:t>
            </a:r>
            <a:r>
              <a:rPr lang="de-DE" sz="2800" dirty="0" err="1">
                <a:effectLst/>
                <a:latin typeface="Times New Roman" panose="02020603050405020304" pitchFamily="18" charset="0"/>
                <a:ea typeface="Times New Roman" panose="02020603050405020304" pitchFamily="18" charset="0"/>
              </a:rPr>
              <a:t>Yerevan</a:t>
            </a:r>
            <a:r>
              <a:rPr lang="de-DE" sz="2800" dirty="0">
                <a:effectLst/>
                <a:latin typeface="Times New Roman" panose="02020603050405020304" pitchFamily="18" charset="0"/>
                <a:ea typeface="Times New Roman" panose="02020603050405020304" pitchFamily="18" charset="0"/>
              </a:rPr>
              <a:t> Physics Institute. </a:t>
            </a:r>
            <a:endParaRPr lang="en-US" sz="2800" dirty="0">
              <a:effectLst/>
              <a:latin typeface="Times New Roman" panose="02020603050405020304" pitchFamily="18" charset="0"/>
              <a:ea typeface="Times New Roman" panose="02020603050405020304" pitchFamily="18" charset="0"/>
            </a:endParaRPr>
          </a:p>
          <a:p>
            <a:endParaRPr lang="en-US" dirty="0"/>
          </a:p>
        </p:txBody>
      </p:sp>
      <p:sp>
        <p:nvSpPr>
          <p:cNvPr id="8" name="TextBox 7">
            <a:extLst>
              <a:ext uri="{FF2B5EF4-FFF2-40B4-BE49-F238E27FC236}">
                <a16:creationId xmlns:a16="http://schemas.microsoft.com/office/drawing/2014/main" id="{EB440014-516E-4BD1-B14D-D572C3DCC2CF}"/>
              </a:ext>
            </a:extLst>
          </p:cNvPr>
          <p:cNvSpPr txBox="1"/>
          <p:nvPr/>
        </p:nvSpPr>
        <p:spPr>
          <a:xfrm>
            <a:off x="2451845" y="4288890"/>
            <a:ext cx="6947647" cy="1815882"/>
          </a:xfrm>
          <a:prstGeom prst="rect">
            <a:avLst/>
          </a:prstGeom>
          <a:noFill/>
        </p:spPr>
        <p:txBody>
          <a:bodyPr wrap="square" rtlCol="0">
            <a:spAutoFit/>
          </a:bodyPr>
          <a:lstStyle/>
          <a:p>
            <a:pPr algn="ctr"/>
            <a:r>
              <a:rPr lang="de-DE" sz="2800" b="1" dirty="0">
                <a:effectLst/>
                <a:latin typeface="Times New Roman" panose="02020603050405020304" pitchFamily="18" charset="0"/>
                <a:ea typeface="Times New Roman" panose="02020603050405020304" pitchFamily="18" charset="0"/>
              </a:rPr>
              <a:t>M. Karapetyan, </a:t>
            </a:r>
          </a:p>
          <a:p>
            <a:pPr algn="ctr"/>
            <a:r>
              <a:rPr lang="de-DE" sz="2800" b="1" dirty="0">
                <a:latin typeface="Times New Roman" panose="02020603050405020304" pitchFamily="18" charset="0"/>
                <a:ea typeface="Times New Roman" panose="02020603050405020304" pitchFamily="18" charset="0"/>
              </a:rPr>
              <a:t>„</a:t>
            </a:r>
            <a:r>
              <a:rPr lang="de-DE" sz="2800" b="1" dirty="0" err="1">
                <a:latin typeface="Times New Roman" panose="02020603050405020304" pitchFamily="18" charset="0"/>
                <a:ea typeface="Times New Roman" panose="02020603050405020304" pitchFamily="18" charset="0"/>
              </a:rPr>
              <a:t>Interacting</a:t>
            </a:r>
            <a:r>
              <a:rPr lang="de-DE" sz="2800" b="1" dirty="0">
                <a:latin typeface="Times New Roman" panose="02020603050405020304" pitchFamily="18" charset="0"/>
                <a:ea typeface="Times New Roman" panose="02020603050405020304" pitchFamily="18" charset="0"/>
              </a:rPr>
              <a:t> Higher Spin </a:t>
            </a:r>
            <a:r>
              <a:rPr lang="de-DE" sz="2800" b="1" dirty="0" err="1">
                <a:latin typeface="Times New Roman" panose="02020603050405020304" pitchFamily="18" charset="0"/>
                <a:ea typeface="Times New Roman" panose="02020603050405020304" pitchFamily="18" charset="0"/>
              </a:rPr>
              <a:t>Theories</a:t>
            </a:r>
            <a:r>
              <a:rPr lang="de-DE" sz="2800" b="1" dirty="0">
                <a:latin typeface="Times New Roman" panose="02020603050405020304" pitchFamily="18" charset="0"/>
                <a:ea typeface="Times New Roman" panose="02020603050405020304" pitchFamily="18" charset="0"/>
              </a:rPr>
              <a:t> in Flat and </a:t>
            </a:r>
            <a:r>
              <a:rPr lang="de-DE" sz="2800" b="1" dirty="0" err="1">
                <a:latin typeface="Times New Roman" panose="02020603050405020304" pitchFamily="18" charset="0"/>
                <a:ea typeface="Times New Roman" panose="02020603050405020304" pitchFamily="18" charset="0"/>
              </a:rPr>
              <a:t>AdS</a:t>
            </a:r>
            <a:r>
              <a:rPr lang="de-DE" sz="2800" b="1" dirty="0">
                <a:latin typeface="Times New Roman" panose="02020603050405020304" pitchFamily="18" charset="0"/>
                <a:ea typeface="Times New Roman" panose="02020603050405020304" pitchFamily="18" charset="0"/>
              </a:rPr>
              <a:t> Spaces“</a:t>
            </a:r>
            <a:endParaRPr lang="de-DE" sz="2800" dirty="0">
              <a:effectLst/>
              <a:latin typeface="Times New Roman" panose="02020603050405020304" pitchFamily="18" charset="0"/>
              <a:ea typeface="Times New Roman" panose="02020603050405020304" pitchFamily="18" charset="0"/>
            </a:endParaRPr>
          </a:p>
          <a:p>
            <a:pPr algn="ctr"/>
            <a:r>
              <a:rPr lang="de-DE" sz="2800" dirty="0">
                <a:effectLst/>
                <a:latin typeface="Times New Roman" panose="02020603050405020304" pitchFamily="18" charset="0"/>
                <a:ea typeface="Times New Roman" panose="02020603050405020304" pitchFamily="18" charset="0"/>
              </a:rPr>
              <a:t> September </a:t>
            </a:r>
            <a:r>
              <a:rPr lang="de-DE" sz="2800" dirty="0">
                <a:latin typeface="Times New Roman" panose="02020603050405020304" pitchFamily="18" charset="0"/>
                <a:ea typeface="Times New Roman" panose="02020603050405020304" pitchFamily="18" charset="0"/>
              </a:rPr>
              <a:t>8</a:t>
            </a:r>
            <a:r>
              <a:rPr lang="de-DE" sz="2800" dirty="0">
                <a:effectLst/>
                <a:latin typeface="Times New Roman" panose="02020603050405020304" pitchFamily="18" charset="0"/>
                <a:ea typeface="Times New Roman" panose="02020603050405020304" pitchFamily="18" charset="0"/>
              </a:rPr>
              <a:t>, 2022, </a:t>
            </a:r>
            <a:r>
              <a:rPr lang="de-DE" sz="2800" dirty="0" err="1">
                <a:effectLst/>
                <a:latin typeface="Times New Roman" panose="02020603050405020304" pitchFamily="18" charset="0"/>
                <a:ea typeface="Times New Roman" panose="02020603050405020304" pitchFamily="18" charset="0"/>
              </a:rPr>
              <a:t>Yerevan</a:t>
            </a:r>
            <a:r>
              <a:rPr lang="de-DE" sz="2800" dirty="0">
                <a:effectLst/>
                <a:latin typeface="Times New Roman" panose="02020603050405020304" pitchFamily="18" charset="0"/>
                <a:ea typeface="Times New Roman" panose="02020603050405020304" pitchFamily="18" charset="0"/>
              </a:rPr>
              <a:t> Physics Institute. </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89391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78D7199-32B2-4F24-8480-6141B7098449}"/>
              </a:ext>
            </a:extLst>
          </p:cNvPr>
          <p:cNvSpPr>
            <a:spLocks noGrp="1"/>
          </p:cNvSpPr>
          <p:nvPr>
            <p:ph type="title"/>
          </p:nvPr>
        </p:nvSpPr>
        <p:spPr/>
        <p:txBody>
          <a:bodyPr>
            <a:normAutofit/>
          </a:bodyPr>
          <a:lstStyle/>
          <a:p>
            <a:pPr algn="ctr"/>
            <a:r>
              <a:rPr lang="en-US" sz="2000" dirty="0"/>
              <a:t>CURRENT DEVELOPMENT AND ATTACKED TASKS </a:t>
            </a:r>
            <a:br>
              <a:rPr lang="en-US" sz="2000" dirty="0"/>
            </a:br>
            <a:endParaRPr lang="en-US" sz="2700" dirty="0"/>
          </a:p>
        </p:txBody>
      </p:sp>
      <p:sp>
        <p:nvSpPr>
          <p:cNvPr id="5" name="TextBox 4">
            <a:extLst>
              <a:ext uri="{FF2B5EF4-FFF2-40B4-BE49-F238E27FC236}">
                <a16:creationId xmlns:a16="http://schemas.microsoft.com/office/drawing/2014/main" id="{6E353C53-F4D8-4509-A13C-ACED584D36D3}"/>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4114C13D-3B65-4BAC-8E26-2931828B9ECC}"/>
              </a:ext>
            </a:extLst>
          </p:cNvPr>
          <p:cNvSpPr txBox="1"/>
          <p:nvPr/>
        </p:nvSpPr>
        <p:spPr>
          <a:xfrm>
            <a:off x="11008668" y="1228844"/>
            <a:ext cx="1048861" cy="523220"/>
          </a:xfrm>
          <a:prstGeom prst="rect">
            <a:avLst/>
          </a:prstGeom>
          <a:noFill/>
        </p:spPr>
        <p:txBody>
          <a:bodyPr wrap="square" rtlCol="0">
            <a:spAutoFit/>
          </a:bodyPr>
          <a:lstStyle/>
          <a:p>
            <a:r>
              <a:rPr lang="en-US" sz="2800" b="1" dirty="0"/>
              <a:t>2.9</a:t>
            </a:r>
            <a:endParaRPr lang="en-US" b="1" dirty="0"/>
          </a:p>
        </p:txBody>
      </p:sp>
      <p:sp>
        <p:nvSpPr>
          <p:cNvPr id="2" name="TextBox 1">
            <a:extLst>
              <a:ext uri="{FF2B5EF4-FFF2-40B4-BE49-F238E27FC236}">
                <a16:creationId xmlns:a16="http://schemas.microsoft.com/office/drawing/2014/main" id="{54C6C168-CBD2-461E-8E92-4AC4B8F83B44}"/>
              </a:ext>
            </a:extLst>
          </p:cNvPr>
          <p:cNvSpPr txBox="1"/>
          <p:nvPr/>
        </p:nvSpPr>
        <p:spPr>
          <a:xfrm>
            <a:off x="427653" y="1992827"/>
            <a:ext cx="11336694" cy="2123658"/>
          </a:xfrm>
          <a:prstGeom prst="rect">
            <a:avLst/>
          </a:prstGeom>
          <a:noFill/>
        </p:spPr>
        <p:txBody>
          <a:bodyPr wrap="square" rtlCol="0">
            <a:spAutoFit/>
          </a:bodyPr>
          <a:lstStyle/>
          <a:p>
            <a:pPr algn="just"/>
            <a:endParaRPr lang="en-US" sz="1800" dirty="0">
              <a:effectLst/>
              <a:latin typeface="Calibri" panose="020F0502020204030204" pitchFamily="34" charset="0"/>
              <a:ea typeface="Times New Roman" panose="02020603050405020304" pitchFamily="18" charset="0"/>
            </a:endParaRPr>
          </a:p>
          <a:p>
            <a:pPr algn="ctr"/>
            <a:r>
              <a:rPr lang="en-US" sz="2400" b="1" dirty="0">
                <a:solidFill>
                  <a:srgbClr val="C00000"/>
                </a:solidFill>
                <a:latin typeface="Calibri" panose="020F0502020204030204" pitchFamily="34" charset="0"/>
                <a:ea typeface="Times New Roman" panose="02020603050405020304" pitchFamily="18" charset="0"/>
              </a:rPr>
              <a:t>U</a:t>
            </a:r>
            <a:r>
              <a:rPr lang="en-US" sz="2000" b="1" dirty="0">
                <a:solidFill>
                  <a:srgbClr val="C00000"/>
                </a:solidFill>
                <a:latin typeface="Calibri" panose="020F0502020204030204" pitchFamily="34" charset="0"/>
                <a:ea typeface="Times New Roman" panose="02020603050405020304" pitchFamily="18" charset="0"/>
              </a:rPr>
              <a:t>NIVERSALITY</a:t>
            </a:r>
            <a:r>
              <a:rPr lang="en-US" sz="2400" b="1" dirty="0">
                <a:solidFill>
                  <a:srgbClr val="C00000"/>
                </a:solidFill>
                <a:latin typeface="Calibri" panose="020F0502020204030204" pitchFamily="34" charset="0"/>
                <a:ea typeface="Times New Roman" panose="02020603050405020304" pitchFamily="18" charset="0"/>
              </a:rPr>
              <a:t> and </a:t>
            </a:r>
            <a:r>
              <a:rPr lang="en-US" sz="2400" b="1" dirty="0">
                <a:solidFill>
                  <a:srgbClr val="C00000"/>
                </a:solidFill>
                <a:effectLst/>
                <a:latin typeface="Calibri" panose="020F0502020204030204" pitchFamily="34" charset="0"/>
                <a:ea typeface="Times New Roman" panose="02020603050405020304" pitchFamily="18" charset="0"/>
              </a:rPr>
              <a:t>refined </a:t>
            </a:r>
            <a:r>
              <a:rPr lang="en-US" sz="2400" b="1" dirty="0" err="1">
                <a:solidFill>
                  <a:srgbClr val="C00000"/>
                </a:solidFill>
                <a:effectLst/>
                <a:latin typeface="Calibri" panose="020F0502020204030204" pitchFamily="34" charset="0"/>
                <a:ea typeface="Times New Roman" panose="02020603050405020304" pitchFamily="18" charset="0"/>
              </a:rPr>
              <a:t>Chern</a:t>
            </a:r>
            <a:r>
              <a:rPr lang="en-US" sz="2400" b="1" dirty="0">
                <a:solidFill>
                  <a:srgbClr val="C00000"/>
                </a:solidFill>
                <a:effectLst/>
                <a:latin typeface="Calibri" panose="020F0502020204030204" pitchFamily="34" charset="0"/>
                <a:ea typeface="Times New Roman" panose="02020603050405020304" pitchFamily="18" charset="0"/>
              </a:rPr>
              <a:t>-Simons/ topological strings duality</a:t>
            </a:r>
            <a:r>
              <a:rPr lang="en-US" sz="2400" b="1" dirty="0">
                <a:solidFill>
                  <a:srgbClr val="C00000"/>
                </a:solidFill>
                <a:latin typeface="Calibri" panose="020F0502020204030204" pitchFamily="34" charset="0"/>
                <a:ea typeface="Times New Roman" panose="02020603050405020304" pitchFamily="18" charset="0"/>
              </a:rPr>
              <a:t>:</a:t>
            </a:r>
            <a:r>
              <a:rPr lang="en-US" sz="2400" b="1" i="1" dirty="0">
                <a:solidFill>
                  <a:srgbClr val="C00000"/>
                </a:solidFill>
                <a:latin typeface="Calibri" panose="020F0502020204030204" pitchFamily="34" charset="0"/>
                <a:ea typeface="Times New Roman" panose="02020603050405020304" pitchFamily="18" charset="0"/>
              </a:rPr>
              <a:t> </a:t>
            </a:r>
          </a:p>
          <a:p>
            <a:pPr marL="285750" indent="-285750" algn="just">
              <a:buFont typeface="Wingdings" panose="05000000000000000000" pitchFamily="2" charset="2"/>
              <a:buChar char="q"/>
            </a:pPr>
            <a:r>
              <a:rPr lang="en-US" sz="1800" dirty="0">
                <a:solidFill>
                  <a:schemeClr val="bg1"/>
                </a:solidFill>
                <a:effectLst/>
                <a:latin typeface="Calibri" panose="020F0502020204030204" pitchFamily="34" charset="0"/>
                <a:ea typeface="Times New Roman" panose="02020603050405020304" pitchFamily="18" charset="0"/>
              </a:rPr>
              <a:t>Current efforts are concentrated on obtaining the complete picture of refined </a:t>
            </a:r>
            <a:r>
              <a:rPr lang="en-US" sz="1800" dirty="0" err="1">
                <a:solidFill>
                  <a:schemeClr val="bg1"/>
                </a:solidFill>
                <a:effectLst/>
                <a:latin typeface="Calibri" panose="020F0502020204030204" pitchFamily="34" charset="0"/>
                <a:ea typeface="Times New Roman" panose="02020603050405020304" pitchFamily="18" charset="0"/>
              </a:rPr>
              <a:t>Chern</a:t>
            </a:r>
            <a:r>
              <a:rPr lang="en-US" sz="1800" dirty="0">
                <a:solidFill>
                  <a:schemeClr val="bg1"/>
                </a:solidFill>
                <a:effectLst/>
                <a:latin typeface="Calibri" panose="020F0502020204030204" pitchFamily="34" charset="0"/>
                <a:ea typeface="Times New Roman" panose="02020603050405020304" pitchFamily="18" charset="0"/>
              </a:rPr>
              <a:t>-Simons/ topological strings duality. This means extension of previous results to all possible gauge groups, including exceptional ones. </a:t>
            </a:r>
          </a:p>
          <a:p>
            <a:pPr algn="just"/>
            <a:endParaRPr lang="en-US" sz="1800" dirty="0">
              <a:solidFill>
                <a:schemeClr val="bg1"/>
              </a:solidFill>
              <a:effectLst/>
              <a:latin typeface="Calibri" panose="020F0502020204030204" pitchFamily="34" charset="0"/>
              <a:ea typeface="Times New Roman" panose="02020603050405020304" pitchFamily="18" charset="0"/>
            </a:endParaRPr>
          </a:p>
          <a:p>
            <a:pPr marL="285750" indent="-285750" algn="just">
              <a:buFont typeface="Wingdings" panose="05000000000000000000" pitchFamily="2" charset="2"/>
              <a:buChar char="q"/>
            </a:pPr>
            <a:r>
              <a:rPr lang="en-US" sz="1800" dirty="0">
                <a:solidFill>
                  <a:schemeClr val="bg1"/>
                </a:solidFill>
                <a:effectLst/>
                <a:latin typeface="Calibri" panose="020F0502020204030204" pitchFamily="34" charset="0"/>
                <a:ea typeface="Times New Roman" panose="02020603050405020304" pitchFamily="18" charset="0"/>
              </a:rPr>
              <a:t>Other related directions are double refinement of </a:t>
            </a:r>
            <a:r>
              <a:rPr lang="en-US" sz="1800" dirty="0" err="1">
                <a:solidFill>
                  <a:schemeClr val="bg1"/>
                </a:solidFill>
                <a:effectLst/>
                <a:latin typeface="Calibri" panose="020F0502020204030204" pitchFamily="34" charset="0"/>
                <a:ea typeface="Times New Roman" panose="02020603050405020304" pitchFamily="18" charset="0"/>
              </a:rPr>
              <a:t>Chern</a:t>
            </a:r>
            <a:r>
              <a:rPr lang="en-US" sz="1800" dirty="0">
                <a:solidFill>
                  <a:schemeClr val="bg1"/>
                </a:solidFill>
                <a:effectLst/>
                <a:latin typeface="Calibri" panose="020F0502020204030204" pitchFamily="34" charset="0"/>
                <a:ea typeface="Times New Roman" panose="02020603050405020304" pitchFamily="18" charset="0"/>
              </a:rPr>
              <a:t>-Simons theory for non-simply-laced gauge groups, study of abovementioned matrix theory, extension of “universality island” in simple Lie algebras, etc. </a:t>
            </a:r>
            <a:endParaRPr lang="en-US" sz="1800" dirty="0">
              <a:solidFill>
                <a:schemeClr val="bg1"/>
              </a:solidFill>
              <a:effectLst/>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5F114CA1-2C9D-460E-9834-1F996D155908}"/>
              </a:ext>
            </a:extLst>
          </p:cNvPr>
          <p:cNvSpPr txBox="1"/>
          <p:nvPr/>
        </p:nvSpPr>
        <p:spPr>
          <a:xfrm>
            <a:off x="427653" y="4152326"/>
            <a:ext cx="11546606" cy="2215991"/>
          </a:xfrm>
          <a:prstGeom prst="rect">
            <a:avLst/>
          </a:prstGeom>
          <a:noFill/>
        </p:spPr>
        <p:txBody>
          <a:bodyPr wrap="square" rtlCol="0">
            <a:spAutoFit/>
          </a:bodyPr>
          <a:lstStyle/>
          <a:p>
            <a:pPr marR="0" lvl="0">
              <a:spcBef>
                <a:spcPts val="0"/>
              </a:spcBef>
              <a:spcAft>
                <a:spcPts val="0"/>
              </a:spcAft>
            </a:pPr>
            <a:r>
              <a:rPr lang="en-US" sz="2400" b="1" i="1" dirty="0">
                <a:solidFill>
                  <a:srgbClr val="C00000"/>
                </a:solidFill>
                <a:effectLst/>
                <a:latin typeface="Calibri" panose="020F0502020204030204" pitchFamily="34" charset="0"/>
                <a:ea typeface="Times New Roman" panose="02020603050405020304" pitchFamily="18" charset="0"/>
              </a:rPr>
              <a:t>Three Point Correlators for Conformal Higher Spins and HS Conformal Anomaly in d=4 </a:t>
            </a:r>
          </a:p>
          <a:p>
            <a:pPr marR="0" lvl="0">
              <a:spcBef>
                <a:spcPts val="0"/>
              </a:spcBef>
              <a:spcAft>
                <a:spcPts val="0"/>
              </a:spcAft>
            </a:pPr>
            <a:endParaRPr lang="en-US" sz="2400" b="1" i="1" dirty="0">
              <a:solidFill>
                <a:srgbClr val="C00000"/>
              </a:solidFill>
              <a:effectLst/>
              <a:latin typeface="Calibri" panose="020F0502020204030204" pitchFamily="34" charset="0"/>
              <a:ea typeface="Times New Roman" panose="02020603050405020304" pitchFamily="18" charset="0"/>
            </a:endParaRPr>
          </a:p>
          <a:p>
            <a:pPr marL="285750" marR="0" lvl="0" indent="-285750">
              <a:spcBef>
                <a:spcPts val="0"/>
              </a:spcBef>
              <a:spcAft>
                <a:spcPts val="0"/>
              </a:spcAft>
              <a:buFont typeface="Wingdings" panose="05000000000000000000" pitchFamily="2" charset="2"/>
              <a:buChar char="q"/>
            </a:pPr>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D</a:t>
            </a:r>
            <a:r>
              <a:rPr lang="en-US"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efinition and construction of two and three point correlation functions for traceless conserved higher spin currents in any dimensions. Derivation of the structure of conservation conditions for general correlation function</a:t>
            </a:r>
          </a:p>
          <a:p>
            <a:pPr marR="0" lvl="0">
              <a:spcBef>
                <a:spcPts val="0"/>
              </a:spcBef>
              <a:spcAft>
                <a:spcPts val="0"/>
              </a:spcAft>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285750" marR="0" lvl="0" indent="-285750">
              <a:spcBef>
                <a:spcPts val="0"/>
              </a:spcBef>
              <a:spcAft>
                <a:spcPts val="0"/>
              </a:spcAft>
              <a:buFont typeface="Wingdings" panose="05000000000000000000" pitchFamily="2" charset="2"/>
              <a:buChar char="q"/>
            </a:pPr>
            <a:r>
              <a:rPr lang="en-US"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Occurrence of an anomaly</a:t>
            </a:r>
            <a:r>
              <a:rPr lang="ru-RU"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quantum case and investigation of the structure of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conformal anomaly for higher spin correlation function  in d=4</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278627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E353C53-F4D8-4509-A13C-ACED584D36D3}"/>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4114C13D-3B65-4BAC-8E26-2931828B9ECC}"/>
              </a:ext>
            </a:extLst>
          </p:cNvPr>
          <p:cNvSpPr txBox="1"/>
          <p:nvPr/>
        </p:nvSpPr>
        <p:spPr>
          <a:xfrm>
            <a:off x="11008668" y="1228845"/>
            <a:ext cx="1021967" cy="523220"/>
          </a:xfrm>
          <a:prstGeom prst="rect">
            <a:avLst/>
          </a:prstGeom>
          <a:noFill/>
        </p:spPr>
        <p:txBody>
          <a:bodyPr wrap="square" rtlCol="0">
            <a:spAutoFit/>
          </a:bodyPr>
          <a:lstStyle/>
          <a:p>
            <a:r>
              <a:rPr lang="en-US" sz="2800" b="1" dirty="0"/>
              <a:t>2.10</a:t>
            </a:r>
            <a:endParaRPr lang="en-US" b="1" dirty="0"/>
          </a:p>
        </p:txBody>
      </p:sp>
      <p:sp>
        <p:nvSpPr>
          <p:cNvPr id="21" name="Title 6">
            <a:extLst>
              <a:ext uri="{FF2B5EF4-FFF2-40B4-BE49-F238E27FC236}">
                <a16:creationId xmlns:a16="http://schemas.microsoft.com/office/drawing/2014/main" id="{7EE77C55-D78A-4BFD-8218-B0CC6E9100B7}"/>
              </a:ext>
            </a:extLst>
          </p:cNvPr>
          <p:cNvSpPr>
            <a:spLocks noGrp="1"/>
          </p:cNvSpPr>
          <p:nvPr>
            <p:ph type="title"/>
          </p:nvPr>
        </p:nvSpPr>
        <p:spPr>
          <a:xfrm>
            <a:off x="28732" y="720952"/>
            <a:ext cx="10294158" cy="1080938"/>
          </a:xfrm>
        </p:spPr>
        <p:txBody>
          <a:bodyPr>
            <a:normAutofit fontScale="90000"/>
          </a:bodyPr>
          <a:lstStyle/>
          <a:p>
            <a:pPr algn="ctr"/>
            <a:br>
              <a:rPr lang="en-US" sz="1800" dirty="0"/>
            </a:br>
            <a:r>
              <a:rPr lang="en-US" sz="3200" dirty="0"/>
              <a:t>Ambition:</a:t>
            </a:r>
            <a:br>
              <a:rPr lang="en-US" sz="3200" dirty="0"/>
            </a:br>
            <a:endParaRPr lang="en-US" sz="3200" dirty="0"/>
          </a:p>
        </p:txBody>
      </p:sp>
      <p:sp>
        <p:nvSpPr>
          <p:cNvPr id="2" name="TextBox 1">
            <a:extLst>
              <a:ext uri="{FF2B5EF4-FFF2-40B4-BE49-F238E27FC236}">
                <a16:creationId xmlns:a16="http://schemas.microsoft.com/office/drawing/2014/main" id="{E0B02630-757E-4F95-86B7-88BCA0547344}"/>
              </a:ext>
            </a:extLst>
          </p:cNvPr>
          <p:cNvSpPr txBox="1"/>
          <p:nvPr/>
        </p:nvSpPr>
        <p:spPr>
          <a:xfrm>
            <a:off x="898152" y="2857013"/>
            <a:ext cx="10003625" cy="3046988"/>
          </a:xfrm>
          <a:prstGeom prst="rect">
            <a:avLst/>
          </a:prstGeom>
          <a:noFill/>
        </p:spPr>
        <p:txBody>
          <a:bodyPr wrap="square" rtlCol="0">
            <a:spAutoFit/>
          </a:bodyPr>
          <a:lstStyle/>
          <a:p>
            <a:pPr marL="285750" indent="-285750">
              <a:buFont typeface="Wingdings" panose="05000000000000000000" pitchFamily="2" charset="2"/>
              <a:buChar char="q"/>
            </a:pPr>
            <a:r>
              <a:rPr lang="en-US" sz="2400" dirty="0">
                <a:solidFill>
                  <a:srgbClr val="C00000"/>
                </a:solidFill>
              </a:rPr>
              <a:t>Project is on the frontier of modern theoretical and mathematical physics. We study the same problems and theories, which are in the scope of study in the world’s leading centers.</a:t>
            </a:r>
          </a:p>
          <a:p>
            <a:pPr marL="285750" indent="-285750">
              <a:buFont typeface="Wingdings" panose="05000000000000000000" pitchFamily="2" charset="2"/>
              <a:buChar char="q"/>
            </a:pPr>
            <a:endParaRPr lang="en-US" sz="2400" dirty="0">
              <a:solidFill>
                <a:srgbClr val="C00000"/>
              </a:solidFill>
            </a:endParaRPr>
          </a:p>
          <a:p>
            <a:pPr marL="285750" indent="-285750">
              <a:buFont typeface="Wingdings" panose="05000000000000000000" pitchFamily="2" charset="2"/>
              <a:buChar char="q"/>
            </a:pPr>
            <a:r>
              <a:rPr lang="en-US" sz="2400" dirty="0">
                <a:solidFill>
                  <a:schemeClr val="bg1"/>
                </a:solidFill>
              </a:rPr>
              <a:t>We teach our students that there is no any separate “Armenian” science, one should aim to work on a world-class level, and contribute into solution of the most important problems. </a:t>
            </a:r>
          </a:p>
          <a:p>
            <a:endParaRPr lang="en-US" sz="2400" dirty="0">
              <a:solidFill>
                <a:srgbClr val="C00000"/>
              </a:solidFill>
            </a:endParaRPr>
          </a:p>
        </p:txBody>
      </p:sp>
    </p:spTree>
    <p:extLst>
      <p:ext uri="{BB962C8B-B14F-4D97-AF65-F5344CB8AC3E}">
        <p14:creationId xmlns:p14="http://schemas.microsoft.com/office/powerpoint/2010/main" val="879778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E353C53-F4D8-4509-A13C-ACED584D36D3}"/>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4114C13D-3B65-4BAC-8E26-2931828B9ECC}"/>
              </a:ext>
            </a:extLst>
          </p:cNvPr>
          <p:cNvSpPr txBox="1"/>
          <p:nvPr/>
        </p:nvSpPr>
        <p:spPr>
          <a:xfrm>
            <a:off x="10979936" y="1261421"/>
            <a:ext cx="1183332" cy="523220"/>
          </a:xfrm>
          <a:prstGeom prst="rect">
            <a:avLst/>
          </a:prstGeom>
          <a:noFill/>
        </p:spPr>
        <p:txBody>
          <a:bodyPr wrap="square" rtlCol="0">
            <a:spAutoFit/>
          </a:bodyPr>
          <a:lstStyle/>
          <a:p>
            <a:r>
              <a:rPr lang="en-US" sz="2800" b="1" dirty="0"/>
              <a:t>2.11</a:t>
            </a:r>
            <a:endParaRPr lang="en-US" b="1" dirty="0"/>
          </a:p>
        </p:txBody>
      </p:sp>
      <p:sp>
        <p:nvSpPr>
          <p:cNvPr id="21" name="Title 6">
            <a:extLst>
              <a:ext uri="{FF2B5EF4-FFF2-40B4-BE49-F238E27FC236}">
                <a16:creationId xmlns:a16="http://schemas.microsoft.com/office/drawing/2014/main" id="{7EE77C55-D78A-4BFD-8218-B0CC6E9100B7}"/>
              </a:ext>
            </a:extLst>
          </p:cNvPr>
          <p:cNvSpPr>
            <a:spLocks noGrp="1"/>
          </p:cNvSpPr>
          <p:nvPr>
            <p:ph type="title"/>
          </p:nvPr>
        </p:nvSpPr>
        <p:spPr>
          <a:xfrm>
            <a:off x="28732" y="720952"/>
            <a:ext cx="10294158" cy="1080938"/>
          </a:xfrm>
        </p:spPr>
        <p:txBody>
          <a:bodyPr>
            <a:normAutofit/>
          </a:bodyPr>
          <a:lstStyle/>
          <a:p>
            <a:pPr algn="ctr"/>
            <a:r>
              <a:rPr lang="en-US" sz="2800" dirty="0"/>
              <a:t>MAIN PROBLEM and OBSTACLE</a:t>
            </a:r>
            <a:endParaRPr lang="en-US" sz="28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E0B02630-757E-4F95-86B7-88BCA0547344}"/>
              </a:ext>
            </a:extLst>
          </p:cNvPr>
          <p:cNvSpPr txBox="1"/>
          <p:nvPr/>
        </p:nvSpPr>
        <p:spPr>
          <a:xfrm>
            <a:off x="593352" y="3224566"/>
            <a:ext cx="10003625" cy="830997"/>
          </a:xfrm>
          <a:prstGeom prst="rect">
            <a:avLst/>
          </a:prstGeom>
          <a:noFill/>
        </p:spPr>
        <p:txBody>
          <a:bodyPr wrap="square" rtlCol="0">
            <a:spAutoFit/>
          </a:bodyPr>
          <a:lstStyle/>
          <a:p>
            <a:pPr algn="ctr"/>
            <a:r>
              <a:rPr lang="en-US" sz="4800" dirty="0">
                <a:solidFill>
                  <a:srgbClr val="C00000"/>
                </a:solidFill>
                <a:latin typeface="Calibri" panose="020F0502020204030204" pitchFamily="34" charset="0"/>
                <a:ea typeface="Calibri" panose="020F0502020204030204" pitchFamily="34" charset="0"/>
                <a:cs typeface="Calibri" panose="020F0502020204030204" pitchFamily="34" charset="0"/>
              </a:rPr>
              <a:t>Lack of Interested Students</a:t>
            </a:r>
          </a:p>
        </p:txBody>
      </p:sp>
    </p:spTree>
    <p:extLst>
      <p:ext uri="{BB962C8B-B14F-4D97-AF65-F5344CB8AC3E}">
        <p14:creationId xmlns:p14="http://schemas.microsoft.com/office/powerpoint/2010/main" val="28312585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0842C4E-4E56-426F-8727-CE478DBBCE39}"/>
              </a:ext>
            </a:extLst>
          </p:cNvPr>
          <p:cNvSpPr txBox="1"/>
          <p:nvPr/>
        </p:nvSpPr>
        <p:spPr>
          <a:xfrm>
            <a:off x="1566202" y="3345490"/>
            <a:ext cx="9059596" cy="923330"/>
          </a:xfrm>
          <a:prstGeom prst="rect">
            <a:avLst/>
          </a:prstGeom>
          <a:noFill/>
        </p:spPr>
        <p:txBody>
          <a:bodyPr wrap="none" rtlCol="0">
            <a:spAutoFit/>
          </a:bodyPr>
          <a:lstStyle/>
          <a:p>
            <a:r>
              <a:rPr lang="en-US" sz="5400" dirty="0">
                <a:solidFill>
                  <a:srgbClr val="C00000"/>
                </a:solidFill>
              </a:rPr>
              <a:t>Thank You for Your Attention</a:t>
            </a:r>
          </a:p>
        </p:txBody>
      </p:sp>
    </p:spTree>
    <p:extLst>
      <p:ext uri="{BB962C8B-B14F-4D97-AF65-F5344CB8AC3E}">
        <p14:creationId xmlns:p14="http://schemas.microsoft.com/office/powerpoint/2010/main" val="2027166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702A7F-539F-4128-8275-CCBA4DAE4203}"/>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3" name="TextBox 2">
            <a:extLst>
              <a:ext uri="{FF2B5EF4-FFF2-40B4-BE49-F238E27FC236}">
                <a16:creationId xmlns:a16="http://schemas.microsoft.com/office/drawing/2014/main" id="{EA892FCF-FB64-44DC-A1F5-1A0B39962166}"/>
              </a:ext>
            </a:extLst>
          </p:cNvPr>
          <p:cNvSpPr txBox="1"/>
          <p:nvPr/>
        </p:nvSpPr>
        <p:spPr>
          <a:xfrm>
            <a:off x="10937647" y="1193333"/>
            <a:ext cx="852257" cy="523220"/>
          </a:xfrm>
          <a:prstGeom prst="rect">
            <a:avLst/>
          </a:prstGeom>
          <a:noFill/>
        </p:spPr>
        <p:txBody>
          <a:bodyPr wrap="square" rtlCol="0">
            <a:spAutoFit/>
          </a:bodyPr>
          <a:lstStyle/>
          <a:p>
            <a:r>
              <a:rPr lang="en-US" sz="2800" b="1" dirty="0"/>
              <a:t> 1.2</a:t>
            </a:r>
            <a:endParaRPr lang="en-US" b="1" dirty="0"/>
          </a:p>
        </p:txBody>
      </p:sp>
      <p:sp>
        <p:nvSpPr>
          <p:cNvPr id="4" name="Title 3">
            <a:extLst>
              <a:ext uri="{FF2B5EF4-FFF2-40B4-BE49-F238E27FC236}">
                <a16:creationId xmlns:a16="http://schemas.microsoft.com/office/drawing/2014/main" id="{51E782CA-32BD-4C98-8656-F263CB7412E1}"/>
              </a:ext>
            </a:extLst>
          </p:cNvPr>
          <p:cNvSpPr>
            <a:spLocks noGrp="1"/>
          </p:cNvSpPr>
          <p:nvPr>
            <p:ph type="title"/>
          </p:nvPr>
        </p:nvSpPr>
        <p:spPr>
          <a:xfrm>
            <a:off x="186431" y="753228"/>
            <a:ext cx="10107749" cy="1080938"/>
          </a:xfrm>
        </p:spPr>
        <p:txBody>
          <a:bodyPr>
            <a:normAutofit/>
          </a:bodyPr>
          <a:lstStyle/>
          <a:p>
            <a:r>
              <a:rPr lang="en-US" sz="2800" dirty="0" err="1"/>
              <a:t>AdS</a:t>
            </a:r>
            <a:r>
              <a:rPr lang="en-US" sz="2800" dirty="0"/>
              <a:t>/CFT  Conjecture                                Dualities Between </a:t>
            </a:r>
            <a:br>
              <a:rPr lang="en-US" sz="2800" dirty="0"/>
            </a:br>
            <a:r>
              <a:rPr lang="en-US" sz="2800" dirty="0"/>
              <a:t>or Gauge/String Duality                    Different String Theories </a:t>
            </a:r>
          </a:p>
        </p:txBody>
      </p:sp>
      <p:pic>
        <p:nvPicPr>
          <p:cNvPr id="12" name="Picture 11">
            <a:extLst>
              <a:ext uri="{FF2B5EF4-FFF2-40B4-BE49-F238E27FC236}">
                <a16:creationId xmlns:a16="http://schemas.microsoft.com/office/drawing/2014/main" id="{47076C84-B114-4911-9BA5-3E77FD0DF885}"/>
              </a:ext>
            </a:extLst>
          </p:cNvPr>
          <p:cNvPicPr>
            <a:picLocks noChangeAspect="1"/>
          </p:cNvPicPr>
          <p:nvPr/>
        </p:nvPicPr>
        <p:blipFill>
          <a:blip r:embed="rId2"/>
          <a:stretch>
            <a:fillRect/>
          </a:stretch>
        </p:blipFill>
        <p:spPr>
          <a:xfrm>
            <a:off x="5648313" y="2274730"/>
            <a:ext cx="5969945" cy="4038600"/>
          </a:xfrm>
          <a:prstGeom prst="rect">
            <a:avLst/>
          </a:prstGeom>
        </p:spPr>
      </p:pic>
      <p:pic>
        <p:nvPicPr>
          <p:cNvPr id="14" name="Picture 13">
            <a:extLst>
              <a:ext uri="{FF2B5EF4-FFF2-40B4-BE49-F238E27FC236}">
                <a16:creationId xmlns:a16="http://schemas.microsoft.com/office/drawing/2014/main" id="{7338F6E7-E31D-431D-8B9B-F9D7C5CCF780}"/>
              </a:ext>
            </a:extLst>
          </p:cNvPr>
          <p:cNvPicPr>
            <a:picLocks noChangeAspect="1"/>
          </p:cNvPicPr>
          <p:nvPr/>
        </p:nvPicPr>
        <p:blipFill>
          <a:blip r:embed="rId3"/>
          <a:stretch>
            <a:fillRect/>
          </a:stretch>
        </p:blipFill>
        <p:spPr>
          <a:xfrm>
            <a:off x="186431" y="2274730"/>
            <a:ext cx="4884075" cy="4038600"/>
          </a:xfrm>
          <a:prstGeom prst="rect">
            <a:avLst/>
          </a:prstGeom>
        </p:spPr>
      </p:pic>
      <p:cxnSp>
        <p:nvCxnSpPr>
          <p:cNvPr id="16" name="Straight Connector 15">
            <a:extLst>
              <a:ext uri="{FF2B5EF4-FFF2-40B4-BE49-F238E27FC236}">
                <a16:creationId xmlns:a16="http://schemas.microsoft.com/office/drawing/2014/main" id="{9E86796D-5E97-4AEB-9FBF-953BCF62B4E4}"/>
              </a:ext>
            </a:extLst>
          </p:cNvPr>
          <p:cNvCxnSpPr>
            <a:cxnSpLocks/>
          </p:cNvCxnSpPr>
          <p:nvPr/>
        </p:nvCxnSpPr>
        <p:spPr>
          <a:xfrm flipV="1">
            <a:off x="5338917" y="623433"/>
            <a:ext cx="0" cy="13405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7837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2E10C-F8AC-4AA0-90C4-1F7DDAE545E1}"/>
              </a:ext>
            </a:extLst>
          </p:cNvPr>
          <p:cNvSpPr>
            <a:spLocks noGrp="1"/>
          </p:cNvSpPr>
          <p:nvPr>
            <p:ph type="title"/>
          </p:nvPr>
        </p:nvSpPr>
        <p:spPr>
          <a:xfrm>
            <a:off x="1" y="753228"/>
            <a:ext cx="10294180" cy="1080938"/>
          </a:xfrm>
        </p:spPr>
        <p:txBody>
          <a:bodyPr>
            <a:normAutofit/>
          </a:bodyPr>
          <a:lstStyle/>
          <a:p>
            <a:r>
              <a:rPr lang="en-US" dirty="0"/>
              <a:t>  Higher Spin Gauge Theories        Anomalies</a:t>
            </a:r>
          </a:p>
        </p:txBody>
      </p:sp>
      <p:sp>
        <p:nvSpPr>
          <p:cNvPr id="5" name="TextBox 4">
            <a:extLst>
              <a:ext uri="{FF2B5EF4-FFF2-40B4-BE49-F238E27FC236}">
                <a16:creationId xmlns:a16="http://schemas.microsoft.com/office/drawing/2014/main" id="{2084FFE0-192D-4E7F-9002-5829A13694AA}"/>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BD75932F-8ADF-483D-930F-E549640CD68B}"/>
              </a:ext>
            </a:extLst>
          </p:cNvPr>
          <p:cNvSpPr txBox="1"/>
          <p:nvPr/>
        </p:nvSpPr>
        <p:spPr>
          <a:xfrm>
            <a:off x="10937647" y="1193333"/>
            <a:ext cx="852257" cy="523220"/>
          </a:xfrm>
          <a:prstGeom prst="rect">
            <a:avLst/>
          </a:prstGeom>
          <a:noFill/>
        </p:spPr>
        <p:txBody>
          <a:bodyPr wrap="square" rtlCol="0">
            <a:spAutoFit/>
          </a:bodyPr>
          <a:lstStyle/>
          <a:p>
            <a:r>
              <a:rPr lang="en-US" sz="2800" b="1" dirty="0"/>
              <a:t> 1.3</a:t>
            </a:r>
            <a:endParaRPr lang="en-US" b="1" dirty="0"/>
          </a:p>
        </p:txBody>
      </p:sp>
      <p:cxnSp>
        <p:nvCxnSpPr>
          <p:cNvPr id="8" name="Straight Connector 7">
            <a:extLst>
              <a:ext uri="{FF2B5EF4-FFF2-40B4-BE49-F238E27FC236}">
                <a16:creationId xmlns:a16="http://schemas.microsoft.com/office/drawing/2014/main" id="{CE352D0C-5426-4194-92A0-0C4E3B9EC771}"/>
              </a:ext>
            </a:extLst>
          </p:cNvPr>
          <p:cNvCxnSpPr>
            <a:cxnSpLocks/>
          </p:cNvCxnSpPr>
          <p:nvPr/>
        </p:nvCxnSpPr>
        <p:spPr>
          <a:xfrm flipV="1">
            <a:off x="6423646" y="619363"/>
            <a:ext cx="0" cy="134052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C08E42BE-1223-47EC-BCE4-7C0D105C809F}"/>
              </a:ext>
            </a:extLst>
          </p:cNvPr>
          <p:cNvSpPr txBox="1"/>
          <p:nvPr/>
        </p:nvSpPr>
        <p:spPr>
          <a:xfrm>
            <a:off x="277905" y="2169458"/>
            <a:ext cx="6145739" cy="4401205"/>
          </a:xfrm>
          <a:prstGeom prst="rect">
            <a:avLst/>
          </a:prstGeom>
          <a:noFill/>
        </p:spPr>
        <p:txBody>
          <a:bodyPr wrap="square" rtlCol="0">
            <a:spAutoFit/>
          </a:bodyPr>
          <a:lstStyle/>
          <a:p>
            <a:pPr marL="285750" indent="-285750">
              <a:buFont typeface="Wingdings" panose="05000000000000000000" pitchFamily="2" charset="2"/>
              <a:buChar char="q"/>
            </a:pPr>
            <a:r>
              <a:rPr lang="en-US" sz="1800" dirty="0">
                <a:solidFill>
                  <a:srgbClr val="FF0000"/>
                </a:solidFill>
                <a:effectLst/>
                <a:latin typeface="Times New Roman" panose="02020603050405020304" pitchFamily="18" charset="0"/>
                <a:ea typeface="Times New Roman" panose="02020603050405020304" pitchFamily="18" charset="0"/>
              </a:rPr>
              <a:t>  Higher spin gauge theory is one of the interesting, complicated and quick developing parts of modern theoretical physics</a:t>
            </a:r>
            <a:endParaRPr lang="en-US" dirty="0">
              <a:solidFill>
                <a:srgbClr val="FF0000"/>
              </a:solidFill>
              <a:latin typeface="Times New Roman" panose="02020603050405020304" pitchFamily="18" charset="0"/>
            </a:endParaRPr>
          </a:p>
          <a:p>
            <a:pPr marL="285750" indent="-285750">
              <a:buFont typeface="Wingdings" panose="05000000000000000000" pitchFamily="2" charset="2"/>
              <a:buChar char="q"/>
            </a:pPr>
            <a:r>
              <a:rPr lang="en-US" sz="1800" dirty="0">
                <a:solidFill>
                  <a:schemeClr val="bg1"/>
                </a:solidFill>
                <a:effectLst/>
                <a:latin typeface="Times New Roman" panose="02020603050405020304" pitchFamily="18" charset="0"/>
                <a:ea typeface="Times New Roman" panose="02020603050405020304" pitchFamily="18" charset="0"/>
              </a:rPr>
              <a:t>The reason of this is the fact that the spectrum of these theories includes all spin massless modes equipped with higher spin gauge symmetries and particularly the graviton realized here  as a massless spin-two field.  The similar, but massive modes exist in the (super) String theory</a:t>
            </a:r>
          </a:p>
          <a:p>
            <a:pPr marL="285750" indent="-285750">
              <a:buFont typeface="Wingdings" panose="05000000000000000000" pitchFamily="2" charset="2"/>
              <a:buChar char="q"/>
            </a:pPr>
            <a:r>
              <a:rPr lang="en-US" sz="1800" dirty="0">
                <a:solidFill>
                  <a:srgbClr val="C00000"/>
                </a:solidFill>
                <a:effectLst/>
                <a:latin typeface="Times New Roman" panose="02020603050405020304" pitchFamily="18" charset="0"/>
                <a:ea typeface="Times New Roman" panose="02020603050405020304" pitchFamily="18" charset="0"/>
              </a:rPr>
              <a:t>So, therefore the spectrum of String theory can be obtained from massless higher spin gauge theory by spontaneously breaking of higher spin symmetry. </a:t>
            </a:r>
            <a:r>
              <a:rPr lang="en-US" dirty="0">
                <a:solidFill>
                  <a:srgbClr val="C00000"/>
                </a:solidFill>
                <a:latin typeface="Times New Roman" panose="02020603050405020304" pitchFamily="18" charset="0"/>
              </a:rPr>
              <a:t> </a:t>
            </a:r>
          </a:p>
          <a:p>
            <a:pPr marL="285750" indent="-285750">
              <a:buFont typeface="Wingdings" panose="05000000000000000000" pitchFamily="2" charset="2"/>
              <a:buChar char="q"/>
            </a:pPr>
            <a:r>
              <a:rPr lang="en-US" dirty="0">
                <a:solidFill>
                  <a:schemeClr val="bg1"/>
                </a:solidFill>
                <a:latin typeface="Times New Roman" panose="02020603050405020304" pitchFamily="18" charset="0"/>
              </a:rPr>
              <a:t>So it is Gauge theories with </a:t>
            </a:r>
            <a:r>
              <a:rPr lang="en-US" dirty="0">
                <a:solidFill>
                  <a:srgbClr val="FF0000"/>
                </a:solidFill>
                <a:latin typeface="Times New Roman" panose="02020603050405020304" pitchFamily="18" charset="0"/>
              </a:rPr>
              <a:t>Highest Possible </a:t>
            </a:r>
            <a:r>
              <a:rPr lang="en-US">
                <a:solidFill>
                  <a:srgbClr val="FF0000"/>
                </a:solidFill>
                <a:latin typeface="Times New Roman" panose="02020603050405020304" pitchFamily="18" charset="0"/>
              </a:rPr>
              <a:t>Gauge Symmetries</a:t>
            </a:r>
            <a:r>
              <a:rPr lang="en-US">
                <a:solidFill>
                  <a:schemeClr val="bg1"/>
                </a:solidFill>
                <a:latin typeface="Times New Roman" panose="02020603050405020304" pitchFamily="18" charset="0"/>
              </a:rPr>
              <a:t> </a:t>
            </a:r>
            <a:r>
              <a:rPr lang="en-US" dirty="0">
                <a:solidFill>
                  <a:schemeClr val="bg1"/>
                </a:solidFill>
                <a:latin typeface="Times New Roman" panose="02020603050405020304" pitchFamily="18" charset="0"/>
              </a:rPr>
              <a:t>and can be involved in all tests of all possible Dualities, </a:t>
            </a:r>
            <a:r>
              <a:rPr lang="en-US" dirty="0" err="1">
                <a:solidFill>
                  <a:schemeClr val="bg1"/>
                </a:solidFill>
                <a:latin typeface="Times New Roman" panose="02020603050405020304" pitchFamily="18" charset="0"/>
              </a:rPr>
              <a:t>AdS</a:t>
            </a:r>
            <a:r>
              <a:rPr lang="en-US" dirty="0">
                <a:solidFill>
                  <a:schemeClr val="bg1"/>
                </a:solidFill>
                <a:latin typeface="Times New Roman" panose="02020603050405020304" pitchFamily="18" charset="0"/>
              </a:rPr>
              <a:t>/CFT and other </a:t>
            </a:r>
            <a:r>
              <a:rPr lang="en-US" sz="2000" b="0" i="0" dirty="0">
                <a:solidFill>
                  <a:srgbClr val="C00000"/>
                </a:solidFill>
                <a:effectLst/>
                <a:latin typeface="Roboto" panose="02000000000000000000" pitchFamily="2" charset="0"/>
              </a:rPr>
              <a:t>mind games</a:t>
            </a:r>
            <a:r>
              <a:rPr lang="en-US" sz="2000" dirty="0">
                <a:solidFill>
                  <a:srgbClr val="C00000"/>
                </a:solidFill>
                <a:latin typeface="Times New Roman" panose="02020603050405020304" pitchFamily="18" charset="0"/>
              </a:rPr>
              <a:t> </a:t>
            </a:r>
            <a:r>
              <a:rPr lang="en-US" dirty="0">
                <a:solidFill>
                  <a:schemeClr val="bg1"/>
                </a:solidFill>
                <a:latin typeface="Times New Roman" panose="02020603050405020304" pitchFamily="18" charset="0"/>
              </a:rPr>
              <a:t>to construct </a:t>
            </a:r>
            <a:endParaRPr lang="ru-RU" dirty="0">
              <a:solidFill>
                <a:schemeClr val="bg1"/>
              </a:solidFill>
              <a:latin typeface="Times New Roman" panose="02020603050405020304" pitchFamily="18" charset="0"/>
            </a:endParaRPr>
          </a:p>
          <a:p>
            <a:pPr algn="ctr"/>
            <a:r>
              <a:rPr lang="en-US" sz="2800" b="1" dirty="0">
                <a:solidFill>
                  <a:srgbClr val="C00000"/>
                </a:solidFill>
              </a:rPr>
              <a:t>THEORY OF QUANTUM GRAVITY</a:t>
            </a:r>
          </a:p>
        </p:txBody>
      </p:sp>
      <p:sp>
        <p:nvSpPr>
          <p:cNvPr id="10" name="TextBox 9">
            <a:extLst>
              <a:ext uri="{FF2B5EF4-FFF2-40B4-BE49-F238E27FC236}">
                <a16:creationId xmlns:a16="http://schemas.microsoft.com/office/drawing/2014/main" id="{3FB1017B-A465-429E-8205-EB2154AE7E2F}"/>
              </a:ext>
            </a:extLst>
          </p:cNvPr>
          <p:cNvSpPr txBox="1"/>
          <p:nvPr/>
        </p:nvSpPr>
        <p:spPr>
          <a:xfrm>
            <a:off x="6502704" y="2246665"/>
            <a:ext cx="5533786" cy="4339650"/>
          </a:xfrm>
          <a:prstGeom prst="rect">
            <a:avLst/>
          </a:prstGeom>
          <a:noFill/>
        </p:spPr>
        <p:txBody>
          <a:bodyPr wrap="square" rtlCol="0">
            <a:spAutoFit/>
          </a:bodyPr>
          <a:lstStyle/>
          <a:p>
            <a:pPr marL="285750" indent="-285750">
              <a:buFont typeface="Wingdings" panose="05000000000000000000" pitchFamily="2" charset="2"/>
              <a:buChar char="q"/>
            </a:pPr>
            <a:r>
              <a:rPr lang="en-US" sz="2000" dirty="0">
                <a:solidFill>
                  <a:srgbClr val="C00000"/>
                </a:solidFill>
              </a:rPr>
              <a:t>Anomalies arises when we have two similar </a:t>
            </a:r>
          </a:p>
          <a:p>
            <a:r>
              <a:rPr lang="en-US" sz="2000" dirty="0">
                <a:solidFill>
                  <a:srgbClr val="C00000"/>
                </a:solidFill>
              </a:rPr>
              <a:t>                        symmetries on </a:t>
            </a:r>
          </a:p>
          <a:p>
            <a:r>
              <a:rPr lang="en-US" sz="2000" dirty="0">
                <a:solidFill>
                  <a:srgbClr val="C00000"/>
                </a:solidFill>
              </a:rPr>
              <a:t>                       CLASSICAL LEVEL</a:t>
            </a:r>
          </a:p>
          <a:p>
            <a:pPr algn="ctr"/>
            <a:endParaRPr lang="en-US" dirty="0">
              <a:solidFill>
                <a:srgbClr val="C00000"/>
              </a:solidFill>
            </a:endParaRPr>
          </a:p>
          <a:p>
            <a:pPr marL="285750" indent="-285750">
              <a:buFont typeface="Wingdings" panose="05000000000000000000" pitchFamily="2" charset="2"/>
              <a:buChar char="q"/>
            </a:pPr>
            <a:r>
              <a:rPr lang="en-US" dirty="0">
                <a:solidFill>
                  <a:schemeClr val="bg1"/>
                </a:solidFill>
              </a:rPr>
              <a:t>Then on quantum level these symmetries</a:t>
            </a:r>
            <a:r>
              <a:rPr lang="ru-RU" dirty="0">
                <a:solidFill>
                  <a:schemeClr val="bg1"/>
                </a:solidFill>
              </a:rPr>
              <a:t> </a:t>
            </a:r>
            <a:r>
              <a:rPr lang="en-US" dirty="0">
                <a:solidFill>
                  <a:schemeClr val="bg1"/>
                </a:solidFill>
              </a:rPr>
              <a:t>start to clash and as a result of this contradiction one of  symmetries should be dropped due to</a:t>
            </a:r>
          </a:p>
          <a:p>
            <a:endParaRPr lang="en-US" dirty="0">
              <a:solidFill>
                <a:schemeClr val="bg1"/>
              </a:solidFill>
            </a:endParaRPr>
          </a:p>
          <a:p>
            <a:pPr algn="ctr"/>
            <a:r>
              <a:rPr lang="en-US" dirty="0">
                <a:solidFill>
                  <a:schemeClr val="bg1"/>
                </a:solidFill>
              </a:rPr>
              <a:t> </a:t>
            </a:r>
            <a:r>
              <a:rPr lang="en-US" sz="3600" b="1" dirty="0"/>
              <a:t>Quantum Anomaly</a:t>
            </a:r>
            <a:r>
              <a:rPr lang="ru-RU" sz="3600" b="1" dirty="0"/>
              <a:t> </a:t>
            </a:r>
            <a:r>
              <a:rPr lang="en-US" sz="2400" dirty="0">
                <a:solidFill>
                  <a:srgbClr val="C00000"/>
                </a:solidFill>
              </a:rPr>
              <a:t> </a:t>
            </a:r>
          </a:p>
          <a:p>
            <a:pPr marL="285750" indent="-285750">
              <a:buFont typeface="Wingdings" panose="05000000000000000000" pitchFamily="2" charset="2"/>
              <a:buChar char="q"/>
            </a:pPr>
            <a:r>
              <a:rPr lang="en-US" dirty="0">
                <a:solidFill>
                  <a:srgbClr val="C00000"/>
                </a:solidFill>
              </a:rPr>
              <a:t>Therefore Investigations of Quantum Anomalies (In particular in the case of HS Gauge Theories) are the best way to understand quantum consistency of the constructing theory and it’s right physical spectrum.</a:t>
            </a:r>
          </a:p>
        </p:txBody>
      </p:sp>
    </p:spTree>
    <p:extLst>
      <p:ext uri="{BB962C8B-B14F-4D97-AF65-F5344CB8AC3E}">
        <p14:creationId xmlns:p14="http://schemas.microsoft.com/office/powerpoint/2010/main" val="164906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9A8B9-F9A9-8EB5-6263-A13C7E66E687}"/>
              </a:ext>
            </a:extLst>
          </p:cNvPr>
          <p:cNvSpPr>
            <a:spLocks noGrp="1"/>
          </p:cNvSpPr>
          <p:nvPr>
            <p:ph type="title"/>
          </p:nvPr>
        </p:nvSpPr>
        <p:spPr/>
        <p:txBody>
          <a:bodyPr>
            <a:normAutofit fontScale="90000"/>
          </a:bodyPr>
          <a:lstStyle/>
          <a:p>
            <a:br>
              <a:rPr lang="en-US" sz="3100" dirty="0"/>
            </a:br>
            <a:r>
              <a:rPr lang="en-US" sz="3100" dirty="0"/>
              <a:t>Three point correlation function of conformal conserved currents in d dimensional boundary    2024-</a:t>
            </a:r>
            <a:r>
              <a:rPr lang="en-US" sz="3100" dirty="0">
                <a:solidFill>
                  <a:srgbClr val="FF0000"/>
                </a:solidFill>
              </a:rPr>
              <a:t>2025-2026</a:t>
            </a:r>
            <a:br>
              <a:rPr lang="en-US" dirty="0"/>
            </a:br>
            <a:endParaRPr lang="en-US" dirty="0"/>
          </a:p>
        </p:txBody>
      </p:sp>
      <p:sp>
        <p:nvSpPr>
          <p:cNvPr id="3" name="TextBox 2">
            <a:extLst>
              <a:ext uri="{FF2B5EF4-FFF2-40B4-BE49-F238E27FC236}">
                <a16:creationId xmlns:a16="http://schemas.microsoft.com/office/drawing/2014/main" id="{06CDACFA-F9D1-1266-A57C-66A18E2257FE}"/>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5" name="TextBox 4">
            <a:extLst>
              <a:ext uri="{FF2B5EF4-FFF2-40B4-BE49-F238E27FC236}">
                <a16:creationId xmlns:a16="http://schemas.microsoft.com/office/drawing/2014/main" id="{49AA4925-13A4-801F-A1E1-9F1945D9A771}"/>
              </a:ext>
            </a:extLst>
          </p:cNvPr>
          <p:cNvSpPr txBox="1"/>
          <p:nvPr/>
        </p:nvSpPr>
        <p:spPr>
          <a:xfrm>
            <a:off x="10807593" y="1220876"/>
            <a:ext cx="1228155" cy="523220"/>
          </a:xfrm>
          <a:prstGeom prst="rect">
            <a:avLst/>
          </a:prstGeom>
          <a:noFill/>
        </p:spPr>
        <p:txBody>
          <a:bodyPr wrap="square" rtlCol="0">
            <a:spAutoFit/>
          </a:bodyPr>
          <a:lstStyle/>
          <a:p>
            <a:r>
              <a:rPr lang="en-US" sz="2800" b="1" dirty="0"/>
              <a:t>1. 4</a:t>
            </a:r>
            <a:endParaRPr lang="en-US" b="1" dirty="0"/>
          </a:p>
        </p:txBody>
      </p:sp>
      <p:sp>
        <p:nvSpPr>
          <p:cNvPr id="6" name="TextBox 5">
            <a:extLst>
              <a:ext uri="{FF2B5EF4-FFF2-40B4-BE49-F238E27FC236}">
                <a16:creationId xmlns:a16="http://schemas.microsoft.com/office/drawing/2014/main" id="{A6299778-265D-535A-E61F-FCD2DFA47FD3}"/>
              </a:ext>
            </a:extLst>
          </p:cNvPr>
          <p:cNvSpPr txBox="1"/>
          <p:nvPr/>
        </p:nvSpPr>
        <p:spPr>
          <a:xfrm>
            <a:off x="299959" y="2146352"/>
            <a:ext cx="3881966" cy="1046440"/>
          </a:xfrm>
          <a:prstGeom prst="rect">
            <a:avLst/>
          </a:prstGeom>
          <a:noFill/>
        </p:spPr>
        <p:txBody>
          <a:bodyPr wrap="square" rtlCol="0">
            <a:spAutoFit/>
          </a:bodyPr>
          <a:lstStyle/>
          <a:p>
            <a:r>
              <a:rPr lang="en-US" dirty="0"/>
              <a:t>Cubic </a:t>
            </a:r>
            <a:r>
              <a:rPr lang="en-US" sz="2400" dirty="0"/>
              <a:t>Interaction</a:t>
            </a:r>
            <a:r>
              <a:rPr lang="en-US" dirty="0"/>
              <a:t> of Higher Spins in d+1 </a:t>
            </a:r>
            <a:r>
              <a:rPr lang="en-US" sz="2000" dirty="0"/>
              <a:t>dimensional</a:t>
            </a:r>
            <a:r>
              <a:rPr lang="en-US" dirty="0"/>
              <a:t> </a:t>
            </a:r>
            <a:r>
              <a:rPr lang="en-US" dirty="0" err="1"/>
              <a:t>AdS</a:t>
            </a:r>
            <a:r>
              <a:rPr lang="en-US" dirty="0"/>
              <a:t> space</a:t>
            </a:r>
          </a:p>
        </p:txBody>
      </p:sp>
      <p:sp>
        <p:nvSpPr>
          <p:cNvPr id="7" name="TextBox 6">
            <a:extLst>
              <a:ext uri="{FF2B5EF4-FFF2-40B4-BE49-F238E27FC236}">
                <a16:creationId xmlns:a16="http://schemas.microsoft.com/office/drawing/2014/main" id="{C9CB41FF-24C3-6F3E-63DB-B6866CFA478C}"/>
              </a:ext>
            </a:extLst>
          </p:cNvPr>
          <p:cNvSpPr txBox="1"/>
          <p:nvPr/>
        </p:nvSpPr>
        <p:spPr>
          <a:xfrm>
            <a:off x="4578672" y="1961686"/>
            <a:ext cx="2370665" cy="461665"/>
          </a:xfrm>
          <a:prstGeom prst="rect">
            <a:avLst/>
          </a:prstGeom>
          <a:noFill/>
        </p:spPr>
        <p:txBody>
          <a:bodyPr wrap="square" rtlCol="0">
            <a:spAutoFit/>
          </a:bodyPr>
          <a:lstStyle/>
          <a:p>
            <a:r>
              <a:rPr lang="en-US" sz="2400" dirty="0" err="1">
                <a:solidFill>
                  <a:srgbClr val="FF0000"/>
                </a:solidFill>
              </a:rPr>
              <a:t>AdS</a:t>
            </a:r>
            <a:r>
              <a:rPr lang="en-US" dirty="0">
                <a:solidFill>
                  <a:srgbClr val="FF0000"/>
                </a:solidFill>
              </a:rPr>
              <a:t>/CFT Duality</a:t>
            </a:r>
          </a:p>
        </p:txBody>
      </p:sp>
      <p:sp>
        <p:nvSpPr>
          <p:cNvPr id="8" name="TextBox 7">
            <a:extLst>
              <a:ext uri="{FF2B5EF4-FFF2-40B4-BE49-F238E27FC236}">
                <a16:creationId xmlns:a16="http://schemas.microsoft.com/office/drawing/2014/main" id="{A1912CE1-E3D7-4C11-493A-A07EB197C5A2}"/>
              </a:ext>
            </a:extLst>
          </p:cNvPr>
          <p:cNvSpPr txBox="1"/>
          <p:nvPr/>
        </p:nvSpPr>
        <p:spPr>
          <a:xfrm>
            <a:off x="6657716" y="2233854"/>
            <a:ext cx="4944533" cy="1015663"/>
          </a:xfrm>
          <a:prstGeom prst="rect">
            <a:avLst/>
          </a:prstGeom>
          <a:noFill/>
        </p:spPr>
        <p:txBody>
          <a:bodyPr wrap="square" rtlCol="0">
            <a:spAutoFit/>
          </a:bodyPr>
          <a:lstStyle/>
          <a:p>
            <a:r>
              <a:rPr lang="en-US" dirty="0"/>
              <a:t>Three </a:t>
            </a:r>
            <a:r>
              <a:rPr lang="en-US" sz="2000" dirty="0"/>
              <a:t>point</a:t>
            </a:r>
            <a:r>
              <a:rPr lang="en-US" dirty="0"/>
              <a:t> </a:t>
            </a:r>
            <a:r>
              <a:rPr lang="en-US" sz="2400" dirty="0"/>
              <a:t>correlation</a:t>
            </a:r>
            <a:r>
              <a:rPr lang="en-US" dirty="0"/>
              <a:t> function of conformal conserved currents in d dimensional boundary</a:t>
            </a:r>
          </a:p>
        </p:txBody>
      </p:sp>
      <p:sp>
        <p:nvSpPr>
          <p:cNvPr id="9" name="Arrow: Left-Right 8">
            <a:extLst>
              <a:ext uri="{FF2B5EF4-FFF2-40B4-BE49-F238E27FC236}">
                <a16:creationId xmlns:a16="http://schemas.microsoft.com/office/drawing/2014/main" id="{5537507A-785B-FF19-9E96-174B99512DBE}"/>
              </a:ext>
            </a:extLst>
          </p:cNvPr>
          <p:cNvSpPr/>
          <p:nvPr/>
        </p:nvSpPr>
        <p:spPr>
          <a:xfrm>
            <a:off x="4984683" y="3669951"/>
            <a:ext cx="1216152" cy="484632"/>
          </a:xfrm>
          <a:prstGeom prst="leftRightArrow">
            <a:avLst/>
          </a:prstGeom>
          <a:solidFill>
            <a:schemeClr val="bg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59CAE0E8-62D6-DEC8-1249-2C450E39A961}"/>
              </a:ext>
            </a:extLst>
          </p:cNvPr>
          <p:cNvSpPr txBox="1"/>
          <p:nvPr/>
        </p:nvSpPr>
        <p:spPr>
          <a:xfrm>
            <a:off x="483714" y="3727601"/>
            <a:ext cx="3847654" cy="830997"/>
          </a:xfrm>
          <a:prstGeom prst="rect">
            <a:avLst/>
          </a:prstGeom>
          <a:noFill/>
        </p:spPr>
        <p:txBody>
          <a:bodyPr wrap="square" rtlCol="0">
            <a:spAutoFit/>
          </a:bodyPr>
          <a:lstStyle/>
          <a:p>
            <a:r>
              <a:rPr lang="en-US" sz="2400" dirty="0">
                <a:solidFill>
                  <a:schemeClr val="accent5"/>
                </a:solidFill>
              </a:rPr>
              <a:t>Perturbation regime in bulk theory</a:t>
            </a:r>
          </a:p>
        </p:txBody>
      </p:sp>
      <p:sp>
        <p:nvSpPr>
          <p:cNvPr id="11" name="TextBox 10">
            <a:extLst>
              <a:ext uri="{FF2B5EF4-FFF2-40B4-BE49-F238E27FC236}">
                <a16:creationId xmlns:a16="http://schemas.microsoft.com/office/drawing/2014/main" id="{B0D65EB0-FF58-4645-5C67-4A97045CEAFA}"/>
              </a:ext>
            </a:extLst>
          </p:cNvPr>
          <p:cNvSpPr txBox="1"/>
          <p:nvPr/>
        </p:nvSpPr>
        <p:spPr>
          <a:xfrm>
            <a:off x="7294403" y="3685114"/>
            <a:ext cx="4307846" cy="461665"/>
          </a:xfrm>
          <a:prstGeom prst="rect">
            <a:avLst/>
          </a:prstGeom>
          <a:noFill/>
        </p:spPr>
        <p:txBody>
          <a:bodyPr wrap="square" rtlCol="0">
            <a:spAutoFit/>
          </a:bodyPr>
          <a:lstStyle/>
          <a:p>
            <a:r>
              <a:rPr lang="en-US" sz="2400" dirty="0"/>
              <a:t>Strong- Coupled regime </a:t>
            </a:r>
          </a:p>
        </p:txBody>
      </p:sp>
      <p:sp>
        <p:nvSpPr>
          <p:cNvPr id="12" name="Arrow: Left-Right 11">
            <a:extLst>
              <a:ext uri="{FF2B5EF4-FFF2-40B4-BE49-F238E27FC236}">
                <a16:creationId xmlns:a16="http://schemas.microsoft.com/office/drawing/2014/main" id="{83D4D152-D774-0FD2-E5D0-16DE9FEC0C5A}"/>
              </a:ext>
            </a:extLst>
          </p:cNvPr>
          <p:cNvSpPr/>
          <p:nvPr/>
        </p:nvSpPr>
        <p:spPr>
          <a:xfrm>
            <a:off x="4896330" y="2610938"/>
            <a:ext cx="1216152" cy="484632"/>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A53EC045-2FC9-8FC7-9AC3-7C20AC983EBB}"/>
              </a:ext>
            </a:extLst>
          </p:cNvPr>
          <p:cNvSpPr txBox="1"/>
          <p:nvPr/>
        </p:nvSpPr>
        <p:spPr>
          <a:xfrm>
            <a:off x="589751" y="4915176"/>
            <a:ext cx="3847654" cy="830997"/>
          </a:xfrm>
          <a:prstGeom prst="rect">
            <a:avLst/>
          </a:prstGeom>
          <a:noFill/>
        </p:spPr>
        <p:txBody>
          <a:bodyPr wrap="square" rtlCol="0">
            <a:spAutoFit/>
          </a:bodyPr>
          <a:lstStyle/>
          <a:p>
            <a:r>
              <a:rPr lang="en-US" sz="2400" dirty="0">
                <a:solidFill>
                  <a:schemeClr val="accent5"/>
                </a:solidFill>
              </a:rPr>
              <a:t>Singular part of on-shell action</a:t>
            </a:r>
          </a:p>
        </p:txBody>
      </p:sp>
      <p:sp>
        <p:nvSpPr>
          <p:cNvPr id="14" name="Arrow: Left-Right 13">
            <a:extLst>
              <a:ext uri="{FF2B5EF4-FFF2-40B4-BE49-F238E27FC236}">
                <a16:creationId xmlns:a16="http://schemas.microsoft.com/office/drawing/2014/main" id="{F2BFBCE0-8893-B1E6-8BFE-FDD82E67726C}"/>
              </a:ext>
            </a:extLst>
          </p:cNvPr>
          <p:cNvSpPr/>
          <p:nvPr/>
        </p:nvSpPr>
        <p:spPr>
          <a:xfrm>
            <a:off x="5037063" y="4857526"/>
            <a:ext cx="1216152" cy="484632"/>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0633F2E2-A601-04A5-44BD-01BD5FEE43EE}"/>
              </a:ext>
            </a:extLst>
          </p:cNvPr>
          <p:cNvSpPr txBox="1"/>
          <p:nvPr/>
        </p:nvSpPr>
        <p:spPr>
          <a:xfrm>
            <a:off x="7294403" y="4592010"/>
            <a:ext cx="4307846" cy="1015663"/>
          </a:xfrm>
          <a:prstGeom prst="rect">
            <a:avLst/>
          </a:prstGeom>
          <a:noFill/>
        </p:spPr>
        <p:txBody>
          <a:bodyPr wrap="square" rtlCol="0">
            <a:spAutoFit/>
          </a:bodyPr>
          <a:lstStyle/>
          <a:p>
            <a:r>
              <a:rPr lang="en-US" sz="2000" dirty="0"/>
              <a:t>Singularity of three point correlation function at coincident points (main singularity) </a:t>
            </a:r>
          </a:p>
        </p:txBody>
      </p:sp>
      <p:sp>
        <p:nvSpPr>
          <p:cNvPr id="16" name="Arrow: Right 15">
            <a:extLst>
              <a:ext uri="{FF2B5EF4-FFF2-40B4-BE49-F238E27FC236}">
                <a16:creationId xmlns:a16="http://schemas.microsoft.com/office/drawing/2014/main" id="{CF092F5D-B2F6-A316-4352-34AB4BF42AE2}"/>
              </a:ext>
            </a:extLst>
          </p:cNvPr>
          <p:cNvSpPr/>
          <p:nvPr/>
        </p:nvSpPr>
        <p:spPr>
          <a:xfrm rot="1509174">
            <a:off x="2980658" y="5678467"/>
            <a:ext cx="978408"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Right 16">
            <a:extLst>
              <a:ext uri="{FF2B5EF4-FFF2-40B4-BE49-F238E27FC236}">
                <a16:creationId xmlns:a16="http://schemas.microsoft.com/office/drawing/2014/main" id="{0F7CDA09-AC80-A2B5-6CAD-5DA1A4D76850}"/>
              </a:ext>
            </a:extLst>
          </p:cNvPr>
          <p:cNvSpPr/>
          <p:nvPr/>
        </p:nvSpPr>
        <p:spPr>
          <a:xfrm rot="9392748">
            <a:off x="7586459" y="5688729"/>
            <a:ext cx="978408"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262F193F-30AB-8F0B-9BDA-7BFE70A6B232}"/>
              </a:ext>
            </a:extLst>
          </p:cNvPr>
          <p:cNvSpPr txBox="1"/>
          <p:nvPr/>
        </p:nvSpPr>
        <p:spPr>
          <a:xfrm>
            <a:off x="4046912" y="5746173"/>
            <a:ext cx="3483520" cy="830997"/>
          </a:xfrm>
          <a:prstGeom prst="rect">
            <a:avLst/>
          </a:prstGeom>
          <a:noFill/>
        </p:spPr>
        <p:txBody>
          <a:bodyPr wrap="square" rtlCol="0">
            <a:spAutoFit/>
          </a:bodyPr>
          <a:lstStyle/>
          <a:p>
            <a:pPr algn="ctr"/>
            <a:r>
              <a:rPr lang="en-US" sz="2400" dirty="0"/>
              <a:t>Generalize Conformal Anomaly </a:t>
            </a:r>
          </a:p>
        </p:txBody>
      </p:sp>
    </p:spTree>
    <p:extLst>
      <p:ext uri="{BB962C8B-B14F-4D97-AF65-F5344CB8AC3E}">
        <p14:creationId xmlns:p14="http://schemas.microsoft.com/office/powerpoint/2010/main" val="2163156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9A8B9-F9A9-8EB5-6263-A13C7E66E687}"/>
              </a:ext>
            </a:extLst>
          </p:cNvPr>
          <p:cNvSpPr>
            <a:spLocks noGrp="1"/>
          </p:cNvSpPr>
          <p:nvPr>
            <p:ph type="title"/>
          </p:nvPr>
        </p:nvSpPr>
        <p:spPr/>
        <p:txBody>
          <a:bodyPr>
            <a:normAutofit fontScale="90000"/>
          </a:bodyPr>
          <a:lstStyle/>
          <a:p>
            <a:pPr algn="ctr"/>
            <a:br>
              <a:rPr lang="en-US" sz="3100" dirty="0"/>
            </a:br>
            <a:r>
              <a:rPr lang="en-US" sz="4400" dirty="0"/>
              <a:t>Quantum Anomaly</a:t>
            </a:r>
            <a:br>
              <a:rPr lang="en-US" dirty="0"/>
            </a:br>
            <a:endParaRPr lang="en-US" dirty="0"/>
          </a:p>
        </p:txBody>
      </p:sp>
      <p:sp>
        <p:nvSpPr>
          <p:cNvPr id="3" name="TextBox 2">
            <a:extLst>
              <a:ext uri="{FF2B5EF4-FFF2-40B4-BE49-F238E27FC236}">
                <a16:creationId xmlns:a16="http://schemas.microsoft.com/office/drawing/2014/main" id="{06CDACFA-F9D1-1266-A57C-66A18E2257FE}"/>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5" name="TextBox 4">
            <a:extLst>
              <a:ext uri="{FF2B5EF4-FFF2-40B4-BE49-F238E27FC236}">
                <a16:creationId xmlns:a16="http://schemas.microsoft.com/office/drawing/2014/main" id="{49AA4925-13A4-801F-A1E1-9F1945D9A771}"/>
              </a:ext>
            </a:extLst>
          </p:cNvPr>
          <p:cNvSpPr txBox="1"/>
          <p:nvPr/>
        </p:nvSpPr>
        <p:spPr>
          <a:xfrm>
            <a:off x="10807593" y="1220876"/>
            <a:ext cx="1228155" cy="523220"/>
          </a:xfrm>
          <a:prstGeom prst="rect">
            <a:avLst/>
          </a:prstGeom>
          <a:noFill/>
        </p:spPr>
        <p:txBody>
          <a:bodyPr wrap="square" rtlCol="0">
            <a:spAutoFit/>
          </a:bodyPr>
          <a:lstStyle/>
          <a:p>
            <a:r>
              <a:rPr lang="en-US" sz="2800" b="1" dirty="0"/>
              <a:t>1.5</a:t>
            </a:r>
            <a:endParaRPr lang="en-US" b="1" dirty="0"/>
          </a:p>
        </p:txBody>
      </p:sp>
      <p:sp>
        <p:nvSpPr>
          <p:cNvPr id="9" name="Arrow: Left-Right 8">
            <a:extLst>
              <a:ext uri="{FF2B5EF4-FFF2-40B4-BE49-F238E27FC236}">
                <a16:creationId xmlns:a16="http://schemas.microsoft.com/office/drawing/2014/main" id="{5537507A-785B-FF19-9E96-174B99512DBE}"/>
              </a:ext>
            </a:extLst>
          </p:cNvPr>
          <p:cNvSpPr/>
          <p:nvPr/>
        </p:nvSpPr>
        <p:spPr>
          <a:xfrm>
            <a:off x="5298976" y="2208574"/>
            <a:ext cx="1216152" cy="484632"/>
          </a:xfrm>
          <a:prstGeom prst="leftRightArrow">
            <a:avLst/>
          </a:prstGeom>
          <a:solidFill>
            <a:schemeClr val="bg1">
              <a:lumMod val="95000"/>
              <a:lumOff val="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59CAE0E8-62D6-DEC8-1249-2C450E39A961}"/>
              </a:ext>
            </a:extLst>
          </p:cNvPr>
          <p:cNvSpPr txBox="1"/>
          <p:nvPr/>
        </p:nvSpPr>
        <p:spPr>
          <a:xfrm>
            <a:off x="589751" y="3460142"/>
            <a:ext cx="3847654" cy="830997"/>
          </a:xfrm>
          <a:prstGeom prst="rect">
            <a:avLst/>
          </a:prstGeom>
          <a:noFill/>
        </p:spPr>
        <p:txBody>
          <a:bodyPr wrap="square" rtlCol="0">
            <a:spAutoFit/>
          </a:bodyPr>
          <a:lstStyle/>
          <a:p>
            <a:r>
              <a:rPr lang="en-US" sz="2400" dirty="0">
                <a:solidFill>
                  <a:schemeClr val="accent5"/>
                </a:solidFill>
              </a:rPr>
              <a:t>Classic Action/</a:t>
            </a:r>
            <a:r>
              <a:rPr lang="en-US" sz="2400" dirty="0">
                <a:solidFill>
                  <a:srgbClr val="002060"/>
                </a:solidFill>
              </a:rPr>
              <a:t>Equation of motion</a:t>
            </a:r>
          </a:p>
        </p:txBody>
      </p:sp>
      <p:sp>
        <p:nvSpPr>
          <p:cNvPr id="11" name="TextBox 10">
            <a:extLst>
              <a:ext uri="{FF2B5EF4-FFF2-40B4-BE49-F238E27FC236}">
                <a16:creationId xmlns:a16="http://schemas.microsoft.com/office/drawing/2014/main" id="{B0D65EB0-FF58-4645-5C67-4A97045CEAFA}"/>
              </a:ext>
            </a:extLst>
          </p:cNvPr>
          <p:cNvSpPr txBox="1"/>
          <p:nvPr/>
        </p:nvSpPr>
        <p:spPr>
          <a:xfrm>
            <a:off x="7376699" y="3400242"/>
            <a:ext cx="4307846" cy="1200329"/>
          </a:xfrm>
          <a:prstGeom prst="rect">
            <a:avLst/>
          </a:prstGeom>
          <a:noFill/>
        </p:spPr>
        <p:txBody>
          <a:bodyPr wrap="square" rtlCol="0">
            <a:spAutoFit/>
          </a:bodyPr>
          <a:lstStyle/>
          <a:p>
            <a:r>
              <a:rPr lang="en-US" sz="2400" dirty="0">
                <a:solidFill>
                  <a:srgbClr val="C00000"/>
                </a:solidFill>
              </a:rPr>
              <a:t>Quantum Effective Action/</a:t>
            </a:r>
            <a:r>
              <a:rPr lang="en-US" sz="2400" dirty="0">
                <a:solidFill>
                  <a:schemeClr val="bg1"/>
                </a:solidFill>
              </a:rPr>
              <a:t>Functional Integral and Correlation Function</a:t>
            </a:r>
          </a:p>
        </p:txBody>
      </p:sp>
      <p:sp>
        <p:nvSpPr>
          <p:cNvPr id="12" name="Arrow: Left-Right 11">
            <a:extLst>
              <a:ext uri="{FF2B5EF4-FFF2-40B4-BE49-F238E27FC236}">
                <a16:creationId xmlns:a16="http://schemas.microsoft.com/office/drawing/2014/main" id="{83D4D152-D774-0FD2-E5D0-16DE9FEC0C5A}"/>
              </a:ext>
            </a:extLst>
          </p:cNvPr>
          <p:cNvSpPr/>
          <p:nvPr/>
        </p:nvSpPr>
        <p:spPr>
          <a:xfrm>
            <a:off x="5298976" y="3569815"/>
            <a:ext cx="1216152" cy="484632"/>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A53EC045-2FC9-8FC7-9AC3-7C20AC983EBB}"/>
              </a:ext>
            </a:extLst>
          </p:cNvPr>
          <p:cNvSpPr txBox="1"/>
          <p:nvPr/>
        </p:nvSpPr>
        <p:spPr>
          <a:xfrm>
            <a:off x="589751" y="4915176"/>
            <a:ext cx="3847654" cy="830997"/>
          </a:xfrm>
          <a:prstGeom prst="rect">
            <a:avLst/>
          </a:prstGeom>
          <a:noFill/>
        </p:spPr>
        <p:txBody>
          <a:bodyPr wrap="square" rtlCol="0">
            <a:spAutoFit/>
          </a:bodyPr>
          <a:lstStyle/>
          <a:p>
            <a:pPr algn="ctr"/>
            <a:r>
              <a:rPr lang="en-US" sz="2400" dirty="0">
                <a:solidFill>
                  <a:schemeClr val="accent5"/>
                </a:solidFill>
              </a:rPr>
              <a:t>Symmetries and corresponding invariants</a:t>
            </a:r>
          </a:p>
        </p:txBody>
      </p:sp>
      <p:sp>
        <p:nvSpPr>
          <p:cNvPr id="14" name="Arrow: Left-Right 13">
            <a:extLst>
              <a:ext uri="{FF2B5EF4-FFF2-40B4-BE49-F238E27FC236}">
                <a16:creationId xmlns:a16="http://schemas.microsoft.com/office/drawing/2014/main" id="{F2BFBCE0-8893-B1E6-8BFE-FDD82E67726C}"/>
              </a:ext>
            </a:extLst>
          </p:cNvPr>
          <p:cNvSpPr/>
          <p:nvPr/>
        </p:nvSpPr>
        <p:spPr>
          <a:xfrm>
            <a:off x="5375842" y="4931056"/>
            <a:ext cx="1216152" cy="484632"/>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0633F2E2-A601-04A5-44BD-01BD5FEE43EE}"/>
              </a:ext>
            </a:extLst>
          </p:cNvPr>
          <p:cNvSpPr txBox="1"/>
          <p:nvPr/>
        </p:nvSpPr>
        <p:spPr>
          <a:xfrm>
            <a:off x="7376699" y="4842781"/>
            <a:ext cx="4307846" cy="1015663"/>
          </a:xfrm>
          <a:prstGeom prst="rect">
            <a:avLst/>
          </a:prstGeom>
          <a:noFill/>
        </p:spPr>
        <p:txBody>
          <a:bodyPr wrap="square" rtlCol="0">
            <a:spAutoFit/>
          </a:bodyPr>
          <a:lstStyle/>
          <a:p>
            <a:r>
              <a:rPr lang="en-US" sz="2000" dirty="0"/>
              <a:t>Singularity of Effective action/correlation functions at coincident points (main singularity) </a:t>
            </a:r>
          </a:p>
        </p:txBody>
      </p:sp>
      <p:sp>
        <p:nvSpPr>
          <p:cNvPr id="16" name="Arrow: Right 15">
            <a:extLst>
              <a:ext uri="{FF2B5EF4-FFF2-40B4-BE49-F238E27FC236}">
                <a16:creationId xmlns:a16="http://schemas.microsoft.com/office/drawing/2014/main" id="{CF092F5D-B2F6-A316-4352-34AB4BF42AE2}"/>
              </a:ext>
            </a:extLst>
          </p:cNvPr>
          <p:cNvSpPr/>
          <p:nvPr/>
        </p:nvSpPr>
        <p:spPr>
          <a:xfrm rot="1509174">
            <a:off x="2370698" y="5931124"/>
            <a:ext cx="978408"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Right 16">
            <a:extLst>
              <a:ext uri="{FF2B5EF4-FFF2-40B4-BE49-F238E27FC236}">
                <a16:creationId xmlns:a16="http://schemas.microsoft.com/office/drawing/2014/main" id="{0F7CDA09-AC80-A2B5-6CAD-5DA1A4D76850}"/>
              </a:ext>
            </a:extLst>
          </p:cNvPr>
          <p:cNvSpPr/>
          <p:nvPr/>
        </p:nvSpPr>
        <p:spPr>
          <a:xfrm rot="9392748">
            <a:off x="8453534" y="6014400"/>
            <a:ext cx="978408"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262F193F-30AB-8F0B-9BDA-7BFE70A6B232}"/>
              </a:ext>
            </a:extLst>
          </p:cNvPr>
          <p:cNvSpPr txBox="1"/>
          <p:nvPr/>
        </p:nvSpPr>
        <p:spPr>
          <a:xfrm>
            <a:off x="4255077" y="6085230"/>
            <a:ext cx="3483520" cy="461665"/>
          </a:xfrm>
          <a:prstGeom prst="rect">
            <a:avLst/>
          </a:prstGeom>
          <a:noFill/>
        </p:spPr>
        <p:txBody>
          <a:bodyPr wrap="square" rtlCol="0">
            <a:spAutoFit/>
          </a:bodyPr>
          <a:lstStyle/>
          <a:p>
            <a:pPr algn="ctr"/>
            <a:r>
              <a:rPr lang="en-US" sz="2400" dirty="0"/>
              <a:t> Conformal Anomaly </a:t>
            </a:r>
          </a:p>
        </p:txBody>
      </p:sp>
      <p:sp>
        <p:nvSpPr>
          <p:cNvPr id="19" name="TextBox 18">
            <a:extLst>
              <a:ext uri="{FF2B5EF4-FFF2-40B4-BE49-F238E27FC236}">
                <a16:creationId xmlns:a16="http://schemas.microsoft.com/office/drawing/2014/main" id="{FF297942-17FC-EB26-A19D-EE76FE3C208B}"/>
              </a:ext>
            </a:extLst>
          </p:cNvPr>
          <p:cNvSpPr txBox="1"/>
          <p:nvPr/>
        </p:nvSpPr>
        <p:spPr>
          <a:xfrm>
            <a:off x="373111" y="2053147"/>
            <a:ext cx="3881966" cy="369332"/>
          </a:xfrm>
          <a:prstGeom prst="rect">
            <a:avLst/>
          </a:prstGeom>
          <a:noFill/>
        </p:spPr>
        <p:txBody>
          <a:bodyPr wrap="square" rtlCol="0">
            <a:spAutoFit/>
          </a:bodyPr>
          <a:lstStyle/>
          <a:p>
            <a:pPr algn="ctr"/>
            <a:r>
              <a:rPr lang="en-US" dirty="0">
                <a:solidFill>
                  <a:srgbClr val="FF0000"/>
                </a:solidFill>
              </a:rPr>
              <a:t>Classic Theory</a:t>
            </a:r>
          </a:p>
        </p:txBody>
      </p:sp>
      <p:sp>
        <p:nvSpPr>
          <p:cNvPr id="20" name="TextBox 19">
            <a:extLst>
              <a:ext uri="{FF2B5EF4-FFF2-40B4-BE49-F238E27FC236}">
                <a16:creationId xmlns:a16="http://schemas.microsoft.com/office/drawing/2014/main" id="{B7234A2A-6139-D042-3158-09FD3E4ED0EC}"/>
              </a:ext>
            </a:extLst>
          </p:cNvPr>
          <p:cNvSpPr txBox="1"/>
          <p:nvPr/>
        </p:nvSpPr>
        <p:spPr>
          <a:xfrm>
            <a:off x="7272932" y="2042847"/>
            <a:ext cx="3623602" cy="369332"/>
          </a:xfrm>
          <a:prstGeom prst="rect">
            <a:avLst/>
          </a:prstGeom>
          <a:noFill/>
        </p:spPr>
        <p:txBody>
          <a:bodyPr wrap="square" rtlCol="0">
            <a:spAutoFit/>
          </a:bodyPr>
          <a:lstStyle/>
          <a:p>
            <a:pPr algn="ctr"/>
            <a:r>
              <a:rPr lang="en-US" dirty="0">
                <a:solidFill>
                  <a:srgbClr val="FF0000"/>
                </a:solidFill>
              </a:rPr>
              <a:t>Quantum Theory</a:t>
            </a:r>
          </a:p>
        </p:txBody>
      </p:sp>
      <p:sp>
        <p:nvSpPr>
          <p:cNvPr id="21" name="Arrow: Right 20">
            <a:extLst>
              <a:ext uri="{FF2B5EF4-FFF2-40B4-BE49-F238E27FC236}">
                <a16:creationId xmlns:a16="http://schemas.microsoft.com/office/drawing/2014/main" id="{57CBD556-1099-056F-4D2C-1B717AEA3A96}"/>
              </a:ext>
            </a:extLst>
          </p:cNvPr>
          <p:cNvSpPr/>
          <p:nvPr/>
        </p:nvSpPr>
        <p:spPr>
          <a:xfrm rot="5400000">
            <a:off x="2076058" y="2633657"/>
            <a:ext cx="646331"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Right 22">
            <a:extLst>
              <a:ext uri="{FF2B5EF4-FFF2-40B4-BE49-F238E27FC236}">
                <a16:creationId xmlns:a16="http://schemas.microsoft.com/office/drawing/2014/main" id="{5F867227-AB83-6239-923D-498519998BC0}"/>
              </a:ext>
            </a:extLst>
          </p:cNvPr>
          <p:cNvSpPr/>
          <p:nvPr/>
        </p:nvSpPr>
        <p:spPr>
          <a:xfrm rot="5400000">
            <a:off x="8764084" y="2588156"/>
            <a:ext cx="641298" cy="4846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7442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9A8B9-F9A9-8EB5-6263-A13C7E66E687}"/>
              </a:ext>
            </a:extLst>
          </p:cNvPr>
          <p:cNvSpPr>
            <a:spLocks noGrp="1"/>
          </p:cNvSpPr>
          <p:nvPr>
            <p:ph type="title"/>
          </p:nvPr>
        </p:nvSpPr>
        <p:spPr>
          <a:xfrm>
            <a:off x="680320" y="713594"/>
            <a:ext cx="9613861" cy="1080938"/>
          </a:xfrm>
        </p:spPr>
        <p:txBody>
          <a:bodyPr>
            <a:normAutofit fontScale="90000"/>
          </a:bodyPr>
          <a:lstStyle/>
          <a:p>
            <a:pPr algn="ctr"/>
            <a:br>
              <a:rPr lang="en-US" sz="3100" dirty="0"/>
            </a:br>
            <a:r>
              <a:rPr lang="en-US" sz="4400" dirty="0" err="1"/>
              <a:t>Effect.Action</a:t>
            </a:r>
            <a:r>
              <a:rPr lang="en-US" sz="4400" dirty="0"/>
              <a:t>/Singularity/Anomaly</a:t>
            </a:r>
            <a:br>
              <a:rPr lang="en-US" dirty="0"/>
            </a:br>
            <a:endParaRPr lang="en-US" dirty="0"/>
          </a:p>
        </p:txBody>
      </p:sp>
      <p:sp>
        <p:nvSpPr>
          <p:cNvPr id="3" name="TextBox 2">
            <a:extLst>
              <a:ext uri="{FF2B5EF4-FFF2-40B4-BE49-F238E27FC236}">
                <a16:creationId xmlns:a16="http://schemas.microsoft.com/office/drawing/2014/main" id="{06CDACFA-F9D1-1266-A57C-66A18E2257FE}"/>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5" name="TextBox 4">
            <a:extLst>
              <a:ext uri="{FF2B5EF4-FFF2-40B4-BE49-F238E27FC236}">
                <a16:creationId xmlns:a16="http://schemas.microsoft.com/office/drawing/2014/main" id="{49AA4925-13A4-801F-A1E1-9F1945D9A771}"/>
              </a:ext>
            </a:extLst>
          </p:cNvPr>
          <p:cNvSpPr txBox="1"/>
          <p:nvPr/>
        </p:nvSpPr>
        <p:spPr>
          <a:xfrm>
            <a:off x="10807593" y="1220876"/>
            <a:ext cx="1228155" cy="523220"/>
          </a:xfrm>
          <a:prstGeom prst="rect">
            <a:avLst/>
          </a:prstGeom>
          <a:noFill/>
        </p:spPr>
        <p:txBody>
          <a:bodyPr wrap="square" rtlCol="0">
            <a:spAutoFit/>
          </a:bodyPr>
          <a:lstStyle/>
          <a:p>
            <a:r>
              <a:rPr lang="en-US" sz="2800" b="1" dirty="0"/>
              <a:t>1.6</a:t>
            </a:r>
            <a:endParaRPr lang="en-US" b="1" dirty="0"/>
          </a:p>
        </p:txBody>
      </p:sp>
      <p:sp>
        <p:nvSpPr>
          <p:cNvPr id="12" name="Arrow: Left-Right 11">
            <a:extLst>
              <a:ext uri="{FF2B5EF4-FFF2-40B4-BE49-F238E27FC236}">
                <a16:creationId xmlns:a16="http://schemas.microsoft.com/office/drawing/2014/main" id="{83D4D152-D774-0FD2-E5D0-16DE9FEC0C5A}"/>
              </a:ext>
            </a:extLst>
          </p:cNvPr>
          <p:cNvSpPr/>
          <p:nvPr/>
        </p:nvSpPr>
        <p:spPr>
          <a:xfrm>
            <a:off x="2912938" y="4752980"/>
            <a:ext cx="909552" cy="484632"/>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A53EC045-2FC9-8FC7-9AC3-7C20AC983EBB}"/>
              </a:ext>
            </a:extLst>
          </p:cNvPr>
          <p:cNvSpPr txBox="1"/>
          <p:nvPr/>
        </p:nvSpPr>
        <p:spPr>
          <a:xfrm>
            <a:off x="-73976" y="5856341"/>
            <a:ext cx="2453659" cy="830997"/>
          </a:xfrm>
          <a:prstGeom prst="rect">
            <a:avLst/>
          </a:prstGeom>
          <a:noFill/>
        </p:spPr>
        <p:txBody>
          <a:bodyPr wrap="square" rtlCol="0">
            <a:spAutoFit/>
          </a:bodyPr>
          <a:lstStyle/>
          <a:p>
            <a:pPr algn="ctr"/>
            <a:r>
              <a:rPr lang="en-US" sz="2400" dirty="0">
                <a:solidFill>
                  <a:schemeClr val="accent5"/>
                </a:solidFill>
              </a:rPr>
              <a:t>Similar Classic</a:t>
            </a:r>
          </a:p>
          <a:p>
            <a:pPr algn="ctr"/>
            <a:r>
              <a:rPr lang="en-US" sz="2400" dirty="0">
                <a:solidFill>
                  <a:schemeClr val="accent5"/>
                </a:solidFill>
              </a:rPr>
              <a:t> Symmetries</a:t>
            </a:r>
          </a:p>
        </p:txBody>
      </p:sp>
      <p:sp>
        <p:nvSpPr>
          <p:cNvPr id="14" name="Arrow: Left-Right 13">
            <a:extLst>
              <a:ext uri="{FF2B5EF4-FFF2-40B4-BE49-F238E27FC236}">
                <a16:creationId xmlns:a16="http://schemas.microsoft.com/office/drawing/2014/main" id="{F2BFBCE0-8893-B1E6-8BFE-FDD82E67726C}"/>
              </a:ext>
            </a:extLst>
          </p:cNvPr>
          <p:cNvSpPr/>
          <p:nvPr/>
        </p:nvSpPr>
        <p:spPr>
          <a:xfrm>
            <a:off x="7643070" y="4790226"/>
            <a:ext cx="1029612" cy="484632"/>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0633F2E2-A601-04A5-44BD-01BD5FEE43EE}"/>
              </a:ext>
            </a:extLst>
          </p:cNvPr>
          <p:cNvSpPr txBox="1"/>
          <p:nvPr/>
        </p:nvSpPr>
        <p:spPr>
          <a:xfrm>
            <a:off x="8562954" y="5743669"/>
            <a:ext cx="3998624" cy="830997"/>
          </a:xfrm>
          <a:prstGeom prst="rect">
            <a:avLst/>
          </a:prstGeom>
          <a:noFill/>
        </p:spPr>
        <p:txBody>
          <a:bodyPr wrap="square" rtlCol="0">
            <a:spAutoFit/>
          </a:bodyPr>
          <a:lstStyle/>
          <a:p>
            <a:r>
              <a:rPr lang="en-US" sz="2400" dirty="0">
                <a:solidFill>
                  <a:srgbClr val="C00000"/>
                </a:solidFill>
              </a:rPr>
              <a:t>Symmetry of Quantum Effective action ???</a:t>
            </a:r>
          </a:p>
        </p:txBody>
      </p:sp>
      <p:graphicFrame>
        <p:nvGraphicFramePr>
          <p:cNvPr id="4" name="Object 3">
            <a:extLst>
              <a:ext uri="{FF2B5EF4-FFF2-40B4-BE49-F238E27FC236}">
                <a16:creationId xmlns:a16="http://schemas.microsoft.com/office/drawing/2014/main" id="{8D93ADC9-2039-D36B-ADFA-67489AB5EAA5}"/>
              </a:ext>
            </a:extLst>
          </p:cNvPr>
          <p:cNvGraphicFramePr>
            <a:graphicFrameLocks noChangeAspect="1"/>
          </p:cNvGraphicFramePr>
          <p:nvPr>
            <p:extLst>
              <p:ext uri="{D42A27DB-BD31-4B8C-83A1-F6EECF244321}">
                <p14:modId xmlns:p14="http://schemas.microsoft.com/office/powerpoint/2010/main" val="3722608429"/>
              </p:ext>
            </p:extLst>
          </p:nvPr>
        </p:nvGraphicFramePr>
        <p:xfrm>
          <a:off x="885674" y="2189768"/>
          <a:ext cx="9598025" cy="768350"/>
        </p:xfrm>
        <a:graphic>
          <a:graphicData uri="http://schemas.openxmlformats.org/presentationml/2006/ole">
            <mc:AlternateContent xmlns:mc="http://schemas.openxmlformats.org/markup-compatibility/2006">
              <mc:Choice xmlns:v="urn:schemas-microsoft-com:vml" Requires="v">
                <p:oleObj spid="_x0000_s1062" name="Equation" r:id="rId3" imgW="3492360" imgH="279360" progId="Equation.DSMT4">
                  <p:embed/>
                </p:oleObj>
              </mc:Choice>
              <mc:Fallback>
                <p:oleObj name="Equation" r:id="rId3" imgW="3492360" imgH="279360" progId="Equation.DSMT4">
                  <p:embed/>
                  <p:pic>
                    <p:nvPicPr>
                      <p:cNvPr id="0" name=""/>
                      <p:cNvPicPr/>
                      <p:nvPr/>
                    </p:nvPicPr>
                    <p:blipFill>
                      <a:blip r:embed="rId4"/>
                      <a:stretch>
                        <a:fillRect/>
                      </a:stretch>
                    </p:blipFill>
                    <p:spPr>
                      <a:xfrm>
                        <a:off x="885674" y="2189768"/>
                        <a:ext cx="9598025" cy="768350"/>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B06184AF-56CB-BC35-1113-BAFC0D1EFA50}"/>
              </a:ext>
            </a:extLst>
          </p:cNvPr>
          <p:cNvGraphicFramePr>
            <a:graphicFrameLocks noChangeAspect="1"/>
          </p:cNvGraphicFramePr>
          <p:nvPr>
            <p:extLst>
              <p:ext uri="{D42A27DB-BD31-4B8C-83A1-F6EECF244321}">
                <p14:modId xmlns:p14="http://schemas.microsoft.com/office/powerpoint/2010/main" val="1280236267"/>
              </p:ext>
            </p:extLst>
          </p:nvPr>
        </p:nvGraphicFramePr>
        <p:xfrm>
          <a:off x="1009500" y="2835275"/>
          <a:ext cx="9350375" cy="1187450"/>
        </p:xfrm>
        <a:graphic>
          <a:graphicData uri="http://schemas.openxmlformats.org/presentationml/2006/ole">
            <mc:AlternateContent xmlns:mc="http://schemas.openxmlformats.org/markup-compatibility/2006">
              <mc:Choice xmlns:v="urn:schemas-microsoft-com:vml" Requires="v">
                <p:oleObj spid="_x0000_s1063" name="Equation" r:id="rId5" imgW="3403440" imgH="431640" progId="Equation.DSMT4">
                  <p:embed/>
                </p:oleObj>
              </mc:Choice>
              <mc:Fallback>
                <p:oleObj name="Equation" r:id="rId5" imgW="3403440" imgH="431640" progId="Equation.DSMT4">
                  <p:embed/>
                  <p:pic>
                    <p:nvPicPr>
                      <p:cNvPr id="4" name="Object 3">
                        <a:extLst>
                          <a:ext uri="{FF2B5EF4-FFF2-40B4-BE49-F238E27FC236}">
                            <a16:creationId xmlns:a16="http://schemas.microsoft.com/office/drawing/2014/main" id="{8D93ADC9-2039-D36B-ADFA-67489AB5EAA5}"/>
                          </a:ext>
                        </a:extLst>
                      </p:cNvPr>
                      <p:cNvPicPr/>
                      <p:nvPr/>
                    </p:nvPicPr>
                    <p:blipFill>
                      <a:blip r:embed="rId6"/>
                      <a:stretch>
                        <a:fillRect/>
                      </a:stretch>
                    </p:blipFill>
                    <p:spPr>
                      <a:xfrm>
                        <a:off x="1009500" y="2835275"/>
                        <a:ext cx="9350375" cy="1187450"/>
                      </a:xfrm>
                      <a:prstGeom prst="rect">
                        <a:avLst/>
                      </a:prstGeom>
                    </p:spPr>
                  </p:pic>
                </p:oleObj>
              </mc:Fallback>
            </mc:AlternateContent>
          </a:graphicData>
        </a:graphic>
      </p:graphicFrame>
      <p:sp>
        <p:nvSpPr>
          <p:cNvPr id="24" name="TextBox 23">
            <a:extLst>
              <a:ext uri="{FF2B5EF4-FFF2-40B4-BE49-F238E27FC236}">
                <a16:creationId xmlns:a16="http://schemas.microsoft.com/office/drawing/2014/main" id="{ED607F81-19CA-537A-4D8F-557307904392}"/>
              </a:ext>
            </a:extLst>
          </p:cNvPr>
          <p:cNvSpPr txBox="1"/>
          <p:nvPr/>
        </p:nvSpPr>
        <p:spPr>
          <a:xfrm>
            <a:off x="3642425" y="5885783"/>
            <a:ext cx="3229092" cy="830997"/>
          </a:xfrm>
          <a:prstGeom prst="rect">
            <a:avLst/>
          </a:prstGeom>
          <a:noFill/>
        </p:spPr>
        <p:txBody>
          <a:bodyPr wrap="square" rtlCol="0">
            <a:spAutoFit/>
          </a:bodyPr>
          <a:lstStyle/>
          <a:p>
            <a:pPr algn="ctr"/>
            <a:r>
              <a:rPr lang="en-US" sz="2400" dirty="0" err="1">
                <a:solidFill>
                  <a:schemeClr val="accent5"/>
                </a:solidFill>
              </a:rPr>
              <a:t>Quant.Cons</a:t>
            </a:r>
            <a:r>
              <a:rPr lang="en-US" sz="2400" dirty="0">
                <a:solidFill>
                  <a:schemeClr val="accent5"/>
                </a:solidFill>
              </a:rPr>
              <a:t>. Cond. (Ward Identity)</a:t>
            </a:r>
          </a:p>
        </p:txBody>
      </p:sp>
      <p:graphicFrame>
        <p:nvGraphicFramePr>
          <p:cNvPr id="6" name="Object 5">
            <a:extLst>
              <a:ext uri="{FF2B5EF4-FFF2-40B4-BE49-F238E27FC236}">
                <a16:creationId xmlns:a16="http://schemas.microsoft.com/office/drawing/2014/main" id="{9147196B-7A4F-8764-2C74-3BF674F76363}"/>
              </a:ext>
            </a:extLst>
          </p:cNvPr>
          <p:cNvGraphicFramePr>
            <a:graphicFrameLocks noChangeAspect="1"/>
          </p:cNvGraphicFramePr>
          <p:nvPr>
            <p:extLst>
              <p:ext uri="{D42A27DB-BD31-4B8C-83A1-F6EECF244321}">
                <p14:modId xmlns:p14="http://schemas.microsoft.com/office/powerpoint/2010/main" val="3145770606"/>
              </p:ext>
            </p:extLst>
          </p:nvPr>
        </p:nvGraphicFramePr>
        <p:xfrm>
          <a:off x="760811" y="4340793"/>
          <a:ext cx="2142628" cy="1420183"/>
        </p:xfrm>
        <a:graphic>
          <a:graphicData uri="http://schemas.openxmlformats.org/presentationml/2006/ole">
            <mc:AlternateContent xmlns:mc="http://schemas.openxmlformats.org/markup-compatibility/2006">
              <mc:Choice xmlns:v="urn:schemas-microsoft-com:vml" Requires="v">
                <p:oleObj spid="_x0000_s1064" name="Equation" r:id="rId7" imgW="495000" imgH="457200" progId="Equation.DSMT4">
                  <p:embed/>
                </p:oleObj>
              </mc:Choice>
              <mc:Fallback>
                <p:oleObj name="Equation" r:id="rId7" imgW="495000" imgH="457200" progId="Equation.DSMT4">
                  <p:embed/>
                  <p:pic>
                    <p:nvPicPr>
                      <p:cNvPr id="0" name=""/>
                      <p:cNvPicPr/>
                      <p:nvPr/>
                    </p:nvPicPr>
                    <p:blipFill>
                      <a:blip r:embed="rId8"/>
                      <a:stretch>
                        <a:fillRect/>
                      </a:stretch>
                    </p:blipFill>
                    <p:spPr>
                      <a:xfrm>
                        <a:off x="760811" y="4340793"/>
                        <a:ext cx="2142628" cy="1420183"/>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5FC6051A-68F4-BB7E-5E58-AD55239AC2F9}"/>
              </a:ext>
            </a:extLst>
          </p:cNvPr>
          <p:cNvGraphicFramePr>
            <a:graphicFrameLocks noChangeAspect="1"/>
          </p:cNvGraphicFramePr>
          <p:nvPr>
            <p:extLst>
              <p:ext uri="{D42A27DB-BD31-4B8C-83A1-F6EECF244321}">
                <p14:modId xmlns:p14="http://schemas.microsoft.com/office/powerpoint/2010/main" val="748144704"/>
              </p:ext>
            </p:extLst>
          </p:nvPr>
        </p:nvGraphicFramePr>
        <p:xfrm>
          <a:off x="9181854" y="4246923"/>
          <a:ext cx="2224654" cy="1496746"/>
        </p:xfrm>
        <a:graphic>
          <a:graphicData uri="http://schemas.openxmlformats.org/presentationml/2006/ole">
            <mc:AlternateContent xmlns:mc="http://schemas.openxmlformats.org/markup-compatibility/2006">
              <mc:Choice xmlns:v="urn:schemas-microsoft-com:vml" Requires="v">
                <p:oleObj spid="_x0000_s1065" name="Equation" r:id="rId9" imgW="749160" imgH="457200" progId="Equation.DSMT4">
                  <p:embed/>
                </p:oleObj>
              </mc:Choice>
              <mc:Fallback>
                <p:oleObj name="Equation" r:id="rId9" imgW="749160" imgH="457200" progId="Equation.DSMT4">
                  <p:embed/>
                  <p:pic>
                    <p:nvPicPr>
                      <p:cNvPr id="0" name=""/>
                      <p:cNvPicPr/>
                      <p:nvPr/>
                    </p:nvPicPr>
                    <p:blipFill>
                      <a:blip r:embed="rId10"/>
                      <a:stretch>
                        <a:fillRect/>
                      </a:stretch>
                    </p:blipFill>
                    <p:spPr>
                      <a:xfrm>
                        <a:off x="9181854" y="4246923"/>
                        <a:ext cx="2224654" cy="1496746"/>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CBDC41AE-19E1-91D0-A5B9-930A85C19DC9}"/>
              </a:ext>
            </a:extLst>
          </p:cNvPr>
          <p:cNvSpPr txBox="1"/>
          <p:nvPr/>
        </p:nvSpPr>
        <p:spPr>
          <a:xfrm>
            <a:off x="7548410" y="3967481"/>
            <a:ext cx="1124272" cy="584775"/>
          </a:xfrm>
          <a:prstGeom prst="rect">
            <a:avLst/>
          </a:prstGeom>
          <a:noFill/>
        </p:spPr>
        <p:txBody>
          <a:bodyPr wrap="square" rtlCol="0">
            <a:spAutoFit/>
          </a:bodyPr>
          <a:lstStyle/>
          <a:p>
            <a:pPr algn="ctr"/>
            <a:r>
              <a:rPr lang="en-US" sz="3200" dirty="0"/>
              <a:t>??</a:t>
            </a:r>
          </a:p>
        </p:txBody>
      </p:sp>
      <p:graphicFrame>
        <p:nvGraphicFramePr>
          <p:cNvPr id="25" name="Object 24">
            <a:extLst>
              <a:ext uri="{FF2B5EF4-FFF2-40B4-BE49-F238E27FC236}">
                <a16:creationId xmlns:a16="http://schemas.microsoft.com/office/drawing/2014/main" id="{A17D58C1-05C4-DD99-A665-1288735A7B86}"/>
              </a:ext>
            </a:extLst>
          </p:cNvPr>
          <p:cNvGraphicFramePr>
            <a:graphicFrameLocks noChangeAspect="1"/>
          </p:cNvGraphicFramePr>
          <p:nvPr>
            <p:extLst>
              <p:ext uri="{D42A27DB-BD31-4B8C-83A1-F6EECF244321}">
                <p14:modId xmlns:p14="http://schemas.microsoft.com/office/powerpoint/2010/main" val="1874430853"/>
              </p:ext>
            </p:extLst>
          </p:nvPr>
        </p:nvGraphicFramePr>
        <p:xfrm>
          <a:off x="4178429" y="4416165"/>
          <a:ext cx="3409687" cy="1388694"/>
        </p:xfrm>
        <a:graphic>
          <a:graphicData uri="http://schemas.openxmlformats.org/presentationml/2006/ole">
            <mc:AlternateContent xmlns:mc="http://schemas.openxmlformats.org/markup-compatibility/2006">
              <mc:Choice xmlns:v="urn:schemas-microsoft-com:vml" Requires="v">
                <p:oleObj spid="_x0000_s1066" name="Equation" r:id="rId11" imgW="1282680" imgH="457200" progId="Equation.DSMT4">
                  <p:embed/>
                </p:oleObj>
              </mc:Choice>
              <mc:Fallback>
                <p:oleObj name="Equation" r:id="rId11" imgW="1282680" imgH="457200" progId="Equation.DSMT4">
                  <p:embed/>
                  <p:pic>
                    <p:nvPicPr>
                      <p:cNvPr id="0" name=""/>
                      <p:cNvPicPr/>
                      <p:nvPr/>
                    </p:nvPicPr>
                    <p:blipFill>
                      <a:blip r:embed="rId12"/>
                      <a:stretch>
                        <a:fillRect/>
                      </a:stretch>
                    </p:blipFill>
                    <p:spPr>
                      <a:xfrm>
                        <a:off x="4178429" y="4416165"/>
                        <a:ext cx="3409687" cy="1388694"/>
                      </a:xfrm>
                      <a:prstGeom prst="rect">
                        <a:avLst/>
                      </a:prstGeom>
                    </p:spPr>
                  </p:pic>
                </p:oleObj>
              </mc:Fallback>
            </mc:AlternateContent>
          </a:graphicData>
        </a:graphic>
      </p:graphicFrame>
      <p:sp>
        <p:nvSpPr>
          <p:cNvPr id="26" name="TextBox 25">
            <a:extLst>
              <a:ext uri="{FF2B5EF4-FFF2-40B4-BE49-F238E27FC236}">
                <a16:creationId xmlns:a16="http://schemas.microsoft.com/office/drawing/2014/main" id="{07A9BAE1-9924-3C82-B785-54ED6C6F841C}"/>
              </a:ext>
            </a:extLst>
          </p:cNvPr>
          <p:cNvSpPr txBox="1"/>
          <p:nvPr/>
        </p:nvSpPr>
        <p:spPr>
          <a:xfrm>
            <a:off x="2805578" y="4048405"/>
            <a:ext cx="1124272" cy="584775"/>
          </a:xfrm>
          <a:prstGeom prst="rect">
            <a:avLst/>
          </a:prstGeom>
          <a:noFill/>
        </p:spPr>
        <p:txBody>
          <a:bodyPr wrap="square" rtlCol="0">
            <a:spAutoFit/>
          </a:bodyPr>
          <a:lstStyle/>
          <a:p>
            <a:pPr algn="ctr"/>
            <a:r>
              <a:rPr lang="en-US" sz="3200" dirty="0"/>
              <a:t>??</a:t>
            </a:r>
          </a:p>
        </p:txBody>
      </p:sp>
    </p:spTree>
    <p:extLst>
      <p:ext uri="{BB962C8B-B14F-4D97-AF65-F5344CB8AC3E}">
        <p14:creationId xmlns:p14="http://schemas.microsoft.com/office/powerpoint/2010/main" val="2098422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9A8B9-F9A9-8EB5-6263-A13C7E66E687}"/>
              </a:ext>
            </a:extLst>
          </p:cNvPr>
          <p:cNvSpPr>
            <a:spLocks noGrp="1"/>
          </p:cNvSpPr>
          <p:nvPr>
            <p:ph type="title"/>
          </p:nvPr>
        </p:nvSpPr>
        <p:spPr>
          <a:xfrm>
            <a:off x="680320" y="713594"/>
            <a:ext cx="9613861" cy="1080938"/>
          </a:xfrm>
        </p:spPr>
        <p:txBody>
          <a:bodyPr>
            <a:normAutofit fontScale="90000"/>
          </a:bodyPr>
          <a:lstStyle/>
          <a:p>
            <a:pPr algn="ctr"/>
            <a:br>
              <a:rPr lang="en-US" sz="3100" dirty="0"/>
            </a:br>
            <a:r>
              <a:rPr lang="en-US" sz="4400" dirty="0" err="1"/>
              <a:t>SingularityAnomaly</a:t>
            </a:r>
            <a:br>
              <a:rPr lang="en-US" dirty="0"/>
            </a:br>
            <a:endParaRPr lang="en-US" dirty="0"/>
          </a:p>
        </p:txBody>
      </p:sp>
      <p:sp>
        <p:nvSpPr>
          <p:cNvPr id="3" name="TextBox 2">
            <a:extLst>
              <a:ext uri="{FF2B5EF4-FFF2-40B4-BE49-F238E27FC236}">
                <a16:creationId xmlns:a16="http://schemas.microsoft.com/office/drawing/2014/main" id="{06CDACFA-F9D1-1266-A57C-66A18E2257FE}"/>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5" name="TextBox 4">
            <a:extLst>
              <a:ext uri="{FF2B5EF4-FFF2-40B4-BE49-F238E27FC236}">
                <a16:creationId xmlns:a16="http://schemas.microsoft.com/office/drawing/2014/main" id="{49AA4925-13A4-801F-A1E1-9F1945D9A771}"/>
              </a:ext>
            </a:extLst>
          </p:cNvPr>
          <p:cNvSpPr txBox="1"/>
          <p:nvPr/>
        </p:nvSpPr>
        <p:spPr>
          <a:xfrm>
            <a:off x="10807593" y="1220876"/>
            <a:ext cx="1228155" cy="523220"/>
          </a:xfrm>
          <a:prstGeom prst="rect">
            <a:avLst/>
          </a:prstGeom>
          <a:noFill/>
        </p:spPr>
        <p:txBody>
          <a:bodyPr wrap="square" rtlCol="0">
            <a:spAutoFit/>
          </a:bodyPr>
          <a:lstStyle/>
          <a:p>
            <a:r>
              <a:rPr lang="en-US" sz="2800" b="1" dirty="0"/>
              <a:t>1.7</a:t>
            </a:r>
            <a:endParaRPr lang="en-US" b="1" dirty="0"/>
          </a:p>
        </p:txBody>
      </p:sp>
      <p:sp>
        <p:nvSpPr>
          <p:cNvPr id="14" name="Arrow: Left-Right 13">
            <a:extLst>
              <a:ext uri="{FF2B5EF4-FFF2-40B4-BE49-F238E27FC236}">
                <a16:creationId xmlns:a16="http://schemas.microsoft.com/office/drawing/2014/main" id="{F2BFBCE0-8893-B1E6-8BFE-FDD82E67726C}"/>
              </a:ext>
            </a:extLst>
          </p:cNvPr>
          <p:cNvSpPr/>
          <p:nvPr/>
        </p:nvSpPr>
        <p:spPr>
          <a:xfrm>
            <a:off x="8058328" y="6193736"/>
            <a:ext cx="1029612" cy="355853"/>
          </a:xfrm>
          <a:prstGeom prst="lef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Object 5">
            <a:extLst>
              <a:ext uri="{FF2B5EF4-FFF2-40B4-BE49-F238E27FC236}">
                <a16:creationId xmlns:a16="http://schemas.microsoft.com/office/drawing/2014/main" id="{9147196B-7A4F-8764-2C74-3BF674F76363}"/>
              </a:ext>
            </a:extLst>
          </p:cNvPr>
          <p:cNvGraphicFramePr>
            <a:graphicFrameLocks noChangeAspect="1"/>
          </p:cNvGraphicFramePr>
          <p:nvPr>
            <p:extLst>
              <p:ext uri="{D42A27DB-BD31-4B8C-83A1-F6EECF244321}">
                <p14:modId xmlns:p14="http://schemas.microsoft.com/office/powerpoint/2010/main" val="496162629"/>
              </p:ext>
            </p:extLst>
          </p:nvPr>
        </p:nvGraphicFramePr>
        <p:xfrm>
          <a:off x="726952" y="5788553"/>
          <a:ext cx="1225107" cy="812029"/>
        </p:xfrm>
        <a:graphic>
          <a:graphicData uri="http://schemas.openxmlformats.org/presentationml/2006/ole">
            <mc:AlternateContent xmlns:mc="http://schemas.openxmlformats.org/markup-compatibility/2006">
              <mc:Choice xmlns:v="urn:schemas-microsoft-com:vml" Requires="v">
                <p:oleObj spid="_x0000_s2078" name="Equation" r:id="rId3" imgW="495000" imgH="457200" progId="Equation.DSMT4">
                  <p:embed/>
                </p:oleObj>
              </mc:Choice>
              <mc:Fallback>
                <p:oleObj name="Equation" r:id="rId3" imgW="495000" imgH="457200" progId="Equation.DSMT4">
                  <p:embed/>
                  <p:pic>
                    <p:nvPicPr>
                      <p:cNvPr id="6" name="Object 5">
                        <a:extLst>
                          <a:ext uri="{FF2B5EF4-FFF2-40B4-BE49-F238E27FC236}">
                            <a16:creationId xmlns:a16="http://schemas.microsoft.com/office/drawing/2014/main" id="{9147196B-7A4F-8764-2C74-3BF674F76363}"/>
                          </a:ext>
                        </a:extLst>
                      </p:cNvPr>
                      <p:cNvPicPr/>
                      <p:nvPr/>
                    </p:nvPicPr>
                    <p:blipFill>
                      <a:blip r:embed="rId4"/>
                      <a:stretch>
                        <a:fillRect/>
                      </a:stretch>
                    </p:blipFill>
                    <p:spPr>
                      <a:xfrm>
                        <a:off x="726952" y="5788553"/>
                        <a:ext cx="1225107" cy="812029"/>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5FC6051A-68F4-BB7E-5E58-AD55239AC2F9}"/>
              </a:ext>
            </a:extLst>
          </p:cNvPr>
          <p:cNvGraphicFramePr>
            <a:graphicFrameLocks noChangeAspect="1"/>
          </p:cNvGraphicFramePr>
          <p:nvPr>
            <p:extLst>
              <p:ext uri="{D42A27DB-BD31-4B8C-83A1-F6EECF244321}">
                <p14:modId xmlns:p14="http://schemas.microsoft.com/office/powerpoint/2010/main" val="3812136543"/>
              </p:ext>
            </p:extLst>
          </p:nvPr>
        </p:nvGraphicFramePr>
        <p:xfrm>
          <a:off x="9452797" y="6026748"/>
          <a:ext cx="2185987" cy="747712"/>
        </p:xfrm>
        <a:graphic>
          <a:graphicData uri="http://schemas.openxmlformats.org/presentationml/2006/ole">
            <mc:AlternateContent xmlns:mc="http://schemas.openxmlformats.org/markup-compatibility/2006">
              <mc:Choice xmlns:v="urn:schemas-microsoft-com:vml" Requires="v">
                <p:oleObj spid="_x0000_s2079" name="Equation" r:id="rId5" imgW="736560" imgH="228600" progId="Equation.DSMT4">
                  <p:embed/>
                </p:oleObj>
              </mc:Choice>
              <mc:Fallback>
                <p:oleObj name="Equation" r:id="rId5" imgW="736560" imgH="228600" progId="Equation.DSMT4">
                  <p:embed/>
                  <p:pic>
                    <p:nvPicPr>
                      <p:cNvPr id="7" name="Object 6">
                        <a:extLst>
                          <a:ext uri="{FF2B5EF4-FFF2-40B4-BE49-F238E27FC236}">
                            <a16:creationId xmlns:a16="http://schemas.microsoft.com/office/drawing/2014/main" id="{5FC6051A-68F4-BB7E-5E58-AD55239AC2F9}"/>
                          </a:ext>
                        </a:extLst>
                      </p:cNvPr>
                      <p:cNvPicPr/>
                      <p:nvPr/>
                    </p:nvPicPr>
                    <p:blipFill>
                      <a:blip r:embed="rId6"/>
                      <a:stretch>
                        <a:fillRect/>
                      </a:stretch>
                    </p:blipFill>
                    <p:spPr>
                      <a:xfrm>
                        <a:off x="9452797" y="6026748"/>
                        <a:ext cx="2185987" cy="747712"/>
                      </a:xfrm>
                      <a:prstGeom prst="rect">
                        <a:avLst/>
                      </a:prstGeom>
                    </p:spPr>
                  </p:pic>
                </p:oleObj>
              </mc:Fallback>
            </mc:AlternateContent>
          </a:graphicData>
        </a:graphic>
      </p:graphicFrame>
      <p:graphicFrame>
        <p:nvGraphicFramePr>
          <p:cNvPr id="25" name="Object 24">
            <a:extLst>
              <a:ext uri="{FF2B5EF4-FFF2-40B4-BE49-F238E27FC236}">
                <a16:creationId xmlns:a16="http://schemas.microsoft.com/office/drawing/2014/main" id="{A17D58C1-05C4-DD99-A665-1288735A7B86}"/>
              </a:ext>
            </a:extLst>
          </p:cNvPr>
          <p:cNvGraphicFramePr>
            <a:graphicFrameLocks noChangeAspect="1"/>
          </p:cNvGraphicFramePr>
          <p:nvPr>
            <p:extLst>
              <p:ext uri="{D42A27DB-BD31-4B8C-83A1-F6EECF244321}">
                <p14:modId xmlns:p14="http://schemas.microsoft.com/office/powerpoint/2010/main" val="2998761390"/>
              </p:ext>
            </p:extLst>
          </p:nvPr>
        </p:nvGraphicFramePr>
        <p:xfrm>
          <a:off x="4305893" y="6089072"/>
          <a:ext cx="3172968" cy="600191"/>
        </p:xfrm>
        <a:graphic>
          <a:graphicData uri="http://schemas.openxmlformats.org/presentationml/2006/ole">
            <mc:AlternateContent xmlns:mc="http://schemas.openxmlformats.org/markup-compatibility/2006">
              <mc:Choice xmlns:v="urn:schemas-microsoft-com:vml" Requires="v">
                <p:oleObj spid="_x0000_s2080" name="Equation" r:id="rId7" imgW="1269720" imgH="228600" progId="Equation.DSMT4">
                  <p:embed/>
                </p:oleObj>
              </mc:Choice>
              <mc:Fallback>
                <p:oleObj name="Equation" r:id="rId7" imgW="1269720" imgH="228600" progId="Equation.DSMT4">
                  <p:embed/>
                  <p:pic>
                    <p:nvPicPr>
                      <p:cNvPr id="25" name="Object 24">
                        <a:extLst>
                          <a:ext uri="{FF2B5EF4-FFF2-40B4-BE49-F238E27FC236}">
                            <a16:creationId xmlns:a16="http://schemas.microsoft.com/office/drawing/2014/main" id="{A17D58C1-05C4-DD99-A665-1288735A7B86}"/>
                          </a:ext>
                        </a:extLst>
                      </p:cNvPr>
                      <p:cNvPicPr/>
                      <p:nvPr/>
                    </p:nvPicPr>
                    <p:blipFill>
                      <a:blip r:embed="rId8"/>
                      <a:stretch>
                        <a:fillRect/>
                      </a:stretch>
                    </p:blipFill>
                    <p:spPr>
                      <a:xfrm>
                        <a:off x="4305893" y="6089072"/>
                        <a:ext cx="3172968" cy="600191"/>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D39E58EE-609B-C2C6-67ED-453E7A00451F}"/>
              </a:ext>
            </a:extLst>
          </p:cNvPr>
          <p:cNvSpPr txBox="1"/>
          <p:nvPr/>
        </p:nvSpPr>
        <p:spPr>
          <a:xfrm>
            <a:off x="1289304" y="2027131"/>
            <a:ext cx="7892550" cy="892552"/>
          </a:xfrm>
          <a:prstGeom prst="rect">
            <a:avLst/>
          </a:prstGeom>
          <a:noFill/>
        </p:spPr>
        <p:txBody>
          <a:bodyPr wrap="square" rtlCol="0">
            <a:spAutoFit/>
          </a:bodyPr>
          <a:lstStyle/>
          <a:p>
            <a:pPr algn="ctr"/>
            <a:r>
              <a:rPr lang="en-US" sz="2400" dirty="0">
                <a:solidFill>
                  <a:srgbClr val="C00000"/>
                </a:solidFill>
              </a:rPr>
              <a:t>Singularity change this game:</a:t>
            </a:r>
          </a:p>
          <a:p>
            <a:pPr algn="ctr"/>
            <a:r>
              <a:rPr lang="en-US" sz="2800" b="1" dirty="0">
                <a:solidFill>
                  <a:srgbClr val="C00000"/>
                </a:solidFill>
              </a:rPr>
              <a:t>Only one will survive </a:t>
            </a:r>
            <a:r>
              <a:rPr lang="en-US" sz="2400" dirty="0">
                <a:solidFill>
                  <a:srgbClr val="C00000"/>
                </a:solidFill>
              </a:rPr>
              <a:t>in quantum world</a:t>
            </a:r>
            <a:endParaRPr lang="en-US" sz="2400" b="1" dirty="0">
              <a:solidFill>
                <a:srgbClr val="C00000"/>
              </a:solidFill>
            </a:endParaRPr>
          </a:p>
        </p:txBody>
      </p:sp>
      <p:graphicFrame>
        <p:nvGraphicFramePr>
          <p:cNvPr id="10" name="Object 9">
            <a:extLst>
              <a:ext uri="{FF2B5EF4-FFF2-40B4-BE49-F238E27FC236}">
                <a16:creationId xmlns:a16="http://schemas.microsoft.com/office/drawing/2014/main" id="{C1B9A03A-6B3B-C1D4-B3F3-5BD7D4DC9D0F}"/>
              </a:ext>
            </a:extLst>
          </p:cNvPr>
          <p:cNvGraphicFramePr>
            <a:graphicFrameLocks noChangeAspect="1"/>
          </p:cNvGraphicFramePr>
          <p:nvPr>
            <p:extLst>
              <p:ext uri="{D42A27DB-BD31-4B8C-83A1-F6EECF244321}">
                <p14:modId xmlns:p14="http://schemas.microsoft.com/office/powerpoint/2010/main" val="515410355"/>
              </p:ext>
            </p:extLst>
          </p:nvPr>
        </p:nvGraphicFramePr>
        <p:xfrm>
          <a:off x="-19050" y="2932113"/>
          <a:ext cx="11690350" cy="2705100"/>
        </p:xfrm>
        <a:graphic>
          <a:graphicData uri="http://schemas.openxmlformats.org/presentationml/2006/ole">
            <mc:AlternateContent xmlns:mc="http://schemas.openxmlformats.org/markup-compatibility/2006">
              <mc:Choice xmlns:v="urn:schemas-microsoft-com:vml" Requires="v">
                <p:oleObj spid="_x0000_s2081" name="Equation" r:id="rId9" imgW="3238200" imgH="1066680" progId="Equation.DSMT4">
                  <p:embed/>
                </p:oleObj>
              </mc:Choice>
              <mc:Fallback>
                <p:oleObj name="Equation" r:id="rId9" imgW="3238200" imgH="1066680" progId="Equation.DSMT4">
                  <p:embed/>
                  <p:pic>
                    <p:nvPicPr>
                      <p:cNvPr id="0" name=""/>
                      <p:cNvPicPr/>
                      <p:nvPr/>
                    </p:nvPicPr>
                    <p:blipFill>
                      <a:blip r:embed="rId10"/>
                      <a:stretch>
                        <a:fillRect/>
                      </a:stretch>
                    </p:blipFill>
                    <p:spPr>
                      <a:xfrm>
                        <a:off x="-19050" y="2932113"/>
                        <a:ext cx="11690350" cy="2705100"/>
                      </a:xfrm>
                      <a:prstGeom prst="rect">
                        <a:avLst/>
                      </a:prstGeom>
                    </p:spPr>
                  </p:pic>
                </p:oleObj>
              </mc:Fallback>
            </mc:AlternateContent>
          </a:graphicData>
        </a:graphic>
      </p:graphicFrame>
      <p:sp>
        <p:nvSpPr>
          <p:cNvPr id="19" name="Arrow: Right 18">
            <a:extLst>
              <a:ext uri="{FF2B5EF4-FFF2-40B4-BE49-F238E27FC236}">
                <a16:creationId xmlns:a16="http://schemas.microsoft.com/office/drawing/2014/main" id="{A3C63E3F-CED7-7510-DCC3-62CB9C135AAB}"/>
              </a:ext>
            </a:extLst>
          </p:cNvPr>
          <p:cNvSpPr/>
          <p:nvPr/>
        </p:nvSpPr>
        <p:spPr>
          <a:xfrm rot="949453">
            <a:off x="2635284" y="5981080"/>
            <a:ext cx="978408" cy="173932"/>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E642B51-33E5-E51E-3230-EFB8F0BBE0FF}"/>
              </a:ext>
            </a:extLst>
          </p:cNvPr>
          <p:cNvSpPr/>
          <p:nvPr/>
        </p:nvSpPr>
        <p:spPr>
          <a:xfrm>
            <a:off x="2646865" y="6372146"/>
            <a:ext cx="978408" cy="177443"/>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2152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78D7199-32B2-4F24-8480-6141B7098449}"/>
              </a:ext>
            </a:extLst>
          </p:cNvPr>
          <p:cNvSpPr>
            <a:spLocks noGrp="1"/>
          </p:cNvSpPr>
          <p:nvPr>
            <p:ph type="title"/>
          </p:nvPr>
        </p:nvSpPr>
        <p:spPr/>
        <p:txBody>
          <a:bodyPr>
            <a:normAutofit/>
          </a:bodyPr>
          <a:lstStyle/>
          <a:p>
            <a:pPr algn="ctr"/>
            <a:br>
              <a:rPr lang="en-US" sz="1800" dirty="0"/>
            </a:br>
            <a:r>
              <a:rPr lang="en-US" sz="2400" i="0" u="none" strike="noStrike" baseline="0" dirty="0"/>
              <a:t>Team Members : </a:t>
            </a:r>
            <a:r>
              <a:rPr lang="en-US" sz="2400" dirty="0"/>
              <a:t>all members are affiliated</a:t>
            </a:r>
            <a:r>
              <a:rPr lang="en-US" sz="2400" i="0" u="none" strike="noStrike" baseline="0" dirty="0"/>
              <a:t> in Theory Division of AANL</a:t>
            </a:r>
            <a:endParaRPr lang="en-US" sz="2400" dirty="0"/>
          </a:p>
        </p:txBody>
      </p:sp>
      <p:sp>
        <p:nvSpPr>
          <p:cNvPr id="5" name="TextBox 4">
            <a:extLst>
              <a:ext uri="{FF2B5EF4-FFF2-40B4-BE49-F238E27FC236}">
                <a16:creationId xmlns:a16="http://schemas.microsoft.com/office/drawing/2014/main" id="{6E353C53-F4D8-4509-A13C-ACED584D36D3}"/>
              </a:ext>
            </a:extLst>
          </p:cNvPr>
          <p:cNvSpPr txBox="1"/>
          <p:nvPr/>
        </p:nvSpPr>
        <p:spPr>
          <a:xfrm>
            <a:off x="10706324" y="749096"/>
            <a:ext cx="1456944" cy="369332"/>
          </a:xfrm>
          <a:prstGeom prst="rect">
            <a:avLst/>
          </a:prstGeom>
          <a:noFill/>
        </p:spPr>
        <p:txBody>
          <a:bodyPr wrap="square">
            <a:spAutoFit/>
          </a:bodyPr>
          <a:lstStyle/>
          <a:p>
            <a:r>
              <a:rPr lang="en-US" sz="1800" dirty="0">
                <a:solidFill>
                  <a:schemeClr val="bg1"/>
                </a:solidFill>
              </a:rPr>
              <a:t>21AG-1C060</a:t>
            </a:r>
            <a:endParaRPr lang="en-US" dirty="0">
              <a:solidFill>
                <a:schemeClr val="bg1"/>
              </a:solidFill>
            </a:endParaRPr>
          </a:p>
        </p:txBody>
      </p:sp>
      <p:sp>
        <p:nvSpPr>
          <p:cNvPr id="6" name="TextBox 5">
            <a:extLst>
              <a:ext uri="{FF2B5EF4-FFF2-40B4-BE49-F238E27FC236}">
                <a16:creationId xmlns:a16="http://schemas.microsoft.com/office/drawing/2014/main" id="{4114C13D-3B65-4BAC-8E26-2931828B9ECC}"/>
              </a:ext>
            </a:extLst>
          </p:cNvPr>
          <p:cNvSpPr txBox="1"/>
          <p:nvPr/>
        </p:nvSpPr>
        <p:spPr>
          <a:xfrm>
            <a:off x="11008668" y="1228844"/>
            <a:ext cx="852257" cy="523220"/>
          </a:xfrm>
          <a:prstGeom prst="rect">
            <a:avLst/>
          </a:prstGeom>
          <a:noFill/>
        </p:spPr>
        <p:txBody>
          <a:bodyPr wrap="square" rtlCol="0">
            <a:spAutoFit/>
          </a:bodyPr>
          <a:lstStyle/>
          <a:p>
            <a:r>
              <a:rPr lang="en-US" sz="2800" b="1" dirty="0"/>
              <a:t>2.1</a:t>
            </a:r>
            <a:endParaRPr lang="en-US" b="1" dirty="0"/>
          </a:p>
        </p:txBody>
      </p:sp>
      <p:sp>
        <p:nvSpPr>
          <p:cNvPr id="3" name="Frame 2">
            <a:extLst>
              <a:ext uri="{FF2B5EF4-FFF2-40B4-BE49-F238E27FC236}">
                <a16:creationId xmlns:a16="http://schemas.microsoft.com/office/drawing/2014/main" id="{91130A3E-0973-4175-BE12-E2150F1FA2D2}"/>
              </a:ext>
            </a:extLst>
          </p:cNvPr>
          <p:cNvSpPr/>
          <p:nvPr/>
        </p:nvSpPr>
        <p:spPr>
          <a:xfrm>
            <a:off x="409223" y="2296640"/>
            <a:ext cx="10156055" cy="926822"/>
          </a:xfrm>
          <a:prstGeom prst="frame">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solidFill>
                <a:schemeClr val="tx1"/>
              </a:solidFill>
            </a:endParaRPr>
          </a:p>
        </p:txBody>
      </p:sp>
      <p:sp>
        <p:nvSpPr>
          <p:cNvPr id="12" name="TextBox 11">
            <a:extLst>
              <a:ext uri="{FF2B5EF4-FFF2-40B4-BE49-F238E27FC236}">
                <a16:creationId xmlns:a16="http://schemas.microsoft.com/office/drawing/2014/main" id="{C8016428-215D-4071-B447-28792CD613E5}"/>
              </a:ext>
            </a:extLst>
          </p:cNvPr>
          <p:cNvSpPr txBox="1"/>
          <p:nvPr/>
        </p:nvSpPr>
        <p:spPr>
          <a:xfrm>
            <a:off x="680321" y="2436886"/>
            <a:ext cx="9461378" cy="646331"/>
          </a:xfrm>
          <a:prstGeom prst="rect">
            <a:avLst/>
          </a:prstGeom>
          <a:noFill/>
        </p:spPr>
        <p:txBody>
          <a:bodyPr wrap="square">
            <a:spAutoFit/>
          </a:bodyPr>
          <a:lstStyle/>
          <a:p>
            <a:pPr algn="ctr"/>
            <a:r>
              <a:rPr lang="en-US" b="0" i="0" dirty="0">
                <a:solidFill>
                  <a:srgbClr val="000000"/>
                </a:solidFill>
                <a:effectLst/>
                <a:latin typeface="Roboto"/>
              </a:rPr>
              <a:t>Our group consists of two </a:t>
            </a:r>
            <a:r>
              <a:rPr lang="en-US" dirty="0">
                <a:solidFill>
                  <a:srgbClr val="000000"/>
                </a:solidFill>
                <a:latin typeface="Roboto"/>
              </a:rPr>
              <a:t>L</a:t>
            </a:r>
            <a:r>
              <a:rPr lang="en-US" b="0" i="0" dirty="0">
                <a:solidFill>
                  <a:srgbClr val="000000"/>
                </a:solidFill>
                <a:effectLst/>
                <a:latin typeface="Roboto"/>
              </a:rPr>
              <a:t>eading Scientific Researchers (including </a:t>
            </a:r>
            <a:r>
              <a:rPr lang="en-US" dirty="0">
                <a:solidFill>
                  <a:srgbClr val="000000"/>
                </a:solidFill>
                <a:latin typeface="Roboto"/>
              </a:rPr>
              <a:t>P</a:t>
            </a:r>
            <a:r>
              <a:rPr lang="en-US" b="0" i="0" dirty="0">
                <a:solidFill>
                  <a:srgbClr val="000000"/>
                </a:solidFill>
                <a:effectLst/>
                <a:latin typeface="Roboto"/>
              </a:rPr>
              <a:t>rincipal </a:t>
            </a:r>
            <a:r>
              <a:rPr lang="en-US" dirty="0">
                <a:solidFill>
                  <a:srgbClr val="000000"/>
                </a:solidFill>
                <a:latin typeface="Roboto"/>
              </a:rPr>
              <a:t>I</a:t>
            </a:r>
            <a:r>
              <a:rPr lang="en-US" b="0" i="0" dirty="0">
                <a:solidFill>
                  <a:srgbClr val="000000"/>
                </a:solidFill>
                <a:effectLst/>
                <a:latin typeface="Roboto"/>
              </a:rPr>
              <a:t>nvestigator), two </a:t>
            </a:r>
            <a:r>
              <a:rPr lang="en-US" dirty="0">
                <a:solidFill>
                  <a:srgbClr val="000000"/>
                </a:solidFill>
                <a:latin typeface="Roboto"/>
              </a:rPr>
              <a:t>Y</a:t>
            </a:r>
            <a:r>
              <a:rPr lang="en-US" b="0" i="0" dirty="0">
                <a:solidFill>
                  <a:srgbClr val="000000"/>
                </a:solidFill>
                <a:effectLst/>
                <a:latin typeface="Roboto"/>
              </a:rPr>
              <a:t>o</a:t>
            </a:r>
            <a:r>
              <a:rPr lang="en-US" dirty="0">
                <a:solidFill>
                  <a:srgbClr val="000000"/>
                </a:solidFill>
                <a:latin typeface="Roboto"/>
              </a:rPr>
              <a:t>u</a:t>
            </a:r>
            <a:r>
              <a:rPr lang="en-US" b="0" i="0" dirty="0">
                <a:solidFill>
                  <a:srgbClr val="000000"/>
                </a:solidFill>
                <a:effectLst/>
                <a:latin typeface="Roboto"/>
              </a:rPr>
              <a:t>ng Scientists (Postdocs) and two  advanced PhD students (Aspirants)</a:t>
            </a:r>
            <a:endParaRPr lang="en-US" dirty="0"/>
          </a:p>
        </p:txBody>
      </p:sp>
      <p:graphicFrame>
        <p:nvGraphicFramePr>
          <p:cNvPr id="17" name="Table 17">
            <a:extLst>
              <a:ext uri="{FF2B5EF4-FFF2-40B4-BE49-F238E27FC236}">
                <a16:creationId xmlns:a16="http://schemas.microsoft.com/office/drawing/2014/main" id="{0A5315FD-6823-477F-B133-91AEEE5EF72F}"/>
              </a:ext>
            </a:extLst>
          </p:cNvPr>
          <p:cNvGraphicFramePr>
            <a:graphicFrameLocks noGrp="1"/>
          </p:cNvGraphicFramePr>
          <p:nvPr/>
        </p:nvGraphicFramePr>
        <p:xfrm>
          <a:off x="423141" y="3324010"/>
          <a:ext cx="11437784" cy="3218517"/>
        </p:xfrm>
        <a:graphic>
          <a:graphicData uri="http://schemas.openxmlformats.org/drawingml/2006/table">
            <a:tbl>
              <a:tblPr firstRow="1" bandRow="1">
                <a:tableStyleId>{5C22544A-7EE6-4342-B048-85BDC9FD1C3A}</a:tableStyleId>
              </a:tblPr>
              <a:tblGrid>
                <a:gridCol w="2148485">
                  <a:extLst>
                    <a:ext uri="{9D8B030D-6E8A-4147-A177-3AD203B41FA5}">
                      <a16:colId xmlns:a16="http://schemas.microsoft.com/office/drawing/2014/main" val="468199577"/>
                    </a:ext>
                  </a:extLst>
                </a:gridCol>
                <a:gridCol w="1658242">
                  <a:extLst>
                    <a:ext uri="{9D8B030D-6E8A-4147-A177-3AD203B41FA5}">
                      <a16:colId xmlns:a16="http://schemas.microsoft.com/office/drawing/2014/main" val="1093638538"/>
                    </a:ext>
                  </a:extLst>
                </a:gridCol>
                <a:gridCol w="1623175">
                  <a:extLst>
                    <a:ext uri="{9D8B030D-6E8A-4147-A177-3AD203B41FA5}">
                      <a16:colId xmlns:a16="http://schemas.microsoft.com/office/drawing/2014/main" val="3539624898"/>
                    </a:ext>
                  </a:extLst>
                </a:gridCol>
                <a:gridCol w="1381021">
                  <a:extLst>
                    <a:ext uri="{9D8B030D-6E8A-4147-A177-3AD203B41FA5}">
                      <a16:colId xmlns:a16="http://schemas.microsoft.com/office/drawing/2014/main" val="1082284909"/>
                    </a:ext>
                  </a:extLst>
                </a:gridCol>
                <a:gridCol w="2143028">
                  <a:extLst>
                    <a:ext uri="{9D8B030D-6E8A-4147-A177-3AD203B41FA5}">
                      <a16:colId xmlns:a16="http://schemas.microsoft.com/office/drawing/2014/main" val="321189526"/>
                    </a:ext>
                  </a:extLst>
                </a:gridCol>
                <a:gridCol w="2483833">
                  <a:extLst>
                    <a:ext uri="{9D8B030D-6E8A-4147-A177-3AD203B41FA5}">
                      <a16:colId xmlns:a16="http://schemas.microsoft.com/office/drawing/2014/main" val="3376192985"/>
                    </a:ext>
                  </a:extLst>
                </a:gridCol>
              </a:tblGrid>
              <a:tr h="330265">
                <a:tc>
                  <a:txBody>
                    <a:bodyPr/>
                    <a:lstStyle/>
                    <a:p>
                      <a:endParaRPr lang="en-US" dirty="0"/>
                    </a:p>
                  </a:txBody>
                  <a:tcPr/>
                </a:tc>
                <a:tc>
                  <a:txBody>
                    <a:bodyPr/>
                    <a:lstStyle/>
                    <a:p>
                      <a:r>
                        <a:rPr lang="en-US" dirty="0"/>
                        <a:t>Degree</a:t>
                      </a:r>
                    </a:p>
                  </a:txBody>
                  <a:tcPr/>
                </a:tc>
                <a:tc>
                  <a:txBody>
                    <a:bodyPr/>
                    <a:lstStyle/>
                    <a:p>
                      <a:r>
                        <a:rPr lang="en-US" dirty="0"/>
                        <a:t>Position</a:t>
                      </a:r>
                    </a:p>
                  </a:txBody>
                  <a:tcPr/>
                </a:tc>
                <a:tc>
                  <a:txBody>
                    <a:bodyPr/>
                    <a:lstStyle/>
                    <a:p>
                      <a:r>
                        <a:rPr lang="en-US" dirty="0"/>
                        <a:t>D. of Birth</a:t>
                      </a:r>
                    </a:p>
                  </a:txBody>
                  <a:tcPr/>
                </a:tc>
                <a:tc>
                  <a:txBody>
                    <a:bodyPr/>
                    <a:lstStyle/>
                    <a:p>
                      <a:r>
                        <a:rPr lang="en-US" dirty="0" err="1"/>
                        <a:t>Ph.D</a:t>
                      </a:r>
                      <a:r>
                        <a:rPr lang="en-US" dirty="0"/>
                        <a:t> Supervisor </a:t>
                      </a:r>
                    </a:p>
                  </a:txBody>
                  <a:tcPr/>
                </a:tc>
                <a:tc>
                  <a:txBody>
                    <a:bodyPr/>
                    <a:lstStyle/>
                    <a:p>
                      <a:r>
                        <a:rPr lang="en-US" dirty="0"/>
                        <a:t>Postdoc</a:t>
                      </a:r>
                    </a:p>
                  </a:txBody>
                  <a:tcPr/>
                </a:tc>
                <a:extLst>
                  <a:ext uri="{0D108BD9-81ED-4DB2-BD59-A6C34878D82A}">
                    <a16:rowId xmlns:a16="http://schemas.microsoft.com/office/drawing/2014/main" val="517380208"/>
                  </a:ext>
                </a:extLst>
              </a:tr>
              <a:tr h="330265">
                <a:tc>
                  <a:txBody>
                    <a:bodyPr/>
                    <a:lstStyle/>
                    <a:p>
                      <a:pPr algn="l"/>
                      <a:r>
                        <a:rPr lang="en-US" dirty="0"/>
                        <a:t>Ruben Manvelyan</a:t>
                      </a:r>
                    </a:p>
                  </a:txBody>
                  <a:tcPr/>
                </a:tc>
                <a:tc>
                  <a:txBody>
                    <a:bodyPr/>
                    <a:lstStyle/>
                    <a:p>
                      <a:pPr algn="l"/>
                      <a:r>
                        <a:rPr lang="en-US" dirty="0"/>
                        <a:t> Doc. of Sci.</a:t>
                      </a:r>
                    </a:p>
                  </a:txBody>
                  <a:tcPr/>
                </a:tc>
                <a:tc>
                  <a:txBody>
                    <a:bodyPr/>
                    <a:lstStyle/>
                    <a:p>
                      <a:pPr algn="l"/>
                      <a:r>
                        <a:rPr lang="en-US" dirty="0"/>
                        <a:t>L.S.R, </a:t>
                      </a:r>
                      <a:r>
                        <a:rPr lang="hy-AM" dirty="0" err="1"/>
                        <a:t>Առ․Գ․Ա</a:t>
                      </a:r>
                      <a:endParaRPr lang="en-US" dirty="0"/>
                    </a:p>
                  </a:txBody>
                  <a:tcPr/>
                </a:tc>
                <a:tc>
                  <a:txBody>
                    <a:bodyPr/>
                    <a:lstStyle/>
                    <a:p>
                      <a:pPr algn="l"/>
                      <a:r>
                        <a:rPr lang="en-US" dirty="0"/>
                        <a:t> 1963</a:t>
                      </a:r>
                    </a:p>
                  </a:txBody>
                  <a:tcPr/>
                </a:tc>
                <a:tc>
                  <a:txBody>
                    <a:bodyPr/>
                    <a:lstStyle/>
                    <a:p>
                      <a:pPr algn="r"/>
                      <a:endParaRPr lang="en-US" dirty="0"/>
                    </a:p>
                  </a:txBody>
                  <a:tcPr/>
                </a:tc>
                <a:tc>
                  <a:txBody>
                    <a:bodyPr/>
                    <a:lstStyle/>
                    <a:p>
                      <a:pPr algn="r"/>
                      <a:endParaRPr lang="en-US" dirty="0"/>
                    </a:p>
                  </a:txBody>
                  <a:tcPr/>
                </a:tc>
                <a:extLst>
                  <a:ext uri="{0D108BD9-81ED-4DB2-BD59-A6C34878D82A}">
                    <a16:rowId xmlns:a16="http://schemas.microsoft.com/office/drawing/2014/main" val="186938990"/>
                  </a:ext>
                </a:extLst>
              </a:tr>
              <a:tr h="402279">
                <a:tc>
                  <a:txBody>
                    <a:bodyPr/>
                    <a:lstStyle/>
                    <a:p>
                      <a:r>
                        <a:rPr lang="en-US" dirty="0"/>
                        <a:t>Ruben Mkrtchyan</a:t>
                      </a:r>
                    </a:p>
                  </a:txBody>
                  <a:tcPr/>
                </a:tc>
                <a:tc>
                  <a:txBody>
                    <a:bodyPr/>
                    <a:lstStyle/>
                    <a:p>
                      <a:r>
                        <a:rPr lang="en-US" dirty="0"/>
                        <a:t> Doc. of Sci.</a:t>
                      </a:r>
                    </a:p>
                  </a:txBody>
                  <a:tcPr/>
                </a:tc>
                <a:tc>
                  <a:txBody>
                    <a:bodyPr/>
                    <a:lstStyle/>
                    <a:p>
                      <a:r>
                        <a:rPr lang="en-US" dirty="0"/>
                        <a:t>L.S.R, </a:t>
                      </a:r>
                      <a:r>
                        <a:rPr lang="hy-AM" dirty="0" err="1"/>
                        <a:t>Առ․Գ․Ա</a:t>
                      </a:r>
                      <a:endParaRPr lang="en-US" dirty="0"/>
                    </a:p>
                  </a:txBody>
                  <a:tcPr/>
                </a:tc>
                <a:tc>
                  <a:txBody>
                    <a:bodyPr/>
                    <a:lstStyle/>
                    <a:p>
                      <a:r>
                        <a:rPr lang="en-US" dirty="0"/>
                        <a:t> 1955</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281602822"/>
                  </a:ext>
                </a:extLst>
              </a:tr>
              <a:tr h="402279">
                <a:tc>
                  <a:txBody>
                    <a:bodyPr/>
                    <a:lstStyle/>
                    <a:p>
                      <a:r>
                        <a:rPr lang="en-US" dirty="0"/>
                        <a:t>Hasmik  Poghosyan</a:t>
                      </a:r>
                    </a:p>
                  </a:txBody>
                  <a:tcPr/>
                </a:tc>
                <a:tc>
                  <a:txBody>
                    <a:bodyPr/>
                    <a:lstStyle/>
                    <a:p>
                      <a:r>
                        <a:rPr lang="en-US" dirty="0"/>
                        <a:t> </a:t>
                      </a:r>
                      <a:r>
                        <a:rPr lang="en-US" dirty="0" err="1"/>
                        <a:t>Ph.D</a:t>
                      </a:r>
                      <a:r>
                        <a:rPr lang="en-US" dirty="0"/>
                        <a:t> (2018)</a:t>
                      </a:r>
                    </a:p>
                  </a:txBody>
                  <a:tcPr/>
                </a:tc>
                <a:tc>
                  <a:txBody>
                    <a:bodyPr/>
                    <a:lstStyle/>
                    <a:p>
                      <a:r>
                        <a:rPr lang="en-US" dirty="0"/>
                        <a:t>S.R, </a:t>
                      </a:r>
                      <a:r>
                        <a:rPr lang="hy-AM" dirty="0"/>
                        <a:t>Գ․Ա․</a:t>
                      </a:r>
                      <a:endParaRPr lang="en-US" dirty="0"/>
                    </a:p>
                  </a:txBody>
                  <a:tcPr/>
                </a:tc>
                <a:tc>
                  <a:txBody>
                    <a:bodyPr/>
                    <a:lstStyle/>
                    <a:p>
                      <a:r>
                        <a:rPr lang="en-US" dirty="0"/>
                        <a:t> 1991</a:t>
                      </a:r>
                    </a:p>
                  </a:txBody>
                  <a:tcPr/>
                </a:tc>
                <a:tc>
                  <a:txBody>
                    <a:bodyPr/>
                    <a:lstStyle/>
                    <a:p>
                      <a:r>
                        <a:rPr lang="en-US" dirty="0"/>
                        <a:t>G. Sarkissian (YSU)</a:t>
                      </a:r>
                    </a:p>
                  </a:txBody>
                  <a:tcPr/>
                </a:tc>
                <a:tc>
                  <a:txBody>
                    <a:bodyPr/>
                    <a:lstStyle/>
                    <a:p>
                      <a:r>
                        <a:rPr lang="en-US" dirty="0"/>
                        <a:t>Univ. di Bologna </a:t>
                      </a:r>
                    </a:p>
                  </a:txBody>
                  <a:tcPr/>
                </a:tc>
                <a:extLst>
                  <a:ext uri="{0D108BD9-81ED-4DB2-BD59-A6C34878D82A}">
                    <a16:rowId xmlns:a16="http://schemas.microsoft.com/office/drawing/2014/main" val="632127426"/>
                  </a:ext>
                </a:extLst>
              </a:tr>
              <a:tr h="402279">
                <a:tc>
                  <a:txBody>
                    <a:bodyPr/>
                    <a:lstStyle/>
                    <a:p>
                      <a:r>
                        <a:rPr lang="en-US" dirty="0"/>
                        <a:t>Gabriel Poghosyan</a:t>
                      </a:r>
                    </a:p>
                  </a:txBody>
                  <a:tcPr/>
                </a:tc>
                <a:tc>
                  <a:txBody>
                    <a:bodyPr/>
                    <a:lstStyle/>
                    <a:p>
                      <a:r>
                        <a:rPr lang="en-US" dirty="0"/>
                        <a:t> </a:t>
                      </a:r>
                      <a:r>
                        <a:rPr lang="en-US" dirty="0" err="1"/>
                        <a:t>Ph.D</a:t>
                      </a:r>
                      <a:r>
                        <a:rPr lang="en-US" dirty="0"/>
                        <a:t> (2018)</a:t>
                      </a:r>
                    </a:p>
                  </a:txBody>
                  <a:tcPr/>
                </a:tc>
                <a:tc>
                  <a:txBody>
                    <a:bodyPr/>
                    <a:lstStyle/>
                    <a:p>
                      <a:r>
                        <a:rPr lang="en-US" dirty="0"/>
                        <a:t>S.R,</a:t>
                      </a:r>
                      <a:r>
                        <a:rPr lang="hy-AM" dirty="0"/>
                        <a:t> Գ․Ա․</a:t>
                      </a:r>
                      <a:endParaRPr lang="en-US" dirty="0"/>
                    </a:p>
                  </a:txBody>
                  <a:tcPr/>
                </a:tc>
                <a:tc>
                  <a:txBody>
                    <a:bodyPr/>
                    <a:lstStyle/>
                    <a:p>
                      <a:r>
                        <a:rPr lang="en-US" dirty="0"/>
                        <a:t> 1992</a:t>
                      </a:r>
                    </a:p>
                  </a:txBody>
                  <a:tcPr/>
                </a:tc>
                <a:tc>
                  <a:txBody>
                    <a:bodyPr/>
                    <a:lstStyle/>
                    <a:p>
                      <a:r>
                        <a:rPr lang="en-US" dirty="0"/>
                        <a:t>R. Manvelyan </a:t>
                      </a:r>
                    </a:p>
                  </a:txBody>
                  <a:tcPr/>
                </a:tc>
                <a:tc>
                  <a:txBody>
                    <a:bodyPr/>
                    <a:lstStyle/>
                    <a:p>
                      <a:endParaRPr lang="en-US" dirty="0"/>
                    </a:p>
                  </a:txBody>
                  <a:tcPr/>
                </a:tc>
                <a:extLst>
                  <a:ext uri="{0D108BD9-81ED-4DB2-BD59-A6C34878D82A}">
                    <a16:rowId xmlns:a16="http://schemas.microsoft.com/office/drawing/2014/main" val="1937873032"/>
                  </a:ext>
                </a:extLst>
              </a:tr>
              <a:tr h="0">
                <a:tc>
                  <a:txBody>
                    <a:bodyPr/>
                    <a:lstStyle/>
                    <a:p>
                      <a:r>
                        <a:rPr lang="en-US" dirty="0" err="1"/>
                        <a:t>Maneh</a:t>
                      </a:r>
                      <a:r>
                        <a:rPr lang="en-US" dirty="0"/>
                        <a:t> Avetisyan</a:t>
                      </a:r>
                    </a:p>
                  </a:txBody>
                  <a:tcPr/>
                </a:tc>
                <a:tc>
                  <a:txBody>
                    <a:bodyPr/>
                    <a:lstStyle/>
                    <a:p>
                      <a:r>
                        <a:rPr lang="en-US" dirty="0"/>
                        <a:t> </a:t>
                      </a:r>
                      <a:r>
                        <a:rPr lang="en-US" dirty="0" err="1"/>
                        <a:t>Ph.D</a:t>
                      </a:r>
                      <a:r>
                        <a:rPr lang="en-US" dirty="0"/>
                        <a:t> (2022)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S.R, </a:t>
                      </a:r>
                      <a:r>
                        <a:rPr lang="hy-AM" dirty="0"/>
                        <a:t>Գ․Ա․</a:t>
                      </a:r>
                      <a:endParaRPr lang="en-US" dirty="0"/>
                    </a:p>
                    <a:p>
                      <a:endParaRPr lang="en-US" dirty="0"/>
                    </a:p>
                  </a:txBody>
                  <a:tcPr/>
                </a:tc>
                <a:tc>
                  <a:txBody>
                    <a:bodyPr/>
                    <a:lstStyle/>
                    <a:p>
                      <a:r>
                        <a:rPr lang="en-US" dirty="0"/>
                        <a:t> 1996</a:t>
                      </a:r>
                    </a:p>
                  </a:txBody>
                  <a:tcPr/>
                </a:tc>
                <a:tc>
                  <a:txBody>
                    <a:bodyPr/>
                    <a:lstStyle/>
                    <a:p>
                      <a:r>
                        <a:rPr lang="en-US" dirty="0"/>
                        <a:t>R. Mkrtchyan</a:t>
                      </a:r>
                    </a:p>
                  </a:txBody>
                  <a:tcPr/>
                </a:tc>
                <a:tc>
                  <a:txBody>
                    <a:bodyPr/>
                    <a:lstStyle/>
                    <a:p>
                      <a:endParaRPr lang="en-US" dirty="0"/>
                    </a:p>
                  </a:txBody>
                  <a:tcPr/>
                </a:tc>
                <a:extLst>
                  <a:ext uri="{0D108BD9-81ED-4DB2-BD59-A6C34878D82A}">
                    <a16:rowId xmlns:a16="http://schemas.microsoft.com/office/drawing/2014/main" val="3513579206"/>
                  </a:ext>
                </a:extLst>
              </a:tr>
              <a:tr h="380224">
                <a:tc>
                  <a:txBody>
                    <a:bodyPr/>
                    <a:lstStyle/>
                    <a:p>
                      <a:r>
                        <a:rPr lang="en-US" dirty="0"/>
                        <a:t>Melik Karapetyan</a:t>
                      </a:r>
                    </a:p>
                  </a:txBody>
                  <a:tcPr/>
                </a:tc>
                <a:tc>
                  <a:txBody>
                    <a:bodyPr/>
                    <a:lstStyle/>
                    <a:p>
                      <a:r>
                        <a:rPr lang="en-US" dirty="0"/>
                        <a:t> </a:t>
                      </a:r>
                      <a:r>
                        <a:rPr lang="en-US" dirty="0" err="1"/>
                        <a:t>Ph.D</a:t>
                      </a:r>
                      <a:r>
                        <a:rPr lang="en-US" dirty="0"/>
                        <a:t> (2022)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S.R, </a:t>
                      </a:r>
                      <a:r>
                        <a:rPr lang="hy-AM" dirty="0"/>
                        <a:t>Գ․Ա․</a:t>
                      </a:r>
                      <a:endParaRPr lang="en-US" dirty="0"/>
                    </a:p>
                    <a:p>
                      <a:endParaRPr lang="en-US" dirty="0"/>
                    </a:p>
                  </a:txBody>
                  <a:tcPr/>
                </a:tc>
                <a:tc>
                  <a:txBody>
                    <a:bodyPr/>
                    <a:lstStyle/>
                    <a:p>
                      <a:r>
                        <a:rPr lang="en-US" dirty="0"/>
                        <a:t> 1996</a:t>
                      </a:r>
                    </a:p>
                  </a:txBody>
                  <a:tcPr/>
                </a:tc>
                <a:tc>
                  <a:txBody>
                    <a:bodyPr/>
                    <a:lstStyle/>
                    <a:p>
                      <a:r>
                        <a:rPr lang="en-US" dirty="0"/>
                        <a:t>R. Manvelyan</a:t>
                      </a:r>
                    </a:p>
                  </a:txBody>
                  <a:tcPr/>
                </a:tc>
                <a:tc>
                  <a:txBody>
                    <a:bodyPr/>
                    <a:lstStyle/>
                    <a:p>
                      <a:endParaRPr lang="en-US" dirty="0"/>
                    </a:p>
                  </a:txBody>
                  <a:tcPr/>
                </a:tc>
                <a:extLst>
                  <a:ext uri="{0D108BD9-81ED-4DB2-BD59-A6C34878D82A}">
                    <a16:rowId xmlns:a16="http://schemas.microsoft.com/office/drawing/2014/main" val="343762212"/>
                  </a:ext>
                </a:extLst>
              </a:tr>
            </a:tbl>
          </a:graphicData>
        </a:graphic>
      </p:graphicFrame>
    </p:spTree>
    <p:extLst>
      <p:ext uri="{BB962C8B-B14F-4D97-AF65-F5344CB8AC3E}">
        <p14:creationId xmlns:p14="http://schemas.microsoft.com/office/powerpoint/2010/main" val="428103548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4068</TotalTime>
  <Words>3383</Words>
  <Application>Microsoft Office PowerPoint</Application>
  <PresentationFormat>Widescreen</PresentationFormat>
  <Paragraphs>278</Paragraphs>
  <Slides>25</Slides>
  <Notes>0</Notes>
  <HiddenSlides>0</HiddenSlides>
  <MMClips>0</MMClips>
  <ScaleCrop>false</ScaleCrop>
  <HeadingPairs>
    <vt:vector size="8" baseType="variant">
      <vt:variant>
        <vt:lpstr>Fonts Used</vt:lpstr>
      </vt:variant>
      <vt:variant>
        <vt:i4>16</vt:i4>
      </vt: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44" baseType="lpstr">
      <vt:lpstr>Microsoft YaHei</vt:lpstr>
      <vt:lpstr>-apple-system</vt:lpstr>
      <vt:lpstr>Arial</vt:lpstr>
      <vt:lpstr>Calibri</vt:lpstr>
      <vt:lpstr>CMBX10</vt:lpstr>
      <vt:lpstr>CMMI10</vt:lpstr>
      <vt:lpstr>CMMI9</vt:lpstr>
      <vt:lpstr>CMR10</vt:lpstr>
      <vt:lpstr>GHEA Grapalat</vt:lpstr>
      <vt:lpstr>GHEAMariam</vt:lpstr>
      <vt:lpstr>Helvetica Neue</vt:lpstr>
      <vt:lpstr>Roboto</vt:lpstr>
      <vt:lpstr>Sylfaen</vt:lpstr>
      <vt:lpstr>Times New Roman</vt:lpstr>
      <vt:lpstr>Trebuchet MS</vt:lpstr>
      <vt:lpstr>Wingdings</vt:lpstr>
      <vt:lpstr>Berlin</vt:lpstr>
      <vt:lpstr>Equation</vt:lpstr>
      <vt:lpstr>MathType 7.0 Equation</vt:lpstr>
      <vt:lpstr>PowerPoint Presentation</vt:lpstr>
      <vt:lpstr>DUALITY IN GAUGE, HIGHER SPIN AND STRING THEORIES, AND  ANOMALIES            S. Matinyan Center for Theoretical Physics (Theory Division)                                 Principal Investigator:  Ruben Manvelyan of A. Alikhanyan National  Laboratory (Yerevan Physics Institute) </vt:lpstr>
      <vt:lpstr>AdS/CFT  Conjecture                                Dualities Between  or Gauge/String Duality                    Different String Theories </vt:lpstr>
      <vt:lpstr>  Higher Spin Gauge Theories        Anomalies</vt:lpstr>
      <vt:lpstr> Three point correlation function of conformal conserved currents in d dimensional boundary    2024-2025-2026 </vt:lpstr>
      <vt:lpstr> Quantum Anomaly </vt:lpstr>
      <vt:lpstr> Effect.Action/Singularity/Anomaly </vt:lpstr>
      <vt:lpstr> SingularityAnomaly </vt:lpstr>
      <vt:lpstr> Team Members : all members are affiliated in Theory Division of AANL</vt:lpstr>
      <vt:lpstr>        We Had Already Important Achievements in Area of DUALITY IN GAUGE, HIGHER SPIN AND STRING THEORIES, AND  ANOMALIES</vt:lpstr>
      <vt:lpstr>       Important Achievements for 2021-2022-2023-2024 DUALITY IN GAUGE, HIGHER SPIN AND STRING THEORIES, AND  ANOMALIES</vt:lpstr>
      <vt:lpstr>Publications of 2021-2022</vt:lpstr>
      <vt:lpstr>             Publications of 2021-2022</vt:lpstr>
      <vt:lpstr>             Publications of 2022-2025</vt:lpstr>
      <vt:lpstr>             Publications of 2022-2025</vt:lpstr>
      <vt:lpstr>Publications of 2022-2025</vt:lpstr>
      <vt:lpstr> Participation in Conferences  2022-2023-2024</vt:lpstr>
      <vt:lpstr>             Publications of 2022-2025</vt:lpstr>
      <vt:lpstr> Participation in Conferences  2025-2026</vt:lpstr>
      <vt:lpstr>  Our Foreign Partner, Collaborator: Prof. Stefan Theisen                  from Max Planck Inst. for Gravitational Physics                  (Albert Einstein Institute), Potsdam, Germany</vt:lpstr>
      <vt:lpstr> PhD theses defenses</vt:lpstr>
      <vt:lpstr>CURRENT DEVELOPMENT AND ATTACKED TASKS  </vt:lpstr>
      <vt:lpstr> Ambition: </vt:lpstr>
      <vt:lpstr>MAIN PROBLEM and OBSTACLE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DUALITY IN GAUGE, HIGHER SPIN AND STRING THEORIES, AND  ANOMALIES        project # 21AG-1C060 Theory Devision of A.Alikhanyan National  Laboratory (Yerevan Physics Institute)                        Princ. Inv.  Ruben Manvelyan</dc:title>
  <dc:creator>manvel</dc:creator>
  <cp:lastModifiedBy>Ruben</cp:lastModifiedBy>
  <cp:revision>104</cp:revision>
  <dcterms:created xsi:type="dcterms:W3CDTF">2021-07-31T11:44:38Z</dcterms:created>
  <dcterms:modified xsi:type="dcterms:W3CDTF">2026-05-12T13:11:40Z</dcterms:modified>
</cp:coreProperties>
</file>