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  <p:sldMasterId id="2147483685" r:id="rId4"/>
    <p:sldMasterId id="2147483697" r:id="rId5"/>
  </p:sldMasterIdLst>
  <p:notesMasterIdLst>
    <p:notesMasterId r:id="rId27"/>
  </p:notesMasterIdLst>
  <p:sldIdLst>
    <p:sldId id="341" r:id="rId6"/>
    <p:sldId id="349" r:id="rId7"/>
    <p:sldId id="277" r:id="rId8"/>
    <p:sldId id="275" r:id="rId9"/>
    <p:sldId id="256" r:id="rId10"/>
    <p:sldId id="348" r:id="rId11"/>
    <p:sldId id="279" r:id="rId12"/>
    <p:sldId id="351" r:id="rId13"/>
    <p:sldId id="363" r:id="rId14"/>
    <p:sldId id="344" r:id="rId15"/>
    <p:sldId id="357" r:id="rId16"/>
    <p:sldId id="345" r:id="rId17"/>
    <p:sldId id="334" r:id="rId18"/>
    <p:sldId id="259" r:id="rId19"/>
    <p:sldId id="260" r:id="rId20"/>
    <p:sldId id="335" r:id="rId21"/>
    <p:sldId id="336" r:id="rId22"/>
    <p:sldId id="337" r:id="rId23"/>
    <p:sldId id="338" r:id="rId24"/>
    <p:sldId id="339" r:id="rId25"/>
    <p:sldId id="313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561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C8FAEAB-95D7-4C3E-8E83-88F77EC37538}" v="2" dt="2025-12-08T15:47:42.638"/>
  </p1510:revLst>
</p1510:revInfo>
</file>

<file path=ppt/tableStyles.xml><?xml version="1.0" encoding="utf-8"?>
<a:tblStyleLst xmlns:a="http://schemas.openxmlformats.org/drawingml/2006/main" def="{5C22544A-7EE6-4342-B048-85BDC9FD1C3A}"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microsoft.com/office/2016/11/relationships/changesInfo" Target="changesInfos/changesInfo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Relationship Id="rId8" Type="http://schemas.openxmlformats.org/officeDocument/2006/relationships/slide" Target="slides/slide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rek Margaryan" userId="ef9182089ff58c93" providerId="LiveId" clId="{D06CA41B-DBC9-42BF-8B6B-545637C84840}"/>
    <pc:docChg chg="modSld">
      <pc:chgData name="Narek Margaryan" userId="ef9182089ff58c93" providerId="LiveId" clId="{D06CA41B-DBC9-42BF-8B6B-545637C84840}" dt="2025-12-08T15:47:42.638" v="5" actId="14826"/>
      <pc:docMkLst>
        <pc:docMk/>
      </pc:docMkLst>
      <pc:sldChg chg="modSp mod">
        <pc:chgData name="Narek Margaryan" userId="ef9182089ff58c93" providerId="LiveId" clId="{D06CA41B-DBC9-42BF-8B6B-545637C84840}" dt="2025-12-08T15:47:42.638" v="5" actId="14826"/>
        <pc:sldMkLst>
          <pc:docMk/>
          <pc:sldMk cId="3305439596" sldId="274"/>
        </pc:sldMkLst>
        <pc:picChg chg="mod">
          <ac:chgData name="Narek Margaryan" userId="ef9182089ff58c93" providerId="LiveId" clId="{D06CA41B-DBC9-42BF-8B6B-545637C84840}" dt="2025-12-08T15:47:42.638" v="5" actId="14826"/>
          <ac:picMkLst>
            <pc:docMk/>
            <pc:sldMk cId="3305439596" sldId="274"/>
            <ac:picMk id="15" creationId="{0625960C-393A-A7D0-5B3A-BBAA396E2F92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EA660BF-CCA7-4AD3-A5CB-B545CA2A1CDD}" type="doc">
      <dgm:prSet loTypeId="urn:microsoft.com/office/officeart/2005/8/layout/vProcess5" loCatId="process" qsTypeId="urn:microsoft.com/office/officeart/2005/8/quickstyle/simple4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AA2FD051-9F01-498B-A507-FF2D0C0E01C0}">
      <dgm:prSet/>
      <dgm:spPr/>
      <dgm:t>
        <a:bodyPr/>
        <a:lstStyle/>
        <a:p>
          <a:r>
            <a:rPr lang="en-US" dirty="0"/>
            <a:t>Transfer setup for </a:t>
          </a:r>
          <a:r>
            <a:rPr lang="en-US" dirty="0" err="1"/>
            <a:t>Moire</a:t>
          </a:r>
          <a:r>
            <a:rPr lang="en-US" dirty="0"/>
            <a:t> structures</a:t>
          </a:r>
        </a:p>
      </dgm:t>
    </dgm:pt>
    <dgm:pt modelId="{6F4BFD2F-8E57-41A6-8F9C-75AED3B77849}" type="parTrans" cxnId="{8410BBD0-0A4F-4025-A3A6-9A769900AA78}">
      <dgm:prSet/>
      <dgm:spPr/>
      <dgm:t>
        <a:bodyPr/>
        <a:lstStyle/>
        <a:p>
          <a:endParaRPr lang="en-US"/>
        </a:p>
      </dgm:t>
    </dgm:pt>
    <dgm:pt modelId="{C302B928-2AA7-488A-906F-243CE305D283}" type="sibTrans" cxnId="{8410BBD0-0A4F-4025-A3A6-9A769900AA78}">
      <dgm:prSet/>
      <dgm:spPr/>
      <dgm:t>
        <a:bodyPr/>
        <a:lstStyle/>
        <a:p>
          <a:endParaRPr lang="en-US"/>
        </a:p>
      </dgm:t>
    </dgm:pt>
    <dgm:pt modelId="{44CB6192-00C9-4C4E-916A-BFED71F648B7}">
      <dgm:prSet/>
      <dgm:spPr/>
      <dgm:t>
        <a:bodyPr/>
        <a:lstStyle/>
        <a:p>
          <a:r>
            <a:rPr lang="en-US" dirty="0"/>
            <a:t>“Know how”  in exfoliation and stacking</a:t>
          </a:r>
        </a:p>
      </dgm:t>
    </dgm:pt>
    <dgm:pt modelId="{7C454A22-5332-445B-B336-E473EE480321}" type="parTrans" cxnId="{C2B873C4-A76E-4F8E-8D6B-6C072F1A7D16}">
      <dgm:prSet/>
      <dgm:spPr/>
      <dgm:t>
        <a:bodyPr/>
        <a:lstStyle/>
        <a:p>
          <a:endParaRPr lang="en-US"/>
        </a:p>
      </dgm:t>
    </dgm:pt>
    <dgm:pt modelId="{6A5B25CA-F7FE-4B54-8019-760019BB5FC9}" type="sibTrans" cxnId="{C2B873C4-A76E-4F8E-8D6B-6C072F1A7D16}">
      <dgm:prSet/>
      <dgm:spPr/>
      <dgm:t>
        <a:bodyPr/>
        <a:lstStyle/>
        <a:p>
          <a:endParaRPr lang="en-US"/>
        </a:p>
      </dgm:t>
    </dgm:pt>
    <dgm:pt modelId="{9E7E2FF6-C936-4137-8BE2-F518337CD511}">
      <dgm:prSet/>
      <dgm:spPr/>
      <dgm:t>
        <a:bodyPr/>
        <a:lstStyle/>
        <a:p>
          <a:r>
            <a:rPr lang="en-US" dirty="0"/>
            <a:t>Electron beam lithography and nanofabrication</a:t>
          </a:r>
        </a:p>
      </dgm:t>
    </dgm:pt>
    <dgm:pt modelId="{187D9A17-2B74-49EF-AAB4-5844F7F266EC}" type="parTrans" cxnId="{02156355-FEFE-4D7A-9823-EF0566A2503B}">
      <dgm:prSet/>
      <dgm:spPr/>
      <dgm:t>
        <a:bodyPr/>
        <a:lstStyle/>
        <a:p>
          <a:endParaRPr lang="en-US"/>
        </a:p>
      </dgm:t>
    </dgm:pt>
    <dgm:pt modelId="{D0EF2676-507B-4EFD-A00C-76975AC40A3F}" type="sibTrans" cxnId="{02156355-FEFE-4D7A-9823-EF0566A2503B}">
      <dgm:prSet/>
      <dgm:spPr/>
      <dgm:t>
        <a:bodyPr/>
        <a:lstStyle/>
        <a:p>
          <a:endParaRPr lang="en-US"/>
        </a:p>
      </dgm:t>
    </dgm:pt>
    <dgm:pt modelId="{3265A015-E956-4DBD-82DF-F69E11A01F35}">
      <dgm:prSet/>
      <dgm:spPr/>
      <dgm:t>
        <a:bodyPr/>
        <a:lstStyle/>
        <a:p>
          <a:r>
            <a:rPr lang="en-US" dirty="0"/>
            <a:t>Seminars and discussions on fundamental aspects</a:t>
          </a:r>
        </a:p>
      </dgm:t>
    </dgm:pt>
    <dgm:pt modelId="{FC52A796-34BC-4A3C-B4F6-A328CE0657EA}" type="parTrans" cxnId="{737DFF12-9430-4DDD-BD7E-35143D4AC7CC}">
      <dgm:prSet/>
      <dgm:spPr/>
      <dgm:t>
        <a:bodyPr/>
        <a:lstStyle/>
        <a:p>
          <a:endParaRPr lang="en-US"/>
        </a:p>
      </dgm:t>
    </dgm:pt>
    <dgm:pt modelId="{8B237587-CB9A-42E7-933A-43ABF1917851}" type="sibTrans" cxnId="{737DFF12-9430-4DDD-BD7E-35143D4AC7CC}">
      <dgm:prSet/>
      <dgm:spPr/>
      <dgm:t>
        <a:bodyPr/>
        <a:lstStyle/>
        <a:p>
          <a:endParaRPr lang="en-US"/>
        </a:p>
      </dgm:t>
    </dgm:pt>
    <dgm:pt modelId="{E8CA39DB-114B-4DCD-86F6-035A13B59A07}" type="pres">
      <dgm:prSet presAssocID="{9EA660BF-CCA7-4AD3-A5CB-B545CA2A1CDD}" presName="outerComposite" presStyleCnt="0">
        <dgm:presLayoutVars>
          <dgm:chMax val="5"/>
          <dgm:dir/>
          <dgm:resizeHandles val="exact"/>
        </dgm:presLayoutVars>
      </dgm:prSet>
      <dgm:spPr/>
    </dgm:pt>
    <dgm:pt modelId="{6603B171-6AF8-4EF5-A6E6-713614A30EAD}" type="pres">
      <dgm:prSet presAssocID="{9EA660BF-CCA7-4AD3-A5CB-B545CA2A1CDD}" presName="dummyMaxCanvas" presStyleCnt="0">
        <dgm:presLayoutVars/>
      </dgm:prSet>
      <dgm:spPr/>
    </dgm:pt>
    <dgm:pt modelId="{5624C7C0-D8F2-4385-A193-896860CB4FDF}" type="pres">
      <dgm:prSet presAssocID="{9EA660BF-CCA7-4AD3-A5CB-B545CA2A1CDD}" presName="FourNodes_1" presStyleLbl="node1" presStyleIdx="0" presStyleCnt="4">
        <dgm:presLayoutVars>
          <dgm:bulletEnabled val="1"/>
        </dgm:presLayoutVars>
      </dgm:prSet>
      <dgm:spPr/>
    </dgm:pt>
    <dgm:pt modelId="{0F4AD0F1-EB55-42DD-945A-F22328312761}" type="pres">
      <dgm:prSet presAssocID="{9EA660BF-CCA7-4AD3-A5CB-B545CA2A1CDD}" presName="FourNodes_2" presStyleLbl="node1" presStyleIdx="1" presStyleCnt="4">
        <dgm:presLayoutVars>
          <dgm:bulletEnabled val="1"/>
        </dgm:presLayoutVars>
      </dgm:prSet>
      <dgm:spPr/>
    </dgm:pt>
    <dgm:pt modelId="{48E350DD-1C64-428A-935B-05F059854F1E}" type="pres">
      <dgm:prSet presAssocID="{9EA660BF-CCA7-4AD3-A5CB-B545CA2A1CDD}" presName="FourNodes_3" presStyleLbl="node1" presStyleIdx="2" presStyleCnt="4">
        <dgm:presLayoutVars>
          <dgm:bulletEnabled val="1"/>
        </dgm:presLayoutVars>
      </dgm:prSet>
      <dgm:spPr/>
    </dgm:pt>
    <dgm:pt modelId="{AE06B00F-C782-4170-A3F7-9729BB2D6B6E}" type="pres">
      <dgm:prSet presAssocID="{9EA660BF-CCA7-4AD3-A5CB-B545CA2A1CDD}" presName="FourNodes_4" presStyleLbl="node1" presStyleIdx="3" presStyleCnt="4">
        <dgm:presLayoutVars>
          <dgm:bulletEnabled val="1"/>
        </dgm:presLayoutVars>
      </dgm:prSet>
      <dgm:spPr/>
    </dgm:pt>
    <dgm:pt modelId="{917DB6F2-8254-4BC7-BF5B-7BDE97213080}" type="pres">
      <dgm:prSet presAssocID="{9EA660BF-CCA7-4AD3-A5CB-B545CA2A1CDD}" presName="FourConn_1-2" presStyleLbl="fgAccFollowNode1" presStyleIdx="0" presStyleCnt="3">
        <dgm:presLayoutVars>
          <dgm:bulletEnabled val="1"/>
        </dgm:presLayoutVars>
      </dgm:prSet>
      <dgm:spPr/>
    </dgm:pt>
    <dgm:pt modelId="{F899A2C1-93FB-4700-BE3B-7D8B342CB905}" type="pres">
      <dgm:prSet presAssocID="{9EA660BF-CCA7-4AD3-A5CB-B545CA2A1CDD}" presName="FourConn_2-3" presStyleLbl="fgAccFollowNode1" presStyleIdx="1" presStyleCnt="3">
        <dgm:presLayoutVars>
          <dgm:bulletEnabled val="1"/>
        </dgm:presLayoutVars>
      </dgm:prSet>
      <dgm:spPr/>
    </dgm:pt>
    <dgm:pt modelId="{F9732444-3245-4C90-80C9-8AA2C4BAC35F}" type="pres">
      <dgm:prSet presAssocID="{9EA660BF-CCA7-4AD3-A5CB-B545CA2A1CDD}" presName="FourConn_3-4" presStyleLbl="fgAccFollowNode1" presStyleIdx="2" presStyleCnt="3">
        <dgm:presLayoutVars>
          <dgm:bulletEnabled val="1"/>
        </dgm:presLayoutVars>
      </dgm:prSet>
      <dgm:spPr/>
    </dgm:pt>
    <dgm:pt modelId="{0D604538-0C01-46F4-AD95-0E18A0CC42D7}" type="pres">
      <dgm:prSet presAssocID="{9EA660BF-CCA7-4AD3-A5CB-B545CA2A1CDD}" presName="FourNodes_1_text" presStyleLbl="node1" presStyleIdx="3" presStyleCnt="4">
        <dgm:presLayoutVars>
          <dgm:bulletEnabled val="1"/>
        </dgm:presLayoutVars>
      </dgm:prSet>
      <dgm:spPr/>
    </dgm:pt>
    <dgm:pt modelId="{99C4EF0E-93E2-430E-89CA-7149BB70CF24}" type="pres">
      <dgm:prSet presAssocID="{9EA660BF-CCA7-4AD3-A5CB-B545CA2A1CDD}" presName="FourNodes_2_text" presStyleLbl="node1" presStyleIdx="3" presStyleCnt="4">
        <dgm:presLayoutVars>
          <dgm:bulletEnabled val="1"/>
        </dgm:presLayoutVars>
      </dgm:prSet>
      <dgm:spPr/>
    </dgm:pt>
    <dgm:pt modelId="{AEFB76C6-9B8E-49AE-9A2E-FE0F4EC8591E}" type="pres">
      <dgm:prSet presAssocID="{9EA660BF-CCA7-4AD3-A5CB-B545CA2A1CDD}" presName="FourNodes_3_text" presStyleLbl="node1" presStyleIdx="3" presStyleCnt="4">
        <dgm:presLayoutVars>
          <dgm:bulletEnabled val="1"/>
        </dgm:presLayoutVars>
      </dgm:prSet>
      <dgm:spPr/>
    </dgm:pt>
    <dgm:pt modelId="{41666D48-E525-44FF-AE1A-00C4CF9E0475}" type="pres">
      <dgm:prSet presAssocID="{9EA660BF-CCA7-4AD3-A5CB-B545CA2A1CDD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B5805304-52A4-452A-9579-E42E30DF74C6}" type="presOf" srcId="{9E7E2FF6-C936-4137-8BE2-F518337CD511}" destId="{48E350DD-1C64-428A-935B-05F059854F1E}" srcOrd="0" destOrd="0" presId="urn:microsoft.com/office/officeart/2005/8/layout/vProcess5"/>
    <dgm:cxn modelId="{2C548905-571D-4C10-9E57-EA06DACE31D3}" type="presOf" srcId="{3265A015-E956-4DBD-82DF-F69E11A01F35}" destId="{AE06B00F-C782-4170-A3F7-9729BB2D6B6E}" srcOrd="0" destOrd="0" presId="urn:microsoft.com/office/officeart/2005/8/layout/vProcess5"/>
    <dgm:cxn modelId="{737DFF12-9430-4DDD-BD7E-35143D4AC7CC}" srcId="{9EA660BF-CCA7-4AD3-A5CB-B545CA2A1CDD}" destId="{3265A015-E956-4DBD-82DF-F69E11A01F35}" srcOrd="3" destOrd="0" parTransId="{FC52A796-34BC-4A3C-B4F6-A328CE0657EA}" sibTransId="{8B237587-CB9A-42E7-933A-43ABF1917851}"/>
    <dgm:cxn modelId="{E3EA5F16-D5A2-47D2-B071-8C8FBA17A207}" type="presOf" srcId="{9EA660BF-CCA7-4AD3-A5CB-B545CA2A1CDD}" destId="{E8CA39DB-114B-4DCD-86F6-035A13B59A07}" srcOrd="0" destOrd="0" presId="urn:microsoft.com/office/officeart/2005/8/layout/vProcess5"/>
    <dgm:cxn modelId="{82CD7627-BD87-4F8F-960D-1AE0668B826A}" type="presOf" srcId="{AA2FD051-9F01-498B-A507-FF2D0C0E01C0}" destId="{5624C7C0-D8F2-4385-A193-896860CB4FDF}" srcOrd="0" destOrd="0" presId="urn:microsoft.com/office/officeart/2005/8/layout/vProcess5"/>
    <dgm:cxn modelId="{09F69434-E900-49C4-90FE-FEDF0EDA5EBA}" type="presOf" srcId="{AA2FD051-9F01-498B-A507-FF2D0C0E01C0}" destId="{0D604538-0C01-46F4-AD95-0E18A0CC42D7}" srcOrd="1" destOrd="0" presId="urn:microsoft.com/office/officeart/2005/8/layout/vProcess5"/>
    <dgm:cxn modelId="{02156355-FEFE-4D7A-9823-EF0566A2503B}" srcId="{9EA660BF-CCA7-4AD3-A5CB-B545CA2A1CDD}" destId="{9E7E2FF6-C936-4137-8BE2-F518337CD511}" srcOrd="2" destOrd="0" parTransId="{187D9A17-2B74-49EF-AAB4-5844F7F266EC}" sibTransId="{D0EF2676-507B-4EFD-A00C-76975AC40A3F}"/>
    <dgm:cxn modelId="{81109075-E0D8-433A-A478-A5AE2E0CA0B9}" type="presOf" srcId="{D0EF2676-507B-4EFD-A00C-76975AC40A3F}" destId="{F9732444-3245-4C90-80C9-8AA2C4BAC35F}" srcOrd="0" destOrd="0" presId="urn:microsoft.com/office/officeart/2005/8/layout/vProcess5"/>
    <dgm:cxn modelId="{F5BBF659-73E4-4699-9983-D6DBDEE5A021}" type="presOf" srcId="{6A5B25CA-F7FE-4B54-8019-760019BB5FC9}" destId="{F899A2C1-93FB-4700-BE3B-7D8B342CB905}" srcOrd="0" destOrd="0" presId="urn:microsoft.com/office/officeart/2005/8/layout/vProcess5"/>
    <dgm:cxn modelId="{A918498D-8902-426B-886E-11154E0B0904}" type="presOf" srcId="{C302B928-2AA7-488A-906F-243CE305D283}" destId="{917DB6F2-8254-4BC7-BF5B-7BDE97213080}" srcOrd="0" destOrd="0" presId="urn:microsoft.com/office/officeart/2005/8/layout/vProcess5"/>
    <dgm:cxn modelId="{ABDC2C90-BEFB-4ACF-B7EE-440A7EDBC596}" type="presOf" srcId="{9E7E2FF6-C936-4137-8BE2-F518337CD511}" destId="{AEFB76C6-9B8E-49AE-9A2E-FE0F4EC8591E}" srcOrd="1" destOrd="0" presId="urn:microsoft.com/office/officeart/2005/8/layout/vProcess5"/>
    <dgm:cxn modelId="{4DFBBB9E-25C3-47B6-991C-F1E9506C58B5}" type="presOf" srcId="{44CB6192-00C9-4C4E-916A-BFED71F648B7}" destId="{0F4AD0F1-EB55-42DD-945A-F22328312761}" srcOrd="0" destOrd="0" presId="urn:microsoft.com/office/officeart/2005/8/layout/vProcess5"/>
    <dgm:cxn modelId="{9C9831C4-0C0E-4E79-9E9A-6D122C350A22}" type="presOf" srcId="{44CB6192-00C9-4C4E-916A-BFED71F648B7}" destId="{99C4EF0E-93E2-430E-89CA-7149BB70CF24}" srcOrd="1" destOrd="0" presId="urn:microsoft.com/office/officeart/2005/8/layout/vProcess5"/>
    <dgm:cxn modelId="{C2B873C4-A76E-4F8E-8D6B-6C072F1A7D16}" srcId="{9EA660BF-CCA7-4AD3-A5CB-B545CA2A1CDD}" destId="{44CB6192-00C9-4C4E-916A-BFED71F648B7}" srcOrd="1" destOrd="0" parTransId="{7C454A22-5332-445B-B336-E473EE480321}" sibTransId="{6A5B25CA-F7FE-4B54-8019-760019BB5FC9}"/>
    <dgm:cxn modelId="{8410BBD0-0A4F-4025-A3A6-9A769900AA78}" srcId="{9EA660BF-CCA7-4AD3-A5CB-B545CA2A1CDD}" destId="{AA2FD051-9F01-498B-A507-FF2D0C0E01C0}" srcOrd="0" destOrd="0" parTransId="{6F4BFD2F-8E57-41A6-8F9C-75AED3B77849}" sibTransId="{C302B928-2AA7-488A-906F-243CE305D283}"/>
    <dgm:cxn modelId="{A766D8D6-9A96-4C8B-8602-DA6D57A91E0E}" type="presOf" srcId="{3265A015-E956-4DBD-82DF-F69E11A01F35}" destId="{41666D48-E525-44FF-AE1A-00C4CF9E0475}" srcOrd="1" destOrd="0" presId="urn:microsoft.com/office/officeart/2005/8/layout/vProcess5"/>
    <dgm:cxn modelId="{742A60C7-B46B-4677-9E57-9503F77CC6EE}" type="presParOf" srcId="{E8CA39DB-114B-4DCD-86F6-035A13B59A07}" destId="{6603B171-6AF8-4EF5-A6E6-713614A30EAD}" srcOrd="0" destOrd="0" presId="urn:microsoft.com/office/officeart/2005/8/layout/vProcess5"/>
    <dgm:cxn modelId="{D042CB17-66B1-46F9-864F-C464A874CB4E}" type="presParOf" srcId="{E8CA39DB-114B-4DCD-86F6-035A13B59A07}" destId="{5624C7C0-D8F2-4385-A193-896860CB4FDF}" srcOrd="1" destOrd="0" presId="urn:microsoft.com/office/officeart/2005/8/layout/vProcess5"/>
    <dgm:cxn modelId="{6D807AC9-CACF-4FC0-9CCC-FD086C7F8BD8}" type="presParOf" srcId="{E8CA39DB-114B-4DCD-86F6-035A13B59A07}" destId="{0F4AD0F1-EB55-42DD-945A-F22328312761}" srcOrd="2" destOrd="0" presId="urn:microsoft.com/office/officeart/2005/8/layout/vProcess5"/>
    <dgm:cxn modelId="{C38E073C-96DF-418F-B9C1-1BE0D4D1EDF4}" type="presParOf" srcId="{E8CA39DB-114B-4DCD-86F6-035A13B59A07}" destId="{48E350DD-1C64-428A-935B-05F059854F1E}" srcOrd="3" destOrd="0" presId="urn:microsoft.com/office/officeart/2005/8/layout/vProcess5"/>
    <dgm:cxn modelId="{DC8D9A62-A578-4C8F-8CDC-1413E1EE13C5}" type="presParOf" srcId="{E8CA39DB-114B-4DCD-86F6-035A13B59A07}" destId="{AE06B00F-C782-4170-A3F7-9729BB2D6B6E}" srcOrd="4" destOrd="0" presId="urn:microsoft.com/office/officeart/2005/8/layout/vProcess5"/>
    <dgm:cxn modelId="{E6CD98AF-B3CA-4960-8928-2AAEEB0B6475}" type="presParOf" srcId="{E8CA39DB-114B-4DCD-86F6-035A13B59A07}" destId="{917DB6F2-8254-4BC7-BF5B-7BDE97213080}" srcOrd="5" destOrd="0" presId="urn:microsoft.com/office/officeart/2005/8/layout/vProcess5"/>
    <dgm:cxn modelId="{7AD3F15F-0036-465C-84BF-3F48046D2A54}" type="presParOf" srcId="{E8CA39DB-114B-4DCD-86F6-035A13B59A07}" destId="{F899A2C1-93FB-4700-BE3B-7D8B342CB905}" srcOrd="6" destOrd="0" presId="urn:microsoft.com/office/officeart/2005/8/layout/vProcess5"/>
    <dgm:cxn modelId="{1E8866BE-38DA-4930-91C7-53032851AC37}" type="presParOf" srcId="{E8CA39DB-114B-4DCD-86F6-035A13B59A07}" destId="{F9732444-3245-4C90-80C9-8AA2C4BAC35F}" srcOrd="7" destOrd="0" presId="urn:microsoft.com/office/officeart/2005/8/layout/vProcess5"/>
    <dgm:cxn modelId="{FA9A7CAC-1ADC-40E9-8C3B-EF90227B8FDF}" type="presParOf" srcId="{E8CA39DB-114B-4DCD-86F6-035A13B59A07}" destId="{0D604538-0C01-46F4-AD95-0E18A0CC42D7}" srcOrd="8" destOrd="0" presId="urn:microsoft.com/office/officeart/2005/8/layout/vProcess5"/>
    <dgm:cxn modelId="{D6174D18-D1BA-4D53-9DB9-7ECC441D07F4}" type="presParOf" srcId="{E8CA39DB-114B-4DCD-86F6-035A13B59A07}" destId="{99C4EF0E-93E2-430E-89CA-7149BB70CF24}" srcOrd="9" destOrd="0" presId="urn:microsoft.com/office/officeart/2005/8/layout/vProcess5"/>
    <dgm:cxn modelId="{6A86BB18-D5D3-4EE7-82E9-E8D743F0F4ED}" type="presParOf" srcId="{E8CA39DB-114B-4DCD-86F6-035A13B59A07}" destId="{AEFB76C6-9B8E-49AE-9A2E-FE0F4EC8591E}" srcOrd="10" destOrd="0" presId="urn:microsoft.com/office/officeart/2005/8/layout/vProcess5"/>
    <dgm:cxn modelId="{ED6E507A-9FCD-44E7-A2D0-EE94F576F8E0}" type="presParOf" srcId="{E8CA39DB-114B-4DCD-86F6-035A13B59A07}" destId="{41666D48-E525-44FF-AE1A-00C4CF9E0475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24C7C0-D8F2-4385-A193-896860CB4FDF}">
      <dsp:nvSpPr>
        <dsp:cNvPr id="0" name=""/>
        <dsp:cNvSpPr/>
      </dsp:nvSpPr>
      <dsp:spPr>
        <a:xfrm>
          <a:off x="0" y="0"/>
          <a:ext cx="2621279" cy="79006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Transfer setup for </a:t>
          </a:r>
          <a:r>
            <a:rPr lang="en-US" sz="1400" kern="1200" dirty="0" err="1"/>
            <a:t>Moire</a:t>
          </a:r>
          <a:r>
            <a:rPr lang="en-US" sz="1400" kern="1200" dirty="0"/>
            <a:t> structures</a:t>
          </a:r>
        </a:p>
      </dsp:txBody>
      <dsp:txXfrm>
        <a:off x="23140" y="23140"/>
        <a:ext cx="1701976" cy="743785"/>
      </dsp:txXfrm>
    </dsp:sp>
    <dsp:sp modelId="{0F4AD0F1-EB55-42DD-945A-F22328312761}">
      <dsp:nvSpPr>
        <dsp:cNvPr id="0" name=""/>
        <dsp:cNvSpPr/>
      </dsp:nvSpPr>
      <dsp:spPr>
        <a:xfrm>
          <a:off x="219532" y="933713"/>
          <a:ext cx="2621279" cy="79006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“Know how”  in exfoliation and stacking</a:t>
          </a:r>
        </a:p>
      </dsp:txBody>
      <dsp:txXfrm>
        <a:off x="242672" y="956853"/>
        <a:ext cx="1841924" cy="743785"/>
      </dsp:txXfrm>
    </dsp:sp>
    <dsp:sp modelId="{48E350DD-1C64-428A-935B-05F059854F1E}">
      <dsp:nvSpPr>
        <dsp:cNvPr id="0" name=""/>
        <dsp:cNvSpPr/>
      </dsp:nvSpPr>
      <dsp:spPr>
        <a:xfrm>
          <a:off x="435787" y="1867427"/>
          <a:ext cx="2621279" cy="79006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Electron beam lithography and nanofabrication</a:t>
          </a:r>
        </a:p>
      </dsp:txBody>
      <dsp:txXfrm>
        <a:off x="458927" y="1890567"/>
        <a:ext cx="1845201" cy="743785"/>
      </dsp:txXfrm>
    </dsp:sp>
    <dsp:sp modelId="{AE06B00F-C782-4170-A3F7-9729BB2D6B6E}">
      <dsp:nvSpPr>
        <dsp:cNvPr id="0" name=""/>
        <dsp:cNvSpPr/>
      </dsp:nvSpPr>
      <dsp:spPr>
        <a:xfrm>
          <a:off x="655319" y="2801141"/>
          <a:ext cx="2621279" cy="79006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Seminars and discussions on fundamental aspects</a:t>
          </a:r>
        </a:p>
      </dsp:txBody>
      <dsp:txXfrm>
        <a:off x="678459" y="2824281"/>
        <a:ext cx="1841924" cy="743785"/>
      </dsp:txXfrm>
    </dsp:sp>
    <dsp:sp modelId="{917DB6F2-8254-4BC7-BF5B-7BDE97213080}">
      <dsp:nvSpPr>
        <dsp:cNvPr id="0" name=""/>
        <dsp:cNvSpPr/>
      </dsp:nvSpPr>
      <dsp:spPr>
        <a:xfrm>
          <a:off x="2107736" y="605118"/>
          <a:ext cx="513542" cy="513542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300" kern="1200"/>
        </a:p>
      </dsp:txBody>
      <dsp:txXfrm>
        <a:off x="2223283" y="605118"/>
        <a:ext cx="282448" cy="386440"/>
      </dsp:txXfrm>
    </dsp:sp>
    <dsp:sp modelId="{F899A2C1-93FB-4700-BE3B-7D8B342CB905}">
      <dsp:nvSpPr>
        <dsp:cNvPr id="0" name=""/>
        <dsp:cNvSpPr/>
      </dsp:nvSpPr>
      <dsp:spPr>
        <a:xfrm>
          <a:off x="2327268" y="1538832"/>
          <a:ext cx="513542" cy="513542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300" kern="1200"/>
        </a:p>
      </dsp:txBody>
      <dsp:txXfrm>
        <a:off x="2442815" y="1538832"/>
        <a:ext cx="282448" cy="386440"/>
      </dsp:txXfrm>
    </dsp:sp>
    <dsp:sp modelId="{F9732444-3245-4C90-80C9-8AA2C4BAC35F}">
      <dsp:nvSpPr>
        <dsp:cNvPr id="0" name=""/>
        <dsp:cNvSpPr/>
      </dsp:nvSpPr>
      <dsp:spPr>
        <a:xfrm>
          <a:off x="2543524" y="2472546"/>
          <a:ext cx="513542" cy="513542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300" kern="1200"/>
        </a:p>
      </dsp:txBody>
      <dsp:txXfrm>
        <a:off x="2659071" y="2472546"/>
        <a:ext cx="282448" cy="3864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B734BE-3B94-42FD-8972-7BCA3C7A2D63}" type="datetimeFigureOut">
              <a:rPr lang="en-US" smtClean="0"/>
              <a:t>5/18/2026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DFBD6D-41E2-4D89-ACE4-EAB382D9AC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7259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DFBD6D-41E2-4D89-ACE4-EAB382D9AC7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9034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>
          <a:extLst>
            <a:ext uri="{FF2B5EF4-FFF2-40B4-BE49-F238E27FC236}">
              <a16:creationId xmlns:a16="http://schemas.microsoft.com/office/drawing/2014/main" id="{F403A9DF-7B1F-D7A1-7996-2B32561211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8:notes">
            <a:extLst>
              <a:ext uri="{FF2B5EF4-FFF2-40B4-BE49-F238E27FC236}">
                <a16:creationId xmlns:a16="http://schemas.microsoft.com/office/drawing/2014/main" id="{6F97E6DF-2F1A-9E2D-328A-727A500867B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9" name="Google Shape;179;p8:notes">
            <a:extLst>
              <a:ext uri="{FF2B5EF4-FFF2-40B4-BE49-F238E27FC236}">
                <a16:creationId xmlns:a16="http://schemas.microsoft.com/office/drawing/2014/main" id="{E2C5C0C6-5EF2-2318-0CC7-5C07B5B44F7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280881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>
          <a:extLst>
            <a:ext uri="{FF2B5EF4-FFF2-40B4-BE49-F238E27FC236}">
              <a16:creationId xmlns:a16="http://schemas.microsoft.com/office/drawing/2014/main" id="{ADD307F2-4C7A-8436-47C9-8F1E9248DD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8:notes">
            <a:extLst>
              <a:ext uri="{FF2B5EF4-FFF2-40B4-BE49-F238E27FC236}">
                <a16:creationId xmlns:a16="http://schemas.microsoft.com/office/drawing/2014/main" id="{5F3CD4A9-0CE4-7D1A-5B25-3809134E441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9" name="Google Shape;179;p8:notes">
            <a:extLst>
              <a:ext uri="{FF2B5EF4-FFF2-40B4-BE49-F238E27FC236}">
                <a16:creationId xmlns:a16="http://schemas.microsoft.com/office/drawing/2014/main" id="{64FD30D2-CF62-4467-A916-7374928F16C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936917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DFBD6D-41E2-4D89-ACE4-EAB382D9AC7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4075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44279696" name="Образ слайда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822639677" name="Заметки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53181960" name="Номер слайда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76DFBD6D-41E2-4D89-ACE4-EAB382D9AC79}" type="slidenum">
              <a:rPr lang="en-US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1B38AF-12B2-14AA-9D32-C3592D3034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4A9A5F2-234F-55AD-1E3B-058C81DBF3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F969AC6-C528-4753-0F95-116F4320F1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5E73CB-505C-C046-E47F-0449D913C67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6F98B7-0031-8B48-9685-B854F2AAF4AD}" type="slidenum">
              <a:rPr kumimoji="0" lang="en-AM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AM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15709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6F98B7-0031-8B48-9685-B854F2AAF4AD}" type="slidenum">
              <a:rPr lang="en-AM" smtClean="0"/>
              <a:t>8</a:t>
            </a:fld>
            <a:endParaRPr lang="en-AM"/>
          </a:p>
        </p:txBody>
      </p:sp>
    </p:spTree>
    <p:extLst>
      <p:ext uri="{BB962C8B-B14F-4D97-AF65-F5344CB8AC3E}">
        <p14:creationId xmlns:p14="http://schemas.microsoft.com/office/powerpoint/2010/main" val="15430990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67D898-8A74-7FF2-1615-831F32C852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540815C-DE6D-7C75-C777-1FDF8241F3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DBD78E2-E543-0217-0B2B-21C4CEA6BB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457A04-1108-8218-D3BB-52B045A3F64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6F98B7-0031-8B48-9685-B854F2AAF4AD}" type="slidenum">
              <a:rPr kumimoji="0" lang="en-AM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AM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40464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5921EF-AFC1-5CC0-F1CD-654A7C68ED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196DC055-4082-69C4-33B1-644BE901F6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750F8A6A-0672-0003-0B23-4BD15D6605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0EABD9B-A013-3B24-AD27-1E820CB395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DFBD6D-41E2-4D89-ACE4-EAB382D9AC7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0282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DFBD6D-41E2-4D89-ACE4-EAB382D9AC7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6064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>
          <a:extLst>
            <a:ext uri="{FF2B5EF4-FFF2-40B4-BE49-F238E27FC236}">
              <a16:creationId xmlns:a16="http://schemas.microsoft.com/office/drawing/2014/main" id="{699EB377-FFF3-FF23-2546-4FAFAF5DAC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8:notes">
            <a:extLst>
              <a:ext uri="{FF2B5EF4-FFF2-40B4-BE49-F238E27FC236}">
                <a16:creationId xmlns:a16="http://schemas.microsoft.com/office/drawing/2014/main" id="{A7A6A502-BF2B-C9B2-03D9-7D88D7AAC54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9" name="Google Shape;179;p8:notes">
            <a:extLst>
              <a:ext uri="{FF2B5EF4-FFF2-40B4-BE49-F238E27FC236}">
                <a16:creationId xmlns:a16="http://schemas.microsoft.com/office/drawing/2014/main" id="{A7E96C38-4B16-01A1-0B4D-913B92033CB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448742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D6726A-C35B-3A8A-8B88-6633A6AC63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21FA44-4D03-68C7-1294-4509F4BEA4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DA4F8A-2C80-8CDB-0198-B25926B5B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9E69E-32EA-4186-9DBC-76BB1A6B7243}" type="datetime1">
              <a:rPr lang="en-US" smtClean="0"/>
              <a:t>5/18/2026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7E6156-4B31-4426-AAB3-CB5DA9668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CC9EA8-2F7D-E1DF-AF50-1FD533AF9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FB8F5-47EB-4586-A3BB-3F3A74D012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3097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D3A8AC-3702-6E5C-3B80-4B0BFCCD94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8FA113-9BE7-BB7D-D2C0-AE9536D8E0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24067B-D1E1-9A9A-4407-0C84900674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DBA2D-61CC-4876-B61C-12ADDE8DBA02}" type="datetime1">
              <a:rPr lang="en-US" smtClean="0"/>
              <a:t>5/18/2026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5B96E3-5E94-5D70-B810-923205D7E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00ADEC-22C1-5841-40CC-CE4B4453A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FB8F5-47EB-4586-A3BB-3F3A74D012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9445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AD2FA30-C918-A849-E135-622B2A6361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E8512B-1F77-9CE3-6168-58DB7F21B4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DBA8E8-9AAA-7001-D6FA-2311C9E1DF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A5955-F90D-4050-8940-4013AFCB86D6}" type="datetime1">
              <a:rPr lang="en-US" smtClean="0"/>
              <a:t>5/18/2026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05AE1F-9A46-8D95-F0B6-802B8860EC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82CA08-5FFC-19F3-C167-B92D648B9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FB8F5-47EB-4586-A3BB-3F3A74D012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426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752432" y="578507"/>
            <a:ext cx="5005771" cy="1832460"/>
          </a:xfr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752432" y="2614575"/>
            <a:ext cx="5005771" cy="1073847"/>
          </a:xfrm>
        </p:spPr>
        <p:txBody>
          <a:bodyPr>
            <a:normAutofit/>
          </a:bodyPr>
          <a:lstStyle>
            <a:lvl1pPr marL="0" indent="0" algn="r">
              <a:buNone/>
              <a:defRPr sz="2800" b="0" i="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82C6C-A5C7-4044-9117-E286C523DD5A}" type="datetimeFigureOut">
              <a:rPr lang="en-US" smtClean="0"/>
              <a:t>5/18/2026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B07D2-0FA1-4F85-AD9F-688B6C38D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0734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6943" y="189176"/>
            <a:ext cx="11138792" cy="1018032"/>
          </a:xfrm>
        </p:spPr>
        <p:txBody>
          <a:bodyPr>
            <a:normAutofit/>
          </a:bodyPr>
          <a:lstStyle>
            <a:lvl1pPr algn="l">
              <a:defRPr sz="3600" baseline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578" y="1800147"/>
            <a:ext cx="11124847" cy="4500388"/>
          </a:xfrm>
        </p:spPr>
        <p:txBody>
          <a:bodyPr/>
          <a:lstStyle>
            <a:lvl1pPr algn="l">
              <a:defRPr sz="280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  <a:lvl2pPr algn="l">
              <a:defRPr>
                <a:solidFill>
                  <a:schemeClr val="accent4">
                    <a:lumMod val="20000"/>
                    <a:lumOff val="80000"/>
                  </a:schemeClr>
                </a:solidFill>
              </a:defRPr>
            </a:lvl2pPr>
            <a:lvl3pPr algn="l">
              <a:defRPr>
                <a:solidFill>
                  <a:schemeClr val="accent4">
                    <a:lumMod val="20000"/>
                    <a:lumOff val="80000"/>
                  </a:schemeClr>
                </a:solidFill>
              </a:defRPr>
            </a:lvl3pPr>
            <a:lvl4pPr algn="l">
              <a:defRPr>
                <a:solidFill>
                  <a:schemeClr val="accent4">
                    <a:lumMod val="20000"/>
                    <a:lumOff val="80000"/>
                  </a:schemeClr>
                </a:solidFill>
              </a:defRPr>
            </a:lvl4pPr>
            <a:lvl5pPr algn="l">
              <a:defRPr>
                <a:solidFill>
                  <a:schemeClr val="accent4">
                    <a:lumMod val="20000"/>
                    <a:lumOff val="8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82C6C-A5C7-4044-9117-E286C523DD5A}" type="datetimeFigureOut">
              <a:rPr lang="en-US" smtClean="0"/>
              <a:t>5/18/2026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B07D2-0FA1-4F85-AD9F-688B6C38D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5424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3581"/>
            <a:ext cx="8336893" cy="1018033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49500"/>
            <a:ext cx="8336893" cy="4750527"/>
          </a:xfrm>
        </p:spPr>
        <p:txBody>
          <a:bodyPr/>
          <a:lstStyle>
            <a:lvl1pPr algn="l">
              <a:defRPr sz="2800">
                <a:solidFill>
                  <a:schemeClr val="accent4">
                    <a:lumMod val="75000"/>
                  </a:schemeClr>
                </a:solidFill>
              </a:defRPr>
            </a:lvl1pPr>
            <a:lvl2pPr algn="l">
              <a:defRPr>
                <a:solidFill>
                  <a:schemeClr val="accent4">
                    <a:lumMod val="75000"/>
                  </a:schemeClr>
                </a:solidFill>
              </a:defRPr>
            </a:lvl2pPr>
            <a:lvl3pPr algn="l">
              <a:defRPr>
                <a:solidFill>
                  <a:schemeClr val="accent4">
                    <a:lumMod val="75000"/>
                  </a:schemeClr>
                </a:solidFill>
              </a:defRPr>
            </a:lvl3pPr>
            <a:lvl4pPr algn="l">
              <a:defRPr>
                <a:solidFill>
                  <a:schemeClr val="accent4">
                    <a:lumMod val="75000"/>
                  </a:schemeClr>
                </a:solidFill>
              </a:defRPr>
            </a:lvl4pPr>
            <a:lvl5pPr algn="l">
              <a:defRPr>
                <a:solidFill>
                  <a:schemeClr val="accent4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82C6C-A5C7-4044-9117-E286C523DD5A}" type="datetimeFigureOut">
              <a:rPr lang="en-US" smtClean="0"/>
              <a:t>5/18/2026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B07D2-0FA1-4F85-AD9F-688B6C38D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1133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82C6C-A5C7-4044-9117-E286C523DD5A}" type="datetimeFigureOut">
              <a:rPr lang="en-US" smtClean="0"/>
              <a:t>5/18/2026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B07D2-0FA1-4F85-AD9F-688B6C38D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8609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82C6C-A5C7-4044-9117-E286C523DD5A}" type="datetimeFigureOut">
              <a:rPr lang="en-US" smtClean="0"/>
              <a:t>5/18/2026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B07D2-0FA1-4F85-AD9F-688B6C38D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6578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6363" y="170463"/>
            <a:ext cx="11025060" cy="1018033"/>
          </a:xfrm>
        </p:spPr>
        <p:txBody>
          <a:bodyPr>
            <a:normAutofit/>
          </a:bodyPr>
          <a:lstStyle>
            <a:lvl1pPr algn="l">
              <a:defRPr sz="3600" u="none" baseline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6362" y="2207361"/>
            <a:ext cx="5386917" cy="639763"/>
          </a:xfrm>
        </p:spPr>
        <p:txBody>
          <a:bodyPr anchor="b"/>
          <a:lstStyle>
            <a:lvl1pPr marL="0" indent="0" algn="ctr">
              <a:buNone/>
              <a:defRPr sz="2400" b="1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6362" y="2837224"/>
            <a:ext cx="5386917" cy="3035059"/>
          </a:xfrm>
        </p:spPr>
        <p:txBody>
          <a:bodyPr/>
          <a:lstStyle>
            <a:lvl1pPr algn="ctr">
              <a:defRPr sz="240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  <a:lvl2pPr algn="ctr">
              <a:defRPr sz="2000">
                <a:solidFill>
                  <a:schemeClr val="accent4">
                    <a:lumMod val="20000"/>
                    <a:lumOff val="80000"/>
                  </a:schemeClr>
                </a:solidFill>
              </a:defRPr>
            </a:lvl2pPr>
            <a:lvl3pPr algn="ctr">
              <a:defRPr sz="1800">
                <a:solidFill>
                  <a:schemeClr val="accent4">
                    <a:lumMod val="20000"/>
                    <a:lumOff val="80000"/>
                  </a:schemeClr>
                </a:solidFill>
              </a:defRPr>
            </a:lvl3pPr>
            <a:lvl4pPr algn="ctr">
              <a:defRPr sz="1600">
                <a:solidFill>
                  <a:schemeClr val="accent4">
                    <a:lumMod val="20000"/>
                    <a:lumOff val="80000"/>
                  </a:schemeClr>
                </a:solidFill>
              </a:defRPr>
            </a:lvl4pPr>
            <a:lvl5pPr algn="ctr">
              <a:defRPr sz="1600">
                <a:solidFill>
                  <a:schemeClr val="accent4">
                    <a:lumMod val="20000"/>
                    <a:lumOff val="8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26525" y="2207361"/>
            <a:ext cx="5389033" cy="639763"/>
          </a:xfrm>
        </p:spPr>
        <p:txBody>
          <a:bodyPr anchor="b"/>
          <a:lstStyle>
            <a:lvl1pPr marL="0" indent="0" algn="ctr">
              <a:buNone/>
              <a:defRPr sz="2400" b="1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26525" y="2837224"/>
            <a:ext cx="5389033" cy="3035059"/>
          </a:xfrm>
        </p:spPr>
        <p:txBody>
          <a:bodyPr/>
          <a:lstStyle>
            <a:lvl1pPr algn="ctr">
              <a:defRPr sz="240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  <a:lvl2pPr algn="ctr">
              <a:defRPr sz="2000">
                <a:solidFill>
                  <a:schemeClr val="accent4">
                    <a:lumMod val="20000"/>
                    <a:lumOff val="80000"/>
                  </a:schemeClr>
                </a:solidFill>
              </a:defRPr>
            </a:lvl2pPr>
            <a:lvl3pPr algn="ctr">
              <a:defRPr sz="1800">
                <a:solidFill>
                  <a:schemeClr val="accent4">
                    <a:lumMod val="20000"/>
                    <a:lumOff val="80000"/>
                  </a:schemeClr>
                </a:solidFill>
              </a:defRPr>
            </a:lvl3pPr>
            <a:lvl4pPr algn="ctr">
              <a:defRPr sz="1600">
                <a:solidFill>
                  <a:schemeClr val="accent4">
                    <a:lumMod val="20000"/>
                    <a:lumOff val="80000"/>
                  </a:schemeClr>
                </a:solidFill>
              </a:defRPr>
            </a:lvl4pPr>
            <a:lvl5pPr algn="ctr">
              <a:defRPr sz="1600">
                <a:solidFill>
                  <a:schemeClr val="accent4">
                    <a:lumMod val="20000"/>
                    <a:lumOff val="8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82C6C-A5C7-4044-9117-E286C523DD5A}" type="datetimeFigureOut">
              <a:rPr lang="en-US" smtClean="0"/>
              <a:t>5/18/2026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B07D2-0FA1-4F85-AD9F-688B6C38D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7369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82C6C-A5C7-4044-9117-E286C523DD5A}" type="datetimeFigureOut">
              <a:rPr lang="en-US" smtClean="0"/>
              <a:t>5/18/2026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B07D2-0FA1-4F85-AD9F-688B6C38D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4154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82C6C-A5C7-4044-9117-E286C523DD5A}" type="datetimeFigureOut">
              <a:rPr lang="en-US" smtClean="0"/>
              <a:t>5/18/2026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B07D2-0FA1-4F85-AD9F-688B6C38D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2057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40FE08-5E17-DCF1-CA5A-42E8D8BA2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1C9E99-D0B5-D18A-6CAE-B16350E9F0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ABC20C-EAFE-BD64-5B76-86E8EC62CB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15F5A-1204-4DB7-8CEA-C05F9AE161F2}" type="datetime1">
              <a:rPr lang="en-US" smtClean="0"/>
              <a:t>5/18/2026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062466-F27C-80DC-CF64-108C7B6A8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17B9C0-6D9D-F3B3-50C1-715C01535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FB8F5-47EB-4586-A3BB-3F3A74D012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3323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82C6C-A5C7-4044-9117-E286C523DD5A}" type="datetimeFigureOut">
              <a:rPr lang="en-US" smtClean="0"/>
              <a:t>5/18/2026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B07D2-0FA1-4F85-AD9F-688B6C38D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0637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82C6C-A5C7-4044-9117-E286C523DD5A}" type="datetimeFigureOut">
              <a:rPr lang="en-US" smtClean="0"/>
              <a:t>5/18/2026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B07D2-0FA1-4F85-AD9F-688B6C38D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6552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82C6C-A5C7-4044-9117-E286C523DD5A}" type="datetimeFigureOut">
              <a:rPr lang="en-US" smtClean="0"/>
              <a:t>5/18/2026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B07D2-0FA1-4F85-AD9F-688B6C38D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2518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82C6C-A5C7-4044-9117-E286C523DD5A}" type="datetimeFigureOut">
              <a:rPr lang="en-US" smtClean="0"/>
              <a:t>5/18/2026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B07D2-0FA1-4F85-AD9F-688B6C38D7B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E:\websites\free-power-point-templates\2012\logos.png">
            <a:extLst>
              <a:ext uri="{FF2B5EF4-FFF2-40B4-BE49-F238E27FC236}">
                <a16:creationId xmlns:a16="http://schemas.microsoft.com/office/drawing/2014/main" id="{08B89D22-1D6E-450B-881F-4D2A4C527F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77967" y="3101619"/>
            <a:ext cx="1951712" cy="702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61802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3303-B3B1-4453-8944-78E0CF2094D2}" type="datetimeFigureOut">
              <a:rPr lang="en-US" smtClean="0"/>
              <a:t>5/18/2026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B1065-EF76-4AD2-B2BD-9C7EEB7292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0432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3303-B3B1-4453-8944-78E0CF2094D2}" type="datetimeFigureOut">
              <a:rPr lang="en-US" smtClean="0"/>
              <a:t>5/18/2026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B1065-EF76-4AD2-B2BD-9C7EEB7292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163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3303-B3B1-4453-8944-78E0CF2094D2}" type="datetimeFigureOut">
              <a:rPr lang="en-US" smtClean="0"/>
              <a:t>5/18/2026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B1065-EF76-4AD2-B2BD-9C7EEB7292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3034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3303-B3B1-4453-8944-78E0CF2094D2}" type="datetimeFigureOut">
              <a:rPr lang="en-US" smtClean="0"/>
              <a:t>5/18/2026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B1065-EF76-4AD2-B2BD-9C7EEB7292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0211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3303-B3B1-4453-8944-78E0CF2094D2}" type="datetimeFigureOut">
              <a:rPr lang="en-US" smtClean="0"/>
              <a:t>5/18/2026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B1065-EF76-4AD2-B2BD-9C7EEB729287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01909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3303-B3B1-4453-8944-78E0CF2094D2}" type="datetimeFigureOut">
              <a:rPr lang="en-US" smtClean="0"/>
              <a:t>5/18/2026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B1065-EF76-4AD2-B2BD-9C7EEB7292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1251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2F3CB7-477D-9252-3254-B73D2FC12C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237102-9660-06FF-190A-41CD3529E7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3E5F65-764F-6DB2-ADBE-2A4D77DA2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646EA-F9C7-4137-92E2-463ECBF5C0CC}" type="datetime1">
              <a:rPr lang="en-US" smtClean="0"/>
              <a:t>5/18/2026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026A48-DA55-8BF4-6218-653A464CB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43CB57-9FB2-7159-829C-EA00AD1E5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FB8F5-47EB-4586-A3BB-3F3A74D012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8205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3303-B3B1-4453-8944-78E0CF2094D2}" type="datetimeFigureOut">
              <a:rPr lang="en-US" smtClean="0"/>
              <a:t>5/18/2026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B1065-EF76-4AD2-B2BD-9C7EEB7292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5538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3303-B3B1-4453-8944-78E0CF2094D2}" type="datetimeFigureOut">
              <a:rPr lang="en-US" smtClean="0"/>
              <a:t>5/18/2026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67503" cy="320040"/>
          </a:xfrm>
        </p:spPr>
        <p:txBody>
          <a:bodyPr/>
          <a:lstStyle>
            <a:lvl1pPr>
              <a:defRPr>
                <a:solidFill>
                  <a:srgbClr val="FFFFFF">
                    <a:alpha val="69804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B1065-EF76-4AD2-B2BD-9C7EEB7292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61933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9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12D53303-B3B1-4453-8944-78E0CF2094D2}" type="datetimeFigureOut">
              <a:rPr lang="en-US" smtClean="0"/>
              <a:t>5/18/2026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8523" y="6236208"/>
            <a:ext cx="5103729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B1065-EF76-4AD2-B2BD-9C7EEB7292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0930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3303-B3B1-4453-8944-78E0CF2094D2}" type="datetimeFigureOut">
              <a:rPr lang="en-US" smtClean="0"/>
              <a:t>5/18/2026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B1065-EF76-4AD2-B2BD-9C7EEB7292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76928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3303-B3B1-4453-8944-78E0CF2094D2}" type="datetimeFigureOut">
              <a:rPr lang="en-US" smtClean="0"/>
              <a:t>5/18/2026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B1065-EF76-4AD2-B2BD-9C7EEB7292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12818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D6726A-C35B-3A8A-8B88-6633A6AC63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21FA44-4D03-68C7-1294-4509F4BEA4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DA4F8A-2C80-8CDB-0198-B25926B5B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55D58-C0A2-4A2B-A4C9-3751A747F395}" type="datetimeFigureOut">
              <a:rPr lang="en-US" smtClean="0"/>
              <a:t>5/18/2026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7E6156-4B31-4426-AAB3-CB5DA9668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CC9EA8-2F7D-E1DF-AF50-1FD533AF9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FB8F5-47EB-4586-A3BB-3F3A74D012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65679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40FE08-5E17-DCF1-CA5A-42E8D8BA2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1C9E99-D0B5-D18A-6CAE-B16350E9F0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ABC20C-EAFE-BD64-5B76-86E8EC62CB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55D58-C0A2-4A2B-A4C9-3751A747F395}" type="datetimeFigureOut">
              <a:rPr lang="en-US" smtClean="0"/>
              <a:t>5/18/2026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062466-F27C-80DC-CF64-108C7B6A8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17B9C0-6D9D-F3B3-50C1-715C01535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FB8F5-47EB-4586-A3BB-3F3A74D012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77119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2F3CB7-477D-9252-3254-B73D2FC12C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237102-9660-06FF-190A-41CD3529E7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3E5F65-764F-6DB2-ADBE-2A4D77DA2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55D58-C0A2-4A2B-A4C9-3751A747F395}" type="datetimeFigureOut">
              <a:rPr lang="en-US" smtClean="0"/>
              <a:t>5/18/2026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026A48-DA55-8BF4-6218-653A464CB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43CB57-9FB2-7159-829C-EA00AD1E5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FB8F5-47EB-4586-A3BB-3F3A74D012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42269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47DD51-4451-91C5-F805-7541EC6A12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FBD079-5A87-DF46-703B-80A87F929D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AFF1FA-6B5B-8713-912C-85AC1BB27C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51CB89-76A2-DC93-4D66-4D60C1865C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55D58-C0A2-4A2B-A4C9-3751A747F395}" type="datetimeFigureOut">
              <a:rPr lang="en-US" smtClean="0"/>
              <a:t>5/18/2026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8B0ACD-4CEE-0993-F1C9-D106FBB6AC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8A246B-C442-014F-9EA8-6662541CA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FB8F5-47EB-4586-A3BB-3F3A74D012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60106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B17F8-4035-105C-585A-53B4379BD6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DF863C-5D29-6342-B3DA-691C7E8C2B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107B18-72C4-8600-403C-A5DA9045CD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6DCFBDA-CBA3-E8C6-F815-6C85B80DAA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6639273-C74C-9547-9DE0-2E45393581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998AD8A-5C01-9475-457F-ECB879F599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55D58-C0A2-4A2B-A4C9-3751A747F395}" type="datetimeFigureOut">
              <a:rPr lang="en-US" smtClean="0"/>
              <a:t>5/18/2026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E6233C3-7047-212E-276E-631E639DA4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C7D341-0038-FA79-1027-61A093BDC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FB8F5-47EB-4586-A3BB-3F3A74D012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4418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47DD51-4451-91C5-F805-7541EC6A12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FBD079-5A87-DF46-703B-80A87F929D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AFF1FA-6B5B-8713-912C-85AC1BB27C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51CB89-76A2-DC93-4D66-4D60C1865C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55946-C823-4CBE-AF05-9F19A280F503}" type="datetime1">
              <a:rPr lang="en-US" smtClean="0"/>
              <a:t>5/18/2026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8B0ACD-4CEE-0993-F1C9-D106FBB6AC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8A246B-C442-014F-9EA8-6662541CA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FB8F5-47EB-4586-A3BB-3F3A74D012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7142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898DE4-B584-0F83-EF12-41712FBD24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B55DF5-AEF6-FC18-C9C3-BD40613AF4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55D58-C0A2-4A2B-A4C9-3751A747F395}" type="datetimeFigureOut">
              <a:rPr lang="en-US" smtClean="0"/>
              <a:t>5/18/2026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DC0383-7C2F-0AD2-5DAB-E2F67F6C3C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C32EB0-543E-6AD8-8D77-D190954F9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FB8F5-47EB-4586-A3BB-3F3A74D012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38571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FD523D5-B3E6-D375-8DEB-21FBF888DD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55D58-C0A2-4A2B-A4C9-3751A747F395}" type="datetimeFigureOut">
              <a:rPr lang="en-US" smtClean="0"/>
              <a:t>5/18/2026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945FF65-FF78-F70A-46DA-659355A19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7B73FA-9BB4-56D4-F2E8-1D9B7F46B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FB8F5-47EB-4586-A3BB-3F3A74D012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07232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DD2AA7-EE82-1EBC-4F16-AF338B2CA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B36DAC-9AC2-C217-DBF6-35BD90CF97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D568A6-7246-C273-F4EE-8EE091EAA5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88EEC0-C6A8-3F12-0104-3330B2B712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55D58-C0A2-4A2B-A4C9-3751A747F395}" type="datetimeFigureOut">
              <a:rPr lang="en-US" smtClean="0"/>
              <a:t>5/18/2026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E3344A-2481-D154-A364-049F50537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F41267-F1BA-595C-D70D-FA3F32597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FB8F5-47EB-4586-A3BB-3F3A74D012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5363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0F025B-41B7-4379-8D3C-6E201A997F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FD3C96-2440-46D9-FA4E-848E8F8B54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09838D-7FEC-0C48-9EE5-9ADA91AB8D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42D36C-D94F-070A-8A05-4B70BA8E3D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55D58-C0A2-4A2B-A4C9-3751A747F395}" type="datetimeFigureOut">
              <a:rPr lang="en-US" smtClean="0"/>
              <a:t>5/18/2026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B14E2F-092C-884F-19A0-37F8A7170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953FB2-B900-2921-748E-40ACD032E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FB8F5-47EB-4586-A3BB-3F3A74D012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2809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D3A8AC-3702-6E5C-3B80-4B0BFCCD94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8FA113-9BE7-BB7D-D2C0-AE9536D8E0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24067B-D1E1-9A9A-4407-0C84900674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55D58-C0A2-4A2B-A4C9-3751A747F395}" type="datetimeFigureOut">
              <a:rPr lang="en-US" smtClean="0"/>
              <a:t>5/18/2026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5B96E3-5E94-5D70-B810-923205D7E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00ADEC-22C1-5841-40CC-CE4B4453A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FB8F5-47EB-4586-A3BB-3F3A74D012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52522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AD2FA30-C918-A849-E135-622B2A6361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E8512B-1F77-9CE3-6168-58DB7F21B4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DBA8E8-9AAA-7001-D6FA-2311C9E1DF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55D58-C0A2-4A2B-A4C9-3751A747F395}" type="datetimeFigureOut">
              <a:rPr lang="en-US" smtClean="0"/>
              <a:t>5/18/2026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05AE1F-9A46-8D95-F0B6-802B8860EC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82CA08-5FFC-19F3-C167-B92D648B9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FB8F5-47EB-4586-A3BB-3F3A74D012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50940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0002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13877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5/18/2026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1000222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190689" y="806216"/>
            <a:ext cx="5810622" cy="666977"/>
          </a:xfrm>
        </p:spPr>
        <p:txBody>
          <a:bodyPr lIns="0" tIns="0" rIns="0" bIns="0"/>
          <a:lstStyle>
            <a:lvl1pPr>
              <a:defRPr sz="4334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868560" y="2663171"/>
            <a:ext cx="8455237" cy="759310"/>
          </a:xfrm>
        </p:spPr>
        <p:txBody>
          <a:bodyPr lIns="0" tIns="0" rIns="0" bIns="0"/>
          <a:lstStyle>
            <a:lvl1pPr>
              <a:defRPr sz="4934" b="1" i="0">
                <a:solidFill>
                  <a:srgbClr val="A7ACB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5/18/2026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744286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190689" y="806216"/>
            <a:ext cx="5810622" cy="666977"/>
          </a:xfrm>
        </p:spPr>
        <p:txBody>
          <a:bodyPr lIns="0" tIns="0" rIns="0" bIns="0"/>
          <a:lstStyle>
            <a:lvl1pPr>
              <a:defRPr sz="4334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113877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113877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5/18/2026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2686015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190689" y="806216"/>
            <a:ext cx="5810622" cy="666977"/>
          </a:xfrm>
        </p:spPr>
        <p:txBody>
          <a:bodyPr lIns="0" tIns="0" rIns="0" bIns="0"/>
          <a:lstStyle>
            <a:lvl1pPr>
              <a:defRPr sz="4334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5/18/2026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919010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B17F8-4035-105C-585A-53B4379BD6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DF863C-5D29-6342-B3DA-691C7E8C2B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107B18-72C4-8600-403C-A5DA9045CD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6DCFBDA-CBA3-E8C6-F815-6C85B80DAA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6639273-C74C-9547-9DE0-2E45393581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998AD8A-5C01-9475-457F-ECB879F599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88F53-38B8-406C-AFFC-D1CD07F37610}" type="datetime1">
              <a:rPr lang="en-US" smtClean="0"/>
              <a:t>5/18/2026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E6233C3-7047-212E-276E-631E639DA4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C7D341-0038-FA79-1027-61A093BDC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FB8F5-47EB-4586-A3BB-3F3A74D012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02816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5/18/2026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7772663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524000" y="2586634"/>
            <a:ext cx="9144000" cy="92333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9"/>
            <a:ext cx="9144000" cy="1846659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228611" algn="ctr">
              <a:buSzTx/>
              <a:buFontTx/>
              <a:buNone/>
              <a:defRPr sz="2400"/>
            </a:lvl2pPr>
            <a:lvl3pPr marL="0" indent="457223" algn="ctr">
              <a:buSzTx/>
              <a:buFontTx/>
              <a:buNone/>
              <a:defRPr sz="2400"/>
            </a:lvl3pPr>
            <a:lvl4pPr marL="0" indent="685834" algn="ctr">
              <a:buSzTx/>
              <a:buFontTx/>
              <a:buNone/>
              <a:defRPr sz="2400"/>
            </a:lvl4pPr>
            <a:lvl5pPr marL="0" indent="914446" algn="ctr"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778241" y="6377940"/>
            <a:ext cx="2804160" cy="27699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411704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898DE4-B584-0F83-EF12-41712FBD24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B55DF5-AEF6-FC18-C9C3-BD40613AF4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2B703-CD2A-4B93-81A9-C7BBE601F87E}" type="datetime1">
              <a:rPr lang="en-US" smtClean="0"/>
              <a:t>5/18/2026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DC0383-7C2F-0AD2-5DAB-E2F67F6C3C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C32EB0-543E-6AD8-8D77-D190954F9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FB8F5-47EB-4586-A3BB-3F3A74D012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2428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FD523D5-B3E6-D375-8DEB-21FBF888DD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81DF5-5691-4E67-95A2-D126EBC5E198}" type="datetime1">
              <a:rPr lang="en-US" smtClean="0"/>
              <a:t>5/18/2026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945FF65-FF78-F70A-46DA-659355A19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7B73FA-9BB4-56D4-F2E8-1D9B7F46B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FB8F5-47EB-4586-A3BB-3F3A74D012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0808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DD2AA7-EE82-1EBC-4F16-AF338B2CA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B36DAC-9AC2-C217-DBF6-35BD90CF97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D568A6-7246-C273-F4EE-8EE091EAA5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88EEC0-C6A8-3F12-0104-3330B2B712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A2F41-5182-4881-9AC3-7351D7E4ADDC}" type="datetime1">
              <a:rPr lang="en-US" smtClean="0"/>
              <a:t>5/18/2026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E3344A-2481-D154-A364-049F50537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F41267-F1BA-595C-D70D-FA3F32597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FB8F5-47EB-4586-A3BB-3F3A74D012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7649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0F025B-41B7-4379-8D3C-6E201A997F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FD3C96-2440-46D9-FA4E-848E8F8B54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09838D-7FEC-0C48-9EE5-9ADA91AB8D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42D36C-D94F-070A-8A05-4B70BA8E3D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0E976-23D7-435C-A7D9-D0F80B08BBB6}" type="datetime1">
              <a:rPr lang="en-US" smtClean="0"/>
              <a:t>5/18/2026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B14E2F-092C-884F-19A0-37F8A7170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953FB2-B900-2921-748E-40ACD032E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FB8F5-47EB-4586-A3BB-3F3A74D012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100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FC546BC-20CF-EDC5-9C18-BEF132E6E6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7928D6-BFE9-0BF5-E9C3-382163CF8C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19A130-1CAE-EE1C-A807-5388808EA3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8BFF374-9665-4427-A17F-650A8F6A96DD}" type="datetime1">
              <a:rPr lang="en-US" smtClean="0"/>
              <a:t>5/18/2026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0AB78D-3566-C5F9-4787-61A138EC58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7C2CAD-C650-05F5-DF1B-37FB3671B2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C6FB8F5-47EB-4586-A3BB-3F3A74D012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321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colorTemperature colorTemp="53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D82C6C-A5C7-4044-9117-E286C523DD5A}" type="datetimeFigureOut">
              <a:rPr lang="en-US" smtClean="0"/>
              <a:t>5/18/2026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9B07D2-0FA1-4F85-AD9F-688B6C38D7B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E867DF-3DCA-4725-94F0-F2B6BD747A82}"/>
              </a:ext>
            </a:extLst>
          </p:cNvPr>
          <p:cNvSpPr txBox="1"/>
          <p:nvPr/>
        </p:nvSpPr>
        <p:spPr>
          <a:xfrm>
            <a:off x="-12200" y="6951663"/>
            <a:ext cx="111861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This presentation uses a free template provided by FPPT.com</a:t>
            </a:r>
          </a:p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www.free-power-point-templates.com</a:t>
            </a:r>
          </a:p>
        </p:txBody>
      </p:sp>
    </p:spTree>
    <p:extLst>
      <p:ext uri="{BB962C8B-B14F-4D97-AF65-F5344CB8AC3E}">
        <p14:creationId xmlns:p14="http://schemas.microsoft.com/office/powerpoint/2010/main" val="535451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  <a:solidFill>
            <a:schemeClr val="bg1"/>
          </a:solidFill>
          <a:ln w="317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12D53303-B3B1-4453-8944-78E0CF2094D2}" type="datetimeFigureOut">
              <a:rPr lang="en-US" smtClean="0"/>
              <a:t>5/18/2026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466B1065-EF76-4AD2-B2BD-9C7EEB7292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46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FC546BC-20CF-EDC5-9C18-BEF132E6E6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7928D6-BFE9-0BF5-E9C3-382163CF8C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19A130-1CAE-EE1C-A807-5388808EA3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C755D58-C0A2-4A2B-A4C9-3751A747F395}" type="datetimeFigureOut">
              <a:rPr lang="en-US" smtClean="0"/>
              <a:t>5/18/2026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0AB78D-3566-C5F9-4787-61A138EC58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7C2CAD-C650-05F5-DF1B-37FB3671B2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C6FB8F5-47EB-4586-A3BB-3F3A74D012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113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190689" y="806216"/>
            <a:ext cx="5810622" cy="10002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5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868560" y="2663171"/>
            <a:ext cx="8455237" cy="113877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400" b="1" i="0">
                <a:solidFill>
                  <a:srgbClr val="A7ACB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5/18/2026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1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79702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304815">
        <a:defRPr>
          <a:latin typeface="+mn-lt"/>
          <a:ea typeface="+mn-ea"/>
          <a:cs typeface="+mn-cs"/>
        </a:defRPr>
      </a:lvl2pPr>
      <a:lvl3pPr marL="609630">
        <a:defRPr>
          <a:latin typeface="+mn-lt"/>
          <a:ea typeface="+mn-ea"/>
          <a:cs typeface="+mn-cs"/>
        </a:defRPr>
      </a:lvl3pPr>
      <a:lvl4pPr marL="914446">
        <a:defRPr>
          <a:latin typeface="+mn-lt"/>
          <a:ea typeface="+mn-ea"/>
          <a:cs typeface="+mn-cs"/>
        </a:defRPr>
      </a:lvl4pPr>
      <a:lvl5pPr marL="1219261">
        <a:defRPr>
          <a:latin typeface="+mn-lt"/>
          <a:ea typeface="+mn-ea"/>
          <a:cs typeface="+mn-cs"/>
        </a:defRPr>
      </a:lvl5pPr>
      <a:lvl6pPr marL="1524076">
        <a:defRPr>
          <a:latin typeface="+mn-lt"/>
          <a:ea typeface="+mn-ea"/>
          <a:cs typeface="+mn-cs"/>
        </a:defRPr>
      </a:lvl6pPr>
      <a:lvl7pPr marL="1828891">
        <a:defRPr>
          <a:latin typeface="+mn-lt"/>
          <a:ea typeface="+mn-ea"/>
          <a:cs typeface="+mn-cs"/>
        </a:defRPr>
      </a:lvl7pPr>
      <a:lvl8pPr marL="2133707">
        <a:defRPr>
          <a:latin typeface="+mn-lt"/>
          <a:ea typeface="+mn-ea"/>
          <a:cs typeface="+mn-cs"/>
        </a:defRPr>
      </a:lvl8pPr>
      <a:lvl9pPr marL="2438522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304815">
        <a:defRPr>
          <a:latin typeface="+mn-lt"/>
          <a:ea typeface="+mn-ea"/>
          <a:cs typeface="+mn-cs"/>
        </a:defRPr>
      </a:lvl2pPr>
      <a:lvl3pPr marL="609630">
        <a:defRPr>
          <a:latin typeface="+mn-lt"/>
          <a:ea typeface="+mn-ea"/>
          <a:cs typeface="+mn-cs"/>
        </a:defRPr>
      </a:lvl3pPr>
      <a:lvl4pPr marL="914446">
        <a:defRPr>
          <a:latin typeface="+mn-lt"/>
          <a:ea typeface="+mn-ea"/>
          <a:cs typeface="+mn-cs"/>
        </a:defRPr>
      </a:lvl4pPr>
      <a:lvl5pPr marL="1219261">
        <a:defRPr>
          <a:latin typeface="+mn-lt"/>
          <a:ea typeface="+mn-ea"/>
          <a:cs typeface="+mn-cs"/>
        </a:defRPr>
      </a:lvl5pPr>
      <a:lvl6pPr marL="1524076">
        <a:defRPr>
          <a:latin typeface="+mn-lt"/>
          <a:ea typeface="+mn-ea"/>
          <a:cs typeface="+mn-cs"/>
        </a:defRPr>
      </a:lvl6pPr>
      <a:lvl7pPr marL="1828891">
        <a:defRPr>
          <a:latin typeface="+mn-lt"/>
          <a:ea typeface="+mn-ea"/>
          <a:cs typeface="+mn-cs"/>
        </a:defRPr>
      </a:lvl7pPr>
      <a:lvl8pPr marL="2133707">
        <a:defRPr>
          <a:latin typeface="+mn-lt"/>
          <a:ea typeface="+mn-ea"/>
          <a:cs typeface="+mn-cs"/>
        </a:defRPr>
      </a:lvl8pPr>
      <a:lvl9pPr marL="2438522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hyperlink" Target="mailto:nanostructures.nanomaterials@gmail.com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sv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jpg"/><Relationship Id="rId4" Type="http://schemas.openxmlformats.org/officeDocument/2006/relationships/image" Target="../media/image57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openxmlformats.org/officeDocument/2006/relationships/image" Target="../media/image60.jpeg"/><Relationship Id="rId7" Type="http://schemas.openxmlformats.org/officeDocument/2006/relationships/diagramData" Target="../diagrams/data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11" Type="http://schemas.microsoft.com/office/2007/relationships/diagramDrawing" Target="../diagrams/drawing1.xml"/><Relationship Id="rId5" Type="http://schemas.openxmlformats.org/officeDocument/2006/relationships/image" Target="../media/image62.png"/><Relationship Id="rId10" Type="http://schemas.openxmlformats.org/officeDocument/2006/relationships/diagramColors" Target="../diagrams/colors1.xml"/><Relationship Id="rId4" Type="http://schemas.openxmlformats.org/officeDocument/2006/relationships/image" Target="../media/image61.jpeg"/><Relationship Id="rId9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4.png"/><Relationship Id="rId7" Type="http://schemas.openxmlformats.org/officeDocument/2006/relationships/image" Target="../media/image86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0.png"/><Relationship Id="rId5" Type="http://schemas.openxmlformats.org/officeDocument/2006/relationships/image" Target="../media/image840.png"/><Relationship Id="rId4" Type="http://schemas.openxmlformats.org/officeDocument/2006/relationships/image" Target="../media/image83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3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3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1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13.jp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11" Type="http://schemas.openxmlformats.org/officeDocument/2006/relationships/image" Target="../media/image21.jpg"/><Relationship Id="rId5" Type="http://schemas.openxmlformats.org/officeDocument/2006/relationships/image" Target="../media/image15.jpeg"/><Relationship Id="rId10" Type="http://schemas.openxmlformats.org/officeDocument/2006/relationships/image" Target="../media/image20.jpeg"/><Relationship Id="rId4" Type="http://schemas.openxmlformats.org/officeDocument/2006/relationships/image" Target="../media/image14.jpg"/><Relationship Id="rId9" Type="http://schemas.openxmlformats.org/officeDocument/2006/relationships/image" Target="../media/image19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image" Target="../media/image22.jpg"/><Relationship Id="rId7" Type="http://schemas.openxmlformats.org/officeDocument/2006/relationships/image" Target="../media/image26.png"/><Relationship Id="rId12" Type="http://schemas.openxmlformats.org/officeDocument/2006/relationships/image" Target="../media/image3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jpg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jp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png"/><Relationship Id="rId7" Type="http://schemas.openxmlformats.org/officeDocument/2006/relationships/image" Target="../media/image4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41.png"/><Relationship Id="rId5" Type="http://schemas.openxmlformats.org/officeDocument/2006/relationships/image" Target="../media/image40.jpg"/><Relationship Id="rId4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97F2BE-3E19-DD4C-1658-98B3028D45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56715" y="1947792"/>
            <a:ext cx="6340740" cy="1481208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/>
              <a:t> </a:t>
            </a:r>
            <a:r>
              <a:rPr lang="en-US" sz="4000" b="1" dirty="0">
                <a:solidFill>
                  <a:schemeClr val="bg1"/>
                </a:solidFill>
              </a:rPr>
              <a:t>Development and Investigation of Moiré Devices for Terahertz Quantum Detectors </a:t>
            </a:r>
            <a:r>
              <a:rPr lang="en-US" sz="4000" dirty="0">
                <a:solidFill>
                  <a:schemeClr val="bg1"/>
                </a:solidFill>
              </a:rPr>
              <a:t>	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4C45EF-BD3D-C420-08F1-1144E02D05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8" r="3728"/>
          <a:stretch/>
        </p:blipFill>
        <p:spPr>
          <a:xfrm rot="5400000">
            <a:off x="-224709" y="224721"/>
            <a:ext cx="6028246" cy="5578823"/>
          </a:xfrm>
          <a:custGeom>
            <a:avLst/>
            <a:gdLst/>
            <a:ahLst/>
            <a:cxnLst/>
            <a:rect l="l" t="t" r="r" b="b"/>
            <a:pathLst>
              <a:path w="5578823" h="6028256">
                <a:moveTo>
                  <a:pt x="0" y="0"/>
                </a:moveTo>
                <a:lnTo>
                  <a:pt x="3897606" y="0"/>
                </a:lnTo>
                <a:lnTo>
                  <a:pt x="4274232" y="360545"/>
                </a:lnTo>
                <a:cubicBezTo>
                  <a:pt x="4408856" y="488910"/>
                  <a:pt x="4542134" y="615181"/>
                  <a:pt x="4673934" y="738354"/>
                </a:cubicBezTo>
                <a:cubicBezTo>
                  <a:pt x="5042663" y="1082881"/>
                  <a:pt x="5282330" y="1428108"/>
                  <a:pt x="5421862" y="1773839"/>
                </a:cubicBezTo>
                <a:cubicBezTo>
                  <a:pt x="5631101" y="2292214"/>
                  <a:pt x="5614731" y="2811325"/>
                  <a:pt x="5469198" y="3329255"/>
                </a:cubicBezTo>
                <a:cubicBezTo>
                  <a:pt x="5323662" y="3847185"/>
                  <a:pt x="5048962" y="4363935"/>
                  <a:pt x="4741546" y="4877588"/>
                </a:cubicBezTo>
                <a:cubicBezTo>
                  <a:pt x="4027238" y="6071494"/>
                  <a:pt x="2764972" y="6102970"/>
                  <a:pt x="1325600" y="5980388"/>
                </a:cubicBezTo>
                <a:cubicBezTo>
                  <a:pt x="903947" y="5944442"/>
                  <a:pt x="499735" y="5907589"/>
                  <a:pt x="137593" y="5804042"/>
                </a:cubicBezTo>
                <a:lnTo>
                  <a:pt x="0" y="5760161"/>
                </a:lnTo>
                <a:close/>
              </a:path>
            </a:pathLst>
          </a:custGeom>
        </p:spPr>
      </p:pic>
      <p:sp>
        <p:nvSpPr>
          <p:cNvPr id="7" name="object 6">
            <a:extLst>
              <a:ext uri="{FF2B5EF4-FFF2-40B4-BE49-F238E27FC236}">
                <a16:creationId xmlns:a16="http://schemas.microsoft.com/office/drawing/2014/main" id="{D3007866-863D-28C4-8D7C-E924323C123F}"/>
              </a:ext>
            </a:extLst>
          </p:cNvPr>
          <p:cNvSpPr txBox="1"/>
          <p:nvPr/>
        </p:nvSpPr>
        <p:spPr>
          <a:xfrm>
            <a:off x="6613177" y="4627799"/>
            <a:ext cx="5396653" cy="1828984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1042722" marR="3387" indent="-1034678" algn="ctr">
              <a:lnSpc>
                <a:spcPct val="114599"/>
              </a:lnSpc>
              <a:spcBef>
                <a:spcPts val="67"/>
              </a:spcBef>
            </a:pPr>
            <a:r>
              <a:rPr lang="en-US" sz="2133" b="1" spc="-47" dirty="0">
                <a:solidFill>
                  <a:srgbClr val="FFFFFF"/>
                </a:solidFill>
                <a:latin typeface="Arial"/>
                <a:cs typeface="Arial"/>
              </a:rPr>
              <a:t>Narek Margaryan</a:t>
            </a:r>
          </a:p>
          <a:p>
            <a:pPr marL="1042722" marR="3387" indent="-1034678" algn="ctr">
              <a:lnSpc>
                <a:spcPct val="114599"/>
              </a:lnSpc>
              <a:spcBef>
                <a:spcPts val="67"/>
              </a:spcBef>
            </a:pPr>
            <a:r>
              <a:rPr lang="en-US" sz="1600" b="1" spc="-47" dirty="0">
                <a:solidFill>
                  <a:schemeClr val="bg1"/>
                </a:solidFill>
                <a:latin typeface="Arial"/>
                <a:cs typeface="Arial"/>
              </a:rPr>
              <a:t>n.margaryan@yerphi.am,</a:t>
            </a:r>
          </a:p>
          <a:p>
            <a:pPr marL="1042722" marR="3387" indent="-1034678" algn="ctr">
              <a:lnSpc>
                <a:spcPct val="114599"/>
              </a:lnSpc>
              <a:spcBef>
                <a:spcPts val="67"/>
              </a:spcBef>
            </a:pPr>
            <a:r>
              <a:rPr lang="en-US" sz="1600" b="1" spc="-47" dirty="0">
                <a:solidFill>
                  <a:schemeClr val="bg1"/>
                </a:solidFill>
                <a:latin typeface="Arial"/>
                <a:cs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nanostructures.nanomaterials@gmail.com</a:t>
            </a:r>
            <a:r>
              <a:rPr lang="en-US" sz="1600" b="1" spc="-47" dirty="0">
                <a:solidFill>
                  <a:schemeClr val="bg1"/>
                </a:solidFill>
                <a:latin typeface="Arial"/>
                <a:cs typeface="Arial"/>
              </a:rPr>
              <a:t>,</a:t>
            </a:r>
          </a:p>
          <a:p>
            <a:pPr marL="1042722" marR="3387" indent="-1034678" algn="ctr">
              <a:lnSpc>
                <a:spcPct val="114599"/>
              </a:lnSpc>
              <a:spcBef>
                <a:spcPts val="67"/>
              </a:spcBef>
            </a:pPr>
            <a:r>
              <a:rPr lang="en-US" sz="1600" b="1" spc="-4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</a:p>
          <a:p>
            <a:pPr marL="1042722" marR="3387" indent="-1034678" algn="ctr">
              <a:lnSpc>
                <a:spcPct val="114599"/>
              </a:lnSpc>
              <a:spcBef>
                <a:spcPts val="67"/>
              </a:spcBef>
            </a:pPr>
            <a:r>
              <a:rPr lang="en-US" sz="1600" spc="-47" dirty="0">
                <a:solidFill>
                  <a:srgbClr val="FFFFFF"/>
                </a:solidFill>
                <a:latin typeface="Arial"/>
                <a:cs typeface="Arial"/>
              </a:rPr>
              <a:t>A. </a:t>
            </a:r>
            <a:r>
              <a:rPr lang="en-US" sz="1600" spc="-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600" spc="73" dirty="0" err="1">
                <a:solidFill>
                  <a:srgbClr val="FFFFFF"/>
                </a:solidFill>
                <a:latin typeface="Arial"/>
                <a:cs typeface="Arial"/>
              </a:rPr>
              <a:t>Alikhanyan</a:t>
            </a:r>
            <a:r>
              <a:rPr lang="en-US" sz="1600" spc="7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600" spc="83" dirty="0">
                <a:solidFill>
                  <a:srgbClr val="FFFFFF"/>
                </a:solidFill>
                <a:latin typeface="Arial"/>
                <a:cs typeface="Arial"/>
              </a:rPr>
              <a:t>National </a:t>
            </a:r>
            <a:r>
              <a:rPr lang="en-US" sz="1600" spc="67" dirty="0">
                <a:solidFill>
                  <a:srgbClr val="FFFFFF"/>
                </a:solidFill>
                <a:latin typeface="Arial"/>
                <a:cs typeface="Arial"/>
              </a:rPr>
              <a:t>Science </a:t>
            </a:r>
            <a:r>
              <a:rPr lang="en-US" sz="1600" spc="87" dirty="0">
                <a:solidFill>
                  <a:srgbClr val="FFFFFF"/>
                </a:solidFill>
                <a:latin typeface="Arial"/>
                <a:cs typeface="Arial"/>
              </a:rPr>
              <a:t>Laboratory  </a:t>
            </a:r>
          </a:p>
          <a:p>
            <a:pPr marL="1042722" marR="3387" indent="-1034678" algn="ctr">
              <a:lnSpc>
                <a:spcPct val="114599"/>
              </a:lnSpc>
              <a:spcBef>
                <a:spcPts val="67"/>
              </a:spcBef>
            </a:pPr>
            <a:r>
              <a:rPr lang="en-US" sz="1600" spc="103" dirty="0">
                <a:solidFill>
                  <a:srgbClr val="FFFFFF"/>
                </a:solidFill>
                <a:latin typeface="Arial"/>
                <a:cs typeface="Arial"/>
              </a:rPr>
              <a:t>(Yerevan </a:t>
            </a:r>
            <a:r>
              <a:rPr lang="en-US" sz="1600" spc="30" dirty="0">
                <a:solidFill>
                  <a:srgbClr val="FFFFFF"/>
                </a:solidFill>
                <a:latin typeface="Arial"/>
                <a:cs typeface="Arial"/>
              </a:rPr>
              <a:t>Physics</a:t>
            </a:r>
            <a:r>
              <a:rPr lang="en-US" sz="16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600" spc="103" dirty="0">
                <a:solidFill>
                  <a:srgbClr val="FFFFFF"/>
                </a:solidFill>
                <a:latin typeface="Arial"/>
                <a:cs typeface="Arial"/>
              </a:rPr>
              <a:t>Institute)</a:t>
            </a:r>
            <a:endParaRPr lang="en-US" sz="1600" dirty="0">
              <a:latin typeface="Arial"/>
              <a:cs typeface="Arial"/>
            </a:endParaRP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F71C20D3-0374-2F01-E1A0-073B6D909C2F}"/>
              </a:ext>
            </a:extLst>
          </p:cNvPr>
          <p:cNvGrpSpPr/>
          <p:nvPr/>
        </p:nvGrpSpPr>
        <p:grpSpPr>
          <a:xfrm>
            <a:off x="9328682" y="8258"/>
            <a:ext cx="2863316" cy="1374603"/>
            <a:chOff x="9328682" y="8258"/>
            <a:chExt cx="2863316" cy="1374603"/>
          </a:xfrm>
        </p:grpSpPr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FB0F262B-49A9-D55F-2F20-3AF707B0B794}"/>
                </a:ext>
              </a:extLst>
            </p:cNvPr>
            <p:cNvSpPr/>
            <p:nvPr/>
          </p:nvSpPr>
          <p:spPr>
            <a:xfrm>
              <a:off x="9328682" y="8258"/>
              <a:ext cx="2863316" cy="1374603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object 5">
              <a:extLst>
                <a:ext uri="{FF2B5EF4-FFF2-40B4-BE49-F238E27FC236}">
                  <a16:creationId xmlns:a16="http://schemas.microsoft.com/office/drawing/2014/main" id="{FE64B1D4-E832-CC1B-C06D-C95A5CE999E9}"/>
                </a:ext>
              </a:extLst>
            </p:cNvPr>
            <p:cNvSpPr/>
            <p:nvPr/>
          </p:nvSpPr>
          <p:spPr>
            <a:xfrm>
              <a:off x="9523666" y="95987"/>
              <a:ext cx="2465634" cy="114249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200"/>
            </a:p>
          </p:txBody>
        </p:sp>
      </p:grpSp>
      <p:pic>
        <p:nvPicPr>
          <p:cNvPr id="5" name="Рисунок 4" descr="Изображение выглядит как искусство, символ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38763E64-3820-59C4-EAA2-BFF65EE82F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310" y="-71916"/>
            <a:ext cx="1612674" cy="16126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5A4B8EB-FF45-A920-3755-7F99792F64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06" t="10393" r="32178" b="12336"/>
          <a:stretch>
            <a:fillRect/>
          </a:stretch>
        </p:blipFill>
        <p:spPr>
          <a:xfrm>
            <a:off x="5904600" y="8388"/>
            <a:ext cx="1396180" cy="1481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6203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564599" y="167587"/>
            <a:ext cx="1044126" cy="1044126"/>
          </a:xfrm>
          <a:custGeom>
            <a:avLst/>
            <a:gdLst/>
            <a:ahLst/>
            <a:cxnLst/>
            <a:rect l="l" t="t" r="r" b="b"/>
            <a:pathLst>
              <a:path w="1566189" h="1566189">
                <a:moveTo>
                  <a:pt x="0" y="0"/>
                </a:moveTo>
                <a:lnTo>
                  <a:pt x="1566189" y="0"/>
                </a:lnTo>
                <a:lnTo>
                  <a:pt x="1566189" y="1566189"/>
                </a:lnTo>
                <a:lnTo>
                  <a:pt x="0" y="156618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 sz="1200"/>
          </a:p>
        </p:txBody>
      </p:sp>
      <p:sp>
        <p:nvSpPr>
          <p:cNvPr id="3" name="Freeform 3"/>
          <p:cNvSpPr/>
          <p:nvPr/>
        </p:nvSpPr>
        <p:spPr>
          <a:xfrm>
            <a:off x="7179176" y="1873577"/>
            <a:ext cx="3739625" cy="1971652"/>
          </a:xfrm>
          <a:custGeom>
            <a:avLst/>
            <a:gdLst/>
            <a:ahLst/>
            <a:cxnLst/>
            <a:rect l="l" t="t" r="r" b="b"/>
            <a:pathLst>
              <a:path w="5609437" h="2957478">
                <a:moveTo>
                  <a:pt x="0" y="0"/>
                </a:moveTo>
                <a:lnTo>
                  <a:pt x="5609437" y="0"/>
                </a:lnTo>
                <a:lnTo>
                  <a:pt x="5609437" y="2957478"/>
                </a:lnTo>
                <a:lnTo>
                  <a:pt x="0" y="295747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214" r="-2868"/>
            </a:stretch>
          </a:blipFill>
        </p:spPr>
        <p:txBody>
          <a:bodyPr/>
          <a:lstStyle/>
          <a:p>
            <a:endParaRPr lang="ru-RU" sz="1200"/>
          </a:p>
        </p:txBody>
      </p:sp>
      <p:sp>
        <p:nvSpPr>
          <p:cNvPr id="4" name="Freeform 4"/>
          <p:cNvSpPr/>
          <p:nvPr/>
        </p:nvSpPr>
        <p:spPr>
          <a:xfrm>
            <a:off x="7179176" y="4124831"/>
            <a:ext cx="3739625" cy="2517007"/>
          </a:xfrm>
          <a:custGeom>
            <a:avLst/>
            <a:gdLst/>
            <a:ahLst/>
            <a:cxnLst/>
            <a:rect l="l" t="t" r="r" b="b"/>
            <a:pathLst>
              <a:path w="5609437" h="3775510">
                <a:moveTo>
                  <a:pt x="0" y="0"/>
                </a:moveTo>
                <a:lnTo>
                  <a:pt x="5609437" y="0"/>
                </a:lnTo>
                <a:lnTo>
                  <a:pt x="5609437" y="3775509"/>
                </a:lnTo>
                <a:lnTo>
                  <a:pt x="0" y="37755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088" b="-15987"/>
            </a:stretch>
          </a:blipFill>
        </p:spPr>
        <p:txBody>
          <a:bodyPr/>
          <a:lstStyle/>
          <a:p>
            <a:endParaRPr lang="ru-RU" sz="1200"/>
          </a:p>
        </p:txBody>
      </p:sp>
      <p:sp>
        <p:nvSpPr>
          <p:cNvPr id="5" name="TextBox 5"/>
          <p:cNvSpPr txBox="1"/>
          <p:nvPr/>
        </p:nvSpPr>
        <p:spPr>
          <a:xfrm>
            <a:off x="213140" y="117949"/>
            <a:ext cx="9945266" cy="1077218"/>
          </a:xfrm>
          <a:prstGeom prst="rect">
            <a:avLst/>
          </a:prstGeom>
          <a:solidFill>
            <a:srgbClr val="002060"/>
          </a:solidFill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76"/>
              </a:lnSpc>
            </a:pPr>
            <a:r>
              <a:rPr lang="en-US" sz="4000" dirty="0">
                <a:solidFill>
                  <a:schemeClr val="bg1"/>
                </a:solidFill>
                <a:latin typeface="Arimo"/>
                <a:ea typeface="Arimo"/>
                <a:cs typeface="Arimo"/>
                <a:sym typeface="Arimo"/>
              </a:rPr>
              <a:t>Harutyun </a:t>
            </a:r>
            <a:r>
              <a:rPr lang="en-US" sz="4000" dirty="0" err="1">
                <a:solidFill>
                  <a:schemeClr val="bg1"/>
                </a:solidFill>
                <a:latin typeface="Arimo"/>
                <a:ea typeface="Arimo"/>
                <a:cs typeface="Arimo"/>
                <a:sym typeface="Arimo"/>
              </a:rPr>
              <a:t>Vasilyan</a:t>
            </a:r>
            <a:r>
              <a:rPr lang="en-US" sz="4000" dirty="0">
                <a:solidFill>
                  <a:schemeClr val="bg1"/>
                </a:solidFill>
                <a:latin typeface="Arimo"/>
                <a:ea typeface="Arimo"/>
                <a:cs typeface="Arimo"/>
                <a:sym typeface="Arimo"/>
              </a:rPr>
              <a:t>: DESY, Zeuthen, Germany:</a:t>
            </a:r>
          </a:p>
          <a:p>
            <a:pPr>
              <a:lnSpc>
                <a:spcPts val="4176"/>
              </a:lnSpc>
            </a:pPr>
            <a:r>
              <a:rPr lang="en-US" sz="4000" dirty="0">
                <a:solidFill>
                  <a:schemeClr val="bg1"/>
                </a:solidFill>
                <a:latin typeface="Arimo"/>
                <a:ea typeface="Arimo"/>
                <a:cs typeface="Arimo"/>
                <a:sym typeface="Arimo"/>
              </a:rPr>
              <a:t>International Summer Student </a:t>
            </a:r>
            <a:r>
              <a:rPr lang="en-US" sz="4000" dirty="0" err="1">
                <a:solidFill>
                  <a:schemeClr val="bg1"/>
                </a:solidFill>
                <a:latin typeface="Arimo"/>
                <a:ea typeface="Arimo"/>
                <a:cs typeface="Arimo"/>
                <a:sym typeface="Arimo"/>
              </a:rPr>
              <a:t>Programme</a:t>
            </a:r>
            <a:endParaRPr lang="en-US" sz="4000" dirty="0">
              <a:solidFill>
                <a:schemeClr val="bg1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397084" y="1721058"/>
            <a:ext cx="5698916" cy="21241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84"/>
              </a:lnSpc>
            </a:pPr>
            <a:r>
              <a:rPr lang="en-US" sz="16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• Attend lectures on various scientific topics</a:t>
            </a:r>
          </a:p>
          <a:p>
            <a:pPr>
              <a:lnSpc>
                <a:spcPts val="2384"/>
              </a:lnSpc>
            </a:pPr>
            <a:r>
              <a:rPr lang="en-US" sz="16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• Work on a research project under the guidance of a supervisor</a:t>
            </a:r>
          </a:p>
          <a:p>
            <a:pPr>
              <a:lnSpc>
                <a:spcPts val="2384"/>
              </a:lnSpc>
            </a:pPr>
            <a:r>
              <a:rPr lang="en-US" sz="16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• Explore different labs and facility sites at DESY Zeuthen, DESY Hamburg and its partner institutions</a:t>
            </a:r>
          </a:p>
          <a:p>
            <a:pPr>
              <a:lnSpc>
                <a:spcPts val="2384"/>
              </a:lnSpc>
            </a:pPr>
            <a:r>
              <a:rPr lang="en-US" sz="16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• Connect and network with students and researchers from around the world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BC86A3-F1F5-F95F-3189-3415E42A4E78}"/>
              </a:ext>
            </a:extLst>
          </p:cNvPr>
          <p:cNvSpPr txBox="1"/>
          <p:nvPr/>
        </p:nvSpPr>
        <p:spPr>
          <a:xfrm>
            <a:off x="291355" y="4124831"/>
            <a:ext cx="64859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Now Harutyun uses the acquired knowledge to simulate the irradiation of graphene with high energy proton beam.</a:t>
            </a:r>
            <a:endParaRPr lang="ru-RU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A1ECEB-309C-7088-14B9-3E59247CD1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</a:t>
            </a:r>
            <a:r>
              <a:rPr lang="en-US" dirty="0" err="1"/>
              <a:t>iGSS</a:t>
            </a:r>
            <a:r>
              <a:rPr lang="en-US" dirty="0"/>
              <a:t> Cluster of Excellence RESOLV</a:t>
            </a:r>
            <a:br>
              <a:rPr lang="en-US" dirty="0"/>
            </a:br>
            <a:r>
              <a:rPr lang="en-US" dirty="0"/>
              <a:t>Ruhr University, Bochum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764118-3B8B-88D4-B9D1-02928738FC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25533" y="2415116"/>
            <a:ext cx="6620933" cy="3552296"/>
          </a:xfrm>
        </p:spPr>
        <p:txBody>
          <a:bodyPr>
            <a:normAutofit/>
          </a:bodyPr>
          <a:lstStyle/>
          <a:p>
            <a:r>
              <a:rPr lang="en-US" sz="2000" dirty="0"/>
              <a:t>Attended lectures focused on solvation science topics led by international experts</a:t>
            </a:r>
          </a:p>
          <a:p>
            <a:r>
              <a:rPr lang="en-US" sz="2000" dirty="0"/>
              <a:t>Presented and discussed research during an interactive poster session</a:t>
            </a:r>
          </a:p>
          <a:p>
            <a:r>
              <a:rPr lang="en-US" sz="2000" dirty="0"/>
              <a:t>Participate in hands-on training sessions using the Leica DMi8 S Fluorescence Microscope with a 488 nm laser scanner</a:t>
            </a:r>
          </a:p>
          <a:p>
            <a:r>
              <a:rPr lang="en-US" sz="2000" dirty="0"/>
              <a:t>Connected and exchanged ideas with researchers and students from diverse scientific backgrounds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012AA0-8C69-CC94-E98F-A449CE7CB2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24652">
            <a:off x="337791" y="1998980"/>
            <a:ext cx="2768600" cy="18445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F3F09B6-3FFF-3C44-4266-B5116CC6C4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8743">
            <a:off x="2570169" y="2718819"/>
            <a:ext cx="2096830" cy="27913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20A8110-7C16-DB71-881F-1219A1778B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0231">
            <a:off x="528200" y="4750736"/>
            <a:ext cx="2766869" cy="184457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ACEA941-96E3-0011-56EC-62A0828DEC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7703" y="97937"/>
            <a:ext cx="1958763" cy="53437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FAD8547-9264-D496-AC5C-39655C3271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7703" y="707389"/>
            <a:ext cx="1958763" cy="983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6054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40DE13D-0D55-1031-F705-377A27F9A3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E138F59-BF31-87C1-F7B5-B00F24A5DC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138036"/>
            <a:ext cx="3276600" cy="1402470"/>
          </a:xfrm>
        </p:spPr>
        <p:txBody>
          <a:bodyPr anchor="t">
            <a:normAutofit/>
          </a:bodyPr>
          <a:lstStyle/>
          <a:p>
            <a:r>
              <a:rPr lang="en-US" sz="3000" dirty="0"/>
              <a:t>Visits to Notre Dame</a:t>
            </a:r>
          </a:p>
        </p:txBody>
      </p:sp>
      <p:cxnSp>
        <p:nvCxnSpPr>
          <p:cNvPr id="1074" name="Straight Connector 1073">
            <a:extLst>
              <a:ext uri="{FF2B5EF4-FFF2-40B4-BE49-F238E27FC236}">
                <a16:creationId xmlns:a16="http://schemas.microsoft.com/office/drawing/2014/main" id="{1503BFE4-729B-D9D0-C17B-501E6AF11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514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034DC5F8-2879-3122-122E-CC97F633DA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77" r="-3" b="2123"/>
          <a:stretch>
            <a:fillRect/>
          </a:stretch>
        </p:blipFill>
        <p:spPr>
          <a:xfrm>
            <a:off x="4713850" y="-1"/>
            <a:ext cx="3727321" cy="3429001"/>
          </a:xfrm>
          <a:prstGeom prst="rect">
            <a:avLst/>
          </a:prstGeom>
        </p:spPr>
      </p:pic>
      <p:pic>
        <p:nvPicPr>
          <p:cNvPr id="1026" name="Picture 2" descr="Возможно, это изображение 1 человек">
            <a:extLst>
              <a:ext uri="{FF2B5EF4-FFF2-40B4-BE49-F238E27FC236}">
                <a16:creationId xmlns:a16="http://schemas.microsoft.com/office/drawing/2014/main" id="{3223E90B-9CE5-6600-470E-13C4172391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47" r="38565"/>
          <a:stretch>
            <a:fillRect/>
          </a:stretch>
        </p:blipFill>
        <p:spPr bwMode="auto">
          <a:xfrm>
            <a:off x="8436229" y="-1"/>
            <a:ext cx="3755771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 descr="Изображение выглядит как в помещении, одежда, человек, текст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7B714EC8-0BCD-DA44-850C-2A224D4D746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254" r="13350" b="2"/>
          <a:stretch>
            <a:fillRect/>
          </a:stretch>
        </p:blipFill>
        <p:spPr>
          <a:xfrm>
            <a:off x="4713850" y="3429000"/>
            <a:ext cx="3727321" cy="343433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3B9BAD8-75CC-2B4F-FABF-3A4980B1342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21710" r="-2" b="9707"/>
          <a:stretch>
            <a:fillRect/>
          </a:stretch>
        </p:blipFill>
        <p:spPr>
          <a:xfrm>
            <a:off x="8436229" y="3429000"/>
            <a:ext cx="3755769" cy="3434333"/>
          </a:xfrm>
          <a:prstGeom prst="rect">
            <a:avLst/>
          </a:prstGeom>
        </p:spPr>
      </p:pic>
      <p:graphicFrame>
        <p:nvGraphicFramePr>
          <p:cNvPr id="21" name="Content Placeholder 13">
            <a:extLst>
              <a:ext uri="{FF2B5EF4-FFF2-40B4-BE49-F238E27FC236}">
                <a16:creationId xmlns:a16="http://schemas.microsoft.com/office/drawing/2014/main" id="{C47B200D-9632-CCDC-FA73-F9497AEA37D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28458182"/>
              </p:ext>
            </p:extLst>
          </p:nvPr>
        </p:nvGraphicFramePr>
        <p:xfrm>
          <a:off x="761999" y="2551176"/>
          <a:ext cx="3276599" cy="35912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23820746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CCAA1E-CB5B-ACA6-4770-50926635E2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92629"/>
          </a:xfrm>
          <a:solidFill>
            <a:srgbClr val="002060"/>
          </a:solidFill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Now about silicon research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AEE52A-9928-3DFE-C3E0-0FE119C34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FB8F5-47EB-4586-A3BB-3F3A74D01240}" type="slidenum">
              <a:rPr lang="en-US" smtClean="0"/>
              <a:t>13</a:t>
            </a:fld>
            <a:endParaRPr lang="en-US"/>
          </a:p>
        </p:txBody>
      </p:sp>
      <p:pic>
        <p:nvPicPr>
          <p:cNvPr id="5" name="Content Placeholder 4" descr="A picture containing line, diagram, plot, screenshot&#10;&#10;Description automatically generated">
            <a:extLst>
              <a:ext uri="{FF2B5EF4-FFF2-40B4-BE49-F238E27FC236}">
                <a16:creationId xmlns:a16="http://schemas.microsoft.com/office/drawing/2014/main" id="{DC209A2B-52E9-EF46-1337-068B615A1B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510"/>
          <a:stretch>
            <a:fillRect/>
          </a:stretch>
        </p:blipFill>
        <p:spPr>
          <a:xfrm>
            <a:off x="114262" y="1136482"/>
            <a:ext cx="4480742" cy="247377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5DCDD37-7B11-9A3F-4DCA-D630D514DCAC}"/>
              </a:ext>
            </a:extLst>
          </p:cNvPr>
          <p:cNvSpPr txBox="1"/>
          <p:nvPr/>
        </p:nvSpPr>
        <p:spPr>
          <a:xfrm>
            <a:off x="828839" y="3365738"/>
            <a:ext cx="50509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/>
              <a:t>Kharintsev et al, ACS Nano, 2024</a:t>
            </a:r>
            <a:endParaRPr lang="en-US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D115927-91EF-DC1B-E299-62CB7BE02846}"/>
                  </a:ext>
                </a:extLst>
              </p:cNvPr>
              <p:cNvSpPr txBox="1"/>
              <p:nvPr/>
            </p:nvSpPr>
            <p:spPr>
              <a:xfrm>
                <a:off x="982699" y="842455"/>
                <a:ext cx="197847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dirty="0"/>
                  <a:t>k=2</a:t>
                </a:r>
                <a:r>
                  <a:rPr lang="el-GR" dirty="0"/>
                  <a:t>π/λ</a:t>
                </a:r>
                <a:r>
                  <a:rPr lang="en-US" dirty="0"/>
                  <a:t>  &lt;&lt; 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𝜋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l-GR" dirty="0"/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D115927-91EF-DC1B-E299-62CB7BE028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2699" y="842455"/>
                <a:ext cx="1978478" cy="369332"/>
              </a:xfrm>
              <a:prstGeom prst="rect">
                <a:avLst/>
              </a:prstGeom>
              <a:blipFill>
                <a:blip r:embed="rId4"/>
                <a:stretch>
                  <a:fillRect l="-2462" t="-6557" b="-262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BBFC1EE-F085-4382-046B-D76B06C56F24}"/>
                  </a:ext>
                </a:extLst>
              </p:cNvPr>
              <p:cNvSpPr txBox="1"/>
              <p:nvPr/>
            </p:nvSpPr>
            <p:spPr>
              <a:xfrm>
                <a:off x="6641909" y="1529600"/>
                <a:ext cx="240412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2400" i="1" smtClean="0">
                              <a:latin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2400" i="1" smtClean="0">
                              <a:latin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(1+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/2)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BBFC1EE-F085-4382-046B-D76B06C56F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1909" y="1529600"/>
                <a:ext cx="2404120" cy="369332"/>
              </a:xfrm>
              <a:prstGeom prst="rect">
                <a:avLst/>
              </a:prstGeom>
              <a:blipFill>
                <a:blip r:embed="rId5"/>
                <a:stretch>
                  <a:fillRect l="-1523" t="-1639" r="-4315" b="-311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3ECD7DE0-EA9E-9DF7-61A6-4EDB961C03E9}"/>
              </a:ext>
            </a:extLst>
          </p:cNvPr>
          <p:cNvSpPr txBox="1"/>
          <p:nvPr/>
        </p:nvSpPr>
        <p:spPr>
          <a:xfrm>
            <a:off x="6228830" y="1129490"/>
            <a:ext cx="42998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Heisenberg Uncertainty Principle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38CC4F7-9D38-2645-4DC3-62F32AF573CB}"/>
                  </a:ext>
                </a:extLst>
              </p:cNvPr>
              <p:cNvSpPr txBox="1"/>
              <p:nvPr/>
            </p:nvSpPr>
            <p:spPr>
              <a:xfrm>
                <a:off x="6431430" y="2025024"/>
                <a:ext cx="2358146" cy="54803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2400" i="1" smtClean="0"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ad>
                          <m:radPr>
                            <m:degHide m:val="on"/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  <m:func>
                              <m:func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sz="2400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ln</m:t>
                                </m:r>
                              </m:fNam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func>
                          </m:e>
                        </m:rad>
                      </m:den>
                    </m:f>
                  </m:oMath>
                </a14:m>
                <a:r>
                  <a:rPr lang="en-US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≈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num>
                      <m:den>
                        <m:r>
                          <a:rPr lang="en-US" sz="24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2.355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38CC4F7-9D38-2645-4DC3-62F32AF573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1430" y="2025024"/>
                <a:ext cx="2358146" cy="548035"/>
              </a:xfrm>
              <a:prstGeom prst="rect">
                <a:avLst/>
              </a:prstGeom>
              <a:blipFill>
                <a:blip r:embed="rId6"/>
                <a:stretch>
                  <a:fillRect t="-3333" b="-14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AB02091E-6019-030D-2336-B5C25F297037}"/>
              </a:ext>
            </a:extLst>
          </p:cNvPr>
          <p:cNvSpPr txBox="1"/>
          <p:nvPr/>
        </p:nvSpPr>
        <p:spPr>
          <a:xfrm>
            <a:off x="9349614" y="2104428"/>
            <a:ext cx="2358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(FWHM)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6" name="Table 15">
                <a:extLst>
                  <a:ext uri="{FF2B5EF4-FFF2-40B4-BE49-F238E27FC236}">
                    <a16:creationId xmlns:a16="http://schemas.microsoft.com/office/drawing/2014/main" id="{D171147A-CA47-B51F-81BE-8CC1F591AF5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167747450"/>
                  </p:ext>
                </p:extLst>
              </p:nvPr>
            </p:nvGraphicFramePr>
            <p:xfrm>
              <a:off x="6705339" y="3217780"/>
              <a:ext cx="3975099" cy="262729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325033">
                      <a:extLst>
                        <a:ext uri="{9D8B030D-6E8A-4147-A177-3AD203B41FA5}">
                          <a16:colId xmlns:a16="http://schemas.microsoft.com/office/drawing/2014/main" val="240585914"/>
                        </a:ext>
                      </a:extLst>
                    </a:gridCol>
                    <a:gridCol w="1730376">
                      <a:extLst>
                        <a:ext uri="{9D8B030D-6E8A-4147-A177-3AD203B41FA5}">
                          <a16:colId xmlns:a16="http://schemas.microsoft.com/office/drawing/2014/main" val="1064480240"/>
                        </a:ext>
                      </a:extLst>
                    </a:gridCol>
                    <a:gridCol w="919690">
                      <a:extLst>
                        <a:ext uri="{9D8B030D-6E8A-4147-A177-3AD203B41FA5}">
                          <a16:colId xmlns:a16="http://schemas.microsoft.com/office/drawing/2014/main" val="3916541716"/>
                        </a:ext>
                      </a:extLst>
                    </a:gridCol>
                  </a:tblGrid>
                  <a:tr h="916601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dirty="0"/>
                            <a:t>d (nm)</a:t>
                          </a:r>
                        </a:p>
                        <a:p>
                          <a:endParaRPr 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20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2000" i="1" smtClean="0">
                                      <a:latin typeface="Cambria Math" panose="02040503050406030204" pitchFamily="18" charset="0"/>
                                    </a:rPr>
                                    <m:t>σ</m:t>
                                  </m:r>
                                </m:e>
                                <m:sub>
                                  <m:r>
                                    <a:rPr lang="en-US" sz="2000" b="1" i="1" smtClean="0">
                                      <a:latin typeface="Cambria Math" panose="02040503050406030204" pitchFamily="18" charset="0"/>
                                    </a:rPr>
                                    <m:t>𝒌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2000" dirty="0"/>
                            <a:t>(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20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1" i="1" smtClean="0">
                                      <a:latin typeface="Cambria Math" panose="02040503050406030204" pitchFamily="18" charset="0"/>
                                    </a:rPr>
                                    <m:t>𝒏𝒎</m:t>
                                  </m:r>
                                </m:e>
                                <m:sup>
                                  <m:r>
                                    <a:rPr lang="en-US" sz="2000" b="1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000" b="1" i="1" smtClean="0"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sz="2000" dirty="0"/>
                            <a:t>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l-GR" sz="20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λ</a:t>
                          </a:r>
                          <a:r>
                            <a:rPr lang="en-US" sz="20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 (nm)</a:t>
                          </a:r>
                          <a:endParaRPr lang="en-US" sz="2000" dirty="0"/>
                        </a:p>
                        <a:p>
                          <a:endParaRPr lang="en-US" sz="2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16570809"/>
                      </a:ext>
                    </a:extLst>
                  </a:tr>
                  <a:tr h="374522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0.38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9.2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1127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53534876"/>
                      </a:ext>
                    </a:extLst>
                  </a:tr>
                  <a:tr h="515836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0.4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8.82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945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86465331"/>
                      </a:ext>
                    </a:extLst>
                  </a:tr>
                  <a:tr h="731094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0.85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4.28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633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1368615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6" name="Table 15">
                <a:extLst>
                  <a:ext uri="{FF2B5EF4-FFF2-40B4-BE49-F238E27FC236}">
                    <a16:creationId xmlns:a16="http://schemas.microsoft.com/office/drawing/2014/main" id="{D171147A-CA47-B51F-81BE-8CC1F591AF5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167747450"/>
                  </p:ext>
                </p:extLst>
              </p:nvPr>
            </p:nvGraphicFramePr>
            <p:xfrm>
              <a:off x="6705339" y="3217780"/>
              <a:ext cx="3975099" cy="262729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325033">
                      <a:extLst>
                        <a:ext uri="{9D8B030D-6E8A-4147-A177-3AD203B41FA5}">
                          <a16:colId xmlns:a16="http://schemas.microsoft.com/office/drawing/2014/main" val="240585914"/>
                        </a:ext>
                      </a:extLst>
                    </a:gridCol>
                    <a:gridCol w="1730376">
                      <a:extLst>
                        <a:ext uri="{9D8B030D-6E8A-4147-A177-3AD203B41FA5}">
                          <a16:colId xmlns:a16="http://schemas.microsoft.com/office/drawing/2014/main" val="1064480240"/>
                        </a:ext>
                      </a:extLst>
                    </a:gridCol>
                    <a:gridCol w="919690">
                      <a:extLst>
                        <a:ext uri="{9D8B030D-6E8A-4147-A177-3AD203B41FA5}">
                          <a16:colId xmlns:a16="http://schemas.microsoft.com/office/drawing/2014/main" val="3916541716"/>
                        </a:ext>
                      </a:extLst>
                    </a:gridCol>
                  </a:tblGrid>
                  <a:tr h="1005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dirty="0"/>
                            <a:t>d (nm)</a:t>
                          </a:r>
                        </a:p>
                        <a:p>
                          <a:endParaRPr 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7"/>
                          <a:stretch>
                            <a:fillRect l="-76842" t="-3030" r="-54386" b="-1630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l-GR" sz="20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λ</a:t>
                          </a:r>
                          <a:r>
                            <a:rPr lang="en-US" sz="20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 (nm)</a:t>
                          </a:r>
                          <a:endParaRPr lang="en-US" sz="2000" dirty="0"/>
                        </a:p>
                        <a:p>
                          <a:endParaRPr lang="en-US" sz="2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16570809"/>
                      </a:ext>
                    </a:extLst>
                  </a:tr>
                  <a:tr h="374522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0.38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9.2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1127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53534876"/>
                      </a:ext>
                    </a:extLst>
                  </a:tr>
                  <a:tr h="515836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0.4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8.82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945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86465331"/>
                      </a:ext>
                    </a:extLst>
                  </a:tr>
                  <a:tr h="731094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0.85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4.28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633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13686153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3" name="Content Placeholder 4" descr="A picture containing text, screenshot, graphic design, design&#10;&#10;Description automatically generated">
            <a:extLst>
              <a:ext uri="{FF2B5EF4-FFF2-40B4-BE49-F238E27FC236}">
                <a16:creationId xmlns:a16="http://schemas.microsoft.com/office/drawing/2014/main" id="{468A69DF-B05E-6C27-A252-35FF7581460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5" t="5839" r="11050" b="44008"/>
          <a:stretch/>
        </p:blipFill>
        <p:spPr>
          <a:xfrm>
            <a:off x="372456" y="3610254"/>
            <a:ext cx="3881491" cy="3224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9029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13C0F1-267E-22A0-217D-208D39338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2404872"/>
            <a:ext cx="3044950" cy="1627792"/>
          </a:xfrm>
          <a:solidFill>
            <a:srgbClr val="002060"/>
          </a:solidFill>
        </p:spPr>
        <p:txBody>
          <a:bodyPr vert="horz" lIns="274320" tIns="182880" rIns="274320" bIns="182880" rtlCol="0" anchor="ctr" anchorCtr="1">
            <a:norm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Heating of silicon tip through </a:t>
            </a:r>
            <a:r>
              <a:rPr lang="en-US" sz="1800" dirty="0" err="1">
                <a:solidFill>
                  <a:schemeClr val="bg1"/>
                </a:solidFill>
              </a:rPr>
              <a:t>raman</a:t>
            </a:r>
            <a:r>
              <a:rPr lang="en-US" sz="1800" dirty="0">
                <a:solidFill>
                  <a:schemeClr val="bg1"/>
                </a:solidFill>
              </a:rPr>
              <a:t> thermometry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CEBAAEF-3E73-4D85-9A3C-E40FEAFAEE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6" y="0"/>
            <a:ext cx="7537703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5" name="Content Placeholder 4" descr="A picture containing text, screenshot, graphic design, design&#10;&#10;Description automatically generated">
            <a:extLst>
              <a:ext uri="{FF2B5EF4-FFF2-40B4-BE49-F238E27FC236}">
                <a16:creationId xmlns:a16="http://schemas.microsoft.com/office/drawing/2014/main" id="{54D039EB-70C8-401F-2519-EB365178F1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5" t="5839" r="11050" b="44008"/>
          <a:stretch/>
        </p:blipFill>
        <p:spPr>
          <a:xfrm>
            <a:off x="4661744" y="157316"/>
            <a:ext cx="7338444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1250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29D3AE-19DF-B94D-2428-655788AC94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2404872"/>
            <a:ext cx="3044950" cy="1627792"/>
          </a:xfrm>
          <a:solidFill>
            <a:srgbClr val="002060"/>
          </a:solidFill>
        </p:spPr>
        <p:txBody>
          <a:bodyPr vert="horz" lIns="274320" tIns="182880" rIns="274320" bIns="182880" rtlCol="0" anchor="ctr" anchorCtr="1">
            <a:normAutofit/>
          </a:bodyPr>
          <a:lstStyle/>
          <a:p>
            <a:r>
              <a:rPr lang="en-US" sz="1500" dirty="0">
                <a:solidFill>
                  <a:schemeClr val="bg1"/>
                </a:solidFill>
              </a:rPr>
              <a:t>Sensing of tip apex temperature through </a:t>
            </a:r>
            <a:r>
              <a:rPr lang="en-US" sz="1500" dirty="0" err="1">
                <a:solidFill>
                  <a:schemeClr val="bg1"/>
                </a:solidFill>
              </a:rPr>
              <a:t>raman</a:t>
            </a:r>
            <a:r>
              <a:rPr lang="en-US" sz="1500" dirty="0">
                <a:solidFill>
                  <a:schemeClr val="bg1"/>
                </a:solidFill>
              </a:rPr>
              <a:t> thermometry and cantilever phase transition</a:t>
            </a:r>
          </a:p>
        </p:txBody>
      </p:sp>
      <p:sp>
        <p:nvSpPr>
          <p:cNvPr id="1035" name="Rectangle 1030">
            <a:extLst>
              <a:ext uri="{FF2B5EF4-FFF2-40B4-BE49-F238E27FC236}">
                <a16:creationId xmlns:a16="http://schemas.microsoft.com/office/drawing/2014/main" id="{5CEBAAEF-3E73-4D85-9A3C-E40FEAFAEE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6" y="0"/>
            <a:ext cx="7537703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73AC7EF-F059-72A9-54AF-816F5F10FD4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04" t="7885" r="12145" b="51828"/>
          <a:stretch/>
        </p:blipFill>
        <p:spPr bwMode="auto">
          <a:xfrm>
            <a:off x="4713217" y="288657"/>
            <a:ext cx="7478782" cy="5128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11737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>
          <a:extLst>
            <a:ext uri="{FF2B5EF4-FFF2-40B4-BE49-F238E27FC236}">
              <a16:creationId xmlns:a16="http://schemas.microsoft.com/office/drawing/2014/main" id="{FD3E48FC-793C-D3EB-16E8-2E01B23D8C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8">
            <a:extLst>
              <a:ext uri="{FF2B5EF4-FFF2-40B4-BE49-F238E27FC236}">
                <a16:creationId xmlns:a16="http://schemas.microsoft.com/office/drawing/2014/main" id="{1A86E52D-DD63-1506-5A20-D65718220DDB}"/>
              </a:ext>
            </a:extLst>
          </p:cNvPr>
          <p:cNvSpPr/>
          <p:nvPr/>
        </p:nvSpPr>
        <p:spPr>
          <a:xfrm>
            <a:off x="6" y="3"/>
            <a:ext cx="12207240" cy="1040578"/>
          </a:xfrm>
          <a:custGeom>
            <a:avLst/>
            <a:gdLst/>
            <a:ahLst/>
            <a:cxnLst/>
            <a:rect l="l" t="t" r="r" b="b"/>
            <a:pathLst>
              <a:path w="18288000" h="1945005" extrusionOk="0">
                <a:moveTo>
                  <a:pt x="18288000" y="1944401"/>
                </a:moveTo>
                <a:lnTo>
                  <a:pt x="0" y="1944401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944401"/>
                </a:lnTo>
                <a:close/>
              </a:path>
            </a:pathLst>
          </a:custGeom>
          <a:solidFill>
            <a:srgbClr val="0A1D3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A1D3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" name="Google Shape;182;p8">
            <a:extLst>
              <a:ext uri="{FF2B5EF4-FFF2-40B4-BE49-F238E27FC236}">
                <a16:creationId xmlns:a16="http://schemas.microsoft.com/office/drawing/2014/main" id="{5123AC71-45C2-A2B3-A6F1-A17127630BB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861457" y="272678"/>
            <a:ext cx="7855018" cy="471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300" rIns="0" bIns="0" anchor="ctr" anchorCtr="0">
            <a:spAutoFit/>
          </a:bodyPr>
          <a:lstStyle/>
          <a:p>
            <a:pPr marL="8467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67"/>
              <a:buFont typeface="Play"/>
              <a:buNone/>
            </a:pPr>
            <a:r>
              <a:rPr lang="en-US" sz="3000" b="1" i="1" dirty="0">
                <a:solidFill>
                  <a:schemeClr val="lt1"/>
                </a:solidFill>
              </a:rPr>
              <a:t>Light absorption spectra of GNP/Si structures</a:t>
            </a:r>
            <a:endParaRPr sz="2200" i="1" dirty="0">
              <a:solidFill>
                <a:schemeClr val="lt1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40361E5-3754-8D36-6090-0416D7DE2051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1088209" y="6356350"/>
            <a:ext cx="515961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9B4E79FF-F17F-BBC2-8E5D-F357FE7A43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9082" y="2062002"/>
            <a:ext cx="3019768" cy="3051541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marL="0" marR="0" algn="just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1400" kern="100" dirty="0">
                <a:effectLst/>
                <a:latin typeface="Times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(a) Energy-momentum diagram of pure silicon, (b) absorbance spectra of a pristine silicon wafer and silicon wafers coated with gold nanoparticles (GNPs) in the size ranges of 1.8 nm and 2.0–4.0 nm, (c) fitting of formed absorbance edge with Fermi-Dirac distribution and fitting parameters, (d) reflectivity spectra of a pristine silicon wafer and silicon wafers coated with gold nanoparticles (GNPs) in the size ranges of 1.8 nm and 3.0 nm.</a:t>
            </a:r>
            <a:endParaRPr lang="en-US" sz="1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E26DF12E-FE4C-8A84-8625-0C4603944447}"/>
              </a:ext>
            </a:extLst>
          </p:cNvPr>
          <p:cNvGrpSpPr/>
          <p:nvPr/>
        </p:nvGrpSpPr>
        <p:grpSpPr>
          <a:xfrm>
            <a:off x="7533163" y="1700981"/>
            <a:ext cx="4477651" cy="2764329"/>
            <a:chOff x="0" y="-29990"/>
            <a:chExt cx="5136515" cy="2066974"/>
          </a:xfrm>
        </p:grpSpPr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C21304D2-3E85-1300-5370-E148031FB2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76" t="6549" r="11577" b="1873"/>
            <a:stretch>
              <a:fillRect/>
            </a:stretch>
          </p:blipFill>
          <p:spPr bwMode="auto">
            <a:xfrm>
              <a:off x="193746" y="-29990"/>
              <a:ext cx="1978720" cy="161863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E265098B-1B6D-FF62-5466-A0B5DE527C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23" t="7729" r="11778" b="2890"/>
            <a:stretch>
              <a:fillRect/>
            </a:stretch>
          </p:blipFill>
          <p:spPr bwMode="auto">
            <a:xfrm>
              <a:off x="2702833" y="-10484"/>
              <a:ext cx="1953272" cy="1575668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9" name="Надпись 2">
              <a:extLst>
                <a:ext uri="{FF2B5EF4-FFF2-40B4-BE49-F238E27FC236}">
                  <a16:creationId xmlns:a16="http://schemas.microsoft.com/office/drawing/2014/main" id="{DA37A5C2-2ED9-3561-257C-6025C13E494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1613439"/>
              <a:ext cx="5136515" cy="42354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>
                <a:lnSpc>
                  <a:spcPct val="115000"/>
                </a:lnSpc>
                <a:spcAft>
                  <a:spcPts val="1000"/>
                </a:spcAft>
                <a:buNone/>
              </a:pPr>
              <a:r>
                <a:rPr lang="en-US" sz="1100" kern="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Size distribution of nanoparticles with average diameters of 1.8 nm and 3.0 nm.</a:t>
              </a:r>
              <a:endParaRPr lang="ru-RU" sz="1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" name="Picture 4">
            <a:extLst>
              <a:ext uri="{FF2B5EF4-FFF2-40B4-BE49-F238E27FC236}">
                <a16:creationId xmlns:a16="http://schemas.microsoft.com/office/drawing/2014/main" id="{350260E2-E6B8-76F7-47FB-F93BC4026F0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6" t="8403" r="9864" b="1942"/>
          <a:stretch>
            <a:fillRect/>
          </a:stretch>
        </p:blipFill>
        <p:spPr bwMode="auto">
          <a:xfrm>
            <a:off x="2001951" y="1869850"/>
            <a:ext cx="2260874" cy="187914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Picture 5">
            <a:extLst>
              <a:ext uri="{FF2B5EF4-FFF2-40B4-BE49-F238E27FC236}">
                <a16:creationId xmlns:a16="http://schemas.microsoft.com/office/drawing/2014/main" id="{D68F8F81-F789-D603-19E9-A3B4A444D16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8" t="8110" r="9953" b="2552"/>
          <a:stretch>
            <a:fillRect/>
          </a:stretch>
        </p:blipFill>
        <p:spPr bwMode="auto">
          <a:xfrm>
            <a:off x="84001" y="3966959"/>
            <a:ext cx="2009259" cy="166670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Picture 6">
            <a:extLst>
              <a:ext uri="{FF2B5EF4-FFF2-40B4-BE49-F238E27FC236}">
                <a16:creationId xmlns:a16="http://schemas.microsoft.com/office/drawing/2014/main" id="{3337A044-032C-42EA-DBD6-8C0FD380F51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5" t="8616" r="9107" b="2541"/>
          <a:stretch>
            <a:fillRect/>
          </a:stretch>
        </p:blipFill>
        <p:spPr bwMode="auto">
          <a:xfrm>
            <a:off x="2109518" y="3929710"/>
            <a:ext cx="2169563" cy="170395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Рисунок 15" descr="Изображение выглядит как Красочность, искусство, свет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FA26FCBF-9D39-E14F-2B1E-307E5618018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13"/>
          <a:stretch>
            <a:fillRect/>
          </a:stretch>
        </p:blipFill>
        <p:spPr bwMode="auto">
          <a:xfrm>
            <a:off x="181186" y="1956217"/>
            <a:ext cx="1773030" cy="1488088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9B26955A-2C33-EE91-6CF5-24E5AD0F158E}"/>
              </a:ext>
            </a:extLst>
          </p:cNvPr>
          <p:cNvCxnSpPr/>
          <p:nvPr/>
        </p:nvCxnSpPr>
        <p:spPr>
          <a:xfrm>
            <a:off x="7454153" y="1209445"/>
            <a:ext cx="62753" cy="55120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13643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>
          <a:extLst>
            <a:ext uri="{FF2B5EF4-FFF2-40B4-BE49-F238E27FC236}">
              <a16:creationId xmlns:a16="http://schemas.microsoft.com/office/drawing/2014/main" id="{C4863E41-F667-6375-DC97-1A41D3300C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8">
            <a:extLst>
              <a:ext uri="{FF2B5EF4-FFF2-40B4-BE49-F238E27FC236}">
                <a16:creationId xmlns:a16="http://schemas.microsoft.com/office/drawing/2014/main" id="{1349A659-2B09-385E-D293-FF67EE11E866}"/>
              </a:ext>
            </a:extLst>
          </p:cNvPr>
          <p:cNvSpPr/>
          <p:nvPr/>
        </p:nvSpPr>
        <p:spPr>
          <a:xfrm>
            <a:off x="6" y="3"/>
            <a:ext cx="12207240" cy="1040578"/>
          </a:xfrm>
          <a:custGeom>
            <a:avLst/>
            <a:gdLst/>
            <a:ahLst/>
            <a:cxnLst/>
            <a:rect l="l" t="t" r="r" b="b"/>
            <a:pathLst>
              <a:path w="18288000" h="1945005" extrusionOk="0">
                <a:moveTo>
                  <a:pt x="18288000" y="1944401"/>
                </a:moveTo>
                <a:lnTo>
                  <a:pt x="0" y="1944401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944401"/>
                </a:lnTo>
                <a:close/>
              </a:path>
            </a:pathLst>
          </a:custGeom>
          <a:solidFill>
            <a:srgbClr val="0A1D3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A1D3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" name="Google Shape;182;p8">
            <a:extLst>
              <a:ext uri="{FF2B5EF4-FFF2-40B4-BE49-F238E27FC236}">
                <a16:creationId xmlns:a16="http://schemas.microsoft.com/office/drawing/2014/main" id="{C2FCB06B-2AD9-6F7E-7A12-A9C87A0335E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861457" y="272678"/>
            <a:ext cx="7855018" cy="471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300" rIns="0" bIns="0" anchor="ctr" anchorCtr="0">
            <a:spAutoFit/>
          </a:bodyPr>
          <a:lstStyle/>
          <a:p>
            <a:pPr marL="8467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67"/>
              <a:buFont typeface="Play"/>
              <a:buNone/>
            </a:pPr>
            <a:r>
              <a:rPr lang="en-US" sz="3000" b="1" i="1" dirty="0">
                <a:solidFill>
                  <a:schemeClr val="lt1"/>
                </a:solidFill>
              </a:rPr>
              <a:t>Light absorption spectra of GNP/Si structures</a:t>
            </a:r>
            <a:endParaRPr sz="2200" i="1" dirty="0">
              <a:solidFill>
                <a:schemeClr val="lt1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6600453-6468-C25B-8F3F-F6A6D268C0FE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1088210" y="6356350"/>
            <a:ext cx="559504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0062405-B043-A996-39E2-2811439BDE7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1" t="8091" r="12585" b="2453"/>
          <a:stretch>
            <a:fillRect/>
          </a:stretch>
        </p:blipFill>
        <p:spPr bwMode="auto">
          <a:xfrm>
            <a:off x="682125" y="1313256"/>
            <a:ext cx="3487103" cy="295804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Надпись 2">
            <a:extLst>
              <a:ext uri="{FF2B5EF4-FFF2-40B4-BE49-F238E27FC236}">
                <a16:creationId xmlns:a16="http://schemas.microsoft.com/office/drawing/2014/main" id="{66E7F017-FC75-DD25-5585-6CB0D73CF6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153" y="4271300"/>
            <a:ext cx="3392075" cy="1774588"/>
          </a:xfrm>
          <a:prstGeom prst="rect">
            <a:avLst/>
          </a:prstGeom>
          <a:solidFill>
            <a:srgbClr val="FFFFFF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marL="0" marR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Absorbance spectra in the visible, long-wavelength and near-infrared regions for pristine silica, 0.4 -3.2 nm distribution, and 4-MBA, polymer and citrate functionalized nanoparticle-coated silica samples.</a:t>
            </a:r>
          </a:p>
        </p:txBody>
      </p:sp>
      <p:grpSp>
        <p:nvGrpSpPr>
          <p:cNvPr id="10" name="Группа 5">
            <a:extLst>
              <a:ext uri="{FF2B5EF4-FFF2-40B4-BE49-F238E27FC236}">
                <a16:creationId xmlns:a16="http://schemas.microsoft.com/office/drawing/2014/main" id="{08325845-01AB-A4F7-2292-8B2B219F1FFB}"/>
              </a:ext>
            </a:extLst>
          </p:cNvPr>
          <p:cNvGrpSpPr/>
          <p:nvPr/>
        </p:nvGrpSpPr>
        <p:grpSpPr>
          <a:xfrm>
            <a:off x="4661785" y="1313256"/>
            <a:ext cx="7113679" cy="2958044"/>
            <a:chOff x="-91793" y="-81202"/>
            <a:chExt cx="5814328" cy="223774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6859B59-78AE-39A2-1364-875A400F67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25" t="7935" r="10714" b="2219"/>
            <a:stretch>
              <a:fillRect/>
            </a:stretch>
          </p:blipFill>
          <p:spPr bwMode="auto">
            <a:xfrm>
              <a:off x="-91793" y="-81202"/>
              <a:ext cx="2686050" cy="223774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A9B4B35-CEAE-58A1-2793-F5FA232BD8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58" t="7983" r="9709" b="2372"/>
            <a:stretch>
              <a:fillRect/>
            </a:stretch>
          </p:blipFill>
          <p:spPr bwMode="auto">
            <a:xfrm>
              <a:off x="3000925" y="-74140"/>
              <a:ext cx="2721610" cy="221996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17" name="Надпись 2">
            <a:extLst>
              <a:ext uri="{FF2B5EF4-FFF2-40B4-BE49-F238E27FC236}">
                <a16:creationId xmlns:a16="http://schemas.microsoft.com/office/drawing/2014/main" id="{9E33C765-16BE-0A9D-26CD-FE26021C43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2037" y="4539142"/>
            <a:ext cx="5581474" cy="925125"/>
          </a:xfrm>
          <a:prstGeom prst="rect">
            <a:avLst/>
          </a:prstGeom>
          <a:solidFill>
            <a:srgbClr val="FFFFFF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marL="0" marR="0">
              <a:lnSpc>
                <a:spcPct val="115000"/>
              </a:lnSpc>
              <a:spcAft>
                <a:spcPts val="1000"/>
              </a:spcAft>
              <a:buNone/>
            </a:pP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Fermi-Dirac distribution fitting of the absorbance of silicon samples coated with polymer (a) and citrate (b) functionalized nanoparticles</a:t>
            </a:r>
            <a:r>
              <a:rPr lang="en-US" sz="1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F612654-76E7-DBBD-5FE3-FEACDBF9D8DA}"/>
              </a:ext>
            </a:extLst>
          </p:cNvPr>
          <p:cNvSpPr txBox="1"/>
          <p:nvPr/>
        </p:nvSpPr>
        <p:spPr>
          <a:xfrm>
            <a:off x="6304941" y="2982686"/>
            <a:ext cx="12279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300 K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63532C3-2D0A-32D1-F841-A1FB5A18581B}"/>
              </a:ext>
            </a:extLst>
          </p:cNvPr>
          <p:cNvSpPr txBox="1"/>
          <p:nvPr/>
        </p:nvSpPr>
        <p:spPr>
          <a:xfrm>
            <a:off x="10374086" y="2982686"/>
            <a:ext cx="979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320 K</a:t>
            </a:r>
          </a:p>
        </p:txBody>
      </p:sp>
    </p:spTree>
    <p:extLst>
      <p:ext uri="{BB962C8B-B14F-4D97-AF65-F5344CB8AC3E}">
        <p14:creationId xmlns:p14="http://schemas.microsoft.com/office/powerpoint/2010/main" val="413347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>
          <a:extLst>
            <a:ext uri="{FF2B5EF4-FFF2-40B4-BE49-F238E27FC236}">
              <a16:creationId xmlns:a16="http://schemas.microsoft.com/office/drawing/2014/main" id="{F1F9C759-B802-A22C-8A92-063B26CCAD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8">
            <a:extLst>
              <a:ext uri="{FF2B5EF4-FFF2-40B4-BE49-F238E27FC236}">
                <a16:creationId xmlns:a16="http://schemas.microsoft.com/office/drawing/2014/main" id="{FF797FC6-EA73-7E1B-2A1D-4A87ADD6B977}"/>
              </a:ext>
            </a:extLst>
          </p:cNvPr>
          <p:cNvSpPr/>
          <p:nvPr/>
        </p:nvSpPr>
        <p:spPr>
          <a:xfrm>
            <a:off x="6" y="3"/>
            <a:ext cx="12207240" cy="1040578"/>
          </a:xfrm>
          <a:custGeom>
            <a:avLst/>
            <a:gdLst/>
            <a:ahLst/>
            <a:cxnLst/>
            <a:rect l="l" t="t" r="r" b="b"/>
            <a:pathLst>
              <a:path w="18288000" h="1945005" extrusionOk="0">
                <a:moveTo>
                  <a:pt x="18288000" y="1944401"/>
                </a:moveTo>
                <a:lnTo>
                  <a:pt x="0" y="1944401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944401"/>
                </a:lnTo>
                <a:close/>
              </a:path>
            </a:pathLst>
          </a:custGeom>
          <a:solidFill>
            <a:srgbClr val="0A1D3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A1D3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" name="Google Shape;182;p8">
            <a:extLst>
              <a:ext uri="{FF2B5EF4-FFF2-40B4-BE49-F238E27FC236}">
                <a16:creationId xmlns:a16="http://schemas.microsoft.com/office/drawing/2014/main" id="{40856036-5B83-E1D1-2603-FF80479B856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861457" y="272678"/>
            <a:ext cx="7855018" cy="471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300" rIns="0" bIns="0" anchor="ctr" anchorCtr="0">
            <a:spAutoFit/>
          </a:bodyPr>
          <a:lstStyle/>
          <a:p>
            <a:pPr marL="8467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67"/>
              <a:buFont typeface="Play"/>
              <a:buNone/>
            </a:pPr>
            <a:r>
              <a:rPr lang="en-US" sz="3000" b="1" i="1" dirty="0">
                <a:solidFill>
                  <a:schemeClr val="lt1"/>
                </a:solidFill>
              </a:rPr>
              <a:t>Light absorption spectra of GNP/Si structures</a:t>
            </a:r>
            <a:endParaRPr sz="2200" i="1" dirty="0">
              <a:solidFill>
                <a:schemeClr val="lt1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9CE9D02-7229-C656-6186-E1DCB23D1755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1088209" y="6356350"/>
            <a:ext cx="548619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3" name="Группа 10">
            <a:extLst>
              <a:ext uri="{FF2B5EF4-FFF2-40B4-BE49-F238E27FC236}">
                <a16:creationId xmlns:a16="http://schemas.microsoft.com/office/drawing/2014/main" id="{300E9C7C-517C-A7BD-FA75-83813BD23D6F}"/>
              </a:ext>
            </a:extLst>
          </p:cNvPr>
          <p:cNvGrpSpPr/>
          <p:nvPr/>
        </p:nvGrpSpPr>
        <p:grpSpPr>
          <a:xfrm>
            <a:off x="1508779" y="1381977"/>
            <a:ext cx="9579429" cy="2982685"/>
            <a:chOff x="0" y="0"/>
            <a:chExt cx="5940869" cy="1523034"/>
          </a:xfrm>
        </p:grpSpPr>
        <p:pic>
          <p:nvPicPr>
            <p:cNvPr id="4" name="Рисунок 7">
              <a:extLst>
                <a:ext uri="{FF2B5EF4-FFF2-40B4-BE49-F238E27FC236}">
                  <a16:creationId xmlns:a16="http://schemas.microsoft.com/office/drawing/2014/main" id="{EC8F096B-3ED8-A0C4-4554-F97246648E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09" t="7448" r="10288" b="3249"/>
            <a:stretch>
              <a:fillRect/>
            </a:stretch>
          </p:blipFill>
          <p:spPr bwMode="auto">
            <a:xfrm>
              <a:off x="0" y="0"/>
              <a:ext cx="1835785" cy="151765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5" name="Рисунок 8">
              <a:extLst>
                <a:ext uri="{FF2B5EF4-FFF2-40B4-BE49-F238E27FC236}">
                  <a16:creationId xmlns:a16="http://schemas.microsoft.com/office/drawing/2014/main" id="{83EE19DE-014F-6CD5-2517-03A26764D3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29" t="8846" r="10879" b="2939"/>
            <a:stretch>
              <a:fillRect/>
            </a:stretch>
          </p:blipFill>
          <p:spPr bwMode="auto">
            <a:xfrm>
              <a:off x="2072405" y="38835"/>
              <a:ext cx="1800225" cy="148272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6" name="Рисунок 9">
              <a:extLst>
                <a:ext uri="{FF2B5EF4-FFF2-40B4-BE49-F238E27FC236}">
                  <a16:creationId xmlns:a16="http://schemas.microsoft.com/office/drawing/2014/main" id="{C8B94CD9-0A27-F409-63DF-F9633B2AC7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32" t="7993" r="10647" b="2474"/>
            <a:stretch>
              <a:fillRect/>
            </a:stretch>
          </p:blipFill>
          <p:spPr bwMode="auto">
            <a:xfrm>
              <a:off x="4141279" y="28244"/>
              <a:ext cx="1799590" cy="149479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11" name="Надпись 2">
            <a:extLst>
              <a:ext uri="{FF2B5EF4-FFF2-40B4-BE49-F238E27FC236}">
                <a16:creationId xmlns:a16="http://schemas.microsoft.com/office/drawing/2014/main" id="{656B98DB-17BD-F6F2-4142-3E28A1BBE0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1457" y="4639371"/>
            <a:ext cx="9226751" cy="716287"/>
          </a:xfrm>
          <a:prstGeom prst="rect">
            <a:avLst/>
          </a:prstGeom>
          <a:solidFill>
            <a:srgbClr val="FFFFFF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>
              <a:lnSpc>
                <a:spcPct val="115000"/>
              </a:lnSpc>
              <a:spcAft>
                <a:spcPts val="1000"/>
              </a:spcAft>
              <a:buNone/>
            </a:pP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Bose-Einstein distribution fitting of the absorbance of silicon samples coated with 4-MBA (a), polymer (b) and citrate (c) functionalized GNPs.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7661BFB-1CB0-4D23-4273-1C5931F83DD2}"/>
              </a:ext>
            </a:extLst>
          </p:cNvPr>
          <p:cNvSpPr txBox="1"/>
          <p:nvPr/>
        </p:nvSpPr>
        <p:spPr>
          <a:xfrm>
            <a:off x="6301852" y="3015343"/>
            <a:ext cx="1451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1683 K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289B45F-7970-E5CE-20E7-E3BB2EFCC03C}"/>
              </a:ext>
            </a:extLst>
          </p:cNvPr>
          <p:cNvSpPr txBox="1"/>
          <p:nvPr/>
        </p:nvSpPr>
        <p:spPr>
          <a:xfrm>
            <a:off x="9716475" y="3015343"/>
            <a:ext cx="1071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1372 K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CC6A3C1-AFBF-EF3A-9A83-F268F8D5B9E5}"/>
              </a:ext>
            </a:extLst>
          </p:cNvPr>
          <p:cNvSpPr txBox="1"/>
          <p:nvPr/>
        </p:nvSpPr>
        <p:spPr>
          <a:xfrm>
            <a:off x="2988846" y="3015343"/>
            <a:ext cx="1289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1296 K</a:t>
            </a:r>
          </a:p>
        </p:txBody>
      </p:sp>
    </p:spTree>
    <p:extLst>
      <p:ext uri="{BB962C8B-B14F-4D97-AF65-F5344CB8AC3E}">
        <p14:creationId xmlns:p14="http://schemas.microsoft.com/office/powerpoint/2010/main" val="3821136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C60D7-2CA9-8DCB-D300-B55602BF51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1999" cy="979714"/>
          </a:xfrm>
          <a:solidFill>
            <a:srgbClr val="002060"/>
          </a:solidFill>
        </p:spPr>
        <p:txBody>
          <a:bodyPr>
            <a:normAutofit fontScale="90000"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Raman spectroscopy of pristine silicon and photoluminescence of GNPs</a:t>
            </a:r>
          </a:p>
        </p:txBody>
      </p:sp>
      <p:pic>
        <p:nvPicPr>
          <p:cNvPr id="5" name="Рисунок 11">
            <a:extLst>
              <a:ext uri="{FF2B5EF4-FFF2-40B4-BE49-F238E27FC236}">
                <a16:creationId xmlns:a16="http://schemas.microsoft.com/office/drawing/2014/main" id="{ECA84E06-0AC8-0AC7-5AED-A939AF10DF9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4" t="10630" r="10479" b="1523"/>
          <a:stretch>
            <a:fillRect/>
          </a:stretch>
        </p:blipFill>
        <p:spPr bwMode="auto">
          <a:xfrm>
            <a:off x="715078" y="1284514"/>
            <a:ext cx="3702203" cy="320040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Надпись 2">
            <a:extLst>
              <a:ext uri="{FF2B5EF4-FFF2-40B4-BE49-F238E27FC236}">
                <a16:creationId xmlns:a16="http://schemas.microsoft.com/office/drawing/2014/main" id="{AE21EFE9-C11B-9BC3-AB11-F5C87490DE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4582886"/>
            <a:ext cx="3579081" cy="1208279"/>
          </a:xfrm>
          <a:prstGeom prst="rect">
            <a:avLst/>
          </a:prstGeom>
          <a:solidFill>
            <a:srgbClr val="FFFFFF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marL="0" marR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758 nm excitation laser Raman spectra of pristine silicon sample for 1mW, 10 </a:t>
            </a:r>
            <a:r>
              <a:rPr lang="en-US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mW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25 </a:t>
            </a:r>
            <a:r>
              <a:rPr lang="en-US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mW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50mW powers of 758 nm excitation laser.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8557C3F7-242E-DB25-B2EA-C6CF02FE26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3777002"/>
              </p:ext>
            </p:extLst>
          </p:nvPr>
        </p:nvGraphicFramePr>
        <p:xfrm>
          <a:off x="4667249" y="1284514"/>
          <a:ext cx="2332265" cy="2645229"/>
        </p:xfrm>
        <a:graphic>
          <a:graphicData uri="http://schemas.openxmlformats.org/drawingml/2006/table">
            <a:tbl>
              <a:tblPr firstRow="1" firstCol="1" bandRow="1"/>
              <a:tblGrid>
                <a:gridCol w="1548015">
                  <a:extLst>
                    <a:ext uri="{9D8B030D-6E8A-4147-A177-3AD203B41FA5}">
                      <a16:colId xmlns:a16="http://schemas.microsoft.com/office/drawing/2014/main" val="3730675525"/>
                    </a:ext>
                  </a:extLst>
                </a:gridCol>
                <a:gridCol w="784250">
                  <a:extLst>
                    <a:ext uri="{9D8B030D-6E8A-4147-A177-3AD203B41FA5}">
                      <a16:colId xmlns:a16="http://schemas.microsoft.com/office/drawing/2014/main" val="2099378874"/>
                    </a:ext>
                  </a:extLst>
                </a:gridCol>
              </a:tblGrid>
              <a:tr h="30897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600" ker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Power (mW)</a:t>
                      </a:r>
                      <a:endParaRPr lang="en-US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600" ker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US" sz="1600" kern="0" baseline="-25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L/</a:t>
                      </a:r>
                      <a:r>
                        <a:rPr lang="en-US" sz="1600" ker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US" sz="1600" kern="0" baseline="-25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</a:t>
                      </a:r>
                      <a:endParaRPr lang="en-US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08316903"/>
                  </a:ext>
                </a:extLst>
              </a:tr>
              <a:tr h="58406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600" ker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600" ker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0.014</a:t>
                      </a:r>
                      <a:endParaRPr lang="en-US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2624215"/>
                  </a:ext>
                </a:extLst>
              </a:tr>
              <a:tr h="58406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600" kern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600" ker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0.244</a:t>
                      </a:r>
                      <a:endParaRPr lang="en-US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87479042"/>
                  </a:ext>
                </a:extLst>
              </a:tr>
              <a:tr h="58406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600" kern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</a:t>
                      </a:r>
                      <a:endParaRPr lang="en-US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600" ker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0.570</a:t>
                      </a:r>
                      <a:endParaRPr lang="en-US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51731556"/>
                  </a:ext>
                </a:extLst>
              </a:tr>
              <a:tr h="58406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600" ker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</a:t>
                      </a:r>
                      <a:endParaRPr lang="en-US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600" kern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1.584</a:t>
                      </a:r>
                      <a:endParaRPr lang="en-US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022427"/>
                  </a:ext>
                </a:extLst>
              </a:tr>
            </a:tbl>
          </a:graphicData>
        </a:graphic>
      </p:graphicFrame>
      <p:sp>
        <p:nvSpPr>
          <p:cNvPr id="9" name="Надпись 2">
            <a:extLst>
              <a:ext uri="{FF2B5EF4-FFF2-40B4-BE49-F238E27FC236}">
                <a16:creationId xmlns:a16="http://schemas.microsoft.com/office/drawing/2014/main" id="{018C0384-A54D-FF26-BC65-A56FCAD9D8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7249" y="4484915"/>
            <a:ext cx="2605405" cy="1206997"/>
          </a:xfrm>
          <a:prstGeom prst="rect">
            <a:avLst/>
          </a:prstGeom>
          <a:solidFill>
            <a:srgbClr val="FFFFFF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marL="0" marR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en-US" sz="1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ration of phonon-assisted luminescence and main Raman peak (520 cm</a:t>
            </a:r>
            <a:r>
              <a:rPr lang="en-US" sz="1600" kern="1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-1</a:t>
            </a:r>
            <a:r>
              <a:rPr lang="en-US" sz="1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intensities .</a:t>
            </a:r>
            <a:endParaRPr lang="en-US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7">
            <a:extLst>
              <a:ext uri="{FF2B5EF4-FFF2-40B4-BE49-F238E27FC236}">
                <a16:creationId xmlns:a16="http://schemas.microsoft.com/office/drawing/2014/main" id="{4CA737AB-97CE-5E46-C78B-62B4A9CFCC9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7" t="10941" r="10355" b="2473"/>
          <a:stretch>
            <a:fillRect/>
          </a:stretch>
        </p:blipFill>
        <p:spPr bwMode="auto">
          <a:xfrm>
            <a:off x="8299143" y="1284514"/>
            <a:ext cx="3609827" cy="305888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Надпись 2">
            <a:extLst>
              <a:ext uri="{FF2B5EF4-FFF2-40B4-BE49-F238E27FC236}">
                <a16:creationId xmlns:a16="http://schemas.microsoft.com/office/drawing/2014/main" id="{5A8BFDCA-AD45-8E80-E77E-9819CDEC9D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0780" y="4484915"/>
            <a:ext cx="3088190" cy="641971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marL="0" marR="0">
              <a:lnSpc>
                <a:spcPct val="115000"/>
              </a:lnSpc>
              <a:spcAft>
                <a:spcPts val="1000"/>
              </a:spcAft>
              <a:buNone/>
            </a:pP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Photoluminescence of (0.4-3.2) nm GNPs.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2398850-6DF1-7857-ED81-582C9B6E663F}"/>
              </a:ext>
            </a:extLst>
          </p:cNvPr>
          <p:cNvCxnSpPr/>
          <p:nvPr/>
        </p:nvCxnSpPr>
        <p:spPr>
          <a:xfrm>
            <a:off x="7881257" y="979715"/>
            <a:ext cx="76200" cy="587828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19302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85F55C16-BC21-49EF-A4FF-C3155BB93B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D0323B-AF96-6241-F2AB-9FA38F55A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8400" y="365125"/>
            <a:ext cx="5105398" cy="1952744"/>
          </a:xfrm>
        </p:spPr>
        <p:txBody>
          <a:bodyPr>
            <a:normAutofit/>
          </a:bodyPr>
          <a:lstStyle/>
          <a:p>
            <a:r>
              <a:rPr lang="en-US"/>
              <a:t>Table of content</a:t>
            </a:r>
            <a:endParaRPr lang="ru-RU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0C5F069E-AFE6-4825-8945-46F2918A50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6116569" cy="6858000"/>
          </a:xfrm>
          <a:custGeom>
            <a:avLst/>
            <a:gdLst>
              <a:gd name="connsiteX0" fmla="*/ 0 w 6116569"/>
              <a:gd name="connsiteY0" fmla="*/ 0 h 6879321"/>
              <a:gd name="connsiteX1" fmla="*/ 2935851 w 6116569"/>
              <a:gd name="connsiteY1" fmla="*/ 0 h 6879321"/>
              <a:gd name="connsiteX2" fmla="*/ 3238280 w 6116569"/>
              <a:gd name="connsiteY2" fmla="*/ 31980 h 6879321"/>
              <a:gd name="connsiteX3" fmla="*/ 3660541 w 6116569"/>
              <a:gd name="connsiteY3" fmla="*/ 550772 h 6879321"/>
              <a:gd name="connsiteX4" fmla="*/ 3808902 w 6116569"/>
              <a:gd name="connsiteY4" fmla="*/ 589860 h 6879321"/>
              <a:gd name="connsiteX5" fmla="*/ 4413762 w 6116569"/>
              <a:gd name="connsiteY5" fmla="*/ 625393 h 6879321"/>
              <a:gd name="connsiteX6" fmla="*/ 4567830 w 6116569"/>
              <a:gd name="connsiteY6" fmla="*/ 721333 h 6879321"/>
              <a:gd name="connsiteX7" fmla="*/ 4171247 w 6116569"/>
              <a:gd name="connsiteY7" fmla="*/ 792401 h 6879321"/>
              <a:gd name="connsiteX8" fmla="*/ 4376671 w 6116569"/>
              <a:gd name="connsiteY8" fmla="*/ 842148 h 6879321"/>
              <a:gd name="connsiteX9" fmla="*/ 4527887 w 6116569"/>
              <a:gd name="connsiteY9" fmla="*/ 813722 h 6879321"/>
              <a:gd name="connsiteX10" fmla="*/ 4633452 w 6116569"/>
              <a:gd name="connsiteY10" fmla="*/ 799508 h 6879321"/>
              <a:gd name="connsiteX11" fmla="*/ 4947293 w 6116569"/>
              <a:gd name="connsiteY11" fmla="*/ 870576 h 6879321"/>
              <a:gd name="connsiteX12" fmla="*/ 5263988 w 6116569"/>
              <a:gd name="connsiteY12" fmla="*/ 820828 h 6879321"/>
              <a:gd name="connsiteX13" fmla="*/ 5249723 w 6116569"/>
              <a:gd name="connsiteY13" fmla="*/ 895449 h 6879321"/>
              <a:gd name="connsiteX14" fmla="*/ 4744723 w 6116569"/>
              <a:gd name="connsiteY14" fmla="*/ 1197485 h 6879321"/>
              <a:gd name="connsiteX15" fmla="*/ 4767548 w 6116569"/>
              <a:gd name="connsiteY15" fmla="*/ 1346727 h 6879321"/>
              <a:gd name="connsiteX16" fmla="*/ 4539299 w 6116569"/>
              <a:gd name="connsiteY16" fmla="*/ 1421348 h 6879321"/>
              <a:gd name="connsiteX17" fmla="*/ 4607773 w 6116569"/>
              <a:gd name="connsiteY17" fmla="*/ 1485309 h 6879321"/>
              <a:gd name="connsiteX18" fmla="*/ 4579242 w 6116569"/>
              <a:gd name="connsiteY18" fmla="*/ 1535055 h 6879321"/>
              <a:gd name="connsiteX19" fmla="*/ 5278255 w 6116569"/>
              <a:gd name="connsiteY19" fmla="*/ 1609676 h 6879321"/>
              <a:gd name="connsiteX20" fmla="*/ 5771843 w 6116569"/>
              <a:gd name="connsiteY20" fmla="*/ 1630997 h 6879321"/>
              <a:gd name="connsiteX21" fmla="*/ 6105656 w 6116569"/>
              <a:gd name="connsiteY21" fmla="*/ 1748257 h 6879321"/>
              <a:gd name="connsiteX22" fmla="*/ 5691955 w 6116569"/>
              <a:gd name="connsiteY22" fmla="*/ 2167555 h 6879321"/>
              <a:gd name="connsiteX23" fmla="*/ 5475118 w 6116569"/>
              <a:gd name="connsiteY23" fmla="*/ 2348776 h 6879321"/>
              <a:gd name="connsiteX24" fmla="*/ 5826051 w 6116569"/>
              <a:gd name="connsiteY24" fmla="*/ 2291922 h 6879321"/>
              <a:gd name="connsiteX25" fmla="*/ 5552153 w 6116569"/>
              <a:gd name="connsiteY25" fmla="*/ 2597513 h 6879321"/>
              <a:gd name="connsiteX26" fmla="*/ 5603508 w 6116569"/>
              <a:gd name="connsiteY26" fmla="*/ 2647260 h 6879321"/>
              <a:gd name="connsiteX27" fmla="*/ 5700515 w 6116569"/>
              <a:gd name="connsiteY27" fmla="*/ 2679240 h 6879321"/>
              <a:gd name="connsiteX28" fmla="*/ 5246870 w 6116569"/>
              <a:gd name="connsiteY28" fmla="*/ 2888889 h 6879321"/>
              <a:gd name="connsiteX29" fmla="*/ 4836022 w 6116569"/>
              <a:gd name="connsiteY29" fmla="*/ 3169605 h 6879321"/>
              <a:gd name="connsiteX30" fmla="*/ 4736163 w 6116569"/>
              <a:gd name="connsiteY30" fmla="*/ 3233565 h 6879321"/>
              <a:gd name="connsiteX31" fmla="*/ 4853141 w 6116569"/>
              <a:gd name="connsiteY31" fmla="*/ 3233565 h 6879321"/>
              <a:gd name="connsiteX32" fmla="*/ 4944440 w 6116569"/>
              <a:gd name="connsiteY32" fmla="*/ 3226459 h 6879321"/>
              <a:gd name="connsiteX33" fmla="*/ 5109921 w 6116569"/>
              <a:gd name="connsiteY33" fmla="*/ 3283313 h 6879321"/>
              <a:gd name="connsiteX34" fmla="*/ 5694809 w 6116569"/>
              <a:gd name="connsiteY34" fmla="*/ 3141178 h 6879321"/>
              <a:gd name="connsiteX35" fmla="*/ 5566419 w 6116569"/>
              <a:gd name="connsiteY35" fmla="*/ 3301079 h 6879321"/>
              <a:gd name="connsiteX36" fmla="*/ 5415203 w 6116569"/>
              <a:gd name="connsiteY36" fmla="*/ 3397020 h 6879321"/>
              <a:gd name="connsiteX37" fmla="*/ 5612068 w 6116569"/>
              <a:gd name="connsiteY37" fmla="*/ 3432554 h 6879321"/>
              <a:gd name="connsiteX38" fmla="*/ 5206927 w 6116569"/>
              <a:gd name="connsiteY38" fmla="*/ 3599562 h 6879321"/>
              <a:gd name="connsiteX39" fmla="*/ 5301079 w 6116569"/>
              <a:gd name="connsiteY39" fmla="*/ 3723930 h 6879321"/>
              <a:gd name="connsiteX40" fmla="*/ 4507915 w 6116569"/>
              <a:gd name="connsiteY40" fmla="*/ 4306683 h 6879321"/>
              <a:gd name="connsiteX41" fmla="*/ 3982942 w 6116569"/>
              <a:gd name="connsiteY41" fmla="*/ 4587399 h 6879321"/>
              <a:gd name="connsiteX42" fmla="*/ 4185513 w 6116569"/>
              <a:gd name="connsiteY42" fmla="*/ 4541205 h 6879321"/>
              <a:gd name="connsiteX43" fmla="*/ 5212633 w 6116569"/>
              <a:gd name="connsiteY43" fmla="*/ 4455924 h 6879321"/>
              <a:gd name="connsiteX44" fmla="*/ 5312492 w 6116569"/>
              <a:gd name="connsiteY44" fmla="*/ 4473691 h 6879321"/>
              <a:gd name="connsiteX45" fmla="*/ 4596361 w 6116569"/>
              <a:gd name="connsiteY45" fmla="*/ 4818368 h 6879321"/>
              <a:gd name="connsiteX46" fmla="*/ 4873113 w 6116569"/>
              <a:gd name="connsiteY46" fmla="*/ 4885882 h 6879321"/>
              <a:gd name="connsiteX47" fmla="*/ 4935881 w 6116569"/>
              <a:gd name="connsiteY47" fmla="*/ 4914309 h 6879321"/>
              <a:gd name="connsiteX48" fmla="*/ 4873113 w 6116569"/>
              <a:gd name="connsiteY48" fmla="*/ 5003143 h 6879321"/>
              <a:gd name="connsiteX49" fmla="*/ 4721898 w 6116569"/>
              <a:gd name="connsiteY49" fmla="*/ 5095530 h 6879321"/>
              <a:gd name="connsiteX50" fmla="*/ 5132745 w 6116569"/>
              <a:gd name="connsiteY50" fmla="*/ 4949842 h 6879321"/>
              <a:gd name="connsiteX51" fmla="*/ 5101362 w 6116569"/>
              <a:gd name="connsiteY51" fmla="*/ 5081317 h 6879321"/>
              <a:gd name="connsiteX52" fmla="*/ 5138452 w 6116569"/>
              <a:gd name="connsiteY52" fmla="*/ 5198578 h 6879321"/>
              <a:gd name="connsiteX53" fmla="*/ 4904497 w 6116569"/>
              <a:gd name="connsiteY53" fmla="*/ 5362033 h 6879321"/>
              <a:gd name="connsiteX54" fmla="*/ 4579242 w 6116569"/>
              <a:gd name="connsiteY54" fmla="*/ 5674729 h 6879321"/>
              <a:gd name="connsiteX55" fmla="*/ 4253988 w 6116569"/>
              <a:gd name="connsiteY55" fmla="*/ 5884379 h 6879321"/>
              <a:gd name="connsiteX56" fmla="*/ 3985795 w 6116569"/>
              <a:gd name="connsiteY56" fmla="*/ 6069153 h 6879321"/>
              <a:gd name="connsiteX57" fmla="*/ 4231163 w 6116569"/>
              <a:gd name="connsiteY57" fmla="*/ 6030066 h 6879321"/>
              <a:gd name="connsiteX58" fmla="*/ 3814609 w 6116569"/>
              <a:gd name="connsiteY58" fmla="*/ 6317889 h 6879321"/>
              <a:gd name="connsiteX59" fmla="*/ 3751840 w 6116569"/>
              <a:gd name="connsiteY59" fmla="*/ 6339209 h 6879321"/>
              <a:gd name="connsiteX60" fmla="*/ 3089919 w 6116569"/>
              <a:gd name="connsiteY60" fmla="*/ 6563071 h 6879321"/>
              <a:gd name="connsiteX61" fmla="*/ 2961529 w 6116569"/>
              <a:gd name="connsiteY61" fmla="*/ 6662566 h 6879321"/>
              <a:gd name="connsiteX62" fmla="*/ 3107038 w 6116569"/>
              <a:gd name="connsiteY62" fmla="*/ 6673226 h 6879321"/>
              <a:gd name="connsiteX63" fmla="*/ 3594919 w 6116569"/>
              <a:gd name="connsiteY63" fmla="*/ 6591499 h 6879321"/>
              <a:gd name="connsiteX64" fmla="*/ 3261106 w 6116569"/>
              <a:gd name="connsiteY64" fmla="*/ 6726527 h 6879321"/>
              <a:gd name="connsiteX65" fmla="*/ 3620597 w 6116569"/>
              <a:gd name="connsiteY65" fmla="*/ 6740740 h 6879321"/>
              <a:gd name="connsiteX66" fmla="*/ 3703337 w 6116569"/>
              <a:gd name="connsiteY66" fmla="*/ 6826020 h 6879321"/>
              <a:gd name="connsiteX67" fmla="*/ 3689072 w 6116569"/>
              <a:gd name="connsiteY67" fmla="*/ 6879321 h 6879321"/>
              <a:gd name="connsiteX68" fmla="*/ 0 w 6116569"/>
              <a:gd name="connsiteY68" fmla="*/ 6879321 h 6879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8ADEACE-7928-2210-C254-D08494CBCF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48400" y="2497257"/>
            <a:ext cx="5105398" cy="3679705"/>
          </a:xfrm>
        </p:spPr>
        <p:txBody>
          <a:bodyPr>
            <a:normAutofit/>
          </a:bodyPr>
          <a:lstStyle/>
          <a:p>
            <a:r>
              <a:rPr lang="en-US" sz="2000" dirty="0"/>
              <a:t>Laboratory and activities</a:t>
            </a:r>
          </a:p>
          <a:p>
            <a:r>
              <a:rPr lang="en-US" sz="2000" dirty="0"/>
              <a:t>Scientific directions and objectives</a:t>
            </a:r>
          </a:p>
          <a:p>
            <a:r>
              <a:rPr lang="en-US" sz="2000" dirty="0"/>
              <a:t>Tailoring optical properties of graphene and silicon through functionalization</a:t>
            </a:r>
          </a:p>
          <a:p>
            <a:endParaRPr lang="ru-RU" sz="2000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F902546-5A6A-250D-B4A6-324AC4590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8C6FB8F5-47EB-4586-A3BB-3F3A74D01240}" type="slidenum">
              <a:rPr lang="en-US" smtClean="0"/>
              <a:pPr>
                <a:spcAft>
                  <a:spcPts val="600"/>
                </a:spcAft>
              </a:pPr>
              <a:t>2</a:t>
            </a:fld>
            <a:endParaRPr lang="en-US"/>
          </a:p>
        </p:txBody>
      </p:sp>
      <p:pic>
        <p:nvPicPr>
          <p:cNvPr id="9" name="Рисунок 8" descr="Изображение выглядит как искусство, символ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174A9966-10FB-02DB-CC58-4990D2C05E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286" y="1485346"/>
            <a:ext cx="3581401" cy="3581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6216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35CD1A-E057-3B7F-8A5A-DAB9C03ECB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4929AD-18E4-D53B-9537-8B4086879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1999" cy="979714"/>
          </a:xfrm>
          <a:solidFill>
            <a:srgbClr val="002060"/>
          </a:solidFill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Raman spectroscopy of pristine silicon/GNP structures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E9FBAD-B02C-6C5D-5006-DBAEA8C4194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2" t="9601" r="10171" b="2232"/>
          <a:stretch>
            <a:fillRect/>
          </a:stretch>
        </p:blipFill>
        <p:spPr bwMode="auto">
          <a:xfrm>
            <a:off x="5732226" y="1334027"/>
            <a:ext cx="4191000" cy="346392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Text Box 2">
            <a:extLst>
              <a:ext uri="{FF2B5EF4-FFF2-40B4-BE49-F238E27FC236}">
                <a16:creationId xmlns:a16="http://schemas.microsoft.com/office/drawing/2014/main" id="{98868D6D-D7CC-2917-3836-3708835DE1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4806" y="4748361"/>
            <a:ext cx="7315199" cy="925894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marL="0" marR="0" algn="just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1600" kern="100" dirty="0">
                <a:effectLst/>
                <a:latin typeface="Times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(a) Raman spectra of a pristine silicon wafer and silicon wafers coated with 1.8 nm and 3.0 nm gold nanoparticles (GNPs). (b) Comparison of the Raman spectra measured using excitation laser powers of 25 </a:t>
            </a:r>
            <a:r>
              <a:rPr lang="en-US" sz="1600" kern="100" dirty="0" err="1">
                <a:effectLst/>
                <a:latin typeface="Times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mW</a:t>
            </a:r>
            <a:r>
              <a:rPr lang="en-US" sz="1600" kern="100" dirty="0">
                <a:effectLst/>
                <a:latin typeface="Times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and 50 </a:t>
            </a:r>
            <a:r>
              <a:rPr lang="en-US" sz="1600" kern="100" dirty="0" err="1">
                <a:effectLst/>
                <a:latin typeface="Times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mW</a:t>
            </a:r>
            <a:r>
              <a:rPr lang="en-US" sz="1600" kern="100" dirty="0">
                <a:effectLst/>
                <a:latin typeface="Times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6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11">
            <a:extLst>
              <a:ext uri="{FF2B5EF4-FFF2-40B4-BE49-F238E27FC236}">
                <a16:creationId xmlns:a16="http://schemas.microsoft.com/office/drawing/2014/main" id="{406A0C7D-E25D-CDE7-8801-BC45613460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2" t="10956" r="10649" b="2007"/>
          <a:stretch>
            <a:fillRect/>
          </a:stretch>
        </p:blipFill>
        <p:spPr bwMode="auto">
          <a:xfrm>
            <a:off x="1761854" y="1426041"/>
            <a:ext cx="4056423" cy="327989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4646670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5">
            <a:extLst>
              <a:ext uri="{FF2B5EF4-FFF2-40B4-BE49-F238E27FC236}">
                <a16:creationId xmlns:a16="http://schemas.microsoft.com/office/drawing/2014/main" id="{9C6004E6-6E6C-DD9C-6F6B-4307E274CF23}"/>
              </a:ext>
            </a:extLst>
          </p:cNvPr>
          <p:cNvSpPr/>
          <p:nvPr/>
        </p:nvSpPr>
        <p:spPr>
          <a:xfrm>
            <a:off x="3382297" y="668595"/>
            <a:ext cx="5132438" cy="17599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0C4611C-7135-3AA3-7C24-0C7E6CFBC6FC}"/>
              </a:ext>
            </a:extLst>
          </p:cNvPr>
          <p:cNvSpPr txBox="1"/>
          <p:nvPr/>
        </p:nvSpPr>
        <p:spPr>
          <a:xfrm>
            <a:off x="2310582" y="3342968"/>
            <a:ext cx="70300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002060"/>
                </a:solidFill>
              </a:rPr>
              <a:t>Thank you very much!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61C69CE-E7EF-E662-2342-F890C0FB15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FB8F5-47EB-4586-A3BB-3F3A74D0124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278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Rectangle 4"/>
          <p:cNvSpPr txBox="1"/>
          <p:nvPr/>
        </p:nvSpPr>
        <p:spPr>
          <a:xfrm>
            <a:off x="10214186" y="6605731"/>
            <a:ext cx="2061783" cy="27699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45719" bIns="45719">
            <a:spAutoFit/>
          </a:bodyPr>
          <a:lstStyle>
            <a:lvl1pPr>
              <a:defRPr sz="2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sz="1200"/>
              <a:t>Image credit: Matteo Ceccanti</a:t>
            </a:r>
          </a:p>
        </p:txBody>
      </p:sp>
      <p:sp>
        <p:nvSpPr>
          <p:cNvPr id="332" name="Line"/>
          <p:cNvSpPr/>
          <p:nvPr/>
        </p:nvSpPr>
        <p:spPr>
          <a:xfrm>
            <a:off x="278540" y="668863"/>
            <a:ext cx="11406397" cy="1"/>
          </a:xfrm>
          <a:prstGeom prst="line">
            <a:avLst/>
          </a:prstGeom>
          <a:ln w="25400">
            <a:solidFill>
              <a:srgbClr val="000000"/>
            </a:solidFill>
            <a:miter/>
          </a:ln>
        </p:spPr>
        <p:txBody>
          <a:bodyPr tIns="45719" bIns="45719"/>
          <a:lstStyle/>
          <a:p>
            <a:endParaRPr sz="900"/>
          </a:p>
        </p:txBody>
      </p:sp>
      <p:sp>
        <p:nvSpPr>
          <p:cNvPr id="333" name="Rectangle 1"/>
          <p:cNvSpPr txBox="1"/>
          <p:nvPr/>
        </p:nvSpPr>
        <p:spPr>
          <a:xfrm>
            <a:off x="91113" y="155528"/>
            <a:ext cx="11694487" cy="477052"/>
          </a:xfrm>
          <a:prstGeom prst="rect">
            <a:avLst/>
          </a:prstGeom>
          <a:solidFill>
            <a:srgbClr val="002060"/>
          </a:solidFill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tIns="45719" bIns="45719">
            <a:spAutoFit/>
          </a:bodyPr>
          <a:lstStyle>
            <a:lvl1pPr algn="ctr">
              <a:defRPr sz="50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sz="2500" dirty="0">
                <a:solidFill>
                  <a:schemeClr val="bg1"/>
                </a:solidFill>
              </a:rPr>
              <a:t>The Laboratory</a:t>
            </a:r>
          </a:p>
        </p:txBody>
      </p:sp>
      <p:pic>
        <p:nvPicPr>
          <p:cNvPr id="337" name="Maqur senyak N51 shenqum .pdf" descr="Maqur senyak N51 shenqum .pdf"/>
          <p:cNvPicPr>
            <a:picLocks noChangeAspect="1"/>
          </p:cNvPicPr>
          <p:nvPr/>
        </p:nvPicPr>
        <p:blipFill>
          <a:blip r:embed="rId2"/>
          <a:srcRect l="14385" t="5142" r="2362" b="1848"/>
          <a:stretch/>
        </p:blipFill>
        <p:spPr>
          <a:xfrm>
            <a:off x="4631761" y="776529"/>
            <a:ext cx="7281700" cy="5751271"/>
          </a:xfrm>
          <a:prstGeom prst="rect">
            <a:avLst/>
          </a:prstGeom>
          <a:ln w="12700">
            <a:miter lim="400000"/>
          </a:ln>
        </p:spPr>
      </p:pic>
      <p:sp>
        <p:nvSpPr>
          <p:cNvPr id="339" name="Rectangle 4"/>
          <p:cNvSpPr txBox="1"/>
          <p:nvPr/>
        </p:nvSpPr>
        <p:spPr>
          <a:xfrm>
            <a:off x="207085" y="6605731"/>
            <a:ext cx="1045479" cy="27699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45719" bIns="45719">
            <a:spAutoFit/>
          </a:bodyPr>
          <a:lstStyle>
            <a:lvl1pPr>
              <a:defRPr sz="2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sz="1200" dirty="0"/>
              <a:t>Petr Stepanov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F1BC73F-F1E3-5DB5-EA0B-7192EE99B648}"/>
              </a:ext>
            </a:extLst>
          </p:cNvPr>
          <p:cNvSpPr/>
          <p:nvPr/>
        </p:nvSpPr>
        <p:spPr>
          <a:xfrm>
            <a:off x="9398000" y="1752600"/>
            <a:ext cx="969617" cy="1168400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pic>
        <p:nvPicPr>
          <p:cNvPr id="29" name="Picture 28" descr="A few people in a lab&#10;&#10;Description automatically generated">
            <a:extLst>
              <a:ext uri="{FF2B5EF4-FFF2-40B4-BE49-F238E27FC236}">
                <a16:creationId xmlns:a16="http://schemas.microsoft.com/office/drawing/2014/main" id="{6DA1D111-8F0B-3FE4-3E35-8007CD6AA1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3" y="618149"/>
            <a:ext cx="2702887" cy="2702887"/>
          </a:xfrm>
          <a:prstGeom prst="rect">
            <a:avLst/>
          </a:prstGeom>
        </p:spPr>
      </p:pic>
      <p:pic>
        <p:nvPicPr>
          <p:cNvPr id="24" name="Picture 23" descr="A room with a table and chairs&#10;&#10;Description automatically generated">
            <a:extLst>
              <a:ext uri="{FF2B5EF4-FFF2-40B4-BE49-F238E27FC236}">
                <a16:creationId xmlns:a16="http://schemas.microsoft.com/office/drawing/2014/main" id="{B77C2D97-2695-51D7-05B5-8B429882D9C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46" y="3308319"/>
            <a:ext cx="2852521" cy="1936851"/>
          </a:xfrm>
          <a:prstGeom prst="rect">
            <a:avLst/>
          </a:prstGeom>
        </p:spPr>
      </p:pic>
      <p:pic>
        <p:nvPicPr>
          <p:cNvPr id="4" name="Picture 3" descr="A room with desks and chairs and a white board&#10;&#10;Description automatically generated">
            <a:extLst>
              <a:ext uri="{FF2B5EF4-FFF2-40B4-BE49-F238E27FC236}">
                <a16:creationId xmlns:a16="http://schemas.microsoft.com/office/drawing/2014/main" id="{B441643E-A4C6-4BB7-FBE3-13F5BA46C67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00" y="610967"/>
            <a:ext cx="2715867" cy="2697352"/>
          </a:xfrm>
          <a:prstGeom prst="rect">
            <a:avLst/>
          </a:prstGeom>
        </p:spPr>
      </p:pic>
      <p:pic>
        <p:nvPicPr>
          <p:cNvPr id="6" name="Picture 5" descr="A room with white and blue equipment&#10;&#10;Description automatically generated">
            <a:extLst>
              <a:ext uri="{FF2B5EF4-FFF2-40B4-BE49-F238E27FC236}">
                <a16:creationId xmlns:a16="http://schemas.microsoft.com/office/drawing/2014/main" id="{01EF10CE-6AC8-1CF1-A01F-8054D21A97A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9845" y="3299307"/>
            <a:ext cx="2575235" cy="2575235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, в помещении, стена, электроник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E78DEB6E-3DFF-4863-C5A3-888919960BB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10" b="16952"/>
          <a:stretch>
            <a:fillRect/>
          </a:stretch>
        </p:blipFill>
        <p:spPr>
          <a:xfrm>
            <a:off x="90347" y="5245170"/>
            <a:ext cx="2852520" cy="149135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2B973CF-F38B-79D9-E3B9-9EC405634FA9}"/>
              </a:ext>
            </a:extLst>
          </p:cNvPr>
          <p:cNvSpPr txBox="1"/>
          <p:nvPr/>
        </p:nvSpPr>
        <p:spPr>
          <a:xfrm>
            <a:off x="9397999" y="2018748"/>
            <a:ext cx="8161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Data Analysis</a:t>
            </a:r>
            <a:endParaRPr lang="ru-RU" sz="10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45DEFD-8C61-982A-E8BA-7B4157EE0E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38ACDE07-01BF-D443-F94A-3A9CA58E383A}"/>
              </a:ext>
            </a:extLst>
          </p:cNvPr>
          <p:cNvSpPr/>
          <p:nvPr/>
        </p:nvSpPr>
        <p:spPr>
          <a:xfrm>
            <a:off x="-10160" y="-48768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 lIns="0" tIns="0" rIns="0" bIns="0" rtlCol="0"/>
          <a:lstStyle/>
          <a:p>
            <a:endParaRPr sz="1200" dirty="0"/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1797EB5B-BB74-41A5-407E-994757BEAF5E}"/>
              </a:ext>
            </a:extLst>
          </p:cNvPr>
          <p:cNvSpPr/>
          <p:nvPr/>
        </p:nvSpPr>
        <p:spPr>
          <a:xfrm>
            <a:off x="9093200" y="-48768"/>
            <a:ext cx="3108960" cy="6858000"/>
          </a:xfrm>
          <a:custGeom>
            <a:avLst/>
            <a:gdLst/>
            <a:ahLst/>
            <a:cxnLst/>
            <a:rect l="l" t="t" r="r" b="b"/>
            <a:pathLst>
              <a:path w="6068059" h="10220325">
                <a:moveTo>
                  <a:pt x="6067432" y="10220281"/>
                </a:moveTo>
                <a:lnTo>
                  <a:pt x="0" y="10220281"/>
                </a:lnTo>
                <a:lnTo>
                  <a:pt x="0" y="0"/>
                </a:lnTo>
                <a:lnTo>
                  <a:pt x="6067432" y="0"/>
                </a:lnTo>
                <a:lnTo>
                  <a:pt x="6067432" y="1022028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B08E1F-DF02-D88E-161B-B96FAA9B995E}"/>
              </a:ext>
            </a:extLst>
          </p:cNvPr>
          <p:cNvSpPr txBox="1"/>
          <p:nvPr/>
        </p:nvSpPr>
        <p:spPr>
          <a:xfrm>
            <a:off x="9083040" y="76200"/>
            <a:ext cx="3119120" cy="7761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17" indent="-342917">
              <a:buFont typeface="+mj-lt"/>
              <a:buAutoNum type="arabicPeriod"/>
            </a:pPr>
            <a:r>
              <a:rPr lang="en-US" sz="1500" dirty="0"/>
              <a:t>Plasma Enhanced Chemical Vapor Deposition System (PECVD)</a:t>
            </a:r>
          </a:p>
          <a:p>
            <a:pPr marL="342917" indent="-342917">
              <a:buFont typeface="+mj-lt"/>
              <a:buAutoNum type="arabicPeriod"/>
            </a:pPr>
            <a:r>
              <a:rPr lang="en-US" sz="1500" dirty="0"/>
              <a:t>Magnetron spattering system</a:t>
            </a:r>
          </a:p>
          <a:p>
            <a:pPr marL="342917" indent="-342917">
              <a:buFont typeface="+mj-lt"/>
              <a:buAutoNum type="arabicPeriod"/>
            </a:pPr>
            <a:r>
              <a:rPr lang="en-US" sz="1500" dirty="0"/>
              <a:t>Two section Glove Box</a:t>
            </a:r>
          </a:p>
          <a:p>
            <a:pPr marL="342917" indent="-342917">
              <a:buFont typeface="+mj-lt"/>
              <a:buAutoNum type="arabicPeriod"/>
            </a:pPr>
            <a:r>
              <a:rPr lang="en-US" sz="1500" dirty="0"/>
              <a:t>Diffusion tube furnace</a:t>
            </a:r>
          </a:p>
          <a:p>
            <a:pPr marL="342917" indent="-342917">
              <a:buFont typeface="+mj-lt"/>
              <a:buAutoNum type="arabicPeriod"/>
            </a:pPr>
            <a:r>
              <a:rPr lang="en-US" sz="1500" dirty="0"/>
              <a:t>Pulse heat unit</a:t>
            </a:r>
          </a:p>
          <a:p>
            <a:pPr marL="342917" indent="-342917">
              <a:buFont typeface="+mj-lt"/>
              <a:buAutoNum type="arabicPeriod"/>
            </a:pPr>
            <a:r>
              <a:rPr lang="en-US" sz="1500" dirty="0"/>
              <a:t>Spin Coater</a:t>
            </a:r>
          </a:p>
          <a:p>
            <a:pPr marL="342917" indent="-342917">
              <a:buFont typeface="+mj-lt"/>
              <a:buAutoNum type="arabicPeriod"/>
            </a:pPr>
            <a:r>
              <a:rPr lang="en-US" sz="1500" dirty="0"/>
              <a:t>Two fume hoods (wet benches)</a:t>
            </a:r>
          </a:p>
          <a:p>
            <a:pPr marL="342917" indent="-342917">
              <a:buFont typeface="+mj-lt"/>
              <a:buAutoNum type="arabicPeriod"/>
            </a:pPr>
            <a:r>
              <a:rPr lang="en-US" sz="1500" dirty="0"/>
              <a:t>Two hot plates with magnetic spinners</a:t>
            </a:r>
          </a:p>
          <a:p>
            <a:pPr marL="342917" indent="-342917">
              <a:buFont typeface="+mj-lt"/>
              <a:buAutoNum type="arabicPeriod"/>
            </a:pPr>
            <a:r>
              <a:rPr lang="en-US" sz="1500" dirty="0"/>
              <a:t>Two ultrasonic baths</a:t>
            </a:r>
          </a:p>
          <a:p>
            <a:pPr marL="342917" indent="-342917">
              <a:buFont typeface="+mj-lt"/>
              <a:buAutoNum type="arabicPeriod"/>
            </a:pPr>
            <a:r>
              <a:rPr lang="en-US" sz="1500" dirty="0"/>
              <a:t>Two Canon Mask Aligners</a:t>
            </a:r>
          </a:p>
          <a:p>
            <a:pPr marL="342917" indent="-342917">
              <a:buFont typeface="+mj-lt"/>
              <a:buAutoNum type="arabicPeriod"/>
            </a:pPr>
            <a:r>
              <a:rPr lang="en-US" sz="1500" dirty="0"/>
              <a:t>Stainless steel chamber for the treatment of samples in gas media</a:t>
            </a:r>
          </a:p>
          <a:p>
            <a:pPr marL="342917" indent="-342917">
              <a:buFont typeface="+mj-lt"/>
              <a:buAutoNum type="arabicPeriod"/>
            </a:pPr>
            <a:r>
              <a:rPr lang="en-US" sz="1500" dirty="0"/>
              <a:t>FTIR spectrometer</a:t>
            </a:r>
          </a:p>
          <a:p>
            <a:pPr marL="342917" indent="-342917">
              <a:buFont typeface="+mj-lt"/>
              <a:buAutoNum type="arabicPeriod"/>
            </a:pPr>
            <a:r>
              <a:rPr lang="en-US" sz="1500" dirty="0"/>
              <a:t>NI DAQ and el. devices</a:t>
            </a:r>
          </a:p>
          <a:p>
            <a:pPr marL="342917" indent="-342917">
              <a:buFont typeface="+mj-lt"/>
              <a:buAutoNum type="arabicPeriod"/>
            </a:pPr>
            <a:r>
              <a:rPr lang="en-US" sz="1500" dirty="0"/>
              <a:t>DC generators</a:t>
            </a:r>
          </a:p>
          <a:p>
            <a:pPr marL="342917" indent="-342917">
              <a:buFont typeface="+mj-lt"/>
              <a:buAutoNum type="arabicPeriod"/>
            </a:pPr>
            <a:r>
              <a:rPr lang="en-US" sz="1500" dirty="0"/>
              <a:t>Signal </a:t>
            </a:r>
            <a:r>
              <a:rPr lang="en-US" sz="1500" dirty="0" err="1"/>
              <a:t>Analyser</a:t>
            </a:r>
            <a:endParaRPr lang="en-US" sz="1500" dirty="0"/>
          </a:p>
          <a:p>
            <a:pPr marL="342917" indent="-342917">
              <a:buFont typeface="+mj-lt"/>
              <a:buAutoNum type="arabicPeriod"/>
            </a:pPr>
            <a:r>
              <a:rPr lang="en-US" sz="1500" dirty="0"/>
              <a:t>System for plaiting and electrolysis</a:t>
            </a:r>
          </a:p>
          <a:p>
            <a:pPr marL="342917" indent="-342917">
              <a:buFont typeface="+mj-lt"/>
              <a:buAutoNum type="arabicPeriod"/>
            </a:pPr>
            <a:r>
              <a:rPr lang="en-US" sz="1500" dirty="0"/>
              <a:t>Function generator and </a:t>
            </a:r>
            <a:r>
              <a:rPr lang="en-US" sz="1500" dirty="0" err="1"/>
              <a:t>osciloscope</a:t>
            </a:r>
            <a:endParaRPr lang="en-US" sz="1500" dirty="0"/>
          </a:p>
          <a:p>
            <a:pPr marL="342917" indent="-342917">
              <a:buFont typeface="+mj-lt"/>
              <a:buAutoNum type="arabicPeriod"/>
            </a:pPr>
            <a:r>
              <a:rPr lang="en-US" sz="1500" dirty="0"/>
              <a:t>Four probe system for sheet resistance measurements</a:t>
            </a:r>
          </a:p>
          <a:p>
            <a:pPr marL="342917" indent="-342917">
              <a:buFont typeface="+mj-lt"/>
              <a:buAutoNum type="arabicPeriod"/>
            </a:pPr>
            <a:r>
              <a:rPr lang="en-US" sz="1500" dirty="0"/>
              <a:t>Alpha-Step Stylus Profiler </a:t>
            </a:r>
          </a:p>
          <a:p>
            <a:pPr marL="342917" indent="-342917">
              <a:buFont typeface="+mj-lt"/>
              <a:buAutoNum type="arabicPeriod"/>
            </a:pPr>
            <a:endParaRPr lang="en-US" sz="1867" dirty="0"/>
          </a:p>
          <a:p>
            <a:pPr marL="342917" indent="-342917">
              <a:buFont typeface="+mj-lt"/>
              <a:buAutoNum type="arabicPeriod"/>
            </a:pPr>
            <a:endParaRPr lang="en-US" sz="1867" dirty="0"/>
          </a:p>
          <a:p>
            <a:pPr marL="342917" indent="-342917">
              <a:buFont typeface="+mj-lt"/>
              <a:buAutoNum type="arabicPeriod"/>
            </a:pPr>
            <a:endParaRPr lang="en-US" sz="1867" dirty="0"/>
          </a:p>
          <a:p>
            <a:pPr marL="342917" indent="-342917">
              <a:buFont typeface="+mj-lt"/>
              <a:buAutoNum type="arabicPeriod"/>
            </a:pPr>
            <a:endParaRPr lang="en-US" sz="1867" dirty="0"/>
          </a:p>
          <a:p>
            <a:pPr marL="342917" indent="-342917">
              <a:buFont typeface="+mj-lt"/>
              <a:buAutoNum type="arabicPeriod"/>
            </a:pPr>
            <a:endParaRPr lang="en-US" sz="1867" dirty="0"/>
          </a:p>
        </p:txBody>
      </p:sp>
      <p:pic>
        <p:nvPicPr>
          <p:cNvPr id="17" name="Picture 16" descr="A machine in a room&#10;&#10;Description automatically generated">
            <a:extLst>
              <a:ext uri="{FF2B5EF4-FFF2-40B4-BE49-F238E27FC236}">
                <a16:creationId xmlns:a16="http://schemas.microsoft.com/office/drawing/2014/main" id="{3AE281A2-CDE5-FD39-F68A-340D0F14B1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531" y="904142"/>
            <a:ext cx="3442533" cy="1939115"/>
          </a:xfrm>
          <a:prstGeom prst="rect">
            <a:avLst/>
          </a:prstGeom>
        </p:spPr>
      </p:pic>
      <p:pic>
        <p:nvPicPr>
          <p:cNvPr id="21" name="Picture 20" descr="A room with blue and white cabinets&#10;&#10;Description automatically generated">
            <a:extLst>
              <a:ext uri="{FF2B5EF4-FFF2-40B4-BE49-F238E27FC236}">
                <a16:creationId xmlns:a16="http://schemas.microsoft.com/office/drawing/2014/main" id="{9F32FBFD-FE48-53ED-9F1E-D42A3A9B560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76" y="4703927"/>
            <a:ext cx="3529110" cy="1987882"/>
          </a:xfrm>
          <a:prstGeom prst="rect">
            <a:avLst/>
          </a:prstGeom>
        </p:spPr>
      </p:pic>
      <p:pic>
        <p:nvPicPr>
          <p:cNvPr id="23" name="Picture 22" descr="A desk with a computer and other equipment&#10;&#10;Description automatically generated">
            <a:extLst>
              <a:ext uri="{FF2B5EF4-FFF2-40B4-BE49-F238E27FC236}">
                <a16:creationId xmlns:a16="http://schemas.microsoft.com/office/drawing/2014/main" id="{6B24E77C-E4D4-45F3-8FC4-BCA2280D104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24" r="7584" b="2100"/>
          <a:stretch/>
        </p:blipFill>
        <p:spPr>
          <a:xfrm>
            <a:off x="6067353" y="919078"/>
            <a:ext cx="1975949" cy="1934463"/>
          </a:xfrm>
          <a:prstGeom prst="rect">
            <a:avLst/>
          </a:prstGeom>
        </p:spPr>
      </p:pic>
      <p:pic>
        <p:nvPicPr>
          <p:cNvPr id="25" name="Picture 24" descr="A group of electronic devices on a table&#10;&#10;Description automatically generated">
            <a:extLst>
              <a:ext uri="{FF2B5EF4-FFF2-40B4-BE49-F238E27FC236}">
                <a16:creationId xmlns:a16="http://schemas.microsoft.com/office/drawing/2014/main" id="{755BE38C-69AF-F9FE-CC78-B21C084EDBB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26" b="21852"/>
          <a:stretch/>
        </p:blipFill>
        <p:spPr>
          <a:xfrm>
            <a:off x="5674065" y="4693079"/>
            <a:ext cx="3210929" cy="199791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F043130-35A0-D4E9-24A3-7879F2AF402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0151" y="4702091"/>
            <a:ext cx="1624648" cy="1990153"/>
          </a:xfrm>
          <a:prstGeom prst="rect">
            <a:avLst/>
          </a:prstGeom>
        </p:spPr>
      </p:pic>
      <p:pic>
        <p:nvPicPr>
          <p:cNvPr id="34" name="Picture 33" descr="A group of cylinders in a box&#10;&#10;Description automatically generated">
            <a:extLst>
              <a:ext uri="{FF2B5EF4-FFF2-40B4-BE49-F238E27FC236}">
                <a16:creationId xmlns:a16="http://schemas.microsoft.com/office/drawing/2014/main" id="{B98690CF-1F4C-76E0-0320-4BE16CDAF3B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" t="4448" b="27778"/>
          <a:stretch/>
        </p:blipFill>
        <p:spPr>
          <a:xfrm>
            <a:off x="4325716" y="904142"/>
            <a:ext cx="1624648" cy="196484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E3AEC3EF-76D2-2F2F-9024-47DE51E29AB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2249" y="2950543"/>
            <a:ext cx="2238115" cy="167642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42F8872-183A-629C-7F11-5FBC386F337A}"/>
              </a:ext>
            </a:extLst>
          </p:cNvPr>
          <p:cNvSpPr txBox="1"/>
          <p:nvPr/>
        </p:nvSpPr>
        <p:spPr>
          <a:xfrm>
            <a:off x="508000" y="76200"/>
            <a:ext cx="767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Laboratory Equipment</a:t>
            </a:r>
          </a:p>
        </p:txBody>
      </p:sp>
      <p:pic>
        <p:nvPicPr>
          <p:cNvPr id="13" name="Picture 12" descr="A close-up of a circuit board and wires&#10;&#10;Description automatically generated">
            <a:extLst>
              <a:ext uri="{FF2B5EF4-FFF2-40B4-BE49-F238E27FC236}">
                <a16:creationId xmlns:a16="http://schemas.microsoft.com/office/drawing/2014/main" id="{A10AFD07-78C0-1A33-0E76-C3C3E16493F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0364" y="2974756"/>
            <a:ext cx="1956691" cy="1652212"/>
          </a:xfrm>
          <a:prstGeom prst="rect">
            <a:avLst/>
          </a:prstGeom>
        </p:spPr>
      </p:pic>
      <p:pic>
        <p:nvPicPr>
          <p:cNvPr id="8" name="Picture 7" descr="A machine with a screen and a monitor&#10;&#10;AI-generated content may be incorrect.">
            <a:extLst>
              <a:ext uri="{FF2B5EF4-FFF2-40B4-BE49-F238E27FC236}">
                <a16:creationId xmlns:a16="http://schemas.microsoft.com/office/drawing/2014/main" id="{EC6C905F-1099-F621-BC59-D4D604ED027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162" y="2961306"/>
            <a:ext cx="2534270" cy="1650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9936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538727509" name="Picture 14"/>
          <p:cNvPicPr>
            <a:picLocks noChangeAspect="1"/>
          </p:cNvPicPr>
          <p:nvPr/>
        </p:nvPicPr>
        <p:blipFill rotWithShape="1">
          <a:blip r:embed="rId3"/>
          <a:srcRect t="9303" b="9302"/>
          <a:stretch/>
        </p:blipFill>
        <p:spPr bwMode="auto">
          <a:xfrm flipH="1">
            <a:off x="1141150" y="9882"/>
            <a:ext cx="8433976" cy="6862048"/>
          </a:xfrm>
          <a:prstGeom prst="rect">
            <a:avLst/>
          </a:prstGeom>
        </p:spPr>
      </p:pic>
      <p:sp>
        <p:nvSpPr>
          <p:cNvPr id="682822700" name="Title 1"/>
          <p:cNvSpPr>
            <a:spLocks noGrp="1"/>
          </p:cNvSpPr>
          <p:nvPr>
            <p:ph type="title"/>
          </p:nvPr>
        </p:nvSpPr>
        <p:spPr bwMode="auto">
          <a:xfrm>
            <a:off x="9659497" y="9882"/>
            <a:ext cx="2539022" cy="1030024"/>
          </a:xfrm>
        </p:spPr>
        <p:txBody>
          <a:bodyPr/>
          <a:lstStyle/>
          <a:p>
            <a:pPr>
              <a:defRPr/>
            </a:pPr>
            <a:r>
              <a:rPr lang="en-US" dirty="0"/>
              <a:t>Our Team</a:t>
            </a:r>
            <a:endParaRPr lang="ru-RU" dirty="0"/>
          </a:p>
        </p:txBody>
      </p:sp>
      <p:pic>
        <p:nvPicPr>
          <p:cNvPr id="972818742" name="Picture 3" descr="A person working on a computer&#10;&#10;Description automatically generated"/>
          <p:cNvPicPr>
            <a:picLocks noChangeAspect="1"/>
          </p:cNvPicPr>
          <p:nvPr/>
        </p:nvPicPr>
        <p:blipFill rotWithShape="1">
          <a:blip r:embed="rId4"/>
          <a:srcRect r="7051"/>
          <a:stretch/>
        </p:blipFill>
        <p:spPr bwMode="auto">
          <a:xfrm>
            <a:off x="731062" y="3215957"/>
            <a:ext cx="2740825" cy="2367891"/>
          </a:xfrm>
          <a:prstGeom prst="rect">
            <a:avLst/>
          </a:prstGeom>
        </p:spPr>
      </p:pic>
      <p:pic>
        <p:nvPicPr>
          <p:cNvPr id="746852958" name="Picture 6"/>
          <p:cNvPicPr>
            <a:picLocks noChangeAspect="1"/>
          </p:cNvPicPr>
          <p:nvPr/>
        </p:nvPicPr>
        <p:blipFill rotWithShape="1">
          <a:blip r:embed="rId5"/>
          <a:stretch/>
        </p:blipFill>
        <p:spPr bwMode="auto">
          <a:xfrm>
            <a:off x="8346540" y="1653910"/>
            <a:ext cx="2539022" cy="2539022"/>
          </a:xfrm>
          <a:prstGeom prst="rect">
            <a:avLst/>
          </a:prstGeom>
        </p:spPr>
      </p:pic>
      <p:pic>
        <p:nvPicPr>
          <p:cNvPr id="1722014152" name="Picture 5"/>
          <p:cNvPicPr>
            <a:picLocks noChangeAspect="1"/>
          </p:cNvPicPr>
          <p:nvPr/>
        </p:nvPicPr>
        <p:blipFill rotWithShape="1">
          <a:blip r:embed="rId6"/>
          <a:stretch/>
        </p:blipFill>
        <p:spPr bwMode="auto">
          <a:xfrm>
            <a:off x="3889922" y="4723108"/>
            <a:ext cx="2740825" cy="1541714"/>
          </a:xfrm>
          <a:prstGeom prst="rect">
            <a:avLst/>
          </a:prstGeom>
        </p:spPr>
      </p:pic>
      <p:pic>
        <p:nvPicPr>
          <p:cNvPr id="493513704" name="Google Shape;103;p2"/>
          <p:cNvPicPr/>
          <p:nvPr/>
        </p:nvPicPr>
        <p:blipFill rotWithShape="1">
          <a:blip r:embed="rId7">
            <a:alphaModFix/>
          </a:blip>
          <a:srcRect l="14746" r="14745"/>
          <a:stretch/>
        </p:blipFill>
        <p:spPr bwMode="auto">
          <a:xfrm>
            <a:off x="836990" y="189176"/>
            <a:ext cx="2163418" cy="2367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0791471" name="Picture 18"/>
          <p:cNvPicPr>
            <a:picLocks noChangeAspect="1"/>
          </p:cNvPicPr>
          <p:nvPr/>
        </p:nvPicPr>
        <p:blipFill rotWithShape="1">
          <a:blip r:embed="rId8"/>
          <a:stretch/>
        </p:blipFill>
        <p:spPr bwMode="auto">
          <a:xfrm>
            <a:off x="5345581" y="3651668"/>
            <a:ext cx="2603667" cy="2603667"/>
          </a:xfrm>
          <a:prstGeom prst="rect">
            <a:avLst/>
          </a:prstGeom>
        </p:spPr>
      </p:pic>
      <p:pic>
        <p:nvPicPr>
          <p:cNvPr id="1034237394" name="Picture 19"/>
          <p:cNvPicPr>
            <a:picLocks noChangeAspect="1"/>
          </p:cNvPicPr>
          <p:nvPr/>
        </p:nvPicPr>
        <p:blipFill rotWithShape="1">
          <a:blip r:embed="rId9"/>
          <a:stretch/>
        </p:blipFill>
        <p:spPr bwMode="auto">
          <a:xfrm>
            <a:off x="8371972" y="1022692"/>
            <a:ext cx="2406308" cy="2406308"/>
          </a:xfrm>
          <a:prstGeom prst="rect">
            <a:avLst/>
          </a:prstGeom>
        </p:spPr>
      </p:pic>
      <p:pic>
        <p:nvPicPr>
          <p:cNvPr id="350463520" name="Picture 20"/>
          <p:cNvPicPr>
            <a:picLocks noChangeAspect="1"/>
          </p:cNvPicPr>
          <p:nvPr/>
        </p:nvPicPr>
        <p:blipFill rotWithShape="1">
          <a:blip r:embed="rId10"/>
          <a:srcRect l="16239" r="12888"/>
          <a:stretch/>
        </p:blipFill>
        <p:spPr bwMode="auto">
          <a:xfrm>
            <a:off x="8854633" y="3683502"/>
            <a:ext cx="2399499" cy="2540000"/>
          </a:xfrm>
          <a:prstGeom prst="rect">
            <a:avLst/>
          </a:prstGeom>
        </p:spPr>
      </p:pic>
      <p:pic>
        <p:nvPicPr>
          <p:cNvPr id="482817322" name="Picture 16"/>
          <p:cNvPicPr>
            <a:picLocks noChangeAspect="1"/>
          </p:cNvPicPr>
          <p:nvPr/>
        </p:nvPicPr>
        <p:blipFill rotWithShape="1">
          <a:blip r:embed="rId11"/>
          <a:stretch/>
        </p:blipFill>
        <p:spPr bwMode="auto">
          <a:xfrm>
            <a:off x="593227" y="4160859"/>
            <a:ext cx="3995934" cy="1683882"/>
          </a:xfrm>
          <a:prstGeom prst="rect">
            <a:avLst/>
          </a:prstGeom>
        </p:spPr>
      </p:pic>
      <p:pic>
        <p:nvPicPr>
          <p:cNvPr id="1849685466" name="Picture 18"/>
          <p:cNvPicPr>
            <a:picLocks noChangeAspect="1"/>
          </p:cNvPicPr>
          <p:nvPr/>
        </p:nvPicPr>
        <p:blipFill rotWithShape="1">
          <a:blip r:embed="rId12"/>
          <a:stretch/>
        </p:blipFill>
        <p:spPr bwMode="auto">
          <a:xfrm>
            <a:off x="2656668" y="1387415"/>
            <a:ext cx="2603666" cy="1952749"/>
          </a:xfrm>
          <a:prstGeom prst="rect">
            <a:avLst/>
          </a:prstGeom>
        </p:spPr>
      </p:pic>
      <p:pic>
        <p:nvPicPr>
          <p:cNvPr id="503127233" name="Picture 21"/>
          <p:cNvPicPr>
            <a:picLocks noChangeAspect="1"/>
          </p:cNvPicPr>
          <p:nvPr/>
        </p:nvPicPr>
        <p:blipFill rotWithShape="1">
          <a:blip r:embed="rId13"/>
          <a:srcRect l="9538" r="19083"/>
          <a:stretch/>
        </p:blipFill>
        <p:spPr bwMode="auto">
          <a:xfrm>
            <a:off x="4735715" y="704188"/>
            <a:ext cx="2456956" cy="25117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9685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49685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852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468529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791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90791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817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82817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8496854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8496854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9685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7" presetClass="exit" presetSubtype="1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7468529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7468529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6852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7" presetClass="exit" presetSubtype="1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4907914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4907914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0791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7" presetClass="exit" presetSubtype="1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482817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482817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2817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37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034237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127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503127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463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350463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2014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722014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18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972818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513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493513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0342373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0342373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0342373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237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53" presetClass="exit" presetSubtype="3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5031272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5031272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5031272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3127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53" presetClass="exit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350463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350463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504635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0463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53" presetClass="exit" presetSubtype="32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722014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722014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722014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2014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53" presetClass="exit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9728187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9728187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9728187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2818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53" presetClass="exit" presetSubtype="32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4935137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4935137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4935137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3513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727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5387275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538727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Rectangle 4"/>
          <p:cNvSpPr txBox="1"/>
          <p:nvPr/>
        </p:nvSpPr>
        <p:spPr>
          <a:xfrm>
            <a:off x="10214186" y="6605731"/>
            <a:ext cx="2061783" cy="27699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45719" bIns="45719">
            <a:spAutoFit/>
          </a:bodyPr>
          <a:lstStyle>
            <a:lvl1pPr>
              <a:defRPr sz="2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sz="1200"/>
              <a:t>Image credit: Matteo Ceccanti</a:t>
            </a:r>
          </a:p>
        </p:txBody>
      </p:sp>
      <p:sp>
        <p:nvSpPr>
          <p:cNvPr id="187" name="Line"/>
          <p:cNvSpPr/>
          <p:nvPr/>
        </p:nvSpPr>
        <p:spPr>
          <a:xfrm>
            <a:off x="278540" y="668863"/>
            <a:ext cx="11406397" cy="1"/>
          </a:xfrm>
          <a:prstGeom prst="line">
            <a:avLst/>
          </a:prstGeom>
          <a:ln w="25400">
            <a:solidFill>
              <a:srgbClr val="000000"/>
            </a:solidFill>
            <a:miter/>
          </a:ln>
        </p:spPr>
        <p:txBody>
          <a:bodyPr tIns="45719" bIns="45719"/>
          <a:lstStyle/>
          <a:p>
            <a:endParaRPr sz="900"/>
          </a:p>
        </p:txBody>
      </p:sp>
      <p:sp>
        <p:nvSpPr>
          <p:cNvPr id="188" name="Rectangle 1"/>
          <p:cNvSpPr txBox="1"/>
          <p:nvPr/>
        </p:nvSpPr>
        <p:spPr>
          <a:xfrm>
            <a:off x="278541" y="155528"/>
            <a:ext cx="11406397" cy="502764"/>
          </a:xfrm>
          <a:prstGeom prst="rect">
            <a:avLst/>
          </a:prstGeom>
          <a:solidFill>
            <a:srgbClr val="002060"/>
          </a:solidFill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tIns="45719" bIns="45719">
            <a:spAutoFit/>
          </a:bodyPr>
          <a:lstStyle>
            <a:lvl1pPr algn="ctr">
              <a:defRPr sz="50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lang="en-US" sz="2667" b="1" spc="-47" dirty="0">
                <a:solidFill>
                  <a:srgbClr val="FFFFFF"/>
                </a:solidFill>
                <a:latin typeface="Arial"/>
                <a:cs typeface="Arial"/>
              </a:rPr>
              <a:t>Foreign Partner </a:t>
            </a:r>
            <a:endParaRPr sz="2500" dirty="0">
              <a:solidFill>
                <a:schemeClr val="bg1"/>
              </a:solidFill>
            </a:endParaRPr>
          </a:p>
        </p:txBody>
      </p:sp>
      <p:pic>
        <p:nvPicPr>
          <p:cNvPr id="190" name="Screenshot 2023-07-21 at 1.05.46 PM.png" descr="Screenshot 2023-07-21 at 1.05.46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494" y="1667895"/>
            <a:ext cx="4995057" cy="1652211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pic>
        <p:nvPicPr>
          <p:cNvPr id="191" name="Screenshot 2023-07-21 at 1.06.29 PM.png" descr="Screenshot 2023-07-21 at 1.06.29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494" y="3425523"/>
            <a:ext cx="4995057" cy="1512635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pic>
        <p:nvPicPr>
          <p:cNvPr id="192" name="Screenshot 2023-07-21 at 1.06.54 PM.png" descr="Screenshot 2023-07-21 at 1.06.54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9342" y="5244210"/>
            <a:ext cx="5774679" cy="1361510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sp>
        <p:nvSpPr>
          <p:cNvPr id="196" name="Rectangle 1"/>
          <p:cNvSpPr txBox="1"/>
          <p:nvPr/>
        </p:nvSpPr>
        <p:spPr>
          <a:xfrm>
            <a:off x="5509342" y="3102224"/>
            <a:ext cx="6546536" cy="2131351"/>
          </a:xfrm>
          <a:prstGeom prst="rect">
            <a:avLst/>
          </a:prstGeom>
          <a:solidFill>
            <a:schemeClr val="bg1"/>
          </a:solidFill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45719" bIns="45719">
            <a:spAutoFit/>
          </a:bodyPr>
          <a:lstStyle/>
          <a:p>
            <a:pPr>
              <a:spcBef>
                <a:spcPts val="50"/>
              </a:spcBef>
              <a:defRPr sz="4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2000" dirty="0"/>
              <a:t>&gt;25 publications, 1 patent, 2 </a:t>
            </a:r>
            <a:r>
              <a:rPr sz="2000" dirty="0" err="1"/>
              <a:t>News&amp;Views</a:t>
            </a:r>
            <a:r>
              <a:rPr sz="2000" dirty="0"/>
              <a:t> articles.</a:t>
            </a:r>
          </a:p>
          <a:p>
            <a:pPr>
              <a:spcBef>
                <a:spcPts val="50"/>
              </a:spcBef>
              <a:defRPr sz="40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sz="2000" dirty="0"/>
          </a:p>
          <a:p>
            <a:pPr defTabSz="228611">
              <a:spcBef>
                <a:spcPts val="50"/>
              </a:spcBef>
              <a:defRPr sz="35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750" dirty="0">
                <a:latin typeface="Times Roman"/>
                <a:ea typeface="Times Roman"/>
                <a:cs typeface="Times Roman"/>
                <a:sym typeface="Times Roman"/>
              </a:rPr>
              <a:t>C</a:t>
            </a:r>
            <a:r>
              <a:rPr sz="1750" dirty="0"/>
              <a:t>itations &gt;3000 (Google Scholar) including papers in </a:t>
            </a:r>
          </a:p>
          <a:p>
            <a:pPr defTabSz="228611">
              <a:spcBef>
                <a:spcPts val="50"/>
              </a:spcBef>
              <a:defRPr sz="35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750" b="1" dirty="0">
                <a:latin typeface="Times Roman"/>
                <a:ea typeface="Times Roman"/>
                <a:cs typeface="Times Roman"/>
                <a:sym typeface="Times Roman"/>
              </a:rPr>
              <a:t>Nature (x2), Nature Physics (x</a:t>
            </a:r>
            <a:r>
              <a:rPr lang="en-US" sz="1750" b="1" dirty="0">
                <a:latin typeface="Times Roman"/>
                <a:ea typeface="Times Roman"/>
                <a:cs typeface="Times Roman"/>
                <a:sym typeface="Times Roman"/>
              </a:rPr>
              <a:t>5</a:t>
            </a:r>
            <a:r>
              <a:rPr sz="1750" b="1" dirty="0">
                <a:latin typeface="Times Roman"/>
                <a:ea typeface="Times Roman"/>
                <a:cs typeface="Times Roman"/>
                <a:sym typeface="Times Roman"/>
              </a:rPr>
              <a:t>), </a:t>
            </a:r>
            <a:r>
              <a:rPr lang="en-US" sz="1750" b="1" dirty="0">
                <a:latin typeface="Times Roman"/>
                <a:ea typeface="Times Roman"/>
                <a:cs typeface="Times Roman"/>
                <a:sym typeface="Times Roman"/>
              </a:rPr>
              <a:t>Nature Materials (x2), </a:t>
            </a:r>
            <a:r>
              <a:rPr sz="1750" b="1" dirty="0">
                <a:latin typeface="Times Roman"/>
                <a:ea typeface="Times Roman"/>
                <a:cs typeface="Times Roman"/>
                <a:sym typeface="Times Roman"/>
              </a:rPr>
              <a:t>PRL (x5), </a:t>
            </a:r>
            <a:endParaRPr lang="en-US" sz="1750" b="1" dirty="0">
              <a:latin typeface="Times Roman"/>
              <a:ea typeface="Times Roman"/>
              <a:cs typeface="Times Roman"/>
              <a:sym typeface="Times Roman"/>
            </a:endParaRPr>
          </a:p>
          <a:p>
            <a:pPr defTabSz="228611">
              <a:spcBef>
                <a:spcPts val="50"/>
              </a:spcBef>
              <a:defRPr sz="35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750" b="1" dirty="0">
                <a:latin typeface="Times Roman"/>
                <a:ea typeface="Times Roman"/>
                <a:cs typeface="Times Roman"/>
                <a:sym typeface="Times Roman"/>
              </a:rPr>
              <a:t>PNAS (x1), Science Advances (x1), </a:t>
            </a:r>
            <a:r>
              <a:rPr sz="1750" b="1" dirty="0" err="1">
                <a:latin typeface="Times Roman"/>
                <a:ea typeface="Times Roman"/>
                <a:cs typeface="Times Roman"/>
                <a:sym typeface="Times Roman"/>
              </a:rPr>
              <a:t>NanoLetters</a:t>
            </a:r>
            <a:r>
              <a:rPr sz="1750" b="1" dirty="0">
                <a:latin typeface="Times Roman"/>
                <a:ea typeface="Times Roman"/>
                <a:cs typeface="Times Roman"/>
                <a:sym typeface="Times Roman"/>
              </a:rPr>
              <a:t> (x4).</a:t>
            </a:r>
          </a:p>
          <a:p>
            <a:pPr defTabSz="228611">
              <a:spcBef>
                <a:spcPts val="50"/>
              </a:spcBef>
              <a:defRPr sz="35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750" dirty="0"/>
              <a:t>highlighted by: JCCMs, the New York Times, Le Monde, Spektrum, </a:t>
            </a:r>
          </a:p>
          <a:p>
            <a:pPr defTabSz="228611">
              <a:spcBef>
                <a:spcPts val="50"/>
              </a:spcBef>
              <a:defRPr sz="35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750" dirty="0"/>
              <a:t>Physics Today, Physics World and more. </a:t>
            </a:r>
          </a:p>
        </p:txBody>
      </p:sp>
      <p:sp>
        <p:nvSpPr>
          <p:cNvPr id="200" name="Rectangle 4"/>
          <p:cNvSpPr txBox="1"/>
          <p:nvPr/>
        </p:nvSpPr>
        <p:spPr>
          <a:xfrm>
            <a:off x="207085" y="6605731"/>
            <a:ext cx="1045479" cy="27699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45719" bIns="45719">
            <a:spAutoFit/>
          </a:bodyPr>
          <a:lstStyle>
            <a:lvl1pPr>
              <a:defRPr sz="2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sz="1200"/>
              <a:t>Petr Stepanov</a:t>
            </a:r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F0C2E58A-9BF0-0AA2-BEF3-3CEB3C8DB9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94" y="5092738"/>
            <a:ext cx="4995057" cy="152184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" name="Picture 1" descr="A person in a black shirt&#10;&#10;Description automatically generated">
            <a:extLst>
              <a:ext uri="{FF2B5EF4-FFF2-40B4-BE49-F238E27FC236}">
                <a16:creationId xmlns:a16="http://schemas.microsoft.com/office/drawing/2014/main" id="{F233CE48-BF07-AAD6-F6ED-7EA50E21DA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7200" y="694253"/>
            <a:ext cx="2324627" cy="232462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48CD292-8E12-0820-6A65-C05D20976399}"/>
              </a:ext>
            </a:extLst>
          </p:cNvPr>
          <p:cNvSpPr txBox="1"/>
          <p:nvPr/>
        </p:nvSpPr>
        <p:spPr>
          <a:xfrm>
            <a:off x="6079613" y="1181200"/>
            <a:ext cx="3048000" cy="14052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133" b="1" dirty="0"/>
              <a:t>Dr. Petr Stepanov</a:t>
            </a:r>
          </a:p>
          <a:p>
            <a:r>
              <a:rPr lang="en-US" sz="2133" dirty="0"/>
              <a:t>University of Notre Dame, </a:t>
            </a:r>
          </a:p>
          <a:p>
            <a:r>
              <a:rPr lang="en-US" sz="2133" dirty="0"/>
              <a:t>South Bend, USA</a:t>
            </a:r>
          </a:p>
          <a:p>
            <a:r>
              <a:rPr lang="en-US" sz="2133" dirty="0"/>
              <a:t>H-index: 19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B738B5-E517-5356-F10F-EDE7E0C823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CD2E6B67-2DDE-EEA3-F0CE-BFCE99F7D1D9}"/>
              </a:ext>
            </a:extLst>
          </p:cNvPr>
          <p:cNvSpPr/>
          <p:nvPr/>
        </p:nvSpPr>
        <p:spPr>
          <a:xfrm>
            <a:off x="7162800" y="1"/>
            <a:ext cx="5029619" cy="6858000"/>
          </a:xfrm>
          <a:custGeom>
            <a:avLst/>
            <a:gdLst/>
            <a:ahLst/>
            <a:cxnLst/>
            <a:rect l="l" t="t" r="r" b="b"/>
            <a:pathLst>
              <a:path w="11516360" h="10287000">
                <a:moveTo>
                  <a:pt x="0" y="10287000"/>
                </a:moveTo>
                <a:lnTo>
                  <a:pt x="11515731" y="10287000"/>
                </a:lnTo>
                <a:lnTo>
                  <a:pt x="11515731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AC8A6AE-8FAD-D385-B11C-45F59A6C226C}"/>
              </a:ext>
            </a:extLst>
          </p:cNvPr>
          <p:cNvSpPr txBox="1"/>
          <p:nvPr/>
        </p:nvSpPr>
        <p:spPr>
          <a:xfrm>
            <a:off x="7874209" y="177801"/>
            <a:ext cx="416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US" sz="3600" b="1" dirty="0">
                <a:solidFill>
                  <a:prstClr val="white">
                    <a:lumMod val="95000"/>
                  </a:prstClr>
                </a:solidFill>
                <a:latin typeface="Calibri"/>
              </a:rPr>
              <a:t>Collaborations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3A00877-2F5C-4861-DD76-349A06A7F40D}"/>
              </a:ext>
            </a:extLst>
          </p:cNvPr>
          <p:cNvSpPr txBox="1"/>
          <p:nvPr/>
        </p:nvSpPr>
        <p:spPr>
          <a:xfrm>
            <a:off x="7232233" y="621596"/>
            <a:ext cx="4427793" cy="4032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95325" indent="-495325" defTabSz="609630">
              <a:buFont typeface="+mj-lt"/>
              <a:buAutoNum type="arabicPeriod"/>
            </a:pPr>
            <a:r>
              <a:rPr lang="en-US" sz="2667" dirty="0">
                <a:solidFill>
                  <a:prstClr val="white">
                    <a:lumMod val="95000"/>
                  </a:prstClr>
                </a:solidFill>
                <a:latin typeface="Calibri"/>
              </a:rPr>
              <a:t>AANL</a:t>
            </a:r>
          </a:p>
          <a:p>
            <a:pPr marL="304815" indent="-304815" defTabSz="609630">
              <a:buFont typeface="Arial" panose="020B0604020202020204" pitchFamily="34" charset="0"/>
              <a:buChar char="•"/>
            </a:pPr>
            <a:r>
              <a:rPr lang="en-US" sz="1867" dirty="0">
                <a:solidFill>
                  <a:prstClr val="white">
                    <a:lumMod val="95000"/>
                  </a:prstClr>
                </a:solidFill>
                <a:latin typeface="Calibri"/>
              </a:rPr>
              <a:t>Nanostructure</a:t>
            </a:r>
            <a:r>
              <a:rPr lang="en-US" sz="2400" dirty="0">
                <a:solidFill>
                  <a:prstClr val="white">
                    <a:lumMod val="95000"/>
                  </a:prstClr>
                </a:solidFill>
                <a:latin typeface="Calibri"/>
              </a:rPr>
              <a:t> </a:t>
            </a:r>
            <a:r>
              <a:rPr lang="en-US" sz="1867" dirty="0">
                <a:solidFill>
                  <a:prstClr val="white">
                    <a:lumMod val="95000"/>
                  </a:prstClr>
                </a:solidFill>
                <a:latin typeface="Calibri"/>
              </a:rPr>
              <a:t>Photocathodes for The RF Timing team,</a:t>
            </a:r>
          </a:p>
          <a:p>
            <a:pPr marL="304815" indent="-304815" defTabSz="609630">
              <a:buFont typeface="Arial" panose="020B0604020202020204" pitchFamily="34" charset="0"/>
              <a:buChar char="•"/>
            </a:pPr>
            <a:r>
              <a:rPr lang="en-US" sz="1867" dirty="0">
                <a:solidFill>
                  <a:prstClr val="white">
                    <a:lumMod val="95000"/>
                  </a:prstClr>
                </a:solidFill>
                <a:latin typeface="Calibri"/>
              </a:rPr>
              <a:t>Close collaboration with the Optical Spectroscopy group,</a:t>
            </a:r>
          </a:p>
          <a:p>
            <a:pPr marL="304815" indent="-304815" defTabSz="609630">
              <a:buFont typeface="Arial" panose="020B0604020202020204" pitchFamily="34" charset="0"/>
              <a:buChar char="•"/>
            </a:pPr>
            <a:r>
              <a:rPr lang="en-US" sz="1867" dirty="0">
                <a:solidFill>
                  <a:prstClr val="white">
                    <a:lumMod val="95000"/>
                  </a:prstClr>
                </a:solidFill>
                <a:latin typeface="Calibri"/>
              </a:rPr>
              <a:t>Collaboration with The Isotopes Research and Production Department  (Cyclotron team) ,</a:t>
            </a:r>
          </a:p>
          <a:p>
            <a:pPr marL="304815" indent="-304815" defTabSz="609630">
              <a:buFont typeface="Arial" panose="020B0604020202020204" pitchFamily="34" charset="0"/>
              <a:buChar char="•"/>
            </a:pPr>
            <a:r>
              <a:rPr lang="en-US" sz="1867" dirty="0">
                <a:solidFill>
                  <a:prstClr val="white">
                    <a:lumMod val="95000"/>
                  </a:prstClr>
                </a:solidFill>
                <a:latin typeface="Calibri"/>
              </a:rPr>
              <a:t>Collaboration with The </a:t>
            </a:r>
            <a:r>
              <a:rPr lang="en-US" sz="1867" dirty="0" err="1">
                <a:solidFill>
                  <a:prstClr val="white">
                    <a:lumMod val="95000"/>
                  </a:prstClr>
                </a:solidFill>
                <a:latin typeface="Calibri"/>
              </a:rPr>
              <a:t>Matinyan</a:t>
            </a:r>
            <a:r>
              <a:rPr lang="en-US" sz="1867" dirty="0">
                <a:solidFill>
                  <a:prstClr val="white">
                    <a:lumMod val="95000"/>
                  </a:prstClr>
                </a:solidFill>
                <a:latin typeface="Calibri"/>
              </a:rPr>
              <a:t> Center for Theoretical Physics,</a:t>
            </a:r>
          </a:p>
          <a:p>
            <a:pPr marL="304815" indent="-304815" defTabSz="609630">
              <a:buFont typeface="Arial" panose="020B0604020202020204" pitchFamily="34" charset="0"/>
              <a:buChar char="•"/>
            </a:pPr>
            <a:r>
              <a:rPr lang="en-US" sz="1867" dirty="0">
                <a:solidFill>
                  <a:prstClr val="white">
                    <a:lumMod val="95000"/>
                  </a:prstClr>
                </a:solidFill>
                <a:latin typeface="Calibri"/>
              </a:rPr>
              <a:t>Collaboration with vibrating wire </a:t>
            </a:r>
            <a:r>
              <a:rPr lang="en-US" sz="1867" dirty="0" err="1">
                <a:solidFill>
                  <a:prstClr val="white">
                    <a:lumMod val="95000"/>
                  </a:prstClr>
                </a:solidFill>
                <a:latin typeface="Calibri"/>
              </a:rPr>
              <a:t>studes</a:t>
            </a:r>
            <a:r>
              <a:rPr lang="en-US" sz="1867" dirty="0">
                <a:solidFill>
                  <a:prstClr val="white">
                    <a:lumMod val="95000"/>
                  </a:prstClr>
                </a:solidFill>
                <a:latin typeface="Calibri"/>
              </a:rPr>
              <a:t> group.</a:t>
            </a:r>
          </a:p>
          <a:p>
            <a:pPr marL="304815" indent="-304815" defTabSz="609630">
              <a:buFont typeface="Arial" panose="020B0604020202020204" pitchFamily="34" charset="0"/>
              <a:buChar char="•"/>
            </a:pPr>
            <a:endParaRPr lang="en-US" sz="1867" dirty="0">
              <a:solidFill>
                <a:prstClr val="white">
                  <a:lumMod val="95000"/>
                </a:prstClr>
              </a:solidFill>
              <a:latin typeface="Calibri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C2589B4-A33A-7933-E492-69E29D112C14}"/>
              </a:ext>
            </a:extLst>
          </p:cNvPr>
          <p:cNvSpPr txBox="1"/>
          <p:nvPr/>
        </p:nvSpPr>
        <p:spPr>
          <a:xfrm>
            <a:off x="7237337" y="4292600"/>
            <a:ext cx="495466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US" sz="2400" dirty="0">
                <a:solidFill>
                  <a:prstClr val="white">
                    <a:lumMod val="95000"/>
                  </a:prstClr>
                </a:solidFill>
                <a:latin typeface="Calibri"/>
              </a:rPr>
              <a:t>2. Institute of Chemical Physics,</a:t>
            </a:r>
          </a:p>
          <a:p>
            <a:pPr defTabSz="609630"/>
            <a:r>
              <a:rPr lang="en-US" sz="2400" dirty="0">
                <a:solidFill>
                  <a:prstClr val="white">
                    <a:lumMod val="95000"/>
                  </a:prstClr>
                </a:solidFill>
                <a:latin typeface="Calibri"/>
              </a:rPr>
              <a:t>3. The Institute of</a:t>
            </a:r>
            <a:r>
              <a:rPr lang="hy-AM" sz="2400" dirty="0">
                <a:solidFill>
                  <a:prstClr val="white">
                    <a:lumMod val="95000"/>
                  </a:prstClr>
                </a:solidFill>
                <a:latin typeface="Calibri"/>
              </a:rPr>
              <a:t> </a:t>
            </a:r>
            <a:r>
              <a:rPr lang="en-US" sz="2400" dirty="0">
                <a:solidFill>
                  <a:prstClr val="white">
                    <a:lumMod val="95000"/>
                  </a:prstClr>
                </a:solidFill>
                <a:latin typeface="Calibri"/>
              </a:rPr>
              <a:t>General and Inorganic Chemistry.   </a:t>
            </a:r>
          </a:p>
          <a:p>
            <a:pPr defTabSz="609630"/>
            <a:r>
              <a:rPr lang="en-US" sz="2400" dirty="0">
                <a:solidFill>
                  <a:prstClr val="white">
                    <a:lumMod val="95000"/>
                  </a:prstClr>
                </a:solidFill>
                <a:latin typeface="Calibri"/>
              </a:rPr>
              <a:t>4. Scientific Technological Center of Organic and Pharmaceutical Chemistry</a:t>
            </a:r>
          </a:p>
          <a:p>
            <a:pPr defTabSz="609630"/>
            <a:endParaRPr lang="en-US" sz="2400" dirty="0">
              <a:solidFill>
                <a:prstClr val="white">
                  <a:lumMod val="95000"/>
                </a:prstClr>
              </a:solidFill>
              <a:latin typeface="Calibri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A699840-1C1C-B961-F3A3-60DCD9A0A2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457" y="251082"/>
            <a:ext cx="2826095" cy="172768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7C77668-FE18-55AB-B75C-74F6AB9E24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4017" y="304180"/>
            <a:ext cx="3038475" cy="150495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CE49C5E-64F6-76E8-252C-C48677612B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9266" y="4575225"/>
            <a:ext cx="3038475" cy="202196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F15AB06-D87B-5CAD-ACD1-EBE98AAEB3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79932" y="4565499"/>
            <a:ext cx="2906643" cy="217998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FD76117-B082-179D-0EA3-8670C46E28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457" y="2260546"/>
            <a:ext cx="2826095" cy="2003958"/>
          </a:xfrm>
          <a:prstGeom prst="rect">
            <a:avLst/>
          </a:prstGeom>
        </p:spPr>
      </p:pic>
      <p:pic>
        <p:nvPicPr>
          <p:cNvPr id="9" name="Picture 8" descr="Kazan Federal University | Kazan">
            <a:extLst>
              <a:ext uri="{FF2B5EF4-FFF2-40B4-BE49-F238E27FC236}">
                <a16:creationId xmlns:a16="http://schemas.microsoft.com/office/drawing/2014/main" id="{4312AF95-858D-31D2-5CC5-BCE80D48451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95713" y="2260546"/>
            <a:ext cx="3090862" cy="2010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6643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14846" y="1"/>
            <a:ext cx="7677573" cy="6858000"/>
          </a:xfrm>
          <a:custGeom>
            <a:avLst/>
            <a:gdLst/>
            <a:ahLst/>
            <a:cxnLst/>
            <a:rect l="l" t="t" r="r" b="b"/>
            <a:pathLst>
              <a:path w="11516360" h="10287000">
                <a:moveTo>
                  <a:pt x="0" y="10287000"/>
                </a:moveTo>
                <a:lnTo>
                  <a:pt x="11515731" y="10287000"/>
                </a:lnTo>
                <a:lnTo>
                  <a:pt x="11515731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4514850" cy="6858000"/>
            <a:chOff x="0" y="0"/>
            <a:chExt cx="6772275" cy="10287000"/>
          </a:xfrm>
        </p:grpSpPr>
        <p:sp>
          <p:nvSpPr>
            <p:cNvPr id="4" name="object 4"/>
            <p:cNvSpPr/>
            <p:nvPr/>
          </p:nvSpPr>
          <p:spPr>
            <a:xfrm>
              <a:off x="0" y="0"/>
              <a:ext cx="6772275" cy="10287000"/>
            </a:xfrm>
            <a:custGeom>
              <a:avLst/>
              <a:gdLst/>
              <a:ahLst/>
              <a:cxnLst/>
              <a:rect l="l" t="t" r="r" b="b"/>
              <a:pathLst>
                <a:path w="6772275" h="10287000">
                  <a:moveTo>
                    <a:pt x="6772268" y="10286817"/>
                  </a:moveTo>
                  <a:lnTo>
                    <a:pt x="0" y="10286817"/>
                  </a:lnTo>
                  <a:lnTo>
                    <a:pt x="0" y="0"/>
                  </a:lnTo>
                  <a:lnTo>
                    <a:pt x="6772268" y="0"/>
                  </a:lnTo>
                  <a:lnTo>
                    <a:pt x="6772268" y="1028681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200" dirty="0"/>
            </a:p>
          </p:txBody>
        </p:sp>
        <p:sp>
          <p:nvSpPr>
            <p:cNvPr id="5" name="object 5"/>
            <p:cNvSpPr/>
            <p:nvPr/>
          </p:nvSpPr>
          <p:spPr>
            <a:xfrm>
              <a:off x="5571452" y="2136596"/>
              <a:ext cx="953769" cy="2145665"/>
            </a:xfrm>
            <a:custGeom>
              <a:avLst/>
              <a:gdLst/>
              <a:ahLst/>
              <a:cxnLst/>
              <a:rect l="l" t="t" r="r" b="b"/>
              <a:pathLst>
                <a:path w="953769" h="2145665">
                  <a:moveTo>
                    <a:pt x="97409" y="434886"/>
                  </a:moveTo>
                  <a:lnTo>
                    <a:pt x="0" y="434886"/>
                  </a:lnTo>
                  <a:lnTo>
                    <a:pt x="0" y="942276"/>
                  </a:lnTo>
                  <a:lnTo>
                    <a:pt x="3848" y="961034"/>
                  </a:lnTo>
                  <a:lnTo>
                    <a:pt x="14312" y="976401"/>
                  </a:lnTo>
                  <a:lnTo>
                    <a:pt x="29794" y="986777"/>
                  </a:lnTo>
                  <a:lnTo>
                    <a:pt x="48704" y="990600"/>
                  </a:lnTo>
                  <a:lnTo>
                    <a:pt x="67614" y="986777"/>
                  </a:lnTo>
                  <a:lnTo>
                    <a:pt x="83108" y="976401"/>
                  </a:lnTo>
                  <a:lnTo>
                    <a:pt x="93573" y="961034"/>
                  </a:lnTo>
                  <a:lnTo>
                    <a:pt x="97409" y="942276"/>
                  </a:lnTo>
                  <a:lnTo>
                    <a:pt x="97409" y="434886"/>
                  </a:lnTo>
                  <a:close/>
                </a:path>
                <a:path w="953769" h="2145665">
                  <a:moveTo>
                    <a:pt x="706221" y="120802"/>
                  </a:moveTo>
                  <a:lnTo>
                    <a:pt x="267881" y="120802"/>
                  </a:lnTo>
                  <a:lnTo>
                    <a:pt x="267881" y="386575"/>
                  </a:lnTo>
                  <a:lnTo>
                    <a:pt x="706221" y="386575"/>
                  </a:lnTo>
                  <a:lnTo>
                    <a:pt x="706221" y="120802"/>
                  </a:lnTo>
                  <a:close/>
                </a:path>
                <a:path w="953769" h="2145665">
                  <a:moveTo>
                    <a:pt x="827976" y="0"/>
                  </a:moveTo>
                  <a:lnTo>
                    <a:pt x="754926" y="0"/>
                  </a:lnTo>
                  <a:lnTo>
                    <a:pt x="754926" y="96634"/>
                  </a:lnTo>
                  <a:lnTo>
                    <a:pt x="754926" y="410730"/>
                  </a:lnTo>
                  <a:lnTo>
                    <a:pt x="754926" y="531533"/>
                  </a:lnTo>
                  <a:lnTo>
                    <a:pt x="754926" y="652335"/>
                  </a:lnTo>
                  <a:lnTo>
                    <a:pt x="754926" y="773150"/>
                  </a:lnTo>
                  <a:lnTo>
                    <a:pt x="754926" y="893953"/>
                  </a:lnTo>
                  <a:lnTo>
                    <a:pt x="752995" y="903325"/>
                  </a:lnTo>
                  <a:lnTo>
                    <a:pt x="747763" y="911009"/>
                  </a:lnTo>
                  <a:lnTo>
                    <a:pt x="740029" y="916203"/>
                  </a:lnTo>
                  <a:lnTo>
                    <a:pt x="730567" y="918108"/>
                  </a:lnTo>
                  <a:lnTo>
                    <a:pt x="243522" y="918108"/>
                  </a:lnTo>
                  <a:lnTo>
                    <a:pt x="234073" y="916203"/>
                  </a:lnTo>
                  <a:lnTo>
                    <a:pt x="226326" y="911009"/>
                  </a:lnTo>
                  <a:lnTo>
                    <a:pt x="221094" y="903325"/>
                  </a:lnTo>
                  <a:lnTo>
                    <a:pt x="219176" y="893953"/>
                  </a:lnTo>
                  <a:lnTo>
                    <a:pt x="221094" y="884567"/>
                  </a:lnTo>
                  <a:lnTo>
                    <a:pt x="226326" y="876884"/>
                  </a:lnTo>
                  <a:lnTo>
                    <a:pt x="234073" y="871689"/>
                  </a:lnTo>
                  <a:lnTo>
                    <a:pt x="243522" y="869784"/>
                  </a:lnTo>
                  <a:lnTo>
                    <a:pt x="730567" y="869784"/>
                  </a:lnTo>
                  <a:lnTo>
                    <a:pt x="740029" y="871689"/>
                  </a:lnTo>
                  <a:lnTo>
                    <a:pt x="747763" y="876884"/>
                  </a:lnTo>
                  <a:lnTo>
                    <a:pt x="752995" y="884567"/>
                  </a:lnTo>
                  <a:lnTo>
                    <a:pt x="754926" y="893953"/>
                  </a:lnTo>
                  <a:lnTo>
                    <a:pt x="754926" y="773150"/>
                  </a:lnTo>
                  <a:lnTo>
                    <a:pt x="752995" y="782523"/>
                  </a:lnTo>
                  <a:lnTo>
                    <a:pt x="747763" y="790206"/>
                  </a:lnTo>
                  <a:lnTo>
                    <a:pt x="740029" y="795401"/>
                  </a:lnTo>
                  <a:lnTo>
                    <a:pt x="730567" y="797306"/>
                  </a:lnTo>
                  <a:lnTo>
                    <a:pt x="243522" y="797306"/>
                  </a:lnTo>
                  <a:lnTo>
                    <a:pt x="234073" y="795401"/>
                  </a:lnTo>
                  <a:lnTo>
                    <a:pt x="226326" y="790206"/>
                  </a:lnTo>
                  <a:lnTo>
                    <a:pt x="221094" y="782523"/>
                  </a:lnTo>
                  <a:lnTo>
                    <a:pt x="219176" y="773150"/>
                  </a:lnTo>
                  <a:lnTo>
                    <a:pt x="221094" y="763765"/>
                  </a:lnTo>
                  <a:lnTo>
                    <a:pt x="226326" y="756081"/>
                  </a:lnTo>
                  <a:lnTo>
                    <a:pt x="234073" y="750887"/>
                  </a:lnTo>
                  <a:lnTo>
                    <a:pt x="243522" y="748982"/>
                  </a:lnTo>
                  <a:lnTo>
                    <a:pt x="730567" y="748982"/>
                  </a:lnTo>
                  <a:lnTo>
                    <a:pt x="740029" y="750887"/>
                  </a:lnTo>
                  <a:lnTo>
                    <a:pt x="747763" y="756081"/>
                  </a:lnTo>
                  <a:lnTo>
                    <a:pt x="752995" y="763765"/>
                  </a:lnTo>
                  <a:lnTo>
                    <a:pt x="754926" y="773150"/>
                  </a:lnTo>
                  <a:lnTo>
                    <a:pt x="754926" y="652335"/>
                  </a:lnTo>
                  <a:lnTo>
                    <a:pt x="752995" y="661720"/>
                  </a:lnTo>
                  <a:lnTo>
                    <a:pt x="747763" y="669404"/>
                  </a:lnTo>
                  <a:lnTo>
                    <a:pt x="740029" y="674598"/>
                  </a:lnTo>
                  <a:lnTo>
                    <a:pt x="730567" y="676503"/>
                  </a:lnTo>
                  <a:lnTo>
                    <a:pt x="243522" y="676503"/>
                  </a:lnTo>
                  <a:lnTo>
                    <a:pt x="234073" y="674598"/>
                  </a:lnTo>
                  <a:lnTo>
                    <a:pt x="226326" y="669404"/>
                  </a:lnTo>
                  <a:lnTo>
                    <a:pt x="221094" y="661720"/>
                  </a:lnTo>
                  <a:lnTo>
                    <a:pt x="219176" y="652335"/>
                  </a:lnTo>
                  <a:lnTo>
                    <a:pt x="221094" y="642962"/>
                  </a:lnTo>
                  <a:lnTo>
                    <a:pt x="226326" y="635279"/>
                  </a:lnTo>
                  <a:lnTo>
                    <a:pt x="234073" y="630085"/>
                  </a:lnTo>
                  <a:lnTo>
                    <a:pt x="243522" y="628180"/>
                  </a:lnTo>
                  <a:lnTo>
                    <a:pt x="730567" y="628180"/>
                  </a:lnTo>
                  <a:lnTo>
                    <a:pt x="740029" y="630085"/>
                  </a:lnTo>
                  <a:lnTo>
                    <a:pt x="747763" y="635279"/>
                  </a:lnTo>
                  <a:lnTo>
                    <a:pt x="752995" y="642962"/>
                  </a:lnTo>
                  <a:lnTo>
                    <a:pt x="754926" y="652335"/>
                  </a:lnTo>
                  <a:lnTo>
                    <a:pt x="754926" y="531533"/>
                  </a:lnTo>
                  <a:lnTo>
                    <a:pt x="752995" y="540918"/>
                  </a:lnTo>
                  <a:lnTo>
                    <a:pt x="747763" y="548601"/>
                  </a:lnTo>
                  <a:lnTo>
                    <a:pt x="740029" y="553796"/>
                  </a:lnTo>
                  <a:lnTo>
                    <a:pt x="730567" y="555701"/>
                  </a:lnTo>
                  <a:lnTo>
                    <a:pt x="243522" y="555701"/>
                  </a:lnTo>
                  <a:lnTo>
                    <a:pt x="234073" y="553796"/>
                  </a:lnTo>
                  <a:lnTo>
                    <a:pt x="226326" y="548601"/>
                  </a:lnTo>
                  <a:lnTo>
                    <a:pt x="221094" y="540918"/>
                  </a:lnTo>
                  <a:lnTo>
                    <a:pt x="219176" y="531533"/>
                  </a:lnTo>
                  <a:lnTo>
                    <a:pt x="221094" y="522160"/>
                  </a:lnTo>
                  <a:lnTo>
                    <a:pt x="226326" y="514477"/>
                  </a:lnTo>
                  <a:lnTo>
                    <a:pt x="234073" y="509282"/>
                  </a:lnTo>
                  <a:lnTo>
                    <a:pt x="243522" y="507377"/>
                  </a:lnTo>
                  <a:lnTo>
                    <a:pt x="730567" y="507377"/>
                  </a:lnTo>
                  <a:lnTo>
                    <a:pt x="740029" y="509282"/>
                  </a:lnTo>
                  <a:lnTo>
                    <a:pt x="747763" y="514477"/>
                  </a:lnTo>
                  <a:lnTo>
                    <a:pt x="752995" y="522160"/>
                  </a:lnTo>
                  <a:lnTo>
                    <a:pt x="754926" y="531533"/>
                  </a:lnTo>
                  <a:lnTo>
                    <a:pt x="754926" y="410730"/>
                  </a:lnTo>
                  <a:lnTo>
                    <a:pt x="752995" y="420116"/>
                  </a:lnTo>
                  <a:lnTo>
                    <a:pt x="747763" y="427799"/>
                  </a:lnTo>
                  <a:lnTo>
                    <a:pt x="740029" y="432981"/>
                  </a:lnTo>
                  <a:lnTo>
                    <a:pt x="730567" y="434886"/>
                  </a:lnTo>
                  <a:lnTo>
                    <a:pt x="243522" y="434886"/>
                  </a:lnTo>
                  <a:lnTo>
                    <a:pt x="234073" y="432981"/>
                  </a:lnTo>
                  <a:lnTo>
                    <a:pt x="226326" y="427799"/>
                  </a:lnTo>
                  <a:lnTo>
                    <a:pt x="221094" y="420116"/>
                  </a:lnTo>
                  <a:lnTo>
                    <a:pt x="219176" y="410730"/>
                  </a:lnTo>
                  <a:lnTo>
                    <a:pt x="219176" y="96634"/>
                  </a:lnTo>
                  <a:lnTo>
                    <a:pt x="221094" y="87261"/>
                  </a:lnTo>
                  <a:lnTo>
                    <a:pt x="226326" y="79578"/>
                  </a:lnTo>
                  <a:lnTo>
                    <a:pt x="234073" y="74383"/>
                  </a:lnTo>
                  <a:lnTo>
                    <a:pt x="243522" y="72478"/>
                  </a:lnTo>
                  <a:lnTo>
                    <a:pt x="730567" y="72478"/>
                  </a:lnTo>
                  <a:lnTo>
                    <a:pt x="740029" y="74383"/>
                  </a:lnTo>
                  <a:lnTo>
                    <a:pt x="747763" y="79578"/>
                  </a:lnTo>
                  <a:lnTo>
                    <a:pt x="752995" y="87261"/>
                  </a:lnTo>
                  <a:lnTo>
                    <a:pt x="754926" y="96634"/>
                  </a:lnTo>
                  <a:lnTo>
                    <a:pt x="754926" y="0"/>
                  </a:lnTo>
                  <a:lnTo>
                    <a:pt x="146113" y="0"/>
                  </a:lnTo>
                  <a:lnTo>
                    <a:pt x="146113" y="942276"/>
                  </a:lnTo>
                  <a:lnTo>
                    <a:pt x="145224" y="955433"/>
                  </a:lnTo>
                  <a:lnTo>
                    <a:pt x="142621" y="967790"/>
                  </a:lnTo>
                  <a:lnTo>
                    <a:pt x="138404" y="979474"/>
                  </a:lnTo>
                  <a:lnTo>
                    <a:pt x="132727" y="990600"/>
                  </a:lnTo>
                  <a:lnTo>
                    <a:pt x="791451" y="990600"/>
                  </a:lnTo>
                  <a:lnTo>
                    <a:pt x="805891" y="987653"/>
                  </a:lnTo>
                  <a:lnTo>
                    <a:pt x="817473" y="979716"/>
                  </a:lnTo>
                  <a:lnTo>
                    <a:pt x="825182" y="968171"/>
                  </a:lnTo>
                  <a:lnTo>
                    <a:pt x="827976" y="954354"/>
                  </a:lnTo>
                  <a:lnTo>
                    <a:pt x="827976" y="918108"/>
                  </a:lnTo>
                  <a:lnTo>
                    <a:pt x="827976" y="869784"/>
                  </a:lnTo>
                  <a:lnTo>
                    <a:pt x="827976" y="72478"/>
                  </a:lnTo>
                  <a:lnTo>
                    <a:pt x="827976" y="0"/>
                  </a:lnTo>
                  <a:close/>
                </a:path>
                <a:path w="953769" h="2145665">
                  <a:moveTo>
                    <a:pt x="953668" y="1907768"/>
                  </a:moveTo>
                  <a:lnTo>
                    <a:pt x="949350" y="1886470"/>
                  </a:lnTo>
                  <a:lnTo>
                    <a:pt x="937590" y="1869059"/>
                  </a:lnTo>
                  <a:lnTo>
                    <a:pt x="920165" y="1857311"/>
                  </a:lnTo>
                  <a:lnTo>
                    <a:pt x="898842" y="1852993"/>
                  </a:lnTo>
                  <a:lnTo>
                    <a:pt x="880567" y="1852993"/>
                  </a:lnTo>
                  <a:lnTo>
                    <a:pt x="880567" y="1889506"/>
                  </a:lnTo>
                  <a:lnTo>
                    <a:pt x="898842" y="1889506"/>
                  </a:lnTo>
                  <a:lnTo>
                    <a:pt x="905954" y="1890953"/>
                  </a:lnTo>
                  <a:lnTo>
                    <a:pt x="911758" y="1894865"/>
                  </a:lnTo>
                  <a:lnTo>
                    <a:pt x="915682" y="1900669"/>
                  </a:lnTo>
                  <a:lnTo>
                    <a:pt x="917117" y="1907768"/>
                  </a:lnTo>
                  <a:lnTo>
                    <a:pt x="917117" y="2043557"/>
                  </a:lnTo>
                  <a:lnTo>
                    <a:pt x="915212" y="2048154"/>
                  </a:lnTo>
                  <a:lnTo>
                    <a:pt x="891273" y="2072068"/>
                  </a:lnTo>
                  <a:lnTo>
                    <a:pt x="915212" y="2095995"/>
                  </a:lnTo>
                  <a:lnTo>
                    <a:pt x="917117" y="2100592"/>
                  </a:lnTo>
                  <a:lnTo>
                    <a:pt x="917117" y="2145093"/>
                  </a:lnTo>
                  <a:lnTo>
                    <a:pt x="953668" y="2145093"/>
                  </a:lnTo>
                  <a:lnTo>
                    <a:pt x="953668" y="2105469"/>
                  </a:lnTo>
                  <a:lnTo>
                    <a:pt x="952931" y="2096427"/>
                  </a:lnTo>
                  <a:lnTo>
                    <a:pt x="950747" y="2087753"/>
                  </a:lnTo>
                  <a:lnTo>
                    <a:pt x="947191" y="2079586"/>
                  </a:lnTo>
                  <a:lnTo>
                    <a:pt x="942314" y="2072068"/>
                  </a:lnTo>
                  <a:lnTo>
                    <a:pt x="947191" y="2064562"/>
                  </a:lnTo>
                  <a:lnTo>
                    <a:pt x="950747" y="2056396"/>
                  </a:lnTo>
                  <a:lnTo>
                    <a:pt x="952931" y="2047722"/>
                  </a:lnTo>
                  <a:lnTo>
                    <a:pt x="953668" y="2038680"/>
                  </a:lnTo>
                  <a:lnTo>
                    <a:pt x="953668" y="1907768"/>
                  </a:lnTo>
                  <a:close/>
                </a:path>
              </a:pathLst>
            </a:custGeom>
            <a:solidFill>
              <a:srgbClr val="002060"/>
            </a:solidFill>
          </p:spPr>
          <p:txBody>
            <a:bodyPr wrap="square" lIns="0" tIns="0" rIns="0" bIns="0" rtlCol="0"/>
            <a:lstStyle/>
            <a:p>
              <a:endParaRPr sz="1200" dirty="0"/>
            </a:p>
          </p:txBody>
        </p:sp>
        <p:sp>
          <p:nvSpPr>
            <p:cNvPr id="6" name="object 6"/>
            <p:cNvSpPr/>
            <p:nvPr/>
          </p:nvSpPr>
          <p:spPr>
            <a:xfrm>
              <a:off x="6305839" y="3587953"/>
              <a:ext cx="109642" cy="21907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7" name="object 7"/>
            <p:cNvSpPr/>
            <p:nvPr/>
          </p:nvSpPr>
          <p:spPr>
            <a:xfrm>
              <a:off x="6159649" y="3587953"/>
              <a:ext cx="109642" cy="21907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8" name="object 8"/>
            <p:cNvSpPr/>
            <p:nvPr/>
          </p:nvSpPr>
          <p:spPr>
            <a:xfrm>
              <a:off x="5538345" y="4281690"/>
              <a:ext cx="109642" cy="21907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9" name="object 9"/>
            <p:cNvSpPr/>
            <p:nvPr/>
          </p:nvSpPr>
          <p:spPr>
            <a:xfrm>
              <a:off x="5392155" y="4281690"/>
              <a:ext cx="109642" cy="21907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200" dirty="0"/>
            </a:p>
          </p:txBody>
        </p:sp>
        <p:sp>
          <p:nvSpPr>
            <p:cNvPr id="10" name="object 10"/>
            <p:cNvSpPr/>
            <p:nvPr/>
          </p:nvSpPr>
          <p:spPr>
            <a:xfrm>
              <a:off x="5464887" y="3659242"/>
              <a:ext cx="950594" cy="1022350"/>
            </a:xfrm>
            <a:custGeom>
              <a:avLst/>
              <a:gdLst/>
              <a:ahLst/>
              <a:cxnLst/>
              <a:rect l="l" t="t" r="r" b="b"/>
              <a:pathLst>
                <a:path w="950594" h="1022350">
                  <a:moveTo>
                    <a:pt x="877138" y="180721"/>
                  </a:moveTo>
                  <a:lnTo>
                    <a:pt x="860971" y="175780"/>
                  </a:lnTo>
                  <a:lnTo>
                    <a:pt x="846277" y="168033"/>
                  </a:lnTo>
                  <a:lnTo>
                    <a:pt x="833297" y="157822"/>
                  </a:lnTo>
                  <a:lnTo>
                    <a:pt x="822312" y="145491"/>
                  </a:lnTo>
                  <a:lnTo>
                    <a:pt x="808088" y="160718"/>
                  </a:lnTo>
                  <a:lnTo>
                    <a:pt x="790765" y="172415"/>
                  </a:lnTo>
                  <a:lnTo>
                    <a:pt x="770953" y="179920"/>
                  </a:lnTo>
                  <a:lnTo>
                    <a:pt x="767499" y="180352"/>
                  </a:lnTo>
                  <a:lnTo>
                    <a:pt x="767499" y="255587"/>
                  </a:lnTo>
                  <a:lnTo>
                    <a:pt x="767499" y="511175"/>
                  </a:lnTo>
                  <a:lnTo>
                    <a:pt x="657860" y="511175"/>
                  </a:lnTo>
                  <a:lnTo>
                    <a:pt x="657860" y="474662"/>
                  </a:lnTo>
                  <a:lnTo>
                    <a:pt x="767499" y="474662"/>
                  </a:lnTo>
                  <a:lnTo>
                    <a:pt x="767499" y="438150"/>
                  </a:lnTo>
                  <a:lnTo>
                    <a:pt x="621309" y="438150"/>
                  </a:lnTo>
                  <a:lnTo>
                    <a:pt x="621309" y="474662"/>
                  </a:lnTo>
                  <a:lnTo>
                    <a:pt x="621309" y="511175"/>
                  </a:lnTo>
                  <a:lnTo>
                    <a:pt x="36550" y="511175"/>
                  </a:lnTo>
                  <a:lnTo>
                    <a:pt x="36550" y="474662"/>
                  </a:lnTo>
                  <a:lnTo>
                    <a:pt x="621309" y="474662"/>
                  </a:lnTo>
                  <a:lnTo>
                    <a:pt x="621309" y="438150"/>
                  </a:lnTo>
                  <a:lnTo>
                    <a:pt x="328930" y="438150"/>
                  </a:lnTo>
                  <a:lnTo>
                    <a:pt x="328930" y="401637"/>
                  </a:lnTo>
                  <a:lnTo>
                    <a:pt x="767499" y="401637"/>
                  </a:lnTo>
                  <a:lnTo>
                    <a:pt x="767499" y="365125"/>
                  </a:lnTo>
                  <a:lnTo>
                    <a:pt x="292379" y="365125"/>
                  </a:lnTo>
                  <a:lnTo>
                    <a:pt x="292379" y="401637"/>
                  </a:lnTo>
                  <a:lnTo>
                    <a:pt x="292379" y="438150"/>
                  </a:lnTo>
                  <a:lnTo>
                    <a:pt x="36550" y="438150"/>
                  </a:lnTo>
                  <a:lnTo>
                    <a:pt x="36550" y="401637"/>
                  </a:lnTo>
                  <a:lnTo>
                    <a:pt x="292379" y="401637"/>
                  </a:lnTo>
                  <a:lnTo>
                    <a:pt x="292379" y="365125"/>
                  </a:lnTo>
                  <a:lnTo>
                    <a:pt x="36550" y="365125"/>
                  </a:lnTo>
                  <a:lnTo>
                    <a:pt x="36550" y="328612"/>
                  </a:lnTo>
                  <a:lnTo>
                    <a:pt x="767499" y="328612"/>
                  </a:lnTo>
                  <a:lnTo>
                    <a:pt x="767499" y="292100"/>
                  </a:lnTo>
                  <a:lnTo>
                    <a:pt x="146189" y="292100"/>
                  </a:lnTo>
                  <a:lnTo>
                    <a:pt x="146189" y="255587"/>
                  </a:lnTo>
                  <a:lnTo>
                    <a:pt x="767499" y="255587"/>
                  </a:lnTo>
                  <a:lnTo>
                    <a:pt x="767499" y="180352"/>
                  </a:lnTo>
                  <a:lnTo>
                    <a:pt x="713689" y="175387"/>
                  </a:lnTo>
                  <a:lnTo>
                    <a:pt x="665048" y="126784"/>
                  </a:lnTo>
                  <a:lnTo>
                    <a:pt x="657860" y="91287"/>
                  </a:lnTo>
                  <a:lnTo>
                    <a:pt x="657860" y="54775"/>
                  </a:lnTo>
                  <a:lnTo>
                    <a:pt x="694461" y="54775"/>
                  </a:lnTo>
                  <a:lnTo>
                    <a:pt x="682282" y="43789"/>
                  </a:lnTo>
                  <a:lnTo>
                    <a:pt x="672274" y="30797"/>
                  </a:lnTo>
                  <a:lnTo>
                    <a:pt x="664692" y="16090"/>
                  </a:lnTo>
                  <a:lnTo>
                    <a:pt x="659828" y="0"/>
                  </a:lnTo>
                  <a:lnTo>
                    <a:pt x="639584" y="0"/>
                  </a:lnTo>
                  <a:lnTo>
                    <a:pt x="639584" y="54775"/>
                  </a:lnTo>
                  <a:lnTo>
                    <a:pt x="639584" y="200825"/>
                  </a:lnTo>
                  <a:lnTo>
                    <a:pt x="109639" y="200825"/>
                  </a:lnTo>
                  <a:lnTo>
                    <a:pt x="109639" y="255587"/>
                  </a:lnTo>
                  <a:lnTo>
                    <a:pt x="109639" y="292100"/>
                  </a:lnTo>
                  <a:lnTo>
                    <a:pt x="36550" y="292100"/>
                  </a:lnTo>
                  <a:lnTo>
                    <a:pt x="36550" y="255587"/>
                  </a:lnTo>
                  <a:lnTo>
                    <a:pt x="109639" y="255587"/>
                  </a:lnTo>
                  <a:lnTo>
                    <a:pt x="109639" y="200825"/>
                  </a:lnTo>
                  <a:lnTo>
                    <a:pt x="54825" y="200825"/>
                  </a:lnTo>
                  <a:lnTo>
                    <a:pt x="54825" y="54775"/>
                  </a:lnTo>
                  <a:lnTo>
                    <a:pt x="639584" y="54775"/>
                  </a:lnTo>
                  <a:lnTo>
                    <a:pt x="639584" y="0"/>
                  </a:lnTo>
                  <a:lnTo>
                    <a:pt x="54825" y="0"/>
                  </a:lnTo>
                  <a:lnTo>
                    <a:pt x="33502" y="4318"/>
                  </a:lnTo>
                  <a:lnTo>
                    <a:pt x="16078" y="16065"/>
                  </a:lnTo>
                  <a:lnTo>
                    <a:pt x="4318" y="33477"/>
                  </a:lnTo>
                  <a:lnTo>
                    <a:pt x="0" y="54775"/>
                  </a:lnTo>
                  <a:lnTo>
                    <a:pt x="0" y="586054"/>
                  </a:lnTo>
                  <a:lnTo>
                    <a:pt x="16167" y="590994"/>
                  </a:lnTo>
                  <a:lnTo>
                    <a:pt x="30861" y="598741"/>
                  </a:lnTo>
                  <a:lnTo>
                    <a:pt x="43840" y="608952"/>
                  </a:lnTo>
                  <a:lnTo>
                    <a:pt x="54825" y="621284"/>
                  </a:lnTo>
                  <a:lnTo>
                    <a:pt x="69062" y="606056"/>
                  </a:lnTo>
                  <a:lnTo>
                    <a:pt x="86372" y="594360"/>
                  </a:lnTo>
                  <a:lnTo>
                    <a:pt x="106184" y="586854"/>
                  </a:lnTo>
                  <a:lnTo>
                    <a:pt x="127914" y="584200"/>
                  </a:lnTo>
                  <a:lnTo>
                    <a:pt x="36550" y="584200"/>
                  </a:lnTo>
                  <a:lnTo>
                    <a:pt x="36550" y="547687"/>
                  </a:lnTo>
                  <a:lnTo>
                    <a:pt x="767499" y="547687"/>
                  </a:lnTo>
                  <a:lnTo>
                    <a:pt x="767499" y="584200"/>
                  </a:lnTo>
                  <a:lnTo>
                    <a:pt x="749223" y="584200"/>
                  </a:lnTo>
                  <a:lnTo>
                    <a:pt x="749223" y="638975"/>
                  </a:lnTo>
                  <a:lnTo>
                    <a:pt x="749223" y="712000"/>
                  </a:lnTo>
                  <a:lnTo>
                    <a:pt x="676122" y="712000"/>
                  </a:lnTo>
                  <a:lnTo>
                    <a:pt x="676122" y="638975"/>
                  </a:lnTo>
                  <a:lnTo>
                    <a:pt x="749223" y="638975"/>
                  </a:lnTo>
                  <a:lnTo>
                    <a:pt x="749223" y="584200"/>
                  </a:lnTo>
                  <a:lnTo>
                    <a:pt x="603034" y="584200"/>
                  </a:lnTo>
                  <a:lnTo>
                    <a:pt x="603034" y="638975"/>
                  </a:lnTo>
                  <a:lnTo>
                    <a:pt x="603034" y="712000"/>
                  </a:lnTo>
                  <a:lnTo>
                    <a:pt x="529932" y="712000"/>
                  </a:lnTo>
                  <a:lnTo>
                    <a:pt x="529932" y="638975"/>
                  </a:lnTo>
                  <a:lnTo>
                    <a:pt x="603034" y="638975"/>
                  </a:lnTo>
                  <a:lnTo>
                    <a:pt x="603034" y="584200"/>
                  </a:lnTo>
                  <a:lnTo>
                    <a:pt x="456844" y="584200"/>
                  </a:lnTo>
                  <a:lnTo>
                    <a:pt x="456844" y="638975"/>
                  </a:lnTo>
                  <a:lnTo>
                    <a:pt x="456844" y="712000"/>
                  </a:lnTo>
                  <a:lnTo>
                    <a:pt x="383743" y="712000"/>
                  </a:lnTo>
                  <a:lnTo>
                    <a:pt x="383743" y="638975"/>
                  </a:lnTo>
                  <a:lnTo>
                    <a:pt x="456844" y="638975"/>
                  </a:lnTo>
                  <a:lnTo>
                    <a:pt x="456844" y="584200"/>
                  </a:lnTo>
                  <a:lnTo>
                    <a:pt x="127914" y="584200"/>
                  </a:lnTo>
                  <a:lnTo>
                    <a:pt x="163449" y="591388"/>
                  </a:lnTo>
                  <a:lnTo>
                    <a:pt x="192493" y="610971"/>
                  </a:lnTo>
                  <a:lnTo>
                    <a:pt x="212090" y="639991"/>
                  </a:lnTo>
                  <a:lnTo>
                    <a:pt x="219290" y="675487"/>
                  </a:lnTo>
                  <a:lnTo>
                    <a:pt x="219290" y="712000"/>
                  </a:lnTo>
                  <a:lnTo>
                    <a:pt x="182689" y="712000"/>
                  </a:lnTo>
                  <a:lnTo>
                    <a:pt x="194856" y="722985"/>
                  </a:lnTo>
                  <a:lnTo>
                    <a:pt x="204876" y="735977"/>
                  </a:lnTo>
                  <a:lnTo>
                    <a:pt x="212445" y="750684"/>
                  </a:lnTo>
                  <a:lnTo>
                    <a:pt x="217309" y="766762"/>
                  </a:lnTo>
                  <a:lnTo>
                    <a:pt x="446138" y="766762"/>
                  </a:lnTo>
                  <a:lnTo>
                    <a:pt x="521373" y="841946"/>
                  </a:lnTo>
                  <a:lnTo>
                    <a:pt x="529932" y="838390"/>
                  </a:lnTo>
                  <a:lnTo>
                    <a:pt x="529932" y="766762"/>
                  </a:lnTo>
                  <a:lnTo>
                    <a:pt x="804049" y="766762"/>
                  </a:lnTo>
                  <a:lnTo>
                    <a:pt x="804049" y="328612"/>
                  </a:lnTo>
                  <a:lnTo>
                    <a:pt x="809790" y="300215"/>
                  </a:lnTo>
                  <a:lnTo>
                    <a:pt x="815276" y="292100"/>
                  </a:lnTo>
                  <a:lnTo>
                    <a:pt x="825474" y="276999"/>
                  </a:lnTo>
                  <a:lnTo>
                    <a:pt x="848715" y="261340"/>
                  </a:lnTo>
                  <a:lnTo>
                    <a:pt x="877138" y="255587"/>
                  </a:lnTo>
                  <a:lnTo>
                    <a:pt x="877138" y="200825"/>
                  </a:lnTo>
                  <a:lnTo>
                    <a:pt x="877138" y="182562"/>
                  </a:lnTo>
                  <a:lnTo>
                    <a:pt x="877138" y="180721"/>
                  </a:lnTo>
                  <a:close/>
                </a:path>
                <a:path w="950594" h="1022350">
                  <a:moveTo>
                    <a:pt x="913688" y="949325"/>
                  </a:moveTo>
                  <a:lnTo>
                    <a:pt x="877138" y="949325"/>
                  </a:lnTo>
                  <a:lnTo>
                    <a:pt x="877138" y="1004100"/>
                  </a:lnTo>
                  <a:lnTo>
                    <a:pt x="878573" y="1011199"/>
                  </a:lnTo>
                  <a:lnTo>
                    <a:pt x="882497" y="1017003"/>
                  </a:lnTo>
                  <a:lnTo>
                    <a:pt x="888301" y="1020914"/>
                  </a:lnTo>
                  <a:lnTo>
                    <a:pt x="895413" y="1022350"/>
                  </a:lnTo>
                  <a:lnTo>
                    <a:pt x="902525" y="1020914"/>
                  </a:lnTo>
                  <a:lnTo>
                    <a:pt x="908329" y="1017003"/>
                  </a:lnTo>
                  <a:lnTo>
                    <a:pt x="912253" y="1011199"/>
                  </a:lnTo>
                  <a:lnTo>
                    <a:pt x="913688" y="1004100"/>
                  </a:lnTo>
                  <a:lnTo>
                    <a:pt x="913688" y="949325"/>
                  </a:lnTo>
                  <a:close/>
                </a:path>
                <a:path w="950594" h="1022350">
                  <a:moveTo>
                    <a:pt x="938936" y="876300"/>
                  </a:moveTo>
                  <a:lnTo>
                    <a:pt x="851890" y="876300"/>
                  </a:lnTo>
                  <a:lnTo>
                    <a:pt x="870153" y="912812"/>
                  </a:lnTo>
                  <a:lnTo>
                    <a:pt x="920661" y="912812"/>
                  </a:lnTo>
                  <a:lnTo>
                    <a:pt x="938936" y="876300"/>
                  </a:lnTo>
                  <a:close/>
                </a:path>
                <a:path w="950594" h="1022350">
                  <a:moveTo>
                    <a:pt x="950239" y="511175"/>
                  </a:moveTo>
                  <a:lnTo>
                    <a:pt x="840587" y="511175"/>
                  </a:lnTo>
                  <a:lnTo>
                    <a:pt x="840587" y="839787"/>
                  </a:lnTo>
                  <a:lnTo>
                    <a:pt x="950239" y="839787"/>
                  </a:lnTo>
                  <a:lnTo>
                    <a:pt x="950239" y="511175"/>
                  </a:lnTo>
                  <a:close/>
                </a:path>
              </a:pathLst>
            </a:custGeom>
            <a:solidFill>
              <a:srgbClr val="002060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11" name="object 11"/>
            <p:cNvSpPr/>
            <p:nvPr/>
          </p:nvSpPr>
          <p:spPr>
            <a:xfrm>
              <a:off x="6305839" y="3953077"/>
              <a:ext cx="109642" cy="18256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12" name="object 12"/>
            <p:cNvSpPr/>
            <p:nvPr/>
          </p:nvSpPr>
          <p:spPr>
            <a:xfrm>
              <a:off x="5396179" y="4859680"/>
              <a:ext cx="1021080" cy="1024255"/>
            </a:xfrm>
            <a:custGeom>
              <a:avLst/>
              <a:gdLst/>
              <a:ahLst/>
              <a:cxnLst/>
              <a:rect l="l" t="t" r="r" b="b"/>
              <a:pathLst>
                <a:path w="1021080" h="1024254">
                  <a:moveTo>
                    <a:pt x="652614" y="992251"/>
                  </a:moveTo>
                  <a:lnTo>
                    <a:pt x="642848" y="949159"/>
                  </a:lnTo>
                  <a:lnTo>
                    <a:pt x="620560" y="907529"/>
                  </a:lnTo>
                  <a:lnTo>
                    <a:pt x="588822" y="870966"/>
                  </a:lnTo>
                  <a:lnTo>
                    <a:pt x="550659" y="843076"/>
                  </a:lnTo>
                  <a:lnTo>
                    <a:pt x="509155" y="827468"/>
                  </a:lnTo>
                  <a:lnTo>
                    <a:pt x="498614" y="840079"/>
                  </a:lnTo>
                  <a:lnTo>
                    <a:pt x="488276" y="841717"/>
                  </a:lnTo>
                  <a:lnTo>
                    <a:pt x="478066" y="836028"/>
                  </a:lnTo>
                  <a:lnTo>
                    <a:pt x="467944" y="826655"/>
                  </a:lnTo>
                  <a:lnTo>
                    <a:pt x="419277" y="850925"/>
                  </a:lnTo>
                  <a:lnTo>
                    <a:pt x="378650" y="883297"/>
                  </a:lnTo>
                  <a:lnTo>
                    <a:pt x="347472" y="925499"/>
                  </a:lnTo>
                  <a:lnTo>
                    <a:pt x="327164" y="979297"/>
                  </a:lnTo>
                  <a:lnTo>
                    <a:pt x="309753" y="928458"/>
                  </a:lnTo>
                  <a:lnTo>
                    <a:pt x="281825" y="888199"/>
                  </a:lnTo>
                  <a:lnTo>
                    <a:pt x="245186" y="856869"/>
                  </a:lnTo>
                  <a:lnTo>
                    <a:pt x="201637" y="832866"/>
                  </a:lnTo>
                  <a:lnTo>
                    <a:pt x="185978" y="830668"/>
                  </a:lnTo>
                  <a:lnTo>
                    <a:pt x="168732" y="833247"/>
                  </a:lnTo>
                  <a:lnTo>
                    <a:pt x="150926" y="834669"/>
                  </a:lnTo>
                  <a:lnTo>
                    <a:pt x="96659" y="846531"/>
                  </a:lnTo>
                  <a:lnTo>
                    <a:pt x="62420" y="874674"/>
                  </a:lnTo>
                  <a:lnTo>
                    <a:pt x="33591" y="910120"/>
                  </a:lnTo>
                  <a:lnTo>
                    <a:pt x="12941" y="949515"/>
                  </a:lnTo>
                  <a:lnTo>
                    <a:pt x="3187" y="989507"/>
                  </a:lnTo>
                  <a:lnTo>
                    <a:pt x="2552" y="996937"/>
                  </a:lnTo>
                  <a:lnTo>
                    <a:pt x="0" y="1009002"/>
                  </a:lnTo>
                  <a:lnTo>
                    <a:pt x="7785" y="1010170"/>
                  </a:lnTo>
                  <a:lnTo>
                    <a:pt x="21717" y="1011834"/>
                  </a:lnTo>
                  <a:lnTo>
                    <a:pt x="35814" y="1012621"/>
                  </a:lnTo>
                  <a:lnTo>
                    <a:pt x="49872" y="1012278"/>
                  </a:lnTo>
                  <a:lnTo>
                    <a:pt x="63652" y="1010564"/>
                  </a:lnTo>
                  <a:lnTo>
                    <a:pt x="68376" y="1007071"/>
                  </a:lnTo>
                  <a:lnTo>
                    <a:pt x="69164" y="1000506"/>
                  </a:lnTo>
                  <a:lnTo>
                    <a:pt x="68478" y="992644"/>
                  </a:lnTo>
                  <a:lnTo>
                    <a:pt x="68795" y="985278"/>
                  </a:lnTo>
                  <a:lnTo>
                    <a:pt x="70142" y="979271"/>
                  </a:lnTo>
                  <a:lnTo>
                    <a:pt x="71831" y="973124"/>
                  </a:lnTo>
                  <a:lnTo>
                    <a:pt x="74828" y="966876"/>
                  </a:lnTo>
                  <a:lnTo>
                    <a:pt x="80086" y="960564"/>
                  </a:lnTo>
                  <a:lnTo>
                    <a:pt x="80391" y="984402"/>
                  </a:lnTo>
                  <a:lnTo>
                    <a:pt x="79870" y="991362"/>
                  </a:lnTo>
                  <a:lnTo>
                    <a:pt x="80035" y="1002258"/>
                  </a:lnTo>
                  <a:lnTo>
                    <a:pt x="83820" y="1008888"/>
                  </a:lnTo>
                  <a:lnTo>
                    <a:pt x="91097" y="1011986"/>
                  </a:lnTo>
                  <a:lnTo>
                    <a:pt x="101701" y="1012291"/>
                  </a:lnTo>
                  <a:lnTo>
                    <a:pt x="116128" y="1011682"/>
                  </a:lnTo>
                  <a:lnTo>
                    <a:pt x="130759" y="1011631"/>
                  </a:lnTo>
                  <a:lnTo>
                    <a:pt x="161264" y="1011974"/>
                  </a:lnTo>
                  <a:lnTo>
                    <a:pt x="148196" y="976718"/>
                  </a:lnTo>
                  <a:lnTo>
                    <a:pt x="150355" y="942454"/>
                  </a:lnTo>
                  <a:lnTo>
                    <a:pt x="158838" y="908697"/>
                  </a:lnTo>
                  <a:lnTo>
                    <a:pt x="164757" y="875004"/>
                  </a:lnTo>
                  <a:lnTo>
                    <a:pt x="171932" y="908304"/>
                  </a:lnTo>
                  <a:lnTo>
                    <a:pt x="180467" y="941476"/>
                  </a:lnTo>
                  <a:lnTo>
                    <a:pt x="182880" y="975029"/>
                  </a:lnTo>
                  <a:lnTo>
                    <a:pt x="171627" y="1009472"/>
                  </a:lnTo>
                  <a:lnTo>
                    <a:pt x="213055" y="1014234"/>
                  </a:lnTo>
                  <a:lnTo>
                    <a:pt x="235699" y="1010526"/>
                  </a:lnTo>
                  <a:lnTo>
                    <a:pt x="246532" y="994092"/>
                  </a:lnTo>
                  <a:lnTo>
                    <a:pt x="252590" y="960704"/>
                  </a:lnTo>
                  <a:lnTo>
                    <a:pt x="257606" y="969619"/>
                  </a:lnTo>
                  <a:lnTo>
                    <a:pt x="260959" y="978281"/>
                  </a:lnTo>
                  <a:lnTo>
                    <a:pt x="262661" y="986853"/>
                  </a:lnTo>
                  <a:lnTo>
                    <a:pt x="262712" y="995451"/>
                  </a:lnTo>
                  <a:lnTo>
                    <a:pt x="263042" y="1004036"/>
                  </a:lnTo>
                  <a:lnTo>
                    <a:pt x="265963" y="1009243"/>
                  </a:lnTo>
                  <a:lnTo>
                    <a:pt x="271576" y="1011770"/>
                  </a:lnTo>
                  <a:lnTo>
                    <a:pt x="279984" y="1012278"/>
                  </a:lnTo>
                  <a:lnTo>
                    <a:pt x="303644" y="1011796"/>
                  </a:lnTo>
                  <a:lnTo>
                    <a:pt x="327304" y="1011656"/>
                  </a:lnTo>
                  <a:lnTo>
                    <a:pt x="350977" y="1011821"/>
                  </a:lnTo>
                  <a:lnTo>
                    <a:pt x="386880" y="1012469"/>
                  </a:lnTo>
                  <a:lnTo>
                    <a:pt x="392620" y="1010678"/>
                  </a:lnTo>
                  <a:lnTo>
                    <a:pt x="392963" y="987272"/>
                  </a:lnTo>
                  <a:lnTo>
                    <a:pt x="394017" y="978128"/>
                  </a:lnTo>
                  <a:lnTo>
                    <a:pt x="397725" y="969391"/>
                  </a:lnTo>
                  <a:lnTo>
                    <a:pt x="405752" y="961885"/>
                  </a:lnTo>
                  <a:lnTo>
                    <a:pt x="405765" y="1012317"/>
                  </a:lnTo>
                  <a:lnTo>
                    <a:pt x="414604" y="1011923"/>
                  </a:lnTo>
                  <a:lnTo>
                    <a:pt x="432028" y="1011809"/>
                  </a:lnTo>
                  <a:lnTo>
                    <a:pt x="449389" y="1012240"/>
                  </a:lnTo>
                  <a:lnTo>
                    <a:pt x="466547" y="1012050"/>
                  </a:lnTo>
                  <a:lnTo>
                    <a:pt x="483323" y="1010107"/>
                  </a:lnTo>
                  <a:lnTo>
                    <a:pt x="473316" y="971194"/>
                  </a:lnTo>
                  <a:lnTo>
                    <a:pt x="476237" y="933640"/>
                  </a:lnTo>
                  <a:lnTo>
                    <a:pt x="484276" y="896797"/>
                  </a:lnTo>
                  <a:lnTo>
                    <a:pt x="489623" y="860018"/>
                  </a:lnTo>
                  <a:lnTo>
                    <a:pt x="492594" y="868286"/>
                  </a:lnTo>
                  <a:lnTo>
                    <a:pt x="495020" y="876515"/>
                  </a:lnTo>
                  <a:lnTo>
                    <a:pt x="496658" y="884707"/>
                  </a:lnTo>
                  <a:lnTo>
                    <a:pt x="497243" y="892898"/>
                  </a:lnTo>
                  <a:lnTo>
                    <a:pt x="501078" y="922439"/>
                  </a:lnTo>
                  <a:lnTo>
                    <a:pt x="507123" y="952131"/>
                  </a:lnTo>
                  <a:lnTo>
                    <a:pt x="507009" y="981976"/>
                  </a:lnTo>
                  <a:lnTo>
                    <a:pt x="492340" y="1011999"/>
                  </a:lnTo>
                  <a:lnTo>
                    <a:pt x="523468" y="1011999"/>
                  </a:lnTo>
                  <a:lnTo>
                    <a:pt x="552665" y="1011237"/>
                  </a:lnTo>
                  <a:lnTo>
                    <a:pt x="567956" y="1005916"/>
                  </a:lnTo>
                  <a:lnTo>
                    <a:pt x="574332" y="991489"/>
                  </a:lnTo>
                  <a:lnTo>
                    <a:pt x="576783" y="963358"/>
                  </a:lnTo>
                  <a:lnTo>
                    <a:pt x="581647" y="968235"/>
                  </a:lnTo>
                  <a:lnTo>
                    <a:pt x="584682" y="973836"/>
                  </a:lnTo>
                  <a:lnTo>
                    <a:pt x="586016" y="979855"/>
                  </a:lnTo>
                  <a:lnTo>
                    <a:pt x="585762" y="985989"/>
                  </a:lnTo>
                  <a:lnTo>
                    <a:pt x="585774" y="1001001"/>
                  </a:lnTo>
                  <a:lnTo>
                    <a:pt x="591299" y="1009421"/>
                  </a:lnTo>
                  <a:lnTo>
                    <a:pt x="601332" y="1012659"/>
                  </a:lnTo>
                  <a:lnTo>
                    <a:pt x="614895" y="1012151"/>
                  </a:lnTo>
                  <a:lnTo>
                    <a:pt x="620776" y="1011377"/>
                  </a:lnTo>
                  <a:lnTo>
                    <a:pt x="626910" y="1011351"/>
                  </a:lnTo>
                  <a:lnTo>
                    <a:pt x="632777" y="1012151"/>
                  </a:lnTo>
                  <a:lnTo>
                    <a:pt x="642670" y="1012228"/>
                  </a:lnTo>
                  <a:lnTo>
                    <a:pt x="648957" y="1009053"/>
                  </a:lnTo>
                  <a:lnTo>
                    <a:pt x="652119" y="1002449"/>
                  </a:lnTo>
                  <a:lnTo>
                    <a:pt x="652614" y="992251"/>
                  </a:lnTo>
                  <a:close/>
                </a:path>
                <a:path w="1021080" h="1024254">
                  <a:moveTo>
                    <a:pt x="1020749" y="456819"/>
                  </a:moveTo>
                  <a:lnTo>
                    <a:pt x="1018349" y="409295"/>
                  </a:lnTo>
                  <a:lnTo>
                    <a:pt x="1004049" y="360375"/>
                  </a:lnTo>
                  <a:lnTo>
                    <a:pt x="980160" y="319506"/>
                  </a:lnTo>
                  <a:lnTo>
                    <a:pt x="948423" y="285242"/>
                  </a:lnTo>
                  <a:lnTo>
                    <a:pt x="939571" y="278460"/>
                  </a:lnTo>
                  <a:lnTo>
                    <a:pt x="939571" y="443217"/>
                  </a:lnTo>
                  <a:lnTo>
                    <a:pt x="935532" y="468858"/>
                  </a:lnTo>
                  <a:lnTo>
                    <a:pt x="926096" y="493966"/>
                  </a:lnTo>
                  <a:lnTo>
                    <a:pt x="926096" y="455587"/>
                  </a:lnTo>
                  <a:lnTo>
                    <a:pt x="926096" y="388048"/>
                  </a:lnTo>
                  <a:lnTo>
                    <a:pt x="936879" y="416483"/>
                  </a:lnTo>
                  <a:lnTo>
                    <a:pt x="939571" y="443217"/>
                  </a:lnTo>
                  <a:lnTo>
                    <a:pt x="939571" y="278460"/>
                  </a:lnTo>
                  <a:lnTo>
                    <a:pt x="918273" y="262115"/>
                  </a:lnTo>
                  <a:lnTo>
                    <a:pt x="910526" y="256171"/>
                  </a:lnTo>
                  <a:lnTo>
                    <a:pt x="895756" y="247319"/>
                  </a:lnTo>
                  <a:lnTo>
                    <a:pt x="892162" y="245173"/>
                  </a:lnTo>
                  <a:lnTo>
                    <a:pt x="868210" y="230835"/>
                  </a:lnTo>
                  <a:lnTo>
                    <a:pt x="857415" y="225983"/>
                  </a:lnTo>
                  <a:lnTo>
                    <a:pt x="847267" y="224421"/>
                  </a:lnTo>
                  <a:lnTo>
                    <a:pt x="842289" y="226085"/>
                  </a:lnTo>
                  <a:lnTo>
                    <a:pt x="842289" y="413448"/>
                  </a:lnTo>
                  <a:lnTo>
                    <a:pt x="838123" y="429031"/>
                  </a:lnTo>
                  <a:lnTo>
                    <a:pt x="829906" y="442823"/>
                  </a:lnTo>
                  <a:lnTo>
                    <a:pt x="818667" y="455587"/>
                  </a:lnTo>
                  <a:lnTo>
                    <a:pt x="806005" y="442125"/>
                  </a:lnTo>
                  <a:lnTo>
                    <a:pt x="797801" y="427215"/>
                  </a:lnTo>
                  <a:lnTo>
                    <a:pt x="794397" y="410337"/>
                  </a:lnTo>
                  <a:lnTo>
                    <a:pt x="796086" y="390944"/>
                  </a:lnTo>
                  <a:lnTo>
                    <a:pt x="802081" y="359143"/>
                  </a:lnTo>
                  <a:lnTo>
                    <a:pt x="807072" y="327482"/>
                  </a:lnTo>
                  <a:lnTo>
                    <a:pt x="808774" y="315747"/>
                  </a:lnTo>
                  <a:lnTo>
                    <a:pt x="811695" y="295478"/>
                  </a:lnTo>
                  <a:lnTo>
                    <a:pt x="816483" y="262966"/>
                  </a:lnTo>
                  <a:lnTo>
                    <a:pt x="820115" y="262115"/>
                  </a:lnTo>
                  <a:lnTo>
                    <a:pt x="825080" y="295033"/>
                  </a:lnTo>
                  <a:lnTo>
                    <a:pt x="829602" y="325348"/>
                  </a:lnTo>
                  <a:lnTo>
                    <a:pt x="835393" y="362165"/>
                  </a:lnTo>
                  <a:lnTo>
                    <a:pt x="841349" y="395338"/>
                  </a:lnTo>
                  <a:lnTo>
                    <a:pt x="842289" y="413448"/>
                  </a:lnTo>
                  <a:lnTo>
                    <a:pt x="842289" y="226085"/>
                  </a:lnTo>
                  <a:lnTo>
                    <a:pt x="837831" y="227558"/>
                  </a:lnTo>
                  <a:lnTo>
                    <a:pt x="829208" y="236778"/>
                  </a:lnTo>
                  <a:lnTo>
                    <a:pt x="824255" y="242709"/>
                  </a:lnTo>
                  <a:lnTo>
                    <a:pt x="819048" y="245173"/>
                  </a:lnTo>
                  <a:lnTo>
                    <a:pt x="813663" y="243611"/>
                  </a:lnTo>
                  <a:lnTo>
                    <a:pt x="808215" y="237451"/>
                  </a:lnTo>
                  <a:lnTo>
                    <a:pt x="799274" y="227558"/>
                  </a:lnTo>
                  <a:lnTo>
                    <a:pt x="789432" y="224040"/>
                  </a:lnTo>
                  <a:lnTo>
                    <a:pt x="778764" y="225640"/>
                  </a:lnTo>
                  <a:lnTo>
                    <a:pt x="767321" y="231127"/>
                  </a:lnTo>
                  <a:lnTo>
                    <a:pt x="761199" y="234480"/>
                  </a:lnTo>
                  <a:lnTo>
                    <a:pt x="754888" y="237439"/>
                  </a:lnTo>
                  <a:lnTo>
                    <a:pt x="748385" y="240182"/>
                  </a:lnTo>
                  <a:lnTo>
                    <a:pt x="741870" y="242773"/>
                  </a:lnTo>
                  <a:lnTo>
                    <a:pt x="707021" y="247319"/>
                  </a:lnTo>
                  <a:lnTo>
                    <a:pt x="675728" y="235724"/>
                  </a:lnTo>
                  <a:lnTo>
                    <a:pt x="653148" y="211442"/>
                  </a:lnTo>
                  <a:lnTo>
                    <a:pt x="644474" y="177927"/>
                  </a:lnTo>
                  <a:lnTo>
                    <a:pt x="644296" y="155321"/>
                  </a:lnTo>
                  <a:lnTo>
                    <a:pt x="644055" y="133184"/>
                  </a:lnTo>
                  <a:lnTo>
                    <a:pt x="644042" y="102819"/>
                  </a:lnTo>
                  <a:lnTo>
                    <a:pt x="644829" y="78359"/>
                  </a:lnTo>
                  <a:lnTo>
                    <a:pt x="644702" y="74980"/>
                  </a:lnTo>
                  <a:lnTo>
                    <a:pt x="643597" y="52616"/>
                  </a:lnTo>
                  <a:lnTo>
                    <a:pt x="639572" y="40487"/>
                  </a:lnTo>
                  <a:lnTo>
                    <a:pt x="639432" y="40068"/>
                  </a:lnTo>
                  <a:lnTo>
                    <a:pt x="636460" y="31115"/>
                  </a:lnTo>
                  <a:lnTo>
                    <a:pt x="622655" y="13512"/>
                  </a:lnTo>
                  <a:lnTo>
                    <a:pt x="606577" y="3289"/>
                  </a:lnTo>
                  <a:lnTo>
                    <a:pt x="606577" y="307530"/>
                  </a:lnTo>
                  <a:lnTo>
                    <a:pt x="606285" y="348716"/>
                  </a:lnTo>
                  <a:lnTo>
                    <a:pt x="606171" y="390944"/>
                  </a:lnTo>
                  <a:lnTo>
                    <a:pt x="606069" y="522452"/>
                  </a:lnTo>
                  <a:lnTo>
                    <a:pt x="604913" y="538302"/>
                  </a:lnTo>
                  <a:lnTo>
                    <a:pt x="599935" y="548728"/>
                  </a:lnTo>
                  <a:lnTo>
                    <a:pt x="589495" y="553707"/>
                  </a:lnTo>
                  <a:lnTo>
                    <a:pt x="571830" y="554977"/>
                  </a:lnTo>
                  <a:lnTo>
                    <a:pt x="422795" y="555028"/>
                  </a:lnTo>
                  <a:lnTo>
                    <a:pt x="83007" y="554977"/>
                  </a:lnTo>
                  <a:lnTo>
                    <a:pt x="48895" y="520204"/>
                  </a:lnTo>
                  <a:lnTo>
                    <a:pt x="48793" y="155321"/>
                  </a:lnTo>
                  <a:lnTo>
                    <a:pt x="48691" y="111277"/>
                  </a:lnTo>
                  <a:lnTo>
                    <a:pt x="50203" y="58039"/>
                  </a:lnTo>
                  <a:lnTo>
                    <a:pt x="81483" y="40068"/>
                  </a:lnTo>
                  <a:lnTo>
                    <a:pt x="327177" y="40525"/>
                  </a:lnTo>
                  <a:lnTo>
                    <a:pt x="474586" y="40487"/>
                  </a:lnTo>
                  <a:lnTo>
                    <a:pt x="572858" y="40487"/>
                  </a:lnTo>
                  <a:lnTo>
                    <a:pt x="590842" y="41490"/>
                  </a:lnTo>
                  <a:lnTo>
                    <a:pt x="600862" y="46024"/>
                  </a:lnTo>
                  <a:lnTo>
                    <a:pt x="605231" y="56413"/>
                  </a:lnTo>
                  <a:lnTo>
                    <a:pt x="606145" y="73342"/>
                  </a:lnTo>
                  <a:lnTo>
                    <a:pt x="606259" y="153860"/>
                  </a:lnTo>
                  <a:lnTo>
                    <a:pt x="600824" y="155321"/>
                  </a:lnTo>
                  <a:lnTo>
                    <a:pt x="594601" y="144259"/>
                  </a:lnTo>
                  <a:lnTo>
                    <a:pt x="588403" y="133184"/>
                  </a:lnTo>
                  <a:lnTo>
                    <a:pt x="582142" y="122174"/>
                  </a:lnTo>
                  <a:lnTo>
                    <a:pt x="575665" y="111277"/>
                  </a:lnTo>
                  <a:lnTo>
                    <a:pt x="563943" y="97307"/>
                  </a:lnTo>
                  <a:lnTo>
                    <a:pt x="550087" y="89484"/>
                  </a:lnTo>
                  <a:lnTo>
                    <a:pt x="534860" y="87947"/>
                  </a:lnTo>
                  <a:lnTo>
                    <a:pt x="519036" y="92900"/>
                  </a:lnTo>
                  <a:lnTo>
                    <a:pt x="506539" y="102946"/>
                  </a:lnTo>
                  <a:lnTo>
                    <a:pt x="499605" y="116636"/>
                  </a:lnTo>
                  <a:lnTo>
                    <a:pt x="498716" y="132854"/>
                  </a:lnTo>
                  <a:lnTo>
                    <a:pt x="504393" y="150456"/>
                  </a:lnTo>
                  <a:lnTo>
                    <a:pt x="522300" y="183032"/>
                  </a:lnTo>
                  <a:lnTo>
                    <a:pt x="542455" y="214045"/>
                  </a:lnTo>
                  <a:lnTo>
                    <a:pt x="565226" y="243128"/>
                  </a:lnTo>
                  <a:lnTo>
                    <a:pt x="591019" y="269913"/>
                  </a:lnTo>
                  <a:lnTo>
                    <a:pt x="598398" y="278180"/>
                  </a:lnTo>
                  <a:lnTo>
                    <a:pt x="603237" y="286918"/>
                  </a:lnTo>
                  <a:lnTo>
                    <a:pt x="605866" y="296557"/>
                  </a:lnTo>
                  <a:lnTo>
                    <a:pt x="606577" y="307530"/>
                  </a:lnTo>
                  <a:lnTo>
                    <a:pt x="606577" y="3289"/>
                  </a:lnTo>
                  <a:lnTo>
                    <a:pt x="601421" y="0"/>
                  </a:lnTo>
                  <a:lnTo>
                    <a:pt x="53162" y="0"/>
                  </a:lnTo>
                  <a:lnTo>
                    <a:pt x="32651" y="13868"/>
                  </a:lnTo>
                  <a:lnTo>
                    <a:pt x="19494" y="31508"/>
                  </a:lnTo>
                  <a:lnTo>
                    <a:pt x="12547" y="52984"/>
                  </a:lnTo>
                  <a:lnTo>
                    <a:pt x="10731" y="77838"/>
                  </a:lnTo>
                  <a:lnTo>
                    <a:pt x="10858" y="94703"/>
                  </a:lnTo>
                  <a:lnTo>
                    <a:pt x="11214" y="133184"/>
                  </a:lnTo>
                  <a:lnTo>
                    <a:pt x="11455" y="172643"/>
                  </a:lnTo>
                  <a:lnTo>
                    <a:pt x="11607" y="214045"/>
                  </a:lnTo>
                  <a:lnTo>
                    <a:pt x="11442" y="522960"/>
                  </a:lnTo>
                  <a:lnTo>
                    <a:pt x="15125" y="555345"/>
                  </a:lnTo>
                  <a:lnTo>
                    <a:pt x="27012" y="576922"/>
                  </a:lnTo>
                  <a:lnTo>
                    <a:pt x="48425" y="588949"/>
                  </a:lnTo>
                  <a:lnTo>
                    <a:pt x="80683" y="592696"/>
                  </a:lnTo>
                  <a:lnTo>
                    <a:pt x="278396" y="592823"/>
                  </a:lnTo>
                  <a:lnTo>
                    <a:pt x="574954" y="592696"/>
                  </a:lnTo>
                  <a:lnTo>
                    <a:pt x="606818" y="588860"/>
                  </a:lnTo>
                  <a:lnTo>
                    <a:pt x="628230" y="576656"/>
                  </a:lnTo>
                  <a:lnTo>
                    <a:pt x="640283" y="555053"/>
                  </a:lnTo>
                  <a:lnTo>
                    <a:pt x="640372" y="554901"/>
                  </a:lnTo>
                  <a:lnTo>
                    <a:pt x="644372" y="522452"/>
                  </a:lnTo>
                  <a:lnTo>
                    <a:pt x="644461" y="502043"/>
                  </a:lnTo>
                  <a:lnTo>
                    <a:pt x="644550" y="359143"/>
                  </a:lnTo>
                  <a:lnTo>
                    <a:pt x="643877" y="348716"/>
                  </a:lnTo>
                  <a:lnTo>
                    <a:pt x="642823" y="336702"/>
                  </a:lnTo>
                  <a:lnTo>
                    <a:pt x="643559" y="325640"/>
                  </a:lnTo>
                  <a:lnTo>
                    <a:pt x="648144" y="316738"/>
                  </a:lnTo>
                  <a:lnTo>
                    <a:pt x="654342" y="315747"/>
                  </a:lnTo>
                  <a:lnTo>
                    <a:pt x="664425" y="318554"/>
                  </a:lnTo>
                  <a:lnTo>
                    <a:pt x="676173" y="322986"/>
                  </a:lnTo>
                  <a:lnTo>
                    <a:pt x="687387" y="326885"/>
                  </a:lnTo>
                  <a:lnTo>
                    <a:pt x="689825" y="327583"/>
                  </a:lnTo>
                  <a:lnTo>
                    <a:pt x="692378" y="328942"/>
                  </a:lnTo>
                  <a:lnTo>
                    <a:pt x="707161" y="327482"/>
                  </a:lnTo>
                  <a:lnTo>
                    <a:pt x="710412" y="333159"/>
                  </a:lnTo>
                  <a:lnTo>
                    <a:pt x="710565" y="345109"/>
                  </a:lnTo>
                  <a:lnTo>
                    <a:pt x="711009" y="388048"/>
                  </a:lnTo>
                  <a:lnTo>
                    <a:pt x="711517" y="442823"/>
                  </a:lnTo>
                  <a:lnTo>
                    <a:pt x="712165" y="495820"/>
                  </a:lnTo>
                  <a:lnTo>
                    <a:pt x="713168" y="545223"/>
                  </a:lnTo>
                  <a:lnTo>
                    <a:pt x="714514" y="586638"/>
                  </a:lnTo>
                  <a:lnTo>
                    <a:pt x="716432" y="649528"/>
                  </a:lnTo>
                  <a:lnTo>
                    <a:pt x="717194" y="702729"/>
                  </a:lnTo>
                  <a:lnTo>
                    <a:pt x="717321" y="755967"/>
                  </a:lnTo>
                  <a:lnTo>
                    <a:pt x="717067" y="809205"/>
                  </a:lnTo>
                  <a:lnTo>
                    <a:pt x="716661" y="862457"/>
                  </a:lnTo>
                  <a:lnTo>
                    <a:pt x="716318" y="915708"/>
                  </a:lnTo>
                  <a:lnTo>
                    <a:pt x="716292" y="968946"/>
                  </a:lnTo>
                  <a:lnTo>
                    <a:pt x="727735" y="1009103"/>
                  </a:lnTo>
                  <a:lnTo>
                    <a:pt x="760196" y="1024178"/>
                  </a:lnTo>
                  <a:lnTo>
                    <a:pt x="780110" y="1022324"/>
                  </a:lnTo>
                  <a:lnTo>
                    <a:pt x="795337" y="1013955"/>
                  </a:lnTo>
                  <a:lnTo>
                    <a:pt x="806018" y="998943"/>
                  </a:lnTo>
                  <a:lnTo>
                    <a:pt x="812241" y="977379"/>
                  </a:lnTo>
                  <a:lnTo>
                    <a:pt x="812342" y="640359"/>
                  </a:lnTo>
                  <a:lnTo>
                    <a:pt x="820013" y="640257"/>
                  </a:lnTo>
                  <a:lnTo>
                    <a:pt x="820013" y="977379"/>
                  </a:lnTo>
                  <a:lnTo>
                    <a:pt x="823468" y="994486"/>
                  </a:lnTo>
                  <a:lnTo>
                    <a:pt x="830859" y="1008265"/>
                  </a:lnTo>
                  <a:lnTo>
                    <a:pt x="842645" y="1018146"/>
                  </a:lnTo>
                  <a:lnTo>
                    <a:pt x="859307" y="1023556"/>
                  </a:lnTo>
                  <a:lnTo>
                    <a:pt x="882446" y="1022946"/>
                  </a:lnTo>
                  <a:lnTo>
                    <a:pt x="911085" y="996124"/>
                  </a:lnTo>
                  <a:lnTo>
                    <a:pt x="915123" y="920686"/>
                  </a:lnTo>
                  <a:lnTo>
                    <a:pt x="915174" y="870077"/>
                  </a:lnTo>
                  <a:lnTo>
                    <a:pt x="915263" y="640257"/>
                  </a:lnTo>
                  <a:lnTo>
                    <a:pt x="915327" y="610019"/>
                  </a:lnTo>
                  <a:lnTo>
                    <a:pt x="912444" y="602272"/>
                  </a:lnTo>
                  <a:lnTo>
                    <a:pt x="918552" y="594372"/>
                  </a:lnTo>
                  <a:lnTo>
                    <a:pt x="934440" y="601052"/>
                  </a:lnTo>
                  <a:lnTo>
                    <a:pt x="950010" y="602843"/>
                  </a:lnTo>
                  <a:lnTo>
                    <a:pt x="964057" y="598462"/>
                  </a:lnTo>
                  <a:lnTo>
                    <a:pt x="967955" y="594372"/>
                  </a:lnTo>
                  <a:lnTo>
                    <a:pt x="975334" y="586638"/>
                  </a:lnTo>
                  <a:lnTo>
                    <a:pt x="997178" y="545223"/>
                  </a:lnTo>
                  <a:lnTo>
                    <a:pt x="1013002" y="502043"/>
                  </a:lnTo>
                  <a:lnTo>
                    <a:pt x="1014387" y="493966"/>
                  </a:lnTo>
                  <a:lnTo>
                    <a:pt x="1020749" y="456819"/>
                  </a:lnTo>
                  <a:close/>
                </a:path>
              </a:pathLst>
            </a:custGeom>
            <a:solidFill>
              <a:srgbClr val="002060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13" name="object 13"/>
            <p:cNvSpPr/>
            <p:nvPr/>
          </p:nvSpPr>
          <p:spPr>
            <a:xfrm>
              <a:off x="6109562" y="4864151"/>
              <a:ext cx="209815" cy="210508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14" name="object 14"/>
            <p:cNvSpPr/>
            <p:nvPr/>
          </p:nvSpPr>
          <p:spPr>
            <a:xfrm>
              <a:off x="5479389" y="5513004"/>
              <a:ext cx="164679" cy="166264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15" name="object 15"/>
            <p:cNvSpPr/>
            <p:nvPr/>
          </p:nvSpPr>
          <p:spPr>
            <a:xfrm>
              <a:off x="5804610" y="5512921"/>
              <a:ext cx="163239" cy="188455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200" dirty="0"/>
            </a:p>
          </p:txBody>
        </p:sp>
        <p:sp>
          <p:nvSpPr>
            <p:cNvPr id="16" name="object 16"/>
            <p:cNvSpPr/>
            <p:nvPr/>
          </p:nvSpPr>
          <p:spPr>
            <a:xfrm>
              <a:off x="5312816" y="5001526"/>
              <a:ext cx="1080135" cy="3586479"/>
            </a:xfrm>
            <a:custGeom>
              <a:avLst/>
              <a:gdLst/>
              <a:ahLst/>
              <a:cxnLst/>
              <a:rect l="l" t="t" r="r" b="b"/>
              <a:pathLst>
                <a:path w="1080135" h="3586479">
                  <a:moveTo>
                    <a:pt x="565785" y="189725"/>
                  </a:moveTo>
                  <a:lnTo>
                    <a:pt x="561670" y="181330"/>
                  </a:lnTo>
                  <a:lnTo>
                    <a:pt x="552081" y="174066"/>
                  </a:lnTo>
                  <a:lnTo>
                    <a:pt x="540219" y="163563"/>
                  </a:lnTo>
                  <a:lnTo>
                    <a:pt x="535584" y="150241"/>
                  </a:lnTo>
                  <a:lnTo>
                    <a:pt x="538378" y="136791"/>
                  </a:lnTo>
                  <a:lnTo>
                    <a:pt x="548843" y="125933"/>
                  </a:lnTo>
                  <a:lnTo>
                    <a:pt x="558634" y="117348"/>
                  </a:lnTo>
                  <a:lnTo>
                    <a:pt x="562063" y="107937"/>
                  </a:lnTo>
                  <a:lnTo>
                    <a:pt x="544029" y="69913"/>
                  </a:lnTo>
                  <a:lnTo>
                    <a:pt x="542226" y="69418"/>
                  </a:lnTo>
                  <a:lnTo>
                    <a:pt x="534797" y="67335"/>
                  </a:lnTo>
                  <a:lnTo>
                    <a:pt x="523049" y="68948"/>
                  </a:lnTo>
                  <a:lnTo>
                    <a:pt x="507720" y="69418"/>
                  </a:lnTo>
                  <a:lnTo>
                    <a:pt x="495554" y="62712"/>
                  </a:lnTo>
                  <a:lnTo>
                    <a:pt x="490054" y="53378"/>
                  </a:lnTo>
                  <a:lnTo>
                    <a:pt x="490054" y="155676"/>
                  </a:lnTo>
                  <a:lnTo>
                    <a:pt x="483755" y="186613"/>
                  </a:lnTo>
                  <a:lnTo>
                    <a:pt x="466725" y="211442"/>
                  </a:lnTo>
                  <a:lnTo>
                    <a:pt x="441286" y="227901"/>
                  </a:lnTo>
                  <a:lnTo>
                    <a:pt x="409714" y="233781"/>
                  </a:lnTo>
                  <a:lnTo>
                    <a:pt x="379387" y="227533"/>
                  </a:lnTo>
                  <a:lnTo>
                    <a:pt x="354571" y="210769"/>
                  </a:lnTo>
                  <a:lnTo>
                    <a:pt x="337781" y="186016"/>
                  </a:lnTo>
                  <a:lnTo>
                    <a:pt x="331520" y="155778"/>
                  </a:lnTo>
                  <a:lnTo>
                    <a:pt x="337807" y="124993"/>
                  </a:lnTo>
                  <a:lnTo>
                    <a:pt x="355053" y="99339"/>
                  </a:lnTo>
                  <a:lnTo>
                    <a:pt x="380403" y="81711"/>
                  </a:lnTo>
                  <a:lnTo>
                    <a:pt x="397764" y="77889"/>
                  </a:lnTo>
                  <a:lnTo>
                    <a:pt x="411010" y="74980"/>
                  </a:lnTo>
                  <a:lnTo>
                    <a:pt x="441286" y="81318"/>
                  </a:lnTo>
                  <a:lnTo>
                    <a:pt x="466521" y="98894"/>
                  </a:lnTo>
                  <a:lnTo>
                    <a:pt x="483768" y="124675"/>
                  </a:lnTo>
                  <a:lnTo>
                    <a:pt x="490054" y="155676"/>
                  </a:lnTo>
                  <a:lnTo>
                    <a:pt x="490054" y="53378"/>
                  </a:lnTo>
                  <a:lnTo>
                    <a:pt x="488492" y="50723"/>
                  </a:lnTo>
                  <a:lnTo>
                    <a:pt x="488518" y="35306"/>
                  </a:lnTo>
                  <a:lnTo>
                    <a:pt x="489026" y="29337"/>
                  </a:lnTo>
                  <a:lnTo>
                    <a:pt x="489496" y="23799"/>
                  </a:lnTo>
                  <a:lnTo>
                    <a:pt x="458508" y="1130"/>
                  </a:lnTo>
                  <a:lnTo>
                    <a:pt x="447954" y="0"/>
                  </a:lnTo>
                  <a:lnTo>
                    <a:pt x="438289" y="3314"/>
                  </a:lnTo>
                  <a:lnTo>
                    <a:pt x="429793" y="12941"/>
                  </a:lnTo>
                  <a:lnTo>
                    <a:pt x="418782" y="24980"/>
                  </a:lnTo>
                  <a:lnTo>
                    <a:pt x="405536" y="29337"/>
                  </a:lnTo>
                  <a:lnTo>
                    <a:pt x="392087" y="25831"/>
                  </a:lnTo>
                  <a:lnTo>
                    <a:pt x="380428" y="14287"/>
                  </a:lnTo>
                  <a:lnTo>
                    <a:pt x="371830" y="5194"/>
                  </a:lnTo>
                  <a:lnTo>
                    <a:pt x="362724" y="2489"/>
                  </a:lnTo>
                  <a:lnTo>
                    <a:pt x="326110" y="20294"/>
                  </a:lnTo>
                  <a:lnTo>
                    <a:pt x="322757" y="29083"/>
                  </a:lnTo>
                  <a:lnTo>
                    <a:pt x="324993" y="41617"/>
                  </a:lnTo>
                  <a:lnTo>
                    <a:pt x="326174" y="56946"/>
                  </a:lnTo>
                  <a:lnTo>
                    <a:pt x="319341" y="69710"/>
                  </a:lnTo>
                  <a:lnTo>
                    <a:pt x="306793" y="77495"/>
                  </a:lnTo>
                  <a:lnTo>
                    <a:pt x="290804" y="77889"/>
                  </a:lnTo>
                  <a:lnTo>
                    <a:pt x="278345" y="77254"/>
                  </a:lnTo>
                  <a:lnTo>
                    <a:pt x="269900" y="81559"/>
                  </a:lnTo>
                  <a:lnTo>
                    <a:pt x="264147" y="89420"/>
                  </a:lnTo>
                  <a:lnTo>
                    <a:pt x="259765" y="99453"/>
                  </a:lnTo>
                  <a:lnTo>
                    <a:pt x="256298" y="110363"/>
                  </a:lnTo>
                  <a:lnTo>
                    <a:pt x="255638" y="120535"/>
                  </a:lnTo>
                  <a:lnTo>
                    <a:pt x="259613" y="129146"/>
                  </a:lnTo>
                  <a:lnTo>
                    <a:pt x="270014" y="135394"/>
                  </a:lnTo>
                  <a:lnTo>
                    <a:pt x="278320" y="139395"/>
                  </a:lnTo>
                  <a:lnTo>
                    <a:pt x="283298" y="144818"/>
                  </a:lnTo>
                  <a:lnTo>
                    <a:pt x="285140" y="151955"/>
                  </a:lnTo>
                  <a:lnTo>
                    <a:pt x="284010" y="161137"/>
                  </a:lnTo>
                  <a:lnTo>
                    <a:pt x="285521" y="169125"/>
                  </a:lnTo>
                  <a:lnTo>
                    <a:pt x="284162" y="175895"/>
                  </a:lnTo>
                  <a:lnTo>
                    <a:pt x="279641" y="181533"/>
                  </a:lnTo>
                  <a:lnTo>
                    <a:pt x="271703" y="186131"/>
                  </a:lnTo>
                  <a:lnTo>
                    <a:pt x="261721" y="193319"/>
                  </a:lnTo>
                  <a:lnTo>
                    <a:pt x="258851" y="202336"/>
                  </a:lnTo>
                  <a:lnTo>
                    <a:pt x="260718" y="212420"/>
                  </a:lnTo>
                  <a:lnTo>
                    <a:pt x="264947" y="222859"/>
                  </a:lnTo>
                  <a:lnTo>
                    <a:pt x="270065" y="232740"/>
                  </a:lnTo>
                  <a:lnTo>
                    <a:pt x="276555" y="240106"/>
                  </a:lnTo>
                  <a:lnTo>
                    <a:pt x="285457" y="243649"/>
                  </a:lnTo>
                  <a:lnTo>
                    <a:pt x="297751" y="241985"/>
                  </a:lnTo>
                  <a:lnTo>
                    <a:pt x="313397" y="241147"/>
                  </a:lnTo>
                  <a:lnTo>
                    <a:pt x="326453" y="247700"/>
                  </a:lnTo>
                  <a:lnTo>
                    <a:pt x="334276" y="259486"/>
                  </a:lnTo>
                  <a:lnTo>
                    <a:pt x="334276" y="274281"/>
                  </a:lnTo>
                  <a:lnTo>
                    <a:pt x="332689" y="286804"/>
                  </a:lnTo>
                  <a:lnTo>
                    <a:pt x="336232" y="295313"/>
                  </a:lnTo>
                  <a:lnTo>
                    <a:pt x="343662" y="301205"/>
                  </a:lnTo>
                  <a:lnTo>
                    <a:pt x="353707" y="305879"/>
                  </a:lnTo>
                  <a:lnTo>
                    <a:pt x="364998" y="309753"/>
                  </a:lnTo>
                  <a:lnTo>
                    <a:pt x="375259" y="310489"/>
                  </a:lnTo>
                  <a:lnTo>
                    <a:pt x="384403" y="306539"/>
                  </a:lnTo>
                  <a:lnTo>
                    <a:pt x="392379" y="296329"/>
                  </a:lnTo>
                  <a:lnTo>
                    <a:pt x="402767" y="284416"/>
                  </a:lnTo>
                  <a:lnTo>
                    <a:pt x="415759" y="280339"/>
                  </a:lnTo>
                  <a:lnTo>
                    <a:pt x="429374" y="284111"/>
                  </a:lnTo>
                  <a:lnTo>
                    <a:pt x="451027" y="304761"/>
                  </a:lnTo>
                  <a:lnTo>
                    <a:pt x="460959" y="307009"/>
                  </a:lnTo>
                  <a:lnTo>
                    <a:pt x="497166" y="288188"/>
                  </a:lnTo>
                  <a:lnTo>
                    <a:pt x="499262" y="280339"/>
                  </a:lnTo>
                  <a:lnTo>
                    <a:pt x="499478" y="279552"/>
                  </a:lnTo>
                  <a:lnTo>
                    <a:pt x="496976" y="268058"/>
                  </a:lnTo>
                  <a:lnTo>
                    <a:pt x="495833" y="253580"/>
                  </a:lnTo>
                  <a:lnTo>
                    <a:pt x="502424" y="241147"/>
                  </a:lnTo>
                  <a:lnTo>
                    <a:pt x="513600" y="233781"/>
                  </a:lnTo>
                  <a:lnTo>
                    <a:pt x="514311" y="233311"/>
                  </a:lnTo>
                  <a:lnTo>
                    <a:pt x="529107" y="232638"/>
                  </a:lnTo>
                  <a:lnTo>
                    <a:pt x="541883" y="233514"/>
                  </a:lnTo>
                  <a:lnTo>
                    <a:pt x="543839" y="232638"/>
                  </a:lnTo>
                  <a:lnTo>
                    <a:pt x="550951" y="229476"/>
                  </a:lnTo>
                  <a:lnTo>
                    <a:pt x="557415" y="221462"/>
                  </a:lnTo>
                  <a:lnTo>
                    <a:pt x="562381" y="210400"/>
                  </a:lnTo>
                  <a:lnTo>
                    <a:pt x="565632" y="199377"/>
                  </a:lnTo>
                  <a:lnTo>
                    <a:pt x="565785" y="189725"/>
                  </a:lnTo>
                  <a:close/>
                </a:path>
                <a:path w="1080135" h="3586479">
                  <a:moveTo>
                    <a:pt x="593445" y="1420469"/>
                  </a:moveTo>
                  <a:lnTo>
                    <a:pt x="567321" y="1392669"/>
                  </a:lnTo>
                  <a:lnTo>
                    <a:pt x="565518" y="1391513"/>
                  </a:lnTo>
                  <a:lnTo>
                    <a:pt x="565518" y="1419745"/>
                  </a:lnTo>
                  <a:lnTo>
                    <a:pt x="525018" y="1465630"/>
                  </a:lnTo>
                  <a:lnTo>
                    <a:pt x="510019" y="1456728"/>
                  </a:lnTo>
                  <a:lnTo>
                    <a:pt x="510019" y="1482648"/>
                  </a:lnTo>
                  <a:lnTo>
                    <a:pt x="434530" y="1568094"/>
                  </a:lnTo>
                  <a:lnTo>
                    <a:pt x="426377" y="1564030"/>
                  </a:lnTo>
                  <a:lnTo>
                    <a:pt x="418934" y="1561617"/>
                  </a:lnTo>
                  <a:lnTo>
                    <a:pt x="418934" y="1585709"/>
                  </a:lnTo>
                  <a:lnTo>
                    <a:pt x="370598" y="1640471"/>
                  </a:lnTo>
                  <a:lnTo>
                    <a:pt x="367372" y="1635226"/>
                  </a:lnTo>
                  <a:lnTo>
                    <a:pt x="365328" y="1629308"/>
                  </a:lnTo>
                  <a:lnTo>
                    <a:pt x="364921" y="1623009"/>
                  </a:lnTo>
                  <a:lnTo>
                    <a:pt x="365188" y="1615427"/>
                  </a:lnTo>
                  <a:lnTo>
                    <a:pt x="393382" y="1583474"/>
                  </a:lnTo>
                  <a:lnTo>
                    <a:pt x="407200" y="1581950"/>
                  </a:lnTo>
                  <a:lnTo>
                    <a:pt x="413334" y="1583245"/>
                  </a:lnTo>
                  <a:lnTo>
                    <a:pt x="418934" y="1585709"/>
                  </a:lnTo>
                  <a:lnTo>
                    <a:pt x="418934" y="1561617"/>
                  </a:lnTo>
                  <a:lnTo>
                    <a:pt x="417728" y="1561223"/>
                  </a:lnTo>
                  <a:lnTo>
                    <a:pt x="408736" y="1559737"/>
                  </a:lnTo>
                  <a:lnTo>
                    <a:pt x="399491" y="1559623"/>
                  </a:lnTo>
                  <a:lnTo>
                    <a:pt x="387565" y="1561553"/>
                  </a:lnTo>
                  <a:lnTo>
                    <a:pt x="350367" y="1589951"/>
                  </a:lnTo>
                  <a:lnTo>
                    <a:pt x="342315" y="1623009"/>
                  </a:lnTo>
                  <a:lnTo>
                    <a:pt x="342404" y="1625434"/>
                  </a:lnTo>
                  <a:lnTo>
                    <a:pt x="343535" y="1633537"/>
                  </a:lnTo>
                  <a:lnTo>
                    <a:pt x="346125" y="1642275"/>
                  </a:lnTo>
                  <a:lnTo>
                    <a:pt x="349999" y="1650466"/>
                  </a:lnTo>
                  <a:lnTo>
                    <a:pt x="355053" y="1658023"/>
                  </a:lnTo>
                  <a:lnTo>
                    <a:pt x="279590" y="1743468"/>
                  </a:lnTo>
                  <a:lnTo>
                    <a:pt x="252425" y="1708238"/>
                  </a:lnTo>
                  <a:lnTo>
                    <a:pt x="235445" y="1668424"/>
                  </a:lnTo>
                  <a:lnTo>
                    <a:pt x="228803" y="1626120"/>
                  </a:lnTo>
                  <a:lnTo>
                    <a:pt x="232613" y="1583474"/>
                  </a:lnTo>
                  <a:lnTo>
                    <a:pt x="247053" y="1542415"/>
                  </a:lnTo>
                  <a:lnTo>
                    <a:pt x="272249" y="1505165"/>
                  </a:lnTo>
                  <a:lnTo>
                    <a:pt x="306095" y="1475574"/>
                  </a:lnTo>
                  <a:lnTo>
                    <a:pt x="345046" y="1456156"/>
                  </a:lnTo>
                  <a:lnTo>
                    <a:pt x="387007" y="1447038"/>
                  </a:lnTo>
                  <a:lnTo>
                    <a:pt x="429882" y="1448333"/>
                  </a:lnTo>
                  <a:lnTo>
                    <a:pt x="471589" y="1460157"/>
                  </a:lnTo>
                  <a:lnTo>
                    <a:pt x="510019" y="1482648"/>
                  </a:lnTo>
                  <a:lnTo>
                    <a:pt x="510019" y="1456728"/>
                  </a:lnTo>
                  <a:lnTo>
                    <a:pt x="493725" y="1447038"/>
                  </a:lnTo>
                  <a:lnTo>
                    <a:pt x="481520" y="1439786"/>
                  </a:lnTo>
                  <a:lnTo>
                    <a:pt x="434238" y="1426095"/>
                  </a:lnTo>
                  <a:lnTo>
                    <a:pt x="385572" y="1424432"/>
                  </a:lnTo>
                  <a:lnTo>
                    <a:pt x="337908" y="1434642"/>
                  </a:lnTo>
                  <a:lnTo>
                    <a:pt x="293649" y="1456601"/>
                  </a:lnTo>
                  <a:lnTo>
                    <a:pt x="255181" y="1490179"/>
                  </a:lnTo>
                  <a:lnTo>
                    <a:pt x="226631" y="1532458"/>
                  </a:lnTo>
                  <a:lnTo>
                    <a:pt x="210337" y="1579041"/>
                  </a:lnTo>
                  <a:lnTo>
                    <a:pt x="206260" y="1626120"/>
                  </a:lnTo>
                  <a:lnTo>
                    <a:pt x="206336" y="1628724"/>
                  </a:lnTo>
                  <a:lnTo>
                    <a:pt x="213880" y="1675536"/>
                  </a:lnTo>
                  <a:lnTo>
                    <a:pt x="233400" y="1720672"/>
                  </a:lnTo>
                  <a:lnTo>
                    <a:pt x="264528" y="1760524"/>
                  </a:lnTo>
                  <a:lnTo>
                    <a:pt x="223989" y="1806435"/>
                  </a:lnTo>
                  <a:lnTo>
                    <a:pt x="210121" y="1792008"/>
                  </a:lnTo>
                  <a:lnTo>
                    <a:pt x="197599" y="1776730"/>
                  </a:lnTo>
                  <a:lnTo>
                    <a:pt x="186410" y="1760740"/>
                  </a:lnTo>
                  <a:lnTo>
                    <a:pt x="176542" y="1744103"/>
                  </a:lnTo>
                  <a:lnTo>
                    <a:pt x="198094" y="1733537"/>
                  </a:lnTo>
                  <a:lnTo>
                    <a:pt x="200431" y="1726755"/>
                  </a:lnTo>
                  <a:lnTo>
                    <a:pt x="198958" y="1723758"/>
                  </a:lnTo>
                  <a:lnTo>
                    <a:pt x="194894" y="1715503"/>
                  </a:lnTo>
                  <a:lnTo>
                    <a:pt x="188036" y="1713166"/>
                  </a:lnTo>
                  <a:lnTo>
                    <a:pt x="166497" y="1723758"/>
                  </a:lnTo>
                  <a:lnTo>
                    <a:pt x="159346" y="1705368"/>
                  </a:lnTo>
                  <a:lnTo>
                    <a:pt x="153670" y="1686572"/>
                  </a:lnTo>
                  <a:lnTo>
                    <a:pt x="149466" y="1667433"/>
                  </a:lnTo>
                  <a:lnTo>
                    <a:pt x="146685" y="1648066"/>
                  </a:lnTo>
                  <a:lnTo>
                    <a:pt x="170408" y="1646567"/>
                  </a:lnTo>
                  <a:lnTo>
                    <a:pt x="175171" y="1641195"/>
                  </a:lnTo>
                  <a:lnTo>
                    <a:pt x="174383" y="1628724"/>
                  </a:lnTo>
                  <a:lnTo>
                    <a:pt x="170891" y="1625434"/>
                  </a:lnTo>
                  <a:lnTo>
                    <a:pt x="169443" y="1624076"/>
                  </a:lnTo>
                  <a:lnTo>
                    <a:pt x="162750" y="1624342"/>
                  </a:lnTo>
                  <a:lnTo>
                    <a:pt x="145224" y="1625434"/>
                  </a:lnTo>
                  <a:lnTo>
                    <a:pt x="145618" y="1605889"/>
                  </a:lnTo>
                  <a:lnTo>
                    <a:pt x="147472" y="1586395"/>
                  </a:lnTo>
                  <a:lnTo>
                    <a:pt x="150812" y="1567053"/>
                  </a:lnTo>
                  <a:lnTo>
                    <a:pt x="155638" y="1547926"/>
                  </a:lnTo>
                  <a:lnTo>
                    <a:pt x="172262" y="1553591"/>
                  </a:lnTo>
                  <a:lnTo>
                    <a:pt x="173520" y="1553959"/>
                  </a:lnTo>
                  <a:lnTo>
                    <a:pt x="174739" y="1554162"/>
                  </a:lnTo>
                  <a:lnTo>
                    <a:pt x="180695" y="1554162"/>
                  </a:lnTo>
                  <a:lnTo>
                    <a:pt x="185102" y="1551216"/>
                  </a:lnTo>
                  <a:lnTo>
                    <a:pt x="186232" y="1547926"/>
                  </a:lnTo>
                  <a:lnTo>
                    <a:pt x="188760" y="1540548"/>
                  </a:lnTo>
                  <a:lnTo>
                    <a:pt x="185572" y="1534109"/>
                  </a:lnTo>
                  <a:lnTo>
                    <a:pt x="162991" y="1526400"/>
                  </a:lnTo>
                  <a:lnTo>
                    <a:pt x="170726" y="1508683"/>
                  </a:lnTo>
                  <a:lnTo>
                    <a:pt x="179857" y="1491462"/>
                  </a:lnTo>
                  <a:lnTo>
                    <a:pt x="190398" y="1474812"/>
                  </a:lnTo>
                  <a:lnTo>
                    <a:pt x="202361" y="1458785"/>
                  </a:lnTo>
                  <a:lnTo>
                    <a:pt x="217728" y="1472298"/>
                  </a:lnTo>
                  <a:lnTo>
                    <a:pt x="220383" y="1473225"/>
                  </a:lnTo>
                  <a:lnTo>
                    <a:pt x="226237" y="1473225"/>
                  </a:lnTo>
                  <a:lnTo>
                    <a:pt x="229362" y="1471942"/>
                  </a:lnTo>
                  <a:lnTo>
                    <a:pt x="235762" y="1464703"/>
                  </a:lnTo>
                  <a:lnTo>
                    <a:pt x="235381" y="1458785"/>
                  </a:lnTo>
                  <a:lnTo>
                    <a:pt x="235305" y="1457540"/>
                  </a:lnTo>
                  <a:lnTo>
                    <a:pt x="217474" y="1441818"/>
                  </a:lnTo>
                  <a:lnTo>
                    <a:pt x="231876" y="1427949"/>
                  </a:lnTo>
                  <a:lnTo>
                    <a:pt x="247078" y="1415389"/>
                  </a:lnTo>
                  <a:lnTo>
                    <a:pt x="263017" y="1404162"/>
                  </a:lnTo>
                  <a:lnTo>
                    <a:pt x="279628" y="1394269"/>
                  </a:lnTo>
                  <a:lnTo>
                    <a:pt x="289382" y="1414119"/>
                  </a:lnTo>
                  <a:lnTo>
                    <a:pt x="293420" y="1416456"/>
                  </a:lnTo>
                  <a:lnTo>
                    <a:pt x="299288" y="1416456"/>
                  </a:lnTo>
                  <a:lnTo>
                    <a:pt x="300990" y="1416088"/>
                  </a:lnTo>
                  <a:lnTo>
                    <a:pt x="308229" y="1412532"/>
                  </a:lnTo>
                  <a:lnTo>
                    <a:pt x="310578" y="1405750"/>
                  </a:lnTo>
                  <a:lnTo>
                    <a:pt x="304939" y="1394269"/>
                  </a:lnTo>
                  <a:lnTo>
                    <a:pt x="299961" y="1384160"/>
                  </a:lnTo>
                  <a:lnTo>
                    <a:pt x="318376" y="1376997"/>
                  </a:lnTo>
                  <a:lnTo>
                    <a:pt x="337223" y="1371269"/>
                  </a:lnTo>
                  <a:lnTo>
                    <a:pt x="349554" y="1368526"/>
                  </a:lnTo>
                  <a:lnTo>
                    <a:pt x="356387" y="1367002"/>
                  </a:lnTo>
                  <a:lnTo>
                    <a:pt x="375793" y="1364195"/>
                  </a:lnTo>
                  <a:lnTo>
                    <a:pt x="377291" y="1387881"/>
                  </a:lnTo>
                  <a:lnTo>
                    <a:pt x="382270" y="1392478"/>
                  </a:lnTo>
                  <a:lnTo>
                    <a:pt x="388721" y="1392478"/>
                  </a:lnTo>
                  <a:lnTo>
                    <a:pt x="395224" y="1392047"/>
                  </a:lnTo>
                  <a:lnTo>
                    <a:pt x="399973" y="1386674"/>
                  </a:lnTo>
                  <a:lnTo>
                    <a:pt x="398551" y="1364195"/>
                  </a:lnTo>
                  <a:lnTo>
                    <a:pt x="398475" y="1362925"/>
                  </a:lnTo>
                  <a:lnTo>
                    <a:pt x="400100" y="1362900"/>
                  </a:lnTo>
                  <a:lnTo>
                    <a:pt x="401764" y="1362671"/>
                  </a:lnTo>
                  <a:lnTo>
                    <a:pt x="403428" y="1362671"/>
                  </a:lnTo>
                  <a:lnTo>
                    <a:pt x="421767" y="1363357"/>
                  </a:lnTo>
                  <a:lnTo>
                    <a:pt x="440042" y="1365377"/>
                  </a:lnTo>
                  <a:lnTo>
                    <a:pt x="458203" y="1368691"/>
                  </a:lnTo>
                  <a:lnTo>
                    <a:pt x="476148" y="1373263"/>
                  </a:lnTo>
                  <a:lnTo>
                    <a:pt x="468376" y="1395844"/>
                  </a:lnTo>
                  <a:lnTo>
                    <a:pt x="471551" y="1402283"/>
                  </a:lnTo>
                  <a:lnTo>
                    <a:pt x="478713" y="1404734"/>
                  </a:lnTo>
                  <a:lnTo>
                    <a:pt x="479933" y="1404937"/>
                  </a:lnTo>
                  <a:lnTo>
                    <a:pt x="485889" y="1404937"/>
                  </a:lnTo>
                  <a:lnTo>
                    <a:pt x="490296" y="1401991"/>
                  </a:lnTo>
                  <a:lnTo>
                    <a:pt x="497636" y="1380591"/>
                  </a:lnTo>
                  <a:lnTo>
                    <a:pt x="515416" y="1388287"/>
                  </a:lnTo>
                  <a:lnTo>
                    <a:pt x="532714" y="1397342"/>
                  </a:lnTo>
                  <a:lnTo>
                    <a:pt x="549452" y="1407807"/>
                  </a:lnTo>
                  <a:lnTo>
                    <a:pt x="565518" y="1419745"/>
                  </a:lnTo>
                  <a:lnTo>
                    <a:pt x="565518" y="1391513"/>
                  </a:lnTo>
                  <a:lnTo>
                    <a:pt x="520052" y="1365377"/>
                  </a:lnTo>
                  <a:lnTo>
                    <a:pt x="494792" y="1355344"/>
                  </a:lnTo>
                  <a:lnTo>
                    <a:pt x="494665" y="1355166"/>
                  </a:lnTo>
                  <a:lnTo>
                    <a:pt x="494474" y="1355102"/>
                  </a:lnTo>
                  <a:lnTo>
                    <a:pt x="494347" y="1355051"/>
                  </a:lnTo>
                  <a:lnTo>
                    <a:pt x="494207" y="1355102"/>
                  </a:lnTo>
                  <a:lnTo>
                    <a:pt x="467690" y="1347520"/>
                  </a:lnTo>
                  <a:lnTo>
                    <a:pt x="440855" y="1342618"/>
                  </a:lnTo>
                  <a:lnTo>
                    <a:pt x="417360" y="1340624"/>
                  </a:lnTo>
                  <a:lnTo>
                    <a:pt x="413766" y="1340319"/>
                  </a:lnTo>
                  <a:lnTo>
                    <a:pt x="386638" y="1340624"/>
                  </a:lnTo>
                  <a:lnTo>
                    <a:pt x="386321" y="1340624"/>
                  </a:lnTo>
                  <a:lnTo>
                    <a:pt x="386067" y="1340497"/>
                  </a:lnTo>
                  <a:lnTo>
                    <a:pt x="385406" y="1340535"/>
                  </a:lnTo>
                  <a:lnTo>
                    <a:pt x="385178" y="1340700"/>
                  </a:lnTo>
                  <a:lnTo>
                    <a:pt x="357886" y="1343812"/>
                  </a:lnTo>
                  <a:lnTo>
                    <a:pt x="331279" y="1349476"/>
                  </a:lnTo>
                  <a:lnTo>
                    <a:pt x="305244" y="1357706"/>
                  </a:lnTo>
                  <a:lnTo>
                    <a:pt x="279908" y="1368526"/>
                  </a:lnTo>
                  <a:lnTo>
                    <a:pt x="279565" y="1368615"/>
                  </a:lnTo>
                  <a:lnTo>
                    <a:pt x="279476" y="1368755"/>
                  </a:lnTo>
                  <a:lnTo>
                    <a:pt x="255739" y="1381798"/>
                  </a:lnTo>
                  <a:lnTo>
                    <a:pt x="212102" y="1414868"/>
                  </a:lnTo>
                  <a:lnTo>
                    <a:pt x="174942" y="1456944"/>
                  </a:lnTo>
                  <a:lnTo>
                    <a:pt x="147561" y="1504264"/>
                  </a:lnTo>
                  <a:lnTo>
                    <a:pt x="137553" y="1529410"/>
                  </a:lnTo>
                  <a:lnTo>
                    <a:pt x="137414" y="1529524"/>
                  </a:lnTo>
                  <a:lnTo>
                    <a:pt x="137350" y="1529943"/>
                  </a:lnTo>
                  <a:lnTo>
                    <a:pt x="129730" y="1556359"/>
                  </a:lnTo>
                  <a:lnTo>
                    <a:pt x="124802" y="1583156"/>
                  </a:lnTo>
                  <a:lnTo>
                    <a:pt x="122504" y="1610220"/>
                  </a:lnTo>
                  <a:lnTo>
                    <a:pt x="122809" y="1635226"/>
                  </a:lnTo>
                  <a:lnTo>
                    <a:pt x="122897" y="1638744"/>
                  </a:lnTo>
                  <a:lnTo>
                    <a:pt x="126022" y="1665973"/>
                  </a:lnTo>
                  <a:lnTo>
                    <a:pt x="131686" y="1692529"/>
                  </a:lnTo>
                  <a:lnTo>
                    <a:pt x="139928" y="1718500"/>
                  </a:lnTo>
                  <a:lnTo>
                    <a:pt x="150774" y="1743837"/>
                  </a:lnTo>
                  <a:lnTo>
                    <a:pt x="150888" y="1744192"/>
                  </a:lnTo>
                  <a:lnTo>
                    <a:pt x="164058" y="1767967"/>
                  </a:lnTo>
                  <a:lnTo>
                    <a:pt x="179438" y="1790420"/>
                  </a:lnTo>
                  <a:lnTo>
                    <a:pt x="217360" y="1831213"/>
                  </a:lnTo>
                  <a:lnTo>
                    <a:pt x="223520" y="1834045"/>
                  </a:lnTo>
                  <a:lnTo>
                    <a:pt x="225361" y="1834045"/>
                  </a:lnTo>
                  <a:lnTo>
                    <a:pt x="225590" y="1833994"/>
                  </a:lnTo>
                  <a:lnTo>
                    <a:pt x="226402" y="1833956"/>
                  </a:lnTo>
                  <a:lnTo>
                    <a:pt x="227126" y="1833587"/>
                  </a:lnTo>
                  <a:lnTo>
                    <a:pt x="228498" y="1833245"/>
                  </a:lnTo>
                  <a:lnTo>
                    <a:pt x="229108" y="1833206"/>
                  </a:lnTo>
                  <a:lnTo>
                    <a:pt x="229654" y="1832927"/>
                  </a:lnTo>
                  <a:lnTo>
                    <a:pt x="231089" y="1832279"/>
                  </a:lnTo>
                  <a:lnTo>
                    <a:pt x="232359" y="1831390"/>
                  </a:lnTo>
                  <a:lnTo>
                    <a:pt x="254393" y="1806435"/>
                  </a:lnTo>
                  <a:lnTo>
                    <a:pt x="309994" y="1743468"/>
                  </a:lnTo>
                  <a:lnTo>
                    <a:pt x="378904" y="1665414"/>
                  </a:lnTo>
                  <a:lnTo>
                    <a:pt x="400977" y="1640471"/>
                  </a:lnTo>
                  <a:lnTo>
                    <a:pt x="452678" y="1581950"/>
                  </a:lnTo>
                  <a:lnTo>
                    <a:pt x="464908" y="1568094"/>
                  </a:lnTo>
                  <a:lnTo>
                    <a:pt x="555421" y="1465630"/>
                  </a:lnTo>
                  <a:lnTo>
                    <a:pt x="570585" y="1448460"/>
                  </a:lnTo>
                  <a:lnTo>
                    <a:pt x="592505" y="1423644"/>
                  </a:lnTo>
                  <a:lnTo>
                    <a:pt x="593445" y="1420469"/>
                  </a:lnTo>
                  <a:close/>
                </a:path>
                <a:path w="1080135" h="3586479">
                  <a:moveTo>
                    <a:pt x="615746" y="1602232"/>
                  </a:moveTo>
                  <a:lnTo>
                    <a:pt x="610679" y="1597152"/>
                  </a:lnTo>
                  <a:lnTo>
                    <a:pt x="498614" y="1597152"/>
                  </a:lnTo>
                  <a:lnTo>
                    <a:pt x="493522" y="1602232"/>
                  </a:lnTo>
                  <a:lnTo>
                    <a:pt x="493522" y="1614741"/>
                  </a:lnTo>
                  <a:lnTo>
                    <a:pt x="498614" y="1619834"/>
                  </a:lnTo>
                  <a:lnTo>
                    <a:pt x="610679" y="1619834"/>
                  </a:lnTo>
                  <a:lnTo>
                    <a:pt x="615746" y="1614741"/>
                  </a:lnTo>
                  <a:lnTo>
                    <a:pt x="615746" y="1602232"/>
                  </a:lnTo>
                  <a:close/>
                </a:path>
                <a:path w="1080135" h="3586479">
                  <a:moveTo>
                    <a:pt x="706780" y="1928698"/>
                  </a:moveTo>
                  <a:lnTo>
                    <a:pt x="696798" y="1879498"/>
                  </a:lnTo>
                  <a:lnTo>
                    <a:pt x="684060" y="1860664"/>
                  </a:lnTo>
                  <a:lnTo>
                    <a:pt x="684060" y="1928698"/>
                  </a:lnTo>
                  <a:lnTo>
                    <a:pt x="675881" y="1969071"/>
                  </a:lnTo>
                  <a:lnTo>
                    <a:pt x="653554" y="2002078"/>
                  </a:lnTo>
                  <a:lnTo>
                    <a:pt x="620483" y="2024367"/>
                  </a:lnTo>
                  <a:lnTo>
                    <a:pt x="580009" y="2032533"/>
                  </a:lnTo>
                  <a:lnTo>
                    <a:pt x="539610" y="2024367"/>
                  </a:lnTo>
                  <a:lnTo>
                    <a:pt x="506539" y="2002091"/>
                  </a:lnTo>
                  <a:lnTo>
                    <a:pt x="484212" y="1969084"/>
                  </a:lnTo>
                  <a:lnTo>
                    <a:pt x="476008" y="1928698"/>
                  </a:lnTo>
                  <a:lnTo>
                    <a:pt x="476059" y="1928215"/>
                  </a:lnTo>
                  <a:lnTo>
                    <a:pt x="511568" y="1947189"/>
                  </a:lnTo>
                  <a:lnTo>
                    <a:pt x="513245" y="1948116"/>
                  </a:lnTo>
                  <a:lnTo>
                    <a:pt x="515086" y="1948573"/>
                  </a:lnTo>
                  <a:lnTo>
                    <a:pt x="519010" y="1948573"/>
                  </a:lnTo>
                  <a:lnTo>
                    <a:pt x="521106" y="1948002"/>
                  </a:lnTo>
                  <a:lnTo>
                    <a:pt x="522922" y="1946846"/>
                  </a:lnTo>
                  <a:lnTo>
                    <a:pt x="526376" y="1944712"/>
                  </a:lnTo>
                  <a:lnTo>
                    <a:pt x="528421" y="1940902"/>
                  </a:lnTo>
                  <a:lnTo>
                    <a:pt x="528002" y="1928215"/>
                  </a:lnTo>
                  <a:lnTo>
                    <a:pt x="527672" y="1917928"/>
                  </a:lnTo>
                  <a:lnTo>
                    <a:pt x="525780" y="1859495"/>
                  </a:lnTo>
                  <a:lnTo>
                    <a:pt x="525170" y="1840852"/>
                  </a:lnTo>
                  <a:lnTo>
                    <a:pt x="537654" y="1834121"/>
                  </a:lnTo>
                  <a:lnTo>
                    <a:pt x="551014" y="1829092"/>
                  </a:lnTo>
                  <a:lnTo>
                    <a:pt x="565188" y="1825942"/>
                  </a:lnTo>
                  <a:lnTo>
                    <a:pt x="580009" y="1824863"/>
                  </a:lnTo>
                  <a:lnTo>
                    <a:pt x="620471" y="1833029"/>
                  </a:lnTo>
                  <a:lnTo>
                    <a:pt x="653554" y="1855304"/>
                  </a:lnTo>
                  <a:lnTo>
                    <a:pt x="675868" y="1888312"/>
                  </a:lnTo>
                  <a:lnTo>
                    <a:pt x="684060" y="1928698"/>
                  </a:lnTo>
                  <a:lnTo>
                    <a:pt x="684060" y="1860664"/>
                  </a:lnTo>
                  <a:lnTo>
                    <a:pt x="669607" y="1839277"/>
                  </a:lnTo>
                  <a:lnTo>
                    <a:pt x="648195" y="1824863"/>
                  </a:lnTo>
                  <a:lnTo>
                    <a:pt x="633844" y="1815198"/>
                  </a:lnTo>
                  <a:lnTo>
                    <a:pt x="629297" y="1812137"/>
                  </a:lnTo>
                  <a:lnTo>
                    <a:pt x="580009" y="1802168"/>
                  </a:lnTo>
                  <a:lnTo>
                    <a:pt x="565264" y="1803044"/>
                  </a:lnTo>
                  <a:lnTo>
                    <a:pt x="551014" y="1805584"/>
                  </a:lnTo>
                  <a:lnTo>
                    <a:pt x="537349" y="1809661"/>
                  </a:lnTo>
                  <a:lnTo>
                    <a:pt x="524357" y="1815198"/>
                  </a:lnTo>
                  <a:lnTo>
                    <a:pt x="521601" y="1729727"/>
                  </a:lnTo>
                  <a:lnTo>
                    <a:pt x="520814" y="1705279"/>
                  </a:lnTo>
                  <a:lnTo>
                    <a:pt x="518541" y="1701647"/>
                  </a:lnTo>
                  <a:lnTo>
                    <a:pt x="511352" y="1697812"/>
                  </a:lnTo>
                  <a:lnTo>
                    <a:pt x="507022" y="1697951"/>
                  </a:lnTo>
                  <a:lnTo>
                    <a:pt x="504952" y="1699247"/>
                  </a:lnTo>
                  <a:lnTo>
                    <a:pt x="504952" y="1917928"/>
                  </a:lnTo>
                  <a:lnTo>
                    <a:pt x="479234" y="1904199"/>
                  </a:lnTo>
                  <a:lnTo>
                    <a:pt x="495134" y="1869389"/>
                  </a:lnTo>
                  <a:lnTo>
                    <a:pt x="503059" y="1859495"/>
                  </a:lnTo>
                  <a:lnTo>
                    <a:pt x="504952" y="1917928"/>
                  </a:lnTo>
                  <a:lnTo>
                    <a:pt x="504952" y="1699247"/>
                  </a:lnTo>
                  <a:lnTo>
                    <a:pt x="502107" y="1700999"/>
                  </a:lnTo>
                  <a:lnTo>
                    <a:pt x="502107" y="1829092"/>
                  </a:lnTo>
                  <a:lnTo>
                    <a:pt x="487692" y="1842274"/>
                  </a:lnTo>
                  <a:lnTo>
                    <a:pt x="475437" y="1857489"/>
                  </a:lnTo>
                  <a:lnTo>
                    <a:pt x="465620" y="1874507"/>
                  </a:lnTo>
                  <a:lnTo>
                    <a:pt x="458520" y="1893062"/>
                  </a:lnTo>
                  <a:lnTo>
                    <a:pt x="338670" y="1829054"/>
                  </a:lnTo>
                  <a:lnTo>
                    <a:pt x="498881" y="1729727"/>
                  </a:lnTo>
                  <a:lnTo>
                    <a:pt x="502107" y="1829092"/>
                  </a:lnTo>
                  <a:lnTo>
                    <a:pt x="502107" y="1700999"/>
                  </a:lnTo>
                  <a:lnTo>
                    <a:pt x="306527" y="1822272"/>
                  </a:lnTo>
                  <a:lnTo>
                    <a:pt x="304558" y="1825942"/>
                  </a:lnTo>
                  <a:lnTo>
                    <a:pt x="304584" y="1829092"/>
                  </a:lnTo>
                  <a:lnTo>
                    <a:pt x="304761" y="1834197"/>
                  </a:lnTo>
                  <a:lnTo>
                    <a:pt x="307035" y="1837855"/>
                  </a:lnTo>
                  <a:lnTo>
                    <a:pt x="453948" y="1916353"/>
                  </a:lnTo>
                  <a:lnTo>
                    <a:pt x="453542" y="1920392"/>
                  </a:lnTo>
                  <a:lnTo>
                    <a:pt x="453339" y="1924507"/>
                  </a:lnTo>
                  <a:lnTo>
                    <a:pt x="453339" y="1928698"/>
                  </a:lnTo>
                  <a:lnTo>
                    <a:pt x="463283" y="1977898"/>
                  </a:lnTo>
                  <a:lnTo>
                    <a:pt x="490448" y="2018118"/>
                  </a:lnTo>
                  <a:lnTo>
                    <a:pt x="530720" y="2045258"/>
                  </a:lnTo>
                  <a:lnTo>
                    <a:pt x="580009" y="2055215"/>
                  </a:lnTo>
                  <a:lnTo>
                    <a:pt x="629297" y="2045258"/>
                  </a:lnTo>
                  <a:lnTo>
                    <a:pt x="648195" y="2032533"/>
                  </a:lnTo>
                  <a:lnTo>
                    <a:pt x="669607" y="2018118"/>
                  </a:lnTo>
                  <a:lnTo>
                    <a:pt x="696798" y="1977898"/>
                  </a:lnTo>
                  <a:lnTo>
                    <a:pt x="706780" y="1928698"/>
                  </a:lnTo>
                  <a:close/>
                </a:path>
                <a:path w="1080135" h="3586479">
                  <a:moveTo>
                    <a:pt x="732764" y="3568623"/>
                  </a:moveTo>
                  <a:lnTo>
                    <a:pt x="727748" y="3563493"/>
                  </a:lnTo>
                  <a:lnTo>
                    <a:pt x="355574" y="3563493"/>
                  </a:lnTo>
                  <a:lnTo>
                    <a:pt x="392645" y="3528212"/>
                  </a:lnTo>
                  <a:lnTo>
                    <a:pt x="420484" y="3485819"/>
                  </a:lnTo>
                  <a:lnTo>
                    <a:pt x="437997" y="3437928"/>
                  </a:lnTo>
                  <a:lnTo>
                    <a:pt x="444080" y="3386175"/>
                  </a:lnTo>
                  <a:lnTo>
                    <a:pt x="442366" y="3358870"/>
                  </a:lnTo>
                  <a:lnTo>
                    <a:pt x="437375" y="3332403"/>
                  </a:lnTo>
                  <a:lnTo>
                    <a:pt x="429323" y="3307029"/>
                  </a:lnTo>
                  <a:lnTo>
                    <a:pt x="421182" y="3289058"/>
                  </a:lnTo>
                  <a:lnTo>
                    <a:pt x="421182" y="3386175"/>
                  </a:lnTo>
                  <a:lnTo>
                    <a:pt x="416369" y="3430193"/>
                  </a:lnTo>
                  <a:lnTo>
                    <a:pt x="402399" y="3471151"/>
                  </a:lnTo>
                  <a:lnTo>
                    <a:pt x="380072" y="3507841"/>
                  </a:lnTo>
                  <a:lnTo>
                    <a:pt x="350126" y="3539020"/>
                  </a:lnTo>
                  <a:lnTo>
                    <a:pt x="313334" y="3563493"/>
                  </a:lnTo>
                  <a:lnTo>
                    <a:pt x="130530" y="3563493"/>
                  </a:lnTo>
                  <a:lnTo>
                    <a:pt x="93840" y="3539020"/>
                  </a:lnTo>
                  <a:lnTo>
                    <a:pt x="63957" y="3507841"/>
                  </a:lnTo>
                  <a:lnTo>
                    <a:pt x="41656" y="3471151"/>
                  </a:lnTo>
                  <a:lnTo>
                    <a:pt x="27698" y="3430193"/>
                  </a:lnTo>
                  <a:lnTo>
                    <a:pt x="22885" y="3386175"/>
                  </a:lnTo>
                  <a:lnTo>
                    <a:pt x="24218" y="3362998"/>
                  </a:lnTo>
                  <a:lnTo>
                    <a:pt x="28143" y="3340531"/>
                  </a:lnTo>
                  <a:lnTo>
                    <a:pt x="34518" y="3318941"/>
                  </a:lnTo>
                  <a:lnTo>
                    <a:pt x="43218" y="3298367"/>
                  </a:lnTo>
                  <a:lnTo>
                    <a:pt x="282587" y="3298367"/>
                  </a:lnTo>
                  <a:lnTo>
                    <a:pt x="287693" y="3293338"/>
                  </a:lnTo>
                  <a:lnTo>
                    <a:pt x="287693" y="3280714"/>
                  </a:lnTo>
                  <a:lnTo>
                    <a:pt x="282587" y="3275393"/>
                  </a:lnTo>
                  <a:lnTo>
                    <a:pt x="56273" y="3275393"/>
                  </a:lnTo>
                  <a:lnTo>
                    <a:pt x="63842" y="3264852"/>
                  </a:lnTo>
                  <a:lnTo>
                    <a:pt x="68160" y="3259734"/>
                  </a:lnTo>
                  <a:lnTo>
                    <a:pt x="375907" y="3259734"/>
                  </a:lnTo>
                  <a:lnTo>
                    <a:pt x="379933" y="3264852"/>
                  </a:lnTo>
                  <a:lnTo>
                    <a:pt x="383959" y="3270072"/>
                  </a:lnTo>
                  <a:lnTo>
                    <a:pt x="387502" y="3275393"/>
                  </a:lnTo>
                  <a:lnTo>
                    <a:pt x="314617" y="3275393"/>
                  </a:lnTo>
                  <a:lnTo>
                    <a:pt x="309511" y="3280714"/>
                  </a:lnTo>
                  <a:lnTo>
                    <a:pt x="309511" y="3293338"/>
                  </a:lnTo>
                  <a:lnTo>
                    <a:pt x="314617" y="3298367"/>
                  </a:lnTo>
                  <a:lnTo>
                    <a:pt x="400558" y="3298367"/>
                  </a:lnTo>
                  <a:lnTo>
                    <a:pt x="409295" y="3318941"/>
                  </a:lnTo>
                  <a:lnTo>
                    <a:pt x="415772" y="3340531"/>
                  </a:lnTo>
                  <a:lnTo>
                    <a:pt x="419798" y="3362998"/>
                  </a:lnTo>
                  <a:lnTo>
                    <a:pt x="421182" y="3386175"/>
                  </a:lnTo>
                  <a:lnTo>
                    <a:pt x="421182" y="3289058"/>
                  </a:lnTo>
                  <a:lnTo>
                    <a:pt x="418439" y="3282988"/>
                  </a:lnTo>
                  <a:lnTo>
                    <a:pt x="417944" y="3281705"/>
                  </a:lnTo>
                  <a:lnTo>
                    <a:pt x="417461" y="3281210"/>
                  </a:lnTo>
                  <a:lnTo>
                    <a:pt x="403275" y="3259734"/>
                  </a:lnTo>
                  <a:lnTo>
                    <a:pt x="394030" y="3245726"/>
                  </a:lnTo>
                  <a:lnTo>
                    <a:pt x="385267" y="3236760"/>
                  </a:lnTo>
                  <a:lnTo>
                    <a:pt x="364324" y="3215322"/>
                  </a:lnTo>
                  <a:lnTo>
                    <a:pt x="354101" y="3208261"/>
                  </a:lnTo>
                  <a:lnTo>
                    <a:pt x="354101" y="3236760"/>
                  </a:lnTo>
                  <a:lnTo>
                    <a:pt x="90068" y="3236760"/>
                  </a:lnTo>
                  <a:lnTo>
                    <a:pt x="126707" y="3210750"/>
                  </a:lnTo>
                  <a:lnTo>
                    <a:pt x="169240" y="3193402"/>
                  </a:lnTo>
                  <a:lnTo>
                    <a:pt x="174244" y="3192119"/>
                  </a:lnTo>
                  <a:lnTo>
                    <a:pt x="177495" y="3187585"/>
                  </a:lnTo>
                  <a:lnTo>
                    <a:pt x="177495" y="3146183"/>
                  </a:lnTo>
                  <a:lnTo>
                    <a:pt x="199682" y="3146183"/>
                  </a:lnTo>
                  <a:lnTo>
                    <a:pt x="204698" y="3141154"/>
                  </a:lnTo>
                  <a:lnTo>
                    <a:pt x="204698" y="3128543"/>
                  </a:lnTo>
                  <a:lnTo>
                    <a:pt x="199682" y="3123514"/>
                  </a:lnTo>
                  <a:lnTo>
                    <a:pt x="177495" y="3123514"/>
                  </a:lnTo>
                  <a:lnTo>
                    <a:pt x="177495" y="3095523"/>
                  </a:lnTo>
                  <a:lnTo>
                    <a:pt x="199682" y="3095523"/>
                  </a:lnTo>
                  <a:lnTo>
                    <a:pt x="204698" y="3090202"/>
                  </a:lnTo>
                  <a:lnTo>
                    <a:pt x="204698" y="3077591"/>
                  </a:lnTo>
                  <a:lnTo>
                    <a:pt x="199682" y="3072561"/>
                  </a:lnTo>
                  <a:lnTo>
                    <a:pt x="177495" y="3072561"/>
                  </a:lnTo>
                  <a:lnTo>
                    <a:pt x="177495" y="3044571"/>
                  </a:lnTo>
                  <a:lnTo>
                    <a:pt x="199682" y="3044571"/>
                  </a:lnTo>
                  <a:lnTo>
                    <a:pt x="204698" y="3039440"/>
                  </a:lnTo>
                  <a:lnTo>
                    <a:pt x="204698" y="3026626"/>
                  </a:lnTo>
                  <a:lnTo>
                    <a:pt x="199682" y="3021609"/>
                  </a:lnTo>
                  <a:lnTo>
                    <a:pt x="177495" y="3021609"/>
                  </a:lnTo>
                  <a:lnTo>
                    <a:pt x="177495" y="2993618"/>
                  </a:lnTo>
                  <a:lnTo>
                    <a:pt x="199682" y="2993618"/>
                  </a:lnTo>
                  <a:lnTo>
                    <a:pt x="204698" y="2988487"/>
                  </a:lnTo>
                  <a:lnTo>
                    <a:pt x="204698" y="2975876"/>
                  </a:lnTo>
                  <a:lnTo>
                    <a:pt x="199682" y="2970555"/>
                  </a:lnTo>
                  <a:lnTo>
                    <a:pt x="177495" y="2970555"/>
                  </a:lnTo>
                  <a:lnTo>
                    <a:pt x="177495" y="2942856"/>
                  </a:lnTo>
                  <a:lnTo>
                    <a:pt x="199682" y="2942856"/>
                  </a:lnTo>
                  <a:lnTo>
                    <a:pt x="204698" y="2937535"/>
                  </a:lnTo>
                  <a:lnTo>
                    <a:pt x="204698" y="2924911"/>
                  </a:lnTo>
                  <a:lnTo>
                    <a:pt x="199682" y="2919895"/>
                  </a:lnTo>
                  <a:lnTo>
                    <a:pt x="177495" y="2919895"/>
                  </a:lnTo>
                  <a:lnTo>
                    <a:pt x="177495" y="2891904"/>
                  </a:lnTo>
                  <a:lnTo>
                    <a:pt x="199682" y="2891904"/>
                  </a:lnTo>
                  <a:lnTo>
                    <a:pt x="204698" y="2886583"/>
                  </a:lnTo>
                  <a:lnTo>
                    <a:pt x="204698" y="2873959"/>
                  </a:lnTo>
                  <a:lnTo>
                    <a:pt x="199682" y="2868930"/>
                  </a:lnTo>
                  <a:lnTo>
                    <a:pt x="177495" y="2868930"/>
                  </a:lnTo>
                  <a:lnTo>
                    <a:pt x="177495" y="2859862"/>
                  </a:lnTo>
                  <a:lnTo>
                    <a:pt x="266280" y="2859862"/>
                  </a:lnTo>
                  <a:lnTo>
                    <a:pt x="266280" y="3187585"/>
                  </a:lnTo>
                  <a:lnTo>
                    <a:pt x="269824" y="3192119"/>
                  </a:lnTo>
                  <a:lnTo>
                    <a:pt x="317296" y="3210750"/>
                  </a:lnTo>
                  <a:lnTo>
                    <a:pt x="354101" y="3236760"/>
                  </a:lnTo>
                  <a:lnTo>
                    <a:pt x="354101" y="3208261"/>
                  </a:lnTo>
                  <a:lnTo>
                    <a:pt x="329120" y="3190989"/>
                  </a:lnTo>
                  <a:lnTo>
                    <a:pt x="289166" y="3173692"/>
                  </a:lnTo>
                  <a:lnTo>
                    <a:pt x="289166" y="2859862"/>
                  </a:lnTo>
                  <a:lnTo>
                    <a:pt x="303999" y="2859862"/>
                  </a:lnTo>
                  <a:lnTo>
                    <a:pt x="309308" y="2854845"/>
                  </a:lnTo>
                  <a:lnTo>
                    <a:pt x="309308" y="2836900"/>
                  </a:lnTo>
                  <a:lnTo>
                    <a:pt x="309308" y="2810091"/>
                  </a:lnTo>
                  <a:lnTo>
                    <a:pt x="309308" y="2792450"/>
                  </a:lnTo>
                  <a:lnTo>
                    <a:pt x="303999" y="2787129"/>
                  </a:lnTo>
                  <a:lnTo>
                    <a:pt x="286423" y="2787129"/>
                  </a:lnTo>
                  <a:lnTo>
                    <a:pt x="286423" y="2810091"/>
                  </a:lnTo>
                  <a:lnTo>
                    <a:pt x="286423" y="2836900"/>
                  </a:lnTo>
                  <a:lnTo>
                    <a:pt x="157645" y="2836900"/>
                  </a:lnTo>
                  <a:lnTo>
                    <a:pt x="157645" y="2810091"/>
                  </a:lnTo>
                  <a:lnTo>
                    <a:pt x="286423" y="2810091"/>
                  </a:lnTo>
                  <a:lnTo>
                    <a:pt x="286423" y="2787129"/>
                  </a:lnTo>
                  <a:lnTo>
                    <a:pt x="139776" y="2787129"/>
                  </a:lnTo>
                  <a:lnTo>
                    <a:pt x="134759" y="2792450"/>
                  </a:lnTo>
                  <a:lnTo>
                    <a:pt x="134759" y="2854845"/>
                  </a:lnTo>
                  <a:lnTo>
                    <a:pt x="139776" y="2859862"/>
                  </a:lnTo>
                  <a:lnTo>
                    <a:pt x="154597" y="2859862"/>
                  </a:lnTo>
                  <a:lnTo>
                    <a:pt x="154597" y="3173692"/>
                  </a:lnTo>
                  <a:lnTo>
                    <a:pt x="126060" y="3185109"/>
                  </a:lnTo>
                  <a:lnTo>
                    <a:pt x="99733" y="3200209"/>
                  </a:lnTo>
                  <a:lnTo>
                    <a:pt x="75882" y="3218573"/>
                  </a:lnTo>
                  <a:lnTo>
                    <a:pt x="54800" y="3239820"/>
                  </a:lnTo>
                  <a:lnTo>
                    <a:pt x="54508" y="3240011"/>
                  </a:lnTo>
                  <a:lnTo>
                    <a:pt x="54317" y="3240316"/>
                  </a:lnTo>
                  <a:lnTo>
                    <a:pt x="54013" y="3240608"/>
                  </a:lnTo>
                  <a:lnTo>
                    <a:pt x="31280" y="3272244"/>
                  </a:lnTo>
                  <a:lnTo>
                    <a:pt x="14300" y="3307588"/>
                  </a:lnTo>
                  <a:lnTo>
                    <a:pt x="3670" y="3345853"/>
                  </a:lnTo>
                  <a:lnTo>
                    <a:pt x="0" y="3386175"/>
                  </a:lnTo>
                  <a:lnTo>
                    <a:pt x="6045" y="3437928"/>
                  </a:lnTo>
                  <a:lnTo>
                    <a:pt x="23482" y="3485819"/>
                  </a:lnTo>
                  <a:lnTo>
                    <a:pt x="51257" y="3528212"/>
                  </a:lnTo>
                  <a:lnTo>
                    <a:pt x="88303" y="3563493"/>
                  </a:lnTo>
                  <a:lnTo>
                    <a:pt x="33985" y="3563493"/>
                  </a:lnTo>
                  <a:lnTo>
                    <a:pt x="28676" y="3568623"/>
                  </a:lnTo>
                  <a:lnTo>
                    <a:pt x="28676" y="3581425"/>
                  </a:lnTo>
                  <a:lnTo>
                    <a:pt x="33985" y="3586454"/>
                  </a:lnTo>
                  <a:lnTo>
                    <a:pt x="727748" y="3586454"/>
                  </a:lnTo>
                  <a:lnTo>
                    <a:pt x="732764" y="3581425"/>
                  </a:lnTo>
                  <a:lnTo>
                    <a:pt x="732764" y="3568623"/>
                  </a:lnTo>
                  <a:close/>
                </a:path>
                <a:path w="1080135" h="3586479">
                  <a:moveTo>
                    <a:pt x="1022934" y="301371"/>
                  </a:moveTo>
                  <a:lnTo>
                    <a:pt x="1020241" y="274624"/>
                  </a:lnTo>
                  <a:lnTo>
                    <a:pt x="1009459" y="246202"/>
                  </a:lnTo>
                  <a:lnTo>
                    <a:pt x="1009459" y="352120"/>
                  </a:lnTo>
                  <a:lnTo>
                    <a:pt x="1018895" y="327012"/>
                  </a:lnTo>
                  <a:lnTo>
                    <a:pt x="1022934" y="301371"/>
                  </a:lnTo>
                  <a:close/>
                </a:path>
                <a:path w="1080135" h="3586479">
                  <a:moveTo>
                    <a:pt x="1024674" y="1338021"/>
                  </a:moveTo>
                  <a:lnTo>
                    <a:pt x="1024128" y="1330858"/>
                  </a:lnTo>
                  <a:lnTo>
                    <a:pt x="1014641" y="1322641"/>
                  </a:lnTo>
                  <a:lnTo>
                    <a:pt x="1007503" y="1323136"/>
                  </a:lnTo>
                  <a:lnTo>
                    <a:pt x="738682" y="1633093"/>
                  </a:lnTo>
                  <a:lnTo>
                    <a:pt x="739216" y="1640268"/>
                  </a:lnTo>
                  <a:lnTo>
                    <a:pt x="746150" y="1646237"/>
                  </a:lnTo>
                  <a:lnTo>
                    <a:pt x="748766" y="1647139"/>
                  </a:lnTo>
                  <a:lnTo>
                    <a:pt x="754583" y="1647139"/>
                  </a:lnTo>
                  <a:lnTo>
                    <a:pt x="757720" y="1645805"/>
                  </a:lnTo>
                  <a:lnTo>
                    <a:pt x="1024674" y="1338021"/>
                  </a:lnTo>
                  <a:close/>
                </a:path>
                <a:path w="1080135" h="3586479">
                  <a:moveTo>
                    <a:pt x="1043762" y="1602232"/>
                  </a:moveTo>
                  <a:lnTo>
                    <a:pt x="1038694" y="1597152"/>
                  </a:lnTo>
                  <a:lnTo>
                    <a:pt x="960704" y="1597152"/>
                  </a:lnTo>
                  <a:lnTo>
                    <a:pt x="955586" y="1602232"/>
                  </a:lnTo>
                  <a:lnTo>
                    <a:pt x="955586" y="1614741"/>
                  </a:lnTo>
                  <a:lnTo>
                    <a:pt x="960704" y="1619834"/>
                  </a:lnTo>
                  <a:lnTo>
                    <a:pt x="1021041" y="1619834"/>
                  </a:lnTo>
                  <a:lnTo>
                    <a:pt x="1021041" y="1973745"/>
                  </a:lnTo>
                  <a:lnTo>
                    <a:pt x="999909" y="1979510"/>
                  </a:lnTo>
                  <a:lnTo>
                    <a:pt x="999909" y="2003056"/>
                  </a:lnTo>
                  <a:lnTo>
                    <a:pt x="913333" y="2104809"/>
                  </a:lnTo>
                  <a:lnTo>
                    <a:pt x="909777" y="2084336"/>
                  </a:lnTo>
                  <a:lnTo>
                    <a:pt x="901522" y="2065858"/>
                  </a:lnTo>
                  <a:lnTo>
                    <a:pt x="889076" y="2050059"/>
                  </a:lnTo>
                  <a:lnTo>
                    <a:pt x="872921" y="2037689"/>
                  </a:lnTo>
                  <a:lnTo>
                    <a:pt x="999909" y="2003056"/>
                  </a:lnTo>
                  <a:lnTo>
                    <a:pt x="999909" y="1979510"/>
                  </a:lnTo>
                  <a:lnTo>
                    <a:pt x="844296" y="2021941"/>
                  </a:lnTo>
                  <a:lnTo>
                    <a:pt x="840930" y="2024595"/>
                  </a:lnTo>
                  <a:lnTo>
                    <a:pt x="838847" y="2028228"/>
                  </a:lnTo>
                  <a:lnTo>
                    <a:pt x="836663" y="2031949"/>
                  </a:lnTo>
                  <a:lnTo>
                    <a:pt x="836142" y="2036254"/>
                  </a:lnTo>
                  <a:lnTo>
                    <a:pt x="838796" y="2045716"/>
                  </a:lnTo>
                  <a:lnTo>
                    <a:pt x="842835" y="2049805"/>
                  </a:lnTo>
                  <a:lnTo>
                    <a:pt x="848042" y="2051342"/>
                  </a:lnTo>
                  <a:lnTo>
                    <a:pt x="865593" y="2059838"/>
                  </a:lnTo>
                  <a:lnTo>
                    <a:pt x="879157" y="2073021"/>
                  </a:lnTo>
                  <a:lnTo>
                    <a:pt x="887907" y="2089785"/>
                  </a:lnTo>
                  <a:lnTo>
                    <a:pt x="891006" y="2109025"/>
                  </a:lnTo>
                  <a:lnTo>
                    <a:pt x="886256" y="2132444"/>
                  </a:lnTo>
                  <a:lnTo>
                    <a:pt x="873315" y="2151583"/>
                  </a:lnTo>
                  <a:lnTo>
                    <a:pt x="854138" y="2164486"/>
                  </a:lnTo>
                  <a:lnTo>
                    <a:pt x="830668" y="2169223"/>
                  </a:lnTo>
                  <a:lnTo>
                    <a:pt x="66789" y="2169223"/>
                  </a:lnTo>
                  <a:lnTo>
                    <a:pt x="66789" y="1619758"/>
                  </a:lnTo>
                  <a:lnTo>
                    <a:pt x="72491" y="1619173"/>
                  </a:lnTo>
                  <a:lnTo>
                    <a:pt x="76936" y="1614335"/>
                  </a:lnTo>
                  <a:lnTo>
                    <a:pt x="76936" y="1602232"/>
                  </a:lnTo>
                  <a:lnTo>
                    <a:pt x="71856" y="1597152"/>
                  </a:lnTo>
                  <a:lnTo>
                    <a:pt x="49149" y="1597152"/>
                  </a:lnTo>
                  <a:lnTo>
                    <a:pt x="44069" y="1602232"/>
                  </a:lnTo>
                  <a:lnTo>
                    <a:pt x="44069" y="2186889"/>
                  </a:lnTo>
                  <a:lnTo>
                    <a:pt x="49136" y="2191969"/>
                  </a:lnTo>
                  <a:lnTo>
                    <a:pt x="830592" y="2191969"/>
                  </a:lnTo>
                  <a:lnTo>
                    <a:pt x="879881" y="2175433"/>
                  </a:lnTo>
                  <a:lnTo>
                    <a:pt x="892505" y="2163800"/>
                  </a:lnTo>
                  <a:lnTo>
                    <a:pt x="892975" y="2163394"/>
                  </a:lnTo>
                  <a:lnTo>
                    <a:pt x="893521" y="2163191"/>
                  </a:lnTo>
                  <a:lnTo>
                    <a:pt x="943178" y="2104809"/>
                  </a:lnTo>
                  <a:lnTo>
                    <a:pt x="1029728" y="2003056"/>
                  </a:lnTo>
                  <a:lnTo>
                    <a:pt x="1041120" y="1989645"/>
                  </a:lnTo>
                  <a:lnTo>
                    <a:pt x="1041120" y="1989505"/>
                  </a:lnTo>
                  <a:lnTo>
                    <a:pt x="1041400" y="1989188"/>
                  </a:lnTo>
                  <a:lnTo>
                    <a:pt x="1041488" y="1988959"/>
                  </a:lnTo>
                  <a:lnTo>
                    <a:pt x="1041628" y="1988718"/>
                  </a:lnTo>
                  <a:lnTo>
                    <a:pt x="1042835" y="1986991"/>
                  </a:lnTo>
                  <a:lnTo>
                    <a:pt x="1043444" y="1985035"/>
                  </a:lnTo>
                  <a:lnTo>
                    <a:pt x="1043533" y="1983041"/>
                  </a:lnTo>
                  <a:lnTo>
                    <a:pt x="1043584" y="1982774"/>
                  </a:lnTo>
                  <a:lnTo>
                    <a:pt x="1043762" y="1982635"/>
                  </a:lnTo>
                  <a:lnTo>
                    <a:pt x="1043762" y="1602232"/>
                  </a:lnTo>
                  <a:close/>
                </a:path>
                <a:path w="1080135" h="3586479">
                  <a:moveTo>
                    <a:pt x="1080084" y="1351953"/>
                  </a:moveTo>
                  <a:lnTo>
                    <a:pt x="1077163" y="1334795"/>
                  </a:lnTo>
                  <a:lnTo>
                    <a:pt x="1071016" y="1318780"/>
                  </a:lnTo>
                  <a:lnTo>
                    <a:pt x="1061859" y="1304290"/>
                  </a:lnTo>
                  <a:lnTo>
                    <a:pt x="1057478" y="1299692"/>
                  </a:lnTo>
                  <a:lnTo>
                    <a:pt x="1057478" y="1353540"/>
                  </a:lnTo>
                  <a:lnTo>
                    <a:pt x="1057109" y="1366443"/>
                  </a:lnTo>
                  <a:lnTo>
                    <a:pt x="1054277" y="1378864"/>
                  </a:lnTo>
                  <a:lnTo>
                    <a:pt x="1049096" y="1390484"/>
                  </a:lnTo>
                  <a:lnTo>
                    <a:pt x="1041628" y="1401038"/>
                  </a:lnTo>
                  <a:lnTo>
                    <a:pt x="788428" y="1692935"/>
                  </a:lnTo>
                  <a:lnTo>
                    <a:pt x="766737" y="1674190"/>
                  </a:lnTo>
                  <a:lnTo>
                    <a:pt x="766737" y="1704187"/>
                  </a:lnTo>
                  <a:lnTo>
                    <a:pt x="664324" y="1736166"/>
                  </a:lnTo>
                  <a:lnTo>
                    <a:pt x="681405" y="1630400"/>
                  </a:lnTo>
                  <a:lnTo>
                    <a:pt x="766737" y="1704187"/>
                  </a:lnTo>
                  <a:lnTo>
                    <a:pt x="766737" y="1674190"/>
                  </a:lnTo>
                  <a:lnTo>
                    <a:pt x="716102" y="1630400"/>
                  </a:lnTo>
                  <a:lnTo>
                    <a:pt x="689444" y="1607350"/>
                  </a:lnTo>
                  <a:lnTo>
                    <a:pt x="942644" y="1315427"/>
                  </a:lnTo>
                  <a:lnTo>
                    <a:pt x="952017" y="1306537"/>
                  </a:lnTo>
                  <a:lnTo>
                    <a:pt x="962787" y="1299743"/>
                  </a:lnTo>
                  <a:lnTo>
                    <a:pt x="974686" y="1295184"/>
                  </a:lnTo>
                  <a:lnTo>
                    <a:pt x="987463" y="1293012"/>
                  </a:lnTo>
                  <a:lnTo>
                    <a:pt x="1000366" y="1293304"/>
                  </a:lnTo>
                  <a:lnTo>
                    <a:pt x="1043940" y="1318171"/>
                  </a:lnTo>
                  <a:lnTo>
                    <a:pt x="1057478" y="1353540"/>
                  </a:lnTo>
                  <a:lnTo>
                    <a:pt x="1057478" y="1299692"/>
                  </a:lnTo>
                  <a:lnTo>
                    <a:pt x="1020064" y="1274622"/>
                  </a:lnTo>
                  <a:lnTo>
                    <a:pt x="985786" y="1270406"/>
                  </a:lnTo>
                  <a:lnTo>
                    <a:pt x="968603" y="1273327"/>
                  </a:lnTo>
                  <a:lnTo>
                    <a:pt x="925449" y="1300594"/>
                  </a:lnTo>
                  <a:lnTo>
                    <a:pt x="664870" y="1601076"/>
                  </a:lnTo>
                  <a:lnTo>
                    <a:pt x="664641" y="1601368"/>
                  </a:lnTo>
                  <a:lnTo>
                    <a:pt x="664591" y="1601571"/>
                  </a:lnTo>
                  <a:lnTo>
                    <a:pt x="663435" y="1603070"/>
                  </a:lnTo>
                  <a:lnTo>
                    <a:pt x="662825" y="1604543"/>
                  </a:lnTo>
                  <a:lnTo>
                    <a:pt x="662406" y="1606308"/>
                  </a:lnTo>
                  <a:lnTo>
                    <a:pt x="662228" y="1606448"/>
                  </a:lnTo>
                  <a:lnTo>
                    <a:pt x="638987" y="1750644"/>
                  </a:lnTo>
                  <a:lnTo>
                    <a:pt x="638378" y="1754543"/>
                  </a:lnTo>
                  <a:lnTo>
                    <a:pt x="639787" y="1758442"/>
                  </a:lnTo>
                  <a:lnTo>
                    <a:pt x="644855" y="1762823"/>
                  </a:lnTo>
                  <a:lnTo>
                    <a:pt x="647509" y="1763801"/>
                  </a:lnTo>
                  <a:lnTo>
                    <a:pt x="651319" y="1763801"/>
                  </a:lnTo>
                  <a:lnTo>
                    <a:pt x="652487" y="1763610"/>
                  </a:lnTo>
                  <a:lnTo>
                    <a:pt x="740435" y="1736166"/>
                  </a:lnTo>
                  <a:lnTo>
                    <a:pt x="793127" y="1719719"/>
                  </a:lnTo>
                  <a:lnTo>
                    <a:pt x="793267" y="1719541"/>
                  </a:lnTo>
                  <a:lnTo>
                    <a:pt x="793432" y="1719453"/>
                  </a:lnTo>
                  <a:lnTo>
                    <a:pt x="794880" y="1718932"/>
                  </a:lnTo>
                  <a:lnTo>
                    <a:pt x="796226" y="1718068"/>
                  </a:lnTo>
                  <a:lnTo>
                    <a:pt x="797382" y="1716938"/>
                  </a:lnTo>
                  <a:lnTo>
                    <a:pt x="797610" y="1716747"/>
                  </a:lnTo>
                  <a:lnTo>
                    <a:pt x="797852" y="1716633"/>
                  </a:lnTo>
                  <a:lnTo>
                    <a:pt x="798080" y="1716405"/>
                  </a:lnTo>
                  <a:lnTo>
                    <a:pt x="1058773" y="1415884"/>
                  </a:lnTo>
                  <a:lnTo>
                    <a:pt x="1079627" y="1369326"/>
                  </a:lnTo>
                  <a:lnTo>
                    <a:pt x="1080084" y="1351953"/>
                  </a:lnTo>
                  <a:close/>
                </a:path>
              </a:pathLst>
            </a:custGeom>
            <a:solidFill>
              <a:srgbClr val="002060"/>
            </a:solidFill>
          </p:spPr>
          <p:txBody>
            <a:bodyPr wrap="square" lIns="0" tIns="0" rIns="0" bIns="0" rtlCol="0"/>
            <a:lstStyle/>
            <a:p>
              <a:endParaRPr sz="1200" dirty="0"/>
            </a:p>
          </p:txBody>
        </p:sp>
        <p:sp>
          <p:nvSpPr>
            <p:cNvPr id="17" name="object 17"/>
            <p:cNvSpPr/>
            <p:nvPr/>
          </p:nvSpPr>
          <p:spPr>
            <a:xfrm>
              <a:off x="5500527" y="7656972"/>
              <a:ext cx="110995" cy="109402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18" name="object 18"/>
            <p:cNvSpPr/>
            <p:nvPr/>
          </p:nvSpPr>
          <p:spPr>
            <a:xfrm>
              <a:off x="5807202" y="7652516"/>
              <a:ext cx="765810" cy="711996"/>
            </a:xfrm>
            <a:custGeom>
              <a:avLst/>
              <a:gdLst/>
              <a:ahLst/>
              <a:cxnLst/>
              <a:rect l="l" t="t" r="r" b="b"/>
              <a:pathLst>
                <a:path w="765810" h="791845">
                  <a:moveTo>
                    <a:pt x="329648" y="39424"/>
                  </a:moveTo>
                  <a:lnTo>
                    <a:pt x="306761" y="39424"/>
                  </a:lnTo>
                  <a:lnTo>
                    <a:pt x="306761" y="5322"/>
                  </a:lnTo>
                  <a:lnTo>
                    <a:pt x="312064" y="0"/>
                  </a:lnTo>
                  <a:lnTo>
                    <a:pt x="453608" y="0"/>
                  </a:lnTo>
                  <a:lnTo>
                    <a:pt x="458620" y="5322"/>
                  </a:lnTo>
                  <a:lnTo>
                    <a:pt x="458620" y="22964"/>
                  </a:lnTo>
                  <a:lnTo>
                    <a:pt x="329648" y="22964"/>
                  </a:lnTo>
                  <a:lnTo>
                    <a:pt x="329648" y="39424"/>
                  </a:lnTo>
                  <a:close/>
                </a:path>
                <a:path w="765810" h="791845">
                  <a:moveTo>
                    <a:pt x="458620" y="39424"/>
                  </a:moveTo>
                  <a:lnTo>
                    <a:pt x="435732" y="39424"/>
                  </a:lnTo>
                  <a:lnTo>
                    <a:pt x="435732" y="22964"/>
                  </a:lnTo>
                  <a:lnTo>
                    <a:pt x="458620" y="22964"/>
                  </a:lnTo>
                  <a:lnTo>
                    <a:pt x="458620" y="39424"/>
                  </a:lnTo>
                  <a:close/>
                </a:path>
                <a:path w="765810" h="791845">
                  <a:moveTo>
                    <a:pt x="511957" y="56278"/>
                  </a:moveTo>
                  <a:lnTo>
                    <a:pt x="253423" y="56278"/>
                  </a:lnTo>
                  <a:lnTo>
                    <a:pt x="253423" y="44450"/>
                  </a:lnTo>
                  <a:lnTo>
                    <a:pt x="258727" y="39424"/>
                  </a:lnTo>
                  <a:lnTo>
                    <a:pt x="506945" y="39424"/>
                  </a:lnTo>
                  <a:lnTo>
                    <a:pt x="511957" y="44450"/>
                  </a:lnTo>
                  <a:lnTo>
                    <a:pt x="511957" y="56278"/>
                  </a:lnTo>
                  <a:close/>
                </a:path>
                <a:path w="765810" h="791845">
                  <a:moveTo>
                    <a:pt x="87520" y="527892"/>
                  </a:moveTo>
                  <a:lnTo>
                    <a:pt x="64828" y="527892"/>
                  </a:lnTo>
                  <a:lnTo>
                    <a:pt x="64828" y="61403"/>
                  </a:lnTo>
                  <a:lnTo>
                    <a:pt x="69936" y="56278"/>
                  </a:lnTo>
                  <a:lnTo>
                    <a:pt x="695739" y="56278"/>
                  </a:lnTo>
                  <a:lnTo>
                    <a:pt x="700748" y="61403"/>
                  </a:lnTo>
                  <a:lnTo>
                    <a:pt x="700748" y="62389"/>
                  </a:lnTo>
                  <a:lnTo>
                    <a:pt x="276311" y="62389"/>
                  </a:lnTo>
                  <a:lnTo>
                    <a:pt x="276311" y="79242"/>
                  </a:lnTo>
                  <a:lnTo>
                    <a:pt x="87520" y="79242"/>
                  </a:lnTo>
                  <a:lnTo>
                    <a:pt x="87520" y="527892"/>
                  </a:lnTo>
                  <a:close/>
                </a:path>
                <a:path w="765810" h="791845">
                  <a:moveTo>
                    <a:pt x="663618" y="110092"/>
                  </a:moveTo>
                  <a:lnTo>
                    <a:pt x="489069" y="110092"/>
                  </a:lnTo>
                  <a:lnTo>
                    <a:pt x="489069" y="62389"/>
                  </a:lnTo>
                  <a:lnTo>
                    <a:pt x="700748" y="62389"/>
                  </a:lnTo>
                  <a:lnTo>
                    <a:pt x="700748" y="79242"/>
                  </a:lnTo>
                  <a:lnTo>
                    <a:pt x="511957" y="79242"/>
                  </a:lnTo>
                  <a:lnTo>
                    <a:pt x="511957" y="91168"/>
                  </a:lnTo>
                  <a:lnTo>
                    <a:pt x="658314" y="91168"/>
                  </a:lnTo>
                  <a:lnTo>
                    <a:pt x="663618" y="96195"/>
                  </a:lnTo>
                  <a:lnTo>
                    <a:pt x="663618" y="110092"/>
                  </a:lnTo>
                  <a:close/>
                </a:path>
                <a:path w="765810" h="791845">
                  <a:moveTo>
                    <a:pt x="124942" y="527892"/>
                  </a:moveTo>
                  <a:lnTo>
                    <a:pt x="102057" y="527892"/>
                  </a:lnTo>
                  <a:lnTo>
                    <a:pt x="102057" y="96195"/>
                  </a:lnTo>
                  <a:lnTo>
                    <a:pt x="107066" y="91168"/>
                  </a:lnTo>
                  <a:lnTo>
                    <a:pt x="253423" y="91168"/>
                  </a:lnTo>
                  <a:lnTo>
                    <a:pt x="253423" y="79242"/>
                  </a:lnTo>
                  <a:lnTo>
                    <a:pt x="276311" y="79242"/>
                  </a:lnTo>
                  <a:lnTo>
                    <a:pt x="276311" y="110092"/>
                  </a:lnTo>
                  <a:lnTo>
                    <a:pt x="663618" y="110092"/>
                  </a:lnTo>
                  <a:lnTo>
                    <a:pt x="663618" y="114133"/>
                  </a:lnTo>
                  <a:lnTo>
                    <a:pt x="124942" y="114133"/>
                  </a:lnTo>
                  <a:lnTo>
                    <a:pt x="124942" y="527892"/>
                  </a:lnTo>
                  <a:close/>
                </a:path>
                <a:path w="765810" h="791845">
                  <a:moveTo>
                    <a:pt x="700748" y="527892"/>
                  </a:moveTo>
                  <a:lnTo>
                    <a:pt x="677958" y="527892"/>
                  </a:lnTo>
                  <a:lnTo>
                    <a:pt x="677958" y="79242"/>
                  </a:lnTo>
                  <a:lnTo>
                    <a:pt x="700748" y="79242"/>
                  </a:lnTo>
                  <a:lnTo>
                    <a:pt x="700748" y="527892"/>
                  </a:lnTo>
                  <a:close/>
                </a:path>
                <a:path w="765810" h="791845">
                  <a:moveTo>
                    <a:pt x="506945" y="133057"/>
                  </a:moveTo>
                  <a:lnTo>
                    <a:pt x="258727" y="133057"/>
                  </a:lnTo>
                  <a:lnTo>
                    <a:pt x="253423" y="127734"/>
                  </a:lnTo>
                  <a:lnTo>
                    <a:pt x="253423" y="114133"/>
                  </a:lnTo>
                  <a:lnTo>
                    <a:pt x="511957" y="114133"/>
                  </a:lnTo>
                  <a:lnTo>
                    <a:pt x="511957" y="127734"/>
                  </a:lnTo>
                  <a:lnTo>
                    <a:pt x="506945" y="133057"/>
                  </a:lnTo>
                  <a:close/>
                </a:path>
                <a:path w="765810" h="791845">
                  <a:moveTo>
                    <a:pt x="663618" y="527892"/>
                  </a:moveTo>
                  <a:lnTo>
                    <a:pt x="640730" y="527892"/>
                  </a:lnTo>
                  <a:lnTo>
                    <a:pt x="640730" y="114133"/>
                  </a:lnTo>
                  <a:lnTo>
                    <a:pt x="663618" y="114133"/>
                  </a:lnTo>
                  <a:lnTo>
                    <a:pt x="663618" y="527892"/>
                  </a:lnTo>
                  <a:close/>
                </a:path>
                <a:path w="765810" h="791845">
                  <a:moveTo>
                    <a:pt x="282399" y="448155"/>
                  </a:moveTo>
                  <a:lnTo>
                    <a:pt x="136535" y="448155"/>
                  </a:lnTo>
                  <a:lnTo>
                    <a:pt x="131523" y="443129"/>
                  </a:lnTo>
                  <a:lnTo>
                    <a:pt x="131523" y="430218"/>
                  </a:lnTo>
                  <a:lnTo>
                    <a:pt x="136535" y="425191"/>
                  </a:lnTo>
                  <a:lnTo>
                    <a:pt x="282399" y="425191"/>
                  </a:lnTo>
                  <a:lnTo>
                    <a:pt x="287607" y="430218"/>
                  </a:lnTo>
                  <a:lnTo>
                    <a:pt x="287607" y="443129"/>
                  </a:lnTo>
                  <a:lnTo>
                    <a:pt x="282399" y="448155"/>
                  </a:lnTo>
                  <a:close/>
                </a:path>
                <a:path w="765810" h="791845">
                  <a:moveTo>
                    <a:pt x="457146" y="448155"/>
                  </a:moveTo>
                  <a:lnTo>
                    <a:pt x="308234" y="448155"/>
                  </a:lnTo>
                  <a:lnTo>
                    <a:pt x="303225" y="443129"/>
                  </a:lnTo>
                  <a:lnTo>
                    <a:pt x="303225" y="430218"/>
                  </a:lnTo>
                  <a:lnTo>
                    <a:pt x="308234" y="425191"/>
                  </a:lnTo>
                  <a:lnTo>
                    <a:pt x="457146" y="425191"/>
                  </a:lnTo>
                  <a:lnTo>
                    <a:pt x="462450" y="430218"/>
                  </a:lnTo>
                  <a:lnTo>
                    <a:pt x="462450" y="443129"/>
                  </a:lnTo>
                  <a:lnTo>
                    <a:pt x="457146" y="448155"/>
                  </a:lnTo>
                  <a:close/>
                </a:path>
                <a:path w="765810" h="791845">
                  <a:moveTo>
                    <a:pt x="628846" y="448155"/>
                  </a:moveTo>
                  <a:lnTo>
                    <a:pt x="483077" y="448155"/>
                  </a:lnTo>
                  <a:lnTo>
                    <a:pt x="477970" y="443129"/>
                  </a:lnTo>
                  <a:lnTo>
                    <a:pt x="477970" y="430218"/>
                  </a:lnTo>
                  <a:lnTo>
                    <a:pt x="483077" y="425191"/>
                  </a:lnTo>
                  <a:lnTo>
                    <a:pt x="628846" y="425191"/>
                  </a:lnTo>
                  <a:lnTo>
                    <a:pt x="634149" y="430218"/>
                  </a:lnTo>
                  <a:lnTo>
                    <a:pt x="634149" y="443129"/>
                  </a:lnTo>
                  <a:lnTo>
                    <a:pt x="628846" y="448155"/>
                  </a:lnTo>
                  <a:close/>
                </a:path>
                <a:path w="765810" h="791845">
                  <a:moveTo>
                    <a:pt x="185059" y="527892"/>
                  </a:moveTo>
                  <a:lnTo>
                    <a:pt x="162171" y="527892"/>
                  </a:lnTo>
                  <a:lnTo>
                    <a:pt x="162171" y="448155"/>
                  </a:lnTo>
                  <a:lnTo>
                    <a:pt x="185059" y="448155"/>
                  </a:lnTo>
                  <a:lnTo>
                    <a:pt x="185059" y="527892"/>
                  </a:lnTo>
                  <a:close/>
                </a:path>
                <a:path w="765810" h="791845">
                  <a:moveTo>
                    <a:pt x="254012" y="527892"/>
                  </a:moveTo>
                  <a:lnTo>
                    <a:pt x="231028" y="527892"/>
                  </a:lnTo>
                  <a:lnTo>
                    <a:pt x="231028" y="448155"/>
                  </a:lnTo>
                  <a:lnTo>
                    <a:pt x="254012" y="448155"/>
                  </a:lnTo>
                  <a:lnTo>
                    <a:pt x="254012" y="527892"/>
                  </a:lnTo>
                  <a:close/>
                </a:path>
                <a:path w="765810" h="791845">
                  <a:moveTo>
                    <a:pt x="359804" y="527892"/>
                  </a:moveTo>
                  <a:lnTo>
                    <a:pt x="336916" y="527892"/>
                  </a:lnTo>
                  <a:lnTo>
                    <a:pt x="336916" y="448155"/>
                  </a:lnTo>
                  <a:lnTo>
                    <a:pt x="359804" y="448155"/>
                  </a:lnTo>
                  <a:lnTo>
                    <a:pt x="359804" y="527892"/>
                  </a:lnTo>
                  <a:close/>
                </a:path>
                <a:path w="765810" h="791845">
                  <a:moveTo>
                    <a:pt x="428661" y="527892"/>
                  </a:moveTo>
                  <a:lnTo>
                    <a:pt x="405871" y="527892"/>
                  </a:lnTo>
                  <a:lnTo>
                    <a:pt x="405871" y="448155"/>
                  </a:lnTo>
                  <a:lnTo>
                    <a:pt x="428661" y="448155"/>
                  </a:lnTo>
                  <a:lnTo>
                    <a:pt x="428661" y="527892"/>
                  </a:lnTo>
                  <a:close/>
                </a:path>
                <a:path w="765810" h="791845">
                  <a:moveTo>
                    <a:pt x="534548" y="527892"/>
                  </a:moveTo>
                  <a:lnTo>
                    <a:pt x="511758" y="527892"/>
                  </a:lnTo>
                  <a:lnTo>
                    <a:pt x="511758" y="448155"/>
                  </a:lnTo>
                  <a:lnTo>
                    <a:pt x="534548" y="448155"/>
                  </a:lnTo>
                  <a:lnTo>
                    <a:pt x="534548" y="527892"/>
                  </a:lnTo>
                  <a:close/>
                </a:path>
                <a:path w="765810" h="791845">
                  <a:moveTo>
                    <a:pt x="603503" y="527892"/>
                  </a:moveTo>
                  <a:lnTo>
                    <a:pt x="580616" y="527892"/>
                  </a:lnTo>
                  <a:lnTo>
                    <a:pt x="580616" y="448155"/>
                  </a:lnTo>
                  <a:lnTo>
                    <a:pt x="603503" y="448155"/>
                  </a:lnTo>
                  <a:lnTo>
                    <a:pt x="603503" y="527892"/>
                  </a:lnTo>
                  <a:close/>
                </a:path>
                <a:path w="765810" h="791845">
                  <a:moveTo>
                    <a:pt x="760666" y="791541"/>
                  </a:moveTo>
                  <a:lnTo>
                    <a:pt x="5009" y="791541"/>
                  </a:lnTo>
                  <a:lnTo>
                    <a:pt x="0" y="786515"/>
                  </a:lnTo>
                  <a:lnTo>
                    <a:pt x="0" y="532918"/>
                  </a:lnTo>
                  <a:lnTo>
                    <a:pt x="5009" y="527892"/>
                  </a:lnTo>
                  <a:lnTo>
                    <a:pt x="760666" y="527892"/>
                  </a:lnTo>
                  <a:lnTo>
                    <a:pt x="765675" y="532918"/>
                  </a:lnTo>
                  <a:lnTo>
                    <a:pt x="765675" y="550857"/>
                  </a:lnTo>
                  <a:lnTo>
                    <a:pt x="22591" y="550857"/>
                  </a:lnTo>
                  <a:lnTo>
                    <a:pt x="22591" y="577073"/>
                  </a:lnTo>
                  <a:lnTo>
                    <a:pt x="765675" y="577073"/>
                  </a:lnTo>
                  <a:lnTo>
                    <a:pt x="765675" y="599842"/>
                  </a:lnTo>
                  <a:lnTo>
                    <a:pt x="22591" y="599842"/>
                  </a:lnTo>
                  <a:lnTo>
                    <a:pt x="22591" y="768578"/>
                  </a:lnTo>
                  <a:lnTo>
                    <a:pt x="765675" y="768578"/>
                  </a:lnTo>
                  <a:lnTo>
                    <a:pt x="765675" y="786515"/>
                  </a:lnTo>
                  <a:lnTo>
                    <a:pt x="760666" y="791541"/>
                  </a:lnTo>
                  <a:close/>
                </a:path>
                <a:path w="765810" h="791845">
                  <a:moveTo>
                    <a:pt x="765675" y="577073"/>
                  </a:moveTo>
                  <a:lnTo>
                    <a:pt x="742787" y="577073"/>
                  </a:lnTo>
                  <a:lnTo>
                    <a:pt x="742787" y="550857"/>
                  </a:lnTo>
                  <a:lnTo>
                    <a:pt x="765675" y="550857"/>
                  </a:lnTo>
                  <a:lnTo>
                    <a:pt x="765675" y="577073"/>
                  </a:lnTo>
                  <a:close/>
                </a:path>
                <a:path w="765810" h="791845">
                  <a:moveTo>
                    <a:pt x="207944" y="741570"/>
                  </a:moveTo>
                  <a:lnTo>
                    <a:pt x="190184" y="737939"/>
                  </a:lnTo>
                  <a:lnTo>
                    <a:pt x="175628" y="728043"/>
                  </a:lnTo>
                  <a:lnTo>
                    <a:pt x="165787" y="713379"/>
                  </a:lnTo>
                  <a:lnTo>
                    <a:pt x="162171" y="695444"/>
                  </a:lnTo>
                  <a:lnTo>
                    <a:pt x="162171" y="599842"/>
                  </a:lnTo>
                  <a:lnTo>
                    <a:pt x="254012" y="599842"/>
                  </a:lnTo>
                  <a:lnTo>
                    <a:pt x="254012" y="606150"/>
                  </a:lnTo>
                  <a:lnTo>
                    <a:pt x="185059" y="606150"/>
                  </a:lnTo>
                  <a:lnTo>
                    <a:pt x="185059" y="695444"/>
                  </a:lnTo>
                  <a:lnTo>
                    <a:pt x="186867" y="704484"/>
                  </a:lnTo>
                  <a:lnTo>
                    <a:pt x="191787" y="711880"/>
                  </a:lnTo>
                  <a:lnTo>
                    <a:pt x="199064" y="716873"/>
                  </a:lnTo>
                  <a:lnTo>
                    <a:pt x="207944" y="718705"/>
                  </a:lnTo>
                  <a:lnTo>
                    <a:pt x="246805" y="718705"/>
                  </a:lnTo>
                  <a:lnTo>
                    <a:pt x="240518" y="728043"/>
                  </a:lnTo>
                  <a:lnTo>
                    <a:pt x="225875" y="737939"/>
                  </a:lnTo>
                  <a:lnTo>
                    <a:pt x="207944" y="741570"/>
                  </a:lnTo>
                  <a:close/>
                </a:path>
                <a:path w="765810" h="791845">
                  <a:moveTo>
                    <a:pt x="382689" y="741570"/>
                  </a:moveTo>
                  <a:lnTo>
                    <a:pt x="364928" y="737939"/>
                  </a:lnTo>
                  <a:lnTo>
                    <a:pt x="350373" y="728043"/>
                  </a:lnTo>
                  <a:lnTo>
                    <a:pt x="340532" y="713379"/>
                  </a:lnTo>
                  <a:lnTo>
                    <a:pt x="336916" y="695444"/>
                  </a:lnTo>
                  <a:lnTo>
                    <a:pt x="336916" y="599842"/>
                  </a:lnTo>
                  <a:lnTo>
                    <a:pt x="428661" y="599842"/>
                  </a:lnTo>
                  <a:lnTo>
                    <a:pt x="428661" y="606150"/>
                  </a:lnTo>
                  <a:lnTo>
                    <a:pt x="359804" y="606150"/>
                  </a:lnTo>
                  <a:lnTo>
                    <a:pt x="359804" y="695444"/>
                  </a:lnTo>
                  <a:lnTo>
                    <a:pt x="361611" y="704484"/>
                  </a:lnTo>
                  <a:lnTo>
                    <a:pt x="366531" y="711880"/>
                  </a:lnTo>
                  <a:lnTo>
                    <a:pt x="373809" y="716873"/>
                  </a:lnTo>
                  <a:lnTo>
                    <a:pt x="382689" y="718705"/>
                  </a:lnTo>
                  <a:lnTo>
                    <a:pt x="421481" y="718705"/>
                  </a:lnTo>
                  <a:lnTo>
                    <a:pt x="415215" y="728043"/>
                  </a:lnTo>
                  <a:lnTo>
                    <a:pt x="400605" y="737939"/>
                  </a:lnTo>
                  <a:lnTo>
                    <a:pt x="382689" y="741570"/>
                  </a:lnTo>
                  <a:close/>
                </a:path>
                <a:path w="765810" h="791845">
                  <a:moveTo>
                    <a:pt x="557436" y="741570"/>
                  </a:moveTo>
                  <a:lnTo>
                    <a:pt x="539690" y="737939"/>
                  </a:lnTo>
                  <a:lnTo>
                    <a:pt x="525167" y="728043"/>
                  </a:lnTo>
                  <a:lnTo>
                    <a:pt x="515359" y="713379"/>
                  </a:lnTo>
                  <a:lnTo>
                    <a:pt x="511758" y="695444"/>
                  </a:lnTo>
                  <a:lnTo>
                    <a:pt x="511758" y="599842"/>
                  </a:lnTo>
                  <a:lnTo>
                    <a:pt x="603503" y="599842"/>
                  </a:lnTo>
                  <a:lnTo>
                    <a:pt x="603503" y="606150"/>
                  </a:lnTo>
                  <a:lnTo>
                    <a:pt x="534548" y="606150"/>
                  </a:lnTo>
                  <a:lnTo>
                    <a:pt x="534548" y="695444"/>
                  </a:lnTo>
                  <a:lnTo>
                    <a:pt x="536356" y="704484"/>
                  </a:lnTo>
                  <a:lnTo>
                    <a:pt x="541277" y="711880"/>
                  </a:lnTo>
                  <a:lnTo>
                    <a:pt x="548556" y="716873"/>
                  </a:lnTo>
                  <a:lnTo>
                    <a:pt x="557436" y="718705"/>
                  </a:lnTo>
                  <a:lnTo>
                    <a:pt x="596297" y="718705"/>
                  </a:lnTo>
                  <a:lnTo>
                    <a:pt x="590010" y="728043"/>
                  </a:lnTo>
                  <a:lnTo>
                    <a:pt x="575367" y="737939"/>
                  </a:lnTo>
                  <a:lnTo>
                    <a:pt x="557436" y="741570"/>
                  </a:lnTo>
                  <a:close/>
                </a:path>
                <a:path w="765810" h="791845">
                  <a:moveTo>
                    <a:pt x="765675" y="768578"/>
                  </a:moveTo>
                  <a:lnTo>
                    <a:pt x="742787" y="768578"/>
                  </a:lnTo>
                  <a:lnTo>
                    <a:pt x="742787" y="599842"/>
                  </a:lnTo>
                  <a:lnTo>
                    <a:pt x="765675" y="599842"/>
                  </a:lnTo>
                  <a:lnTo>
                    <a:pt x="765675" y="768578"/>
                  </a:lnTo>
                  <a:close/>
                </a:path>
                <a:path w="765810" h="791845">
                  <a:moveTo>
                    <a:pt x="246805" y="718705"/>
                  </a:moveTo>
                  <a:lnTo>
                    <a:pt x="207944" y="718705"/>
                  </a:lnTo>
                  <a:lnTo>
                    <a:pt x="216980" y="716873"/>
                  </a:lnTo>
                  <a:lnTo>
                    <a:pt x="224312" y="711880"/>
                  </a:lnTo>
                  <a:lnTo>
                    <a:pt x="229231" y="704484"/>
                  </a:lnTo>
                  <a:lnTo>
                    <a:pt x="231028" y="695444"/>
                  </a:lnTo>
                  <a:lnTo>
                    <a:pt x="231028" y="606150"/>
                  </a:lnTo>
                  <a:lnTo>
                    <a:pt x="254012" y="606150"/>
                  </a:lnTo>
                  <a:lnTo>
                    <a:pt x="254012" y="695444"/>
                  </a:lnTo>
                  <a:lnTo>
                    <a:pt x="250391" y="713379"/>
                  </a:lnTo>
                  <a:lnTo>
                    <a:pt x="246805" y="718705"/>
                  </a:lnTo>
                  <a:close/>
                </a:path>
                <a:path w="765810" h="791845">
                  <a:moveTo>
                    <a:pt x="421481" y="718705"/>
                  </a:moveTo>
                  <a:lnTo>
                    <a:pt x="382689" y="718705"/>
                  </a:lnTo>
                  <a:lnTo>
                    <a:pt x="391739" y="716873"/>
                  </a:lnTo>
                  <a:lnTo>
                    <a:pt x="399105" y="711880"/>
                  </a:lnTo>
                  <a:lnTo>
                    <a:pt x="404058" y="704484"/>
                  </a:lnTo>
                  <a:lnTo>
                    <a:pt x="405871" y="695444"/>
                  </a:lnTo>
                  <a:lnTo>
                    <a:pt x="405871" y="606150"/>
                  </a:lnTo>
                  <a:lnTo>
                    <a:pt x="428661" y="606150"/>
                  </a:lnTo>
                  <a:lnTo>
                    <a:pt x="428661" y="695444"/>
                  </a:lnTo>
                  <a:lnTo>
                    <a:pt x="425055" y="713379"/>
                  </a:lnTo>
                  <a:lnTo>
                    <a:pt x="421481" y="718705"/>
                  </a:lnTo>
                  <a:close/>
                </a:path>
                <a:path w="765810" h="791845">
                  <a:moveTo>
                    <a:pt x="596297" y="718705"/>
                  </a:moveTo>
                  <a:lnTo>
                    <a:pt x="557436" y="718705"/>
                  </a:lnTo>
                  <a:lnTo>
                    <a:pt x="566486" y="716873"/>
                  </a:lnTo>
                  <a:lnTo>
                    <a:pt x="573851" y="711880"/>
                  </a:lnTo>
                  <a:lnTo>
                    <a:pt x="578803" y="704484"/>
                  </a:lnTo>
                  <a:lnTo>
                    <a:pt x="580616" y="695444"/>
                  </a:lnTo>
                  <a:lnTo>
                    <a:pt x="580616" y="606150"/>
                  </a:lnTo>
                  <a:lnTo>
                    <a:pt x="603503" y="606150"/>
                  </a:lnTo>
                  <a:lnTo>
                    <a:pt x="603503" y="695444"/>
                  </a:lnTo>
                  <a:lnTo>
                    <a:pt x="599883" y="713379"/>
                  </a:lnTo>
                  <a:lnTo>
                    <a:pt x="596297" y="718705"/>
                  </a:lnTo>
                  <a:close/>
                </a:path>
              </a:pathLst>
            </a:custGeom>
            <a:solidFill>
              <a:srgbClr val="002060"/>
            </a:solidFill>
          </p:spPr>
          <p:txBody>
            <a:bodyPr wrap="square" lIns="0" tIns="0" rIns="0" bIns="0" rtlCol="0"/>
            <a:lstStyle/>
            <a:p>
              <a:endParaRPr sz="1200" dirty="0"/>
            </a:p>
          </p:txBody>
        </p:sp>
        <p:sp>
          <p:nvSpPr>
            <p:cNvPr id="19" name="object 19"/>
            <p:cNvSpPr/>
            <p:nvPr/>
          </p:nvSpPr>
          <p:spPr>
            <a:xfrm>
              <a:off x="5966514" y="7851432"/>
              <a:ext cx="232110" cy="135815"/>
            </a:xfrm>
            <a:prstGeom prst="rect">
              <a:avLst/>
            </a:prstGeom>
            <a:solidFill>
              <a:srgbClr val="002060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20" name="object 20"/>
            <p:cNvSpPr/>
            <p:nvPr/>
          </p:nvSpPr>
          <p:spPr>
            <a:xfrm>
              <a:off x="5391912" y="7835074"/>
              <a:ext cx="1181100" cy="2315210"/>
            </a:xfrm>
            <a:custGeom>
              <a:avLst/>
              <a:gdLst/>
              <a:ahLst/>
              <a:cxnLst/>
              <a:rect l="l" t="t" r="r" b="b"/>
              <a:pathLst>
                <a:path w="1181100" h="2315209">
                  <a:moveTo>
                    <a:pt x="1022019" y="102806"/>
                  </a:moveTo>
                  <a:lnTo>
                    <a:pt x="1017003" y="97675"/>
                  </a:lnTo>
                  <a:lnTo>
                    <a:pt x="963764" y="97675"/>
                  </a:lnTo>
                  <a:lnTo>
                    <a:pt x="958659" y="102806"/>
                  </a:lnTo>
                  <a:lnTo>
                    <a:pt x="958659" y="115519"/>
                  </a:lnTo>
                  <a:lnTo>
                    <a:pt x="963764" y="120637"/>
                  </a:lnTo>
                  <a:lnTo>
                    <a:pt x="1017003" y="120637"/>
                  </a:lnTo>
                  <a:lnTo>
                    <a:pt x="1022019" y="115519"/>
                  </a:lnTo>
                  <a:lnTo>
                    <a:pt x="1022019" y="102806"/>
                  </a:lnTo>
                  <a:close/>
                </a:path>
                <a:path w="1181100" h="2315209">
                  <a:moveTo>
                    <a:pt x="1022019" y="54013"/>
                  </a:moveTo>
                  <a:lnTo>
                    <a:pt x="1017003" y="48895"/>
                  </a:lnTo>
                  <a:lnTo>
                    <a:pt x="895604" y="48895"/>
                  </a:lnTo>
                  <a:lnTo>
                    <a:pt x="890498" y="54013"/>
                  </a:lnTo>
                  <a:lnTo>
                    <a:pt x="890498" y="66725"/>
                  </a:lnTo>
                  <a:lnTo>
                    <a:pt x="895604" y="71856"/>
                  </a:lnTo>
                  <a:lnTo>
                    <a:pt x="1017003" y="71856"/>
                  </a:lnTo>
                  <a:lnTo>
                    <a:pt x="1022019" y="66725"/>
                  </a:lnTo>
                  <a:lnTo>
                    <a:pt x="1022019" y="54013"/>
                  </a:lnTo>
                  <a:close/>
                </a:path>
                <a:path w="1181100" h="2315209">
                  <a:moveTo>
                    <a:pt x="1022019" y="5232"/>
                  </a:moveTo>
                  <a:lnTo>
                    <a:pt x="1017003" y="0"/>
                  </a:lnTo>
                  <a:lnTo>
                    <a:pt x="854252" y="0"/>
                  </a:lnTo>
                  <a:lnTo>
                    <a:pt x="849134" y="5232"/>
                  </a:lnTo>
                  <a:lnTo>
                    <a:pt x="849134" y="17843"/>
                  </a:lnTo>
                  <a:lnTo>
                    <a:pt x="854252" y="22974"/>
                  </a:lnTo>
                  <a:lnTo>
                    <a:pt x="1017003" y="22974"/>
                  </a:lnTo>
                  <a:lnTo>
                    <a:pt x="1022019" y="17843"/>
                  </a:lnTo>
                  <a:lnTo>
                    <a:pt x="1022019" y="5232"/>
                  </a:lnTo>
                  <a:close/>
                </a:path>
                <a:path w="1181100" h="2315209">
                  <a:moveTo>
                    <a:pt x="1181087" y="2051939"/>
                  </a:moveTo>
                  <a:lnTo>
                    <a:pt x="1179055" y="2036699"/>
                  </a:lnTo>
                  <a:lnTo>
                    <a:pt x="1175169" y="2007489"/>
                  </a:lnTo>
                  <a:lnTo>
                    <a:pt x="1158455" y="1968119"/>
                  </a:lnTo>
                  <a:lnTo>
                    <a:pt x="1132535" y="1935099"/>
                  </a:lnTo>
                  <a:lnTo>
                    <a:pt x="1111758" y="1918589"/>
                  </a:lnTo>
                  <a:lnTo>
                    <a:pt x="1111618" y="1918487"/>
                  </a:lnTo>
                  <a:lnTo>
                    <a:pt x="1111618" y="2128139"/>
                  </a:lnTo>
                  <a:lnTo>
                    <a:pt x="1111618" y="2149729"/>
                  </a:lnTo>
                  <a:lnTo>
                    <a:pt x="1104430" y="2157349"/>
                  </a:lnTo>
                  <a:lnTo>
                    <a:pt x="926172" y="2157349"/>
                  </a:lnTo>
                  <a:lnTo>
                    <a:pt x="918984" y="2149729"/>
                  </a:lnTo>
                  <a:lnTo>
                    <a:pt x="918984" y="2128139"/>
                  </a:lnTo>
                  <a:lnTo>
                    <a:pt x="924204" y="2101469"/>
                  </a:lnTo>
                  <a:lnTo>
                    <a:pt x="938504" y="2079879"/>
                  </a:lnTo>
                  <a:lnTo>
                    <a:pt x="959802" y="2063369"/>
                  </a:lnTo>
                  <a:lnTo>
                    <a:pt x="986040" y="2057019"/>
                  </a:lnTo>
                  <a:lnTo>
                    <a:pt x="1044562" y="2057019"/>
                  </a:lnTo>
                  <a:lnTo>
                    <a:pt x="1070800" y="2063369"/>
                  </a:lnTo>
                  <a:lnTo>
                    <a:pt x="1092098" y="2079879"/>
                  </a:lnTo>
                  <a:lnTo>
                    <a:pt x="1106385" y="2101469"/>
                  </a:lnTo>
                  <a:lnTo>
                    <a:pt x="1111618" y="2128139"/>
                  </a:lnTo>
                  <a:lnTo>
                    <a:pt x="1111618" y="1918487"/>
                  </a:lnTo>
                  <a:lnTo>
                    <a:pt x="1098981" y="1908429"/>
                  </a:lnTo>
                  <a:lnTo>
                    <a:pt x="1061796" y="1892935"/>
                  </a:lnTo>
                  <a:lnTo>
                    <a:pt x="1061796" y="1964309"/>
                  </a:lnTo>
                  <a:lnTo>
                    <a:pt x="1061796" y="1978279"/>
                  </a:lnTo>
                  <a:lnTo>
                    <a:pt x="1058316" y="1997329"/>
                  </a:lnTo>
                  <a:lnTo>
                    <a:pt x="1048600" y="2016379"/>
                  </a:lnTo>
                  <a:lnTo>
                    <a:pt x="1033868" y="2030349"/>
                  </a:lnTo>
                  <a:lnTo>
                    <a:pt x="1015301" y="2036699"/>
                  </a:lnTo>
                  <a:lnTo>
                    <a:pt x="996734" y="2030349"/>
                  </a:lnTo>
                  <a:lnTo>
                    <a:pt x="982002" y="2016379"/>
                  </a:lnTo>
                  <a:lnTo>
                    <a:pt x="972286" y="1997329"/>
                  </a:lnTo>
                  <a:lnTo>
                    <a:pt x="968806" y="1978279"/>
                  </a:lnTo>
                  <a:lnTo>
                    <a:pt x="968806" y="1964309"/>
                  </a:lnTo>
                  <a:lnTo>
                    <a:pt x="997178" y="1922399"/>
                  </a:lnTo>
                  <a:lnTo>
                    <a:pt x="1015301" y="1918589"/>
                  </a:lnTo>
                  <a:lnTo>
                    <a:pt x="1033424" y="1922399"/>
                  </a:lnTo>
                  <a:lnTo>
                    <a:pt x="1048232" y="1932559"/>
                  </a:lnTo>
                  <a:lnTo>
                    <a:pt x="1058202" y="1947799"/>
                  </a:lnTo>
                  <a:lnTo>
                    <a:pt x="1061796" y="1964309"/>
                  </a:lnTo>
                  <a:lnTo>
                    <a:pt x="1061796" y="1892935"/>
                  </a:lnTo>
                  <a:lnTo>
                    <a:pt x="1059370" y="1891919"/>
                  </a:lnTo>
                  <a:lnTo>
                    <a:pt x="1015301" y="1885569"/>
                  </a:lnTo>
                  <a:lnTo>
                    <a:pt x="973264" y="1891919"/>
                  </a:lnTo>
                  <a:lnTo>
                    <a:pt x="935228" y="1907159"/>
                  </a:lnTo>
                  <a:lnTo>
                    <a:pt x="902538" y="1930019"/>
                  </a:lnTo>
                  <a:lnTo>
                    <a:pt x="876528" y="1961769"/>
                  </a:lnTo>
                  <a:lnTo>
                    <a:pt x="736079" y="1884299"/>
                  </a:lnTo>
                  <a:lnTo>
                    <a:pt x="743864" y="1865249"/>
                  </a:lnTo>
                  <a:lnTo>
                    <a:pt x="749630" y="1844929"/>
                  </a:lnTo>
                  <a:lnTo>
                    <a:pt x="753198" y="1823339"/>
                  </a:lnTo>
                  <a:lnTo>
                    <a:pt x="754011" y="1808099"/>
                  </a:lnTo>
                  <a:lnTo>
                    <a:pt x="754418" y="1800479"/>
                  </a:lnTo>
                  <a:lnTo>
                    <a:pt x="748398" y="1752219"/>
                  </a:lnTo>
                  <a:lnTo>
                    <a:pt x="743927" y="1736979"/>
                  </a:lnTo>
                  <a:lnTo>
                    <a:pt x="804583" y="1712849"/>
                  </a:lnTo>
                  <a:lnTo>
                    <a:pt x="919518" y="1667129"/>
                  </a:lnTo>
                  <a:lnTo>
                    <a:pt x="936523" y="1689989"/>
                  </a:lnTo>
                  <a:lnTo>
                    <a:pt x="958900" y="1707769"/>
                  </a:lnTo>
                  <a:lnTo>
                    <a:pt x="985532" y="1719199"/>
                  </a:lnTo>
                  <a:lnTo>
                    <a:pt x="1015301" y="1723009"/>
                  </a:lnTo>
                  <a:lnTo>
                    <a:pt x="1057846" y="1714119"/>
                  </a:lnTo>
                  <a:lnTo>
                    <a:pt x="1092593" y="1691259"/>
                  </a:lnTo>
                  <a:lnTo>
                    <a:pt x="1098664" y="1682369"/>
                  </a:lnTo>
                  <a:lnTo>
                    <a:pt x="1116025" y="1656969"/>
                  </a:lnTo>
                  <a:lnTo>
                    <a:pt x="1123848" y="1617599"/>
                  </a:lnTo>
                  <a:lnTo>
                    <a:pt x="1124610" y="1613789"/>
                  </a:lnTo>
                  <a:lnTo>
                    <a:pt x="1122591" y="1603629"/>
                  </a:lnTo>
                  <a:lnTo>
                    <a:pt x="1116025" y="1570609"/>
                  </a:lnTo>
                  <a:lnTo>
                    <a:pt x="1092593" y="1536319"/>
                  </a:lnTo>
                  <a:lnTo>
                    <a:pt x="1078814" y="1527263"/>
                  </a:lnTo>
                  <a:lnTo>
                    <a:pt x="1078814" y="1664589"/>
                  </a:lnTo>
                  <a:lnTo>
                    <a:pt x="1078814" y="1678559"/>
                  </a:lnTo>
                  <a:lnTo>
                    <a:pt x="1074064" y="1682369"/>
                  </a:lnTo>
                  <a:lnTo>
                    <a:pt x="956525" y="1682369"/>
                  </a:lnTo>
                  <a:lnTo>
                    <a:pt x="951788" y="1678559"/>
                  </a:lnTo>
                  <a:lnTo>
                    <a:pt x="951788" y="1667129"/>
                  </a:lnTo>
                  <a:lnTo>
                    <a:pt x="951788" y="1664589"/>
                  </a:lnTo>
                  <a:lnTo>
                    <a:pt x="955243" y="1646809"/>
                  </a:lnTo>
                  <a:lnTo>
                    <a:pt x="964666" y="1631569"/>
                  </a:lnTo>
                  <a:lnTo>
                    <a:pt x="978712" y="1621409"/>
                  </a:lnTo>
                  <a:lnTo>
                    <a:pt x="996010" y="1617599"/>
                  </a:lnTo>
                  <a:lnTo>
                    <a:pt x="1034592" y="1617599"/>
                  </a:lnTo>
                  <a:lnTo>
                    <a:pt x="1051890" y="1621409"/>
                  </a:lnTo>
                  <a:lnTo>
                    <a:pt x="1065936" y="1631569"/>
                  </a:lnTo>
                  <a:lnTo>
                    <a:pt x="1075359" y="1646809"/>
                  </a:lnTo>
                  <a:lnTo>
                    <a:pt x="1078814" y="1664589"/>
                  </a:lnTo>
                  <a:lnTo>
                    <a:pt x="1078814" y="1527263"/>
                  </a:lnTo>
                  <a:lnTo>
                    <a:pt x="1077150" y="1526159"/>
                  </a:lnTo>
                  <a:lnTo>
                    <a:pt x="1057846" y="1513459"/>
                  </a:lnTo>
                  <a:lnTo>
                    <a:pt x="1045959" y="1510982"/>
                  </a:lnTo>
                  <a:lnTo>
                    <a:pt x="1045959" y="1556639"/>
                  </a:lnTo>
                  <a:lnTo>
                    <a:pt x="1045959" y="1565529"/>
                  </a:lnTo>
                  <a:lnTo>
                    <a:pt x="1043660" y="1578229"/>
                  </a:lnTo>
                  <a:lnTo>
                    <a:pt x="1037259" y="1589659"/>
                  </a:lnTo>
                  <a:lnTo>
                    <a:pt x="1027544" y="1599819"/>
                  </a:lnTo>
                  <a:lnTo>
                    <a:pt x="1015301" y="1603629"/>
                  </a:lnTo>
                  <a:lnTo>
                    <a:pt x="1003046" y="1599819"/>
                  </a:lnTo>
                  <a:lnTo>
                    <a:pt x="993343" y="1589659"/>
                  </a:lnTo>
                  <a:lnTo>
                    <a:pt x="986942" y="1578229"/>
                  </a:lnTo>
                  <a:lnTo>
                    <a:pt x="984643" y="1565529"/>
                  </a:lnTo>
                  <a:lnTo>
                    <a:pt x="984643" y="1556639"/>
                  </a:lnTo>
                  <a:lnTo>
                    <a:pt x="987005" y="1545209"/>
                  </a:lnTo>
                  <a:lnTo>
                    <a:pt x="993584" y="1535049"/>
                  </a:lnTo>
                  <a:lnTo>
                    <a:pt x="1003350" y="1528699"/>
                  </a:lnTo>
                  <a:lnTo>
                    <a:pt x="1015301" y="1526159"/>
                  </a:lnTo>
                  <a:lnTo>
                    <a:pt x="1027252" y="1528699"/>
                  </a:lnTo>
                  <a:lnTo>
                    <a:pt x="1037018" y="1535049"/>
                  </a:lnTo>
                  <a:lnTo>
                    <a:pt x="1043584" y="1545209"/>
                  </a:lnTo>
                  <a:lnTo>
                    <a:pt x="1045959" y="1556639"/>
                  </a:lnTo>
                  <a:lnTo>
                    <a:pt x="1045959" y="1510982"/>
                  </a:lnTo>
                  <a:lnTo>
                    <a:pt x="972743" y="1513459"/>
                  </a:lnTo>
                  <a:lnTo>
                    <a:pt x="937996" y="1536319"/>
                  </a:lnTo>
                  <a:lnTo>
                    <a:pt x="914577" y="1570609"/>
                  </a:lnTo>
                  <a:lnTo>
                    <a:pt x="905979" y="1613789"/>
                  </a:lnTo>
                  <a:lnTo>
                    <a:pt x="906246" y="1621409"/>
                  </a:lnTo>
                  <a:lnTo>
                    <a:pt x="906995" y="1627759"/>
                  </a:lnTo>
                  <a:lnTo>
                    <a:pt x="908189" y="1635379"/>
                  </a:lnTo>
                  <a:lnTo>
                    <a:pt x="909815" y="1641729"/>
                  </a:lnTo>
                  <a:lnTo>
                    <a:pt x="733920" y="1712849"/>
                  </a:lnTo>
                  <a:lnTo>
                    <a:pt x="709422" y="1674749"/>
                  </a:lnTo>
                  <a:lnTo>
                    <a:pt x="677138" y="1642999"/>
                  </a:lnTo>
                  <a:lnTo>
                    <a:pt x="671004" y="1639189"/>
                  </a:lnTo>
                  <a:lnTo>
                    <a:pt x="670026" y="1638592"/>
                  </a:lnTo>
                  <a:lnTo>
                    <a:pt x="670026" y="1893189"/>
                  </a:lnTo>
                  <a:lnTo>
                    <a:pt x="670026" y="1908429"/>
                  </a:lnTo>
                  <a:lnTo>
                    <a:pt x="668489" y="1916049"/>
                  </a:lnTo>
                  <a:lnTo>
                    <a:pt x="664311" y="1922399"/>
                  </a:lnTo>
                  <a:lnTo>
                    <a:pt x="658114" y="1927479"/>
                  </a:lnTo>
                  <a:lnTo>
                    <a:pt x="650532" y="1928749"/>
                  </a:lnTo>
                  <a:lnTo>
                    <a:pt x="455523" y="1928749"/>
                  </a:lnTo>
                  <a:lnTo>
                    <a:pt x="447929" y="1927479"/>
                  </a:lnTo>
                  <a:lnTo>
                    <a:pt x="441731" y="1922399"/>
                  </a:lnTo>
                  <a:lnTo>
                    <a:pt x="437553" y="1916049"/>
                  </a:lnTo>
                  <a:lnTo>
                    <a:pt x="436016" y="1908429"/>
                  </a:lnTo>
                  <a:lnTo>
                    <a:pt x="436016" y="1893189"/>
                  </a:lnTo>
                  <a:lnTo>
                    <a:pt x="442366" y="1861439"/>
                  </a:lnTo>
                  <a:lnTo>
                    <a:pt x="459727" y="1834769"/>
                  </a:lnTo>
                  <a:lnTo>
                    <a:pt x="485609" y="1815719"/>
                  </a:lnTo>
                  <a:lnTo>
                    <a:pt x="517486" y="1808099"/>
                  </a:lnTo>
                  <a:lnTo>
                    <a:pt x="588568" y="1808099"/>
                  </a:lnTo>
                  <a:lnTo>
                    <a:pt x="620445" y="1815719"/>
                  </a:lnTo>
                  <a:lnTo>
                    <a:pt x="646315" y="1834769"/>
                  </a:lnTo>
                  <a:lnTo>
                    <a:pt x="663689" y="1861439"/>
                  </a:lnTo>
                  <a:lnTo>
                    <a:pt x="670026" y="1893189"/>
                  </a:lnTo>
                  <a:lnTo>
                    <a:pt x="670026" y="1638592"/>
                  </a:lnTo>
                  <a:lnTo>
                    <a:pt x="638327" y="1618869"/>
                  </a:lnTo>
                  <a:lnTo>
                    <a:pt x="609511" y="1608899"/>
                  </a:lnTo>
                  <a:lnTo>
                    <a:pt x="609511" y="1695069"/>
                  </a:lnTo>
                  <a:lnTo>
                    <a:pt x="609511" y="1711579"/>
                  </a:lnTo>
                  <a:lnTo>
                    <a:pt x="605269" y="1734439"/>
                  </a:lnTo>
                  <a:lnTo>
                    <a:pt x="593483" y="1757299"/>
                  </a:lnTo>
                  <a:lnTo>
                    <a:pt x="575589" y="1775079"/>
                  </a:lnTo>
                  <a:lnTo>
                    <a:pt x="553021" y="1781429"/>
                  </a:lnTo>
                  <a:lnTo>
                    <a:pt x="530466" y="1775079"/>
                  </a:lnTo>
                  <a:lnTo>
                    <a:pt x="512559" y="1757299"/>
                  </a:lnTo>
                  <a:lnTo>
                    <a:pt x="500773" y="1734439"/>
                  </a:lnTo>
                  <a:lnTo>
                    <a:pt x="496531" y="1711579"/>
                  </a:lnTo>
                  <a:lnTo>
                    <a:pt x="496531" y="1695069"/>
                  </a:lnTo>
                  <a:lnTo>
                    <a:pt x="513016" y="1655699"/>
                  </a:lnTo>
                  <a:lnTo>
                    <a:pt x="553021" y="1639189"/>
                  </a:lnTo>
                  <a:lnTo>
                    <a:pt x="575043" y="1642999"/>
                  </a:lnTo>
                  <a:lnTo>
                    <a:pt x="593039" y="1655699"/>
                  </a:lnTo>
                  <a:lnTo>
                    <a:pt x="605142" y="1673479"/>
                  </a:lnTo>
                  <a:lnTo>
                    <a:pt x="609511" y="1695069"/>
                  </a:lnTo>
                  <a:lnTo>
                    <a:pt x="609511" y="1608899"/>
                  </a:lnTo>
                  <a:lnTo>
                    <a:pt x="594283" y="1603629"/>
                  </a:lnTo>
                  <a:lnTo>
                    <a:pt x="608482" y="1504569"/>
                  </a:lnTo>
                  <a:lnTo>
                    <a:pt x="650494" y="1495679"/>
                  </a:lnTo>
                  <a:lnTo>
                    <a:pt x="684745" y="1471549"/>
                  </a:lnTo>
                  <a:lnTo>
                    <a:pt x="689864" y="1463929"/>
                  </a:lnTo>
                  <a:lnTo>
                    <a:pt x="707809" y="1437259"/>
                  </a:lnTo>
                  <a:lnTo>
                    <a:pt x="715746" y="1397889"/>
                  </a:lnTo>
                  <a:lnTo>
                    <a:pt x="716254" y="1395349"/>
                  </a:lnTo>
                  <a:lnTo>
                    <a:pt x="713981" y="1383919"/>
                  </a:lnTo>
                  <a:lnTo>
                    <a:pt x="707669" y="1352169"/>
                  </a:lnTo>
                  <a:lnTo>
                    <a:pt x="684237" y="1317879"/>
                  </a:lnTo>
                  <a:lnTo>
                    <a:pt x="670445" y="1308303"/>
                  </a:lnTo>
                  <a:lnTo>
                    <a:pt x="670445" y="1444879"/>
                  </a:lnTo>
                  <a:lnTo>
                    <a:pt x="670445" y="1458849"/>
                  </a:lnTo>
                  <a:lnTo>
                    <a:pt x="665708" y="1463929"/>
                  </a:lnTo>
                  <a:lnTo>
                    <a:pt x="548170" y="1463929"/>
                  </a:lnTo>
                  <a:lnTo>
                    <a:pt x="543433" y="1458849"/>
                  </a:lnTo>
                  <a:lnTo>
                    <a:pt x="543433" y="1444879"/>
                  </a:lnTo>
                  <a:lnTo>
                    <a:pt x="546874" y="1427099"/>
                  </a:lnTo>
                  <a:lnTo>
                    <a:pt x="556310" y="1413129"/>
                  </a:lnTo>
                  <a:lnTo>
                    <a:pt x="570357" y="1402969"/>
                  </a:lnTo>
                  <a:lnTo>
                    <a:pt x="587654" y="1397889"/>
                  </a:lnTo>
                  <a:lnTo>
                    <a:pt x="626237" y="1397889"/>
                  </a:lnTo>
                  <a:lnTo>
                    <a:pt x="643534" y="1402969"/>
                  </a:lnTo>
                  <a:lnTo>
                    <a:pt x="657580" y="1413129"/>
                  </a:lnTo>
                  <a:lnTo>
                    <a:pt x="667004" y="1427099"/>
                  </a:lnTo>
                  <a:lnTo>
                    <a:pt x="670445" y="1444879"/>
                  </a:lnTo>
                  <a:lnTo>
                    <a:pt x="670445" y="1308303"/>
                  </a:lnTo>
                  <a:lnTo>
                    <a:pt x="667778" y="1306449"/>
                  </a:lnTo>
                  <a:lnTo>
                    <a:pt x="649490" y="1293749"/>
                  </a:lnTo>
                  <a:lnTo>
                    <a:pt x="637603" y="1291628"/>
                  </a:lnTo>
                  <a:lnTo>
                    <a:pt x="637603" y="1336929"/>
                  </a:lnTo>
                  <a:lnTo>
                    <a:pt x="637603" y="1345819"/>
                  </a:lnTo>
                  <a:lnTo>
                    <a:pt x="635304" y="1358519"/>
                  </a:lnTo>
                  <a:lnTo>
                    <a:pt x="628904" y="1371219"/>
                  </a:lnTo>
                  <a:lnTo>
                    <a:pt x="619188" y="1380109"/>
                  </a:lnTo>
                  <a:lnTo>
                    <a:pt x="606945" y="1383919"/>
                  </a:lnTo>
                  <a:lnTo>
                    <a:pt x="594690" y="1380109"/>
                  </a:lnTo>
                  <a:lnTo>
                    <a:pt x="584987" y="1371219"/>
                  </a:lnTo>
                  <a:lnTo>
                    <a:pt x="578586" y="1358519"/>
                  </a:lnTo>
                  <a:lnTo>
                    <a:pt x="576287" y="1345819"/>
                  </a:lnTo>
                  <a:lnTo>
                    <a:pt x="576287" y="1336929"/>
                  </a:lnTo>
                  <a:lnTo>
                    <a:pt x="578650" y="1325499"/>
                  </a:lnTo>
                  <a:lnTo>
                    <a:pt x="585228" y="1316609"/>
                  </a:lnTo>
                  <a:lnTo>
                    <a:pt x="594995" y="1308989"/>
                  </a:lnTo>
                  <a:lnTo>
                    <a:pt x="606945" y="1306449"/>
                  </a:lnTo>
                  <a:lnTo>
                    <a:pt x="618896" y="1308989"/>
                  </a:lnTo>
                  <a:lnTo>
                    <a:pt x="628662" y="1316609"/>
                  </a:lnTo>
                  <a:lnTo>
                    <a:pt x="635228" y="1325499"/>
                  </a:lnTo>
                  <a:lnTo>
                    <a:pt x="637603" y="1336929"/>
                  </a:lnTo>
                  <a:lnTo>
                    <a:pt x="637603" y="1291628"/>
                  </a:lnTo>
                  <a:lnTo>
                    <a:pt x="564400" y="1293749"/>
                  </a:lnTo>
                  <a:lnTo>
                    <a:pt x="529653" y="1317879"/>
                  </a:lnTo>
                  <a:lnTo>
                    <a:pt x="506222" y="1352169"/>
                  </a:lnTo>
                  <a:lnTo>
                    <a:pt x="497636" y="1395349"/>
                  </a:lnTo>
                  <a:lnTo>
                    <a:pt x="504050" y="1432179"/>
                  </a:lnTo>
                  <a:lnTo>
                    <a:pt x="521804" y="1463929"/>
                  </a:lnTo>
                  <a:lnTo>
                    <a:pt x="548652" y="1488059"/>
                  </a:lnTo>
                  <a:lnTo>
                    <a:pt x="582371" y="1502029"/>
                  </a:lnTo>
                  <a:lnTo>
                    <a:pt x="568274" y="1599819"/>
                  </a:lnTo>
                  <a:lnTo>
                    <a:pt x="553021" y="1599819"/>
                  </a:lnTo>
                  <a:lnTo>
                    <a:pt x="508723" y="1604899"/>
                  </a:lnTo>
                  <a:lnTo>
                    <a:pt x="467880" y="1618869"/>
                  </a:lnTo>
                  <a:lnTo>
                    <a:pt x="431533" y="1640459"/>
                  </a:lnTo>
                  <a:lnTo>
                    <a:pt x="400723" y="1669669"/>
                  </a:lnTo>
                  <a:lnTo>
                    <a:pt x="334670" y="1620139"/>
                  </a:lnTo>
                  <a:lnTo>
                    <a:pt x="329590" y="1616329"/>
                  </a:lnTo>
                  <a:lnTo>
                    <a:pt x="307581" y="1599819"/>
                  </a:lnTo>
                  <a:lnTo>
                    <a:pt x="318503" y="1579499"/>
                  </a:lnTo>
                  <a:lnTo>
                    <a:pt x="326644" y="1557909"/>
                  </a:lnTo>
                  <a:lnTo>
                    <a:pt x="331724" y="1535049"/>
                  </a:lnTo>
                  <a:lnTo>
                    <a:pt x="333108" y="1515999"/>
                  </a:lnTo>
                  <a:lnTo>
                    <a:pt x="333476" y="1510919"/>
                  </a:lnTo>
                  <a:lnTo>
                    <a:pt x="331266" y="1494409"/>
                  </a:lnTo>
                  <a:lnTo>
                    <a:pt x="310705" y="1425829"/>
                  </a:lnTo>
                  <a:lnTo>
                    <a:pt x="284632" y="1392809"/>
                  </a:lnTo>
                  <a:lnTo>
                    <a:pt x="263601" y="1376184"/>
                  </a:lnTo>
                  <a:lnTo>
                    <a:pt x="263601" y="1587119"/>
                  </a:lnTo>
                  <a:lnTo>
                    <a:pt x="263601" y="1608709"/>
                  </a:lnTo>
                  <a:lnTo>
                    <a:pt x="256374" y="1616329"/>
                  </a:lnTo>
                  <a:lnTo>
                    <a:pt x="77089" y="1616329"/>
                  </a:lnTo>
                  <a:lnTo>
                    <a:pt x="69862" y="1608709"/>
                  </a:lnTo>
                  <a:lnTo>
                    <a:pt x="69862" y="1587119"/>
                  </a:lnTo>
                  <a:lnTo>
                    <a:pt x="75120" y="1560449"/>
                  </a:lnTo>
                  <a:lnTo>
                    <a:pt x="89496" y="1537589"/>
                  </a:lnTo>
                  <a:lnTo>
                    <a:pt x="110921" y="1522349"/>
                  </a:lnTo>
                  <a:lnTo>
                    <a:pt x="137312" y="1515999"/>
                  </a:lnTo>
                  <a:lnTo>
                    <a:pt x="196151" y="1515999"/>
                  </a:lnTo>
                  <a:lnTo>
                    <a:pt x="222542" y="1522349"/>
                  </a:lnTo>
                  <a:lnTo>
                    <a:pt x="243967" y="1537589"/>
                  </a:lnTo>
                  <a:lnTo>
                    <a:pt x="258343" y="1560449"/>
                  </a:lnTo>
                  <a:lnTo>
                    <a:pt x="263601" y="1587119"/>
                  </a:lnTo>
                  <a:lnTo>
                    <a:pt x="263601" y="1376184"/>
                  </a:lnTo>
                  <a:lnTo>
                    <a:pt x="250888" y="1366139"/>
                  </a:lnTo>
                  <a:lnTo>
                    <a:pt x="213499" y="1350645"/>
                  </a:lnTo>
                  <a:lnTo>
                    <a:pt x="213499" y="1423289"/>
                  </a:lnTo>
                  <a:lnTo>
                    <a:pt x="213499" y="1435989"/>
                  </a:lnTo>
                  <a:lnTo>
                    <a:pt x="209994" y="1455039"/>
                  </a:lnTo>
                  <a:lnTo>
                    <a:pt x="200228" y="1474089"/>
                  </a:lnTo>
                  <a:lnTo>
                    <a:pt x="185407" y="1489329"/>
                  </a:lnTo>
                  <a:lnTo>
                    <a:pt x="166738" y="1494409"/>
                  </a:lnTo>
                  <a:lnTo>
                    <a:pt x="148056" y="1489329"/>
                  </a:lnTo>
                  <a:lnTo>
                    <a:pt x="133235" y="1474089"/>
                  </a:lnTo>
                  <a:lnTo>
                    <a:pt x="123482" y="1455039"/>
                  </a:lnTo>
                  <a:lnTo>
                    <a:pt x="119964" y="1435989"/>
                  </a:lnTo>
                  <a:lnTo>
                    <a:pt x="119964" y="1423289"/>
                  </a:lnTo>
                  <a:lnTo>
                    <a:pt x="123583" y="1405509"/>
                  </a:lnTo>
                  <a:lnTo>
                    <a:pt x="133604" y="1390269"/>
                  </a:lnTo>
                  <a:lnTo>
                    <a:pt x="148501" y="1380109"/>
                  </a:lnTo>
                  <a:lnTo>
                    <a:pt x="166738" y="1376299"/>
                  </a:lnTo>
                  <a:lnTo>
                    <a:pt x="184962" y="1380109"/>
                  </a:lnTo>
                  <a:lnTo>
                    <a:pt x="199859" y="1390269"/>
                  </a:lnTo>
                  <a:lnTo>
                    <a:pt x="209880" y="1405509"/>
                  </a:lnTo>
                  <a:lnTo>
                    <a:pt x="213499" y="1423289"/>
                  </a:lnTo>
                  <a:lnTo>
                    <a:pt x="213499" y="1350645"/>
                  </a:lnTo>
                  <a:lnTo>
                    <a:pt x="211061" y="1349629"/>
                  </a:lnTo>
                  <a:lnTo>
                    <a:pt x="166738" y="1343279"/>
                  </a:lnTo>
                  <a:lnTo>
                    <a:pt x="122415" y="1349629"/>
                  </a:lnTo>
                  <a:lnTo>
                    <a:pt x="82575" y="1366139"/>
                  </a:lnTo>
                  <a:lnTo>
                    <a:pt x="48831" y="1392809"/>
                  </a:lnTo>
                  <a:lnTo>
                    <a:pt x="22758" y="1425829"/>
                  </a:lnTo>
                  <a:lnTo>
                    <a:pt x="5956" y="1466469"/>
                  </a:lnTo>
                  <a:lnTo>
                    <a:pt x="0" y="1510919"/>
                  </a:lnTo>
                  <a:lnTo>
                    <a:pt x="5943" y="1555369"/>
                  </a:lnTo>
                  <a:lnTo>
                    <a:pt x="22758" y="1594739"/>
                  </a:lnTo>
                  <a:lnTo>
                    <a:pt x="48831" y="1629029"/>
                  </a:lnTo>
                  <a:lnTo>
                    <a:pt x="82575" y="1654429"/>
                  </a:lnTo>
                  <a:lnTo>
                    <a:pt x="122402" y="1670939"/>
                  </a:lnTo>
                  <a:lnTo>
                    <a:pt x="166738" y="1677289"/>
                  </a:lnTo>
                  <a:lnTo>
                    <a:pt x="203034" y="1673479"/>
                  </a:lnTo>
                  <a:lnTo>
                    <a:pt x="236537" y="1662049"/>
                  </a:lnTo>
                  <a:lnTo>
                    <a:pt x="266407" y="1644269"/>
                  </a:lnTo>
                  <a:lnTo>
                    <a:pt x="291833" y="1620139"/>
                  </a:lnTo>
                  <a:lnTo>
                    <a:pt x="384835" y="1689989"/>
                  </a:lnTo>
                  <a:lnTo>
                    <a:pt x="370814" y="1715389"/>
                  </a:lnTo>
                  <a:lnTo>
                    <a:pt x="360375" y="1742059"/>
                  </a:lnTo>
                  <a:lnTo>
                    <a:pt x="353872" y="1771269"/>
                  </a:lnTo>
                  <a:lnTo>
                    <a:pt x="351624" y="1800479"/>
                  </a:lnTo>
                  <a:lnTo>
                    <a:pt x="357593" y="1850009"/>
                  </a:lnTo>
                  <a:lnTo>
                    <a:pt x="374548" y="1894459"/>
                  </a:lnTo>
                  <a:lnTo>
                    <a:pt x="401015" y="1932559"/>
                  </a:lnTo>
                  <a:lnTo>
                    <a:pt x="435521" y="1964309"/>
                  </a:lnTo>
                  <a:lnTo>
                    <a:pt x="391642" y="2035644"/>
                  </a:lnTo>
                  <a:lnTo>
                    <a:pt x="391642" y="2243709"/>
                  </a:lnTo>
                  <a:lnTo>
                    <a:pt x="391642" y="2260219"/>
                  </a:lnTo>
                  <a:lnTo>
                    <a:pt x="385965" y="2266569"/>
                  </a:lnTo>
                  <a:lnTo>
                    <a:pt x="245148" y="2266569"/>
                  </a:lnTo>
                  <a:lnTo>
                    <a:pt x="239471" y="2260219"/>
                  </a:lnTo>
                  <a:lnTo>
                    <a:pt x="239471" y="2243709"/>
                  </a:lnTo>
                  <a:lnTo>
                    <a:pt x="243598" y="2222119"/>
                  </a:lnTo>
                  <a:lnTo>
                    <a:pt x="254889" y="2204339"/>
                  </a:lnTo>
                  <a:lnTo>
                    <a:pt x="271716" y="2192909"/>
                  </a:lnTo>
                  <a:lnTo>
                    <a:pt x="292442" y="2187829"/>
                  </a:lnTo>
                  <a:lnTo>
                    <a:pt x="338670" y="2187829"/>
                  </a:lnTo>
                  <a:lnTo>
                    <a:pt x="359397" y="2192909"/>
                  </a:lnTo>
                  <a:lnTo>
                    <a:pt x="376224" y="2204339"/>
                  </a:lnTo>
                  <a:lnTo>
                    <a:pt x="387515" y="2222119"/>
                  </a:lnTo>
                  <a:lnTo>
                    <a:pt x="391642" y="2243709"/>
                  </a:lnTo>
                  <a:lnTo>
                    <a:pt x="391642" y="2035644"/>
                  </a:lnTo>
                  <a:lnTo>
                    <a:pt x="373024" y="2065909"/>
                  </a:lnTo>
                  <a:lnTo>
                    <a:pt x="359613" y="2059559"/>
                  </a:lnTo>
                  <a:lnTo>
                    <a:pt x="352285" y="2057590"/>
                  </a:lnTo>
                  <a:lnTo>
                    <a:pt x="352285" y="2114169"/>
                  </a:lnTo>
                  <a:lnTo>
                    <a:pt x="352285" y="2124329"/>
                  </a:lnTo>
                  <a:lnTo>
                    <a:pt x="349529" y="2139569"/>
                  </a:lnTo>
                  <a:lnTo>
                    <a:pt x="341871" y="2154809"/>
                  </a:lnTo>
                  <a:lnTo>
                    <a:pt x="330225" y="2166239"/>
                  </a:lnTo>
                  <a:lnTo>
                    <a:pt x="315556" y="2171319"/>
                  </a:lnTo>
                  <a:lnTo>
                    <a:pt x="300888" y="2166239"/>
                  </a:lnTo>
                  <a:lnTo>
                    <a:pt x="289242" y="2154809"/>
                  </a:lnTo>
                  <a:lnTo>
                    <a:pt x="281584" y="2139569"/>
                  </a:lnTo>
                  <a:lnTo>
                    <a:pt x="278828" y="2124329"/>
                  </a:lnTo>
                  <a:lnTo>
                    <a:pt x="278828" y="2114169"/>
                  </a:lnTo>
                  <a:lnTo>
                    <a:pt x="281660" y="2100199"/>
                  </a:lnTo>
                  <a:lnTo>
                    <a:pt x="289534" y="2088769"/>
                  </a:lnTo>
                  <a:lnTo>
                    <a:pt x="301244" y="2081149"/>
                  </a:lnTo>
                  <a:lnTo>
                    <a:pt x="315556" y="2077339"/>
                  </a:lnTo>
                  <a:lnTo>
                    <a:pt x="329882" y="2081149"/>
                  </a:lnTo>
                  <a:lnTo>
                    <a:pt x="341579" y="2088769"/>
                  </a:lnTo>
                  <a:lnTo>
                    <a:pt x="349453" y="2100199"/>
                  </a:lnTo>
                  <a:lnTo>
                    <a:pt x="352285" y="2114169"/>
                  </a:lnTo>
                  <a:lnTo>
                    <a:pt x="352285" y="2057590"/>
                  </a:lnTo>
                  <a:lnTo>
                    <a:pt x="345516" y="2055749"/>
                  </a:lnTo>
                  <a:lnTo>
                    <a:pt x="330796" y="2053209"/>
                  </a:lnTo>
                  <a:lnTo>
                    <a:pt x="315556" y="2051939"/>
                  </a:lnTo>
                  <a:lnTo>
                    <a:pt x="264579" y="2062099"/>
                  </a:lnTo>
                  <a:lnTo>
                    <a:pt x="222948" y="2090039"/>
                  </a:lnTo>
                  <a:lnTo>
                    <a:pt x="194881" y="2131949"/>
                  </a:lnTo>
                  <a:lnTo>
                    <a:pt x="184594" y="2182749"/>
                  </a:lnTo>
                  <a:lnTo>
                    <a:pt x="194881" y="2234819"/>
                  </a:lnTo>
                  <a:lnTo>
                    <a:pt x="222948" y="2275459"/>
                  </a:lnTo>
                  <a:lnTo>
                    <a:pt x="264579" y="2303399"/>
                  </a:lnTo>
                  <a:lnTo>
                    <a:pt x="315556" y="2314829"/>
                  </a:lnTo>
                  <a:lnTo>
                    <a:pt x="366534" y="2303399"/>
                  </a:lnTo>
                  <a:lnTo>
                    <a:pt x="408165" y="2275459"/>
                  </a:lnTo>
                  <a:lnTo>
                    <a:pt x="414299" y="2266569"/>
                  </a:lnTo>
                  <a:lnTo>
                    <a:pt x="436232" y="2234819"/>
                  </a:lnTo>
                  <a:lnTo>
                    <a:pt x="445516" y="2187829"/>
                  </a:lnTo>
                  <a:lnTo>
                    <a:pt x="446519" y="2182749"/>
                  </a:lnTo>
                  <a:lnTo>
                    <a:pt x="445160" y="2171319"/>
                  </a:lnTo>
                  <a:lnTo>
                    <a:pt x="442887" y="2152269"/>
                  </a:lnTo>
                  <a:lnTo>
                    <a:pt x="432574" y="2124329"/>
                  </a:lnTo>
                  <a:lnTo>
                    <a:pt x="416433" y="2100199"/>
                  </a:lnTo>
                  <a:lnTo>
                    <a:pt x="395312" y="2079879"/>
                  </a:lnTo>
                  <a:lnTo>
                    <a:pt x="396875" y="2077339"/>
                  </a:lnTo>
                  <a:lnTo>
                    <a:pt x="403885" y="2065909"/>
                  </a:lnTo>
                  <a:lnTo>
                    <a:pt x="457669" y="1978279"/>
                  </a:lnTo>
                  <a:lnTo>
                    <a:pt x="479691" y="1988439"/>
                  </a:lnTo>
                  <a:lnTo>
                    <a:pt x="503059" y="1996059"/>
                  </a:lnTo>
                  <a:lnTo>
                    <a:pt x="527558" y="2001139"/>
                  </a:lnTo>
                  <a:lnTo>
                    <a:pt x="553021" y="2002409"/>
                  </a:lnTo>
                  <a:lnTo>
                    <a:pt x="605028" y="1996059"/>
                  </a:lnTo>
                  <a:lnTo>
                    <a:pt x="648830" y="1978279"/>
                  </a:lnTo>
                  <a:lnTo>
                    <a:pt x="692048" y="1946529"/>
                  </a:lnTo>
                  <a:lnTo>
                    <a:pt x="723607" y="1908429"/>
                  </a:lnTo>
                  <a:lnTo>
                    <a:pt x="863981" y="1984629"/>
                  </a:lnTo>
                  <a:lnTo>
                    <a:pt x="857821" y="1999869"/>
                  </a:lnTo>
                  <a:lnTo>
                    <a:pt x="853287" y="2016379"/>
                  </a:lnTo>
                  <a:lnTo>
                    <a:pt x="850468" y="2034159"/>
                  </a:lnTo>
                  <a:lnTo>
                    <a:pt x="849503" y="2051939"/>
                  </a:lnTo>
                  <a:lnTo>
                    <a:pt x="855433" y="2096389"/>
                  </a:lnTo>
                  <a:lnTo>
                    <a:pt x="872147" y="2135759"/>
                  </a:lnTo>
                  <a:lnTo>
                    <a:pt x="898067" y="2170049"/>
                  </a:lnTo>
                  <a:lnTo>
                    <a:pt x="931621" y="2195449"/>
                  </a:lnTo>
                  <a:lnTo>
                    <a:pt x="971219" y="2211959"/>
                  </a:lnTo>
                  <a:lnTo>
                    <a:pt x="1015288" y="2218309"/>
                  </a:lnTo>
                  <a:lnTo>
                    <a:pt x="1059370" y="2211959"/>
                  </a:lnTo>
                  <a:lnTo>
                    <a:pt x="1098969" y="2195449"/>
                  </a:lnTo>
                  <a:lnTo>
                    <a:pt x="1132522" y="2170049"/>
                  </a:lnTo>
                  <a:lnTo>
                    <a:pt x="1142123" y="2157349"/>
                  </a:lnTo>
                  <a:lnTo>
                    <a:pt x="1158455" y="2135759"/>
                  </a:lnTo>
                  <a:lnTo>
                    <a:pt x="1175169" y="2096389"/>
                  </a:lnTo>
                  <a:lnTo>
                    <a:pt x="1180414" y="2057019"/>
                  </a:lnTo>
                  <a:lnTo>
                    <a:pt x="1181087" y="2051939"/>
                  </a:lnTo>
                  <a:close/>
                </a:path>
              </a:pathLst>
            </a:custGeom>
            <a:solidFill>
              <a:srgbClr val="002060"/>
            </a:solidFill>
          </p:spPr>
          <p:txBody>
            <a:bodyPr wrap="square" lIns="0" tIns="0" rIns="0" bIns="0" rtlCol="0"/>
            <a:lstStyle/>
            <a:p>
              <a:endParaRPr sz="1200" dirty="0"/>
            </a:p>
          </p:txBody>
        </p:sp>
      </p:grpSp>
      <p:sp>
        <p:nvSpPr>
          <p:cNvPr id="21" name="object 21"/>
          <p:cNvSpPr txBox="1">
            <a:spLocks noGrp="1"/>
          </p:cNvSpPr>
          <p:nvPr>
            <p:ph type="title"/>
          </p:nvPr>
        </p:nvSpPr>
        <p:spPr>
          <a:xfrm>
            <a:off x="286146" y="343464"/>
            <a:ext cx="9860743" cy="562547"/>
          </a:xfrm>
          <a:prstGeom prst="rect">
            <a:avLst/>
          </a:prstGeom>
          <a:ln>
            <a:noFill/>
          </a:ln>
        </p:spPr>
        <p:txBody>
          <a:bodyPr vert="horz" wrap="square" lIns="0" tIns="8467" rIns="0" bIns="0" rtlCol="0" anchor="ctr">
            <a:spAutoFit/>
          </a:bodyPr>
          <a:lstStyle/>
          <a:p>
            <a:pPr marL="8467">
              <a:spcBef>
                <a:spcPts val="67"/>
              </a:spcBef>
            </a:pPr>
            <a:r>
              <a:rPr lang="en-US" b="1" spc="-97" dirty="0">
                <a:solidFill>
                  <a:schemeClr val="tx2">
                    <a:lumMod val="75000"/>
                  </a:schemeClr>
                </a:solidFill>
              </a:rPr>
              <a:t>Scientific achievements </a:t>
            </a:r>
            <a:r>
              <a:rPr lang="en-US" b="1" spc="-97" dirty="0">
                <a:solidFill>
                  <a:schemeClr val="bg1"/>
                </a:solidFill>
              </a:rPr>
              <a:t>for the last 1.5-year period</a:t>
            </a:r>
            <a:endParaRPr b="1" spc="-7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538827" y="1376085"/>
            <a:ext cx="7806402" cy="6307518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>
              <a:spcBef>
                <a:spcPts val="67"/>
              </a:spcBef>
            </a:pPr>
            <a:r>
              <a:rPr lang="en-US" sz="1867" spc="11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867" spc="120" dirty="0">
                <a:solidFill>
                  <a:srgbClr val="FFFFFF"/>
                </a:solidFill>
                <a:latin typeface="Arial"/>
                <a:cs typeface="Arial"/>
              </a:rPr>
              <a:t>cientific</a:t>
            </a:r>
            <a:r>
              <a:rPr sz="1867" spc="-24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67" spc="127" dirty="0">
                <a:solidFill>
                  <a:srgbClr val="FFFFFF"/>
                </a:solidFill>
                <a:latin typeface="Arial"/>
                <a:cs typeface="Arial"/>
              </a:rPr>
              <a:t>publications</a:t>
            </a:r>
            <a:r>
              <a:rPr lang="en-US" sz="1867" spc="127" dirty="0">
                <a:solidFill>
                  <a:srgbClr val="FFFFFF"/>
                </a:solidFill>
                <a:latin typeface="Arial"/>
                <a:cs typeface="Arial"/>
              </a:rPr>
              <a:t> in Web of Science-6/11</a:t>
            </a:r>
            <a:r>
              <a:rPr sz="1867" spc="127" dirty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endParaRPr sz="1867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4334" dirty="0">
              <a:latin typeface="Arial"/>
              <a:cs typeface="Arial"/>
            </a:endParaRPr>
          </a:p>
          <a:p>
            <a:pPr marL="48262">
              <a:spcBef>
                <a:spcPts val="3"/>
              </a:spcBef>
            </a:pPr>
            <a:r>
              <a:rPr lang="en-US" sz="1867" spc="110" dirty="0">
                <a:solidFill>
                  <a:srgbClr val="FFFFFF"/>
                </a:solidFill>
                <a:latin typeface="Arial"/>
                <a:cs typeface="Arial"/>
              </a:rPr>
              <a:t>Summer schools and trainings-5</a:t>
            </a:r>
            <a:r>
              <a:rPr lang="en-US" sz="1867" spc="73" dirty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endParaRPr lang="en-US" sz="1867" dirty="0">
              <a:latin typeface="Arial"/>
              <a:cs typeface="Arial"/>
            </a:endParaRPr>
          </a:p>
          <a:p>
            <a:pPr marL="48262" marR="1404267" indent="-40219">
              <a:lnSpc>
                <a:spcPts val="7227"/>
              </a:lnSpc>
              <a:spcBef>
                <a:spcPts val="257"/>
              </a:spcBef>
            </a:pPr>
            <a:r>
              <a:rPr lang="en-US" sz="1867" spc="100" dirty="0">
                <a:solidFill>
                  <a:srgbClr val="FFFFFF"/>
                </a:solidFill>
                <a:latin typeface="Arial"/>
                <a:cs typeface="Arial"/>
              </a:rPr>
              <a:t>Presentations in international</a:t>
            </a:r>
            <a:r>
              <a:rPr lang="en-US" sz="1867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67" spc="107" dirty="0">
                <a:solidFill>
                  <a:srgbClr val="FFFFFF"/>
                </a:solidFill>
                <a:latin typeface="Arial"/>
                <a:cs typeface="Arial"/>
              </a:rPr>
              <a:t>conferences</a:t>
            </a:r>
            <a:r>
              <a:rPr lang="en-US" sz="1867" spc="107" dirty="0">
                <a:solidFill>
                  <a:srgbClr val="FFFFFF"/>
                </a:solidFill>
                <a:latin typeface="Arial"/>
                <a:cs typeface="Arial"/>
              </a:rPr>
              <a:t>- 6</a:t>
            </a:r>
          </a:p>
          <a:p>
            <a:pPr marL="48262" marR="1404267" indent="-40219">
              <a:lnSpc>
                <a:spcPts val="7227"/>
              </a:lnSpc>
              <a:spcBef>
                <a:spcPts val="257"/>
              </a:spcBef>
            </a:pPr>
            <a:r>
              <a:rPr lang="en-US" sz="1867" spc="110" dirty="0">
                <a:solidFill>
                  <a:srgbClr val="FFFFFF"/>
                </a:solidFill>
                <a:latin typeface="Arial"/>
                <a:cs typeface="Arial"/>
              </a:rPr>
              <a:t>International and local</a:t>
            </a:r>
            <a:r>
              <a:rPr sz="1867" spc="9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67" spc="120" dirty="0">
                <a:solidFill>
                  <a:srgbClr val="FFFFFF"/>
                </a:solidFill>
                <a:latin typeface="Arial"/>
                <a:cs typeface="Arial"/>
              </a:rPr>
              <a:t>scientific</a:t>
            </a:r>
            <a:r>
              <a:rPr sz="1867" spc="-23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67" spc="103" dirty="0">
                <a:solidFill>
                  <a:srgbClr val="FFFFFF"/>
                </a:solidFill>
                <a:latin typeface="Arial"/>
                <a:cs typeface="Arial"/>
              </a:rPr>
              <a:t>projects</a:t>
            </a:r>
            <a:r>
              <a:rPr lang="en-US" sz="1867" spc="103" dirty="0">
                <a:solidFill>
                  <a:srgbClr val="FFFFFF"/>
                </a:solidFill>
                <a:latin typeface="Arial"/>
                <a:cs typeface="Arial"/>
              </a:rPr>
              <a:t>-4</a:t>
            </a:r>
            <a:r>
              <a:rPr sz="1867" spc="103" dirty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endParaRPr sz="1867" dirty="0">
              <a:latin typeface="Arial"/>
              <a:cs typeface="Arial"/>
            </a:endParaRPr>
          </a:p>
          <a:p>
            <a:pPr marL="47839" marR="3387">
              <a:lnSpc>
                <a:spcPct val="116100"/>
              </a:lnSpc>
              <a:spcBef>
                <a:spcPts val="2286"/>
              </a:spcBef>
            </a:pPr>
            <a:r>
              <a:rPr lang="en-US" sz="1867" spc="143" dirty="0">
                <a:solidFill>
                  <a:srgbClr val="FFFFFF"/>
                </a:solidFill>
                <a:latin typeface="Arial"/>
                <a:cs typeface="Arial"/>
              </a:rPr>
              <a:t>Young and mid-carrier researchers having b</a:t>
            </a:r>
            <a:r>
              <a:rPr sz="1867" spc="143" dirty="0">
                <a:solidFill>
                  <a:srgbClr val="FFFFFF"/>
                </a:solidFill>
                <a:latin typeface="Arial"/>
                <a:cs typeface="Arial"/>
              </a:rPr>
              <a:t>ackground </a:t>
            </a:r>
            <a:r>
              <a:rPr sz="1867" spc="123" dirty="0">
                <a:solidFill>
                  <a:srgbClr val="FFFFFF"/>
                </a:solidFill>
                <a:latin typeface="Arial"/>
                <a:cs typeface="Arial"/>
              </a:rPr>
              <a:t>in </a:t>
            </a:r>
            <a:r>
              <a:rPr lang="en-US" sz="1867" spc="123" dirty="0">
                <a:solidFill>
                  <a:srgbClr val="FFFFFF"/>
                </a:solidFill>
                <a:latin typeface="Arial"/>
                <a:cs typeface="Arial"/>
              </a:rPr>
              <a:t>Quantum </a:t>
            </a:r>
            <a:r>
              <a:rPr lang="en-US" sz="1867" spc="123" dirty="0" err="1">
                <a:solidFill>
                  <a:srgbClr val="FFFFFF"/>
                </a:solidFill>
                <a:latin typeface="Arial"/>
                <a:cs typeface="Arial"/>
              </a:rPr>
              <a:t>Moire</a:t>
            </a:r>
            <a:r>
              <a:rPr lang="en-US" sz="1867" spc="123" dirty="0">
                <a:solidFill>
                  <a:srgbClr val="FFFFFF"/>
                </a:solidFill>
                <a:latin typeface="Arial"/>
                <a:cs typeface="Arial"/>
              </a:rPr>
              <a:t> devices, </a:t>
            </a:r>
            <a:r>
              <a:rPr sz="1867" spc="169" dirty="0">
                <a:solidFill>
                  <a:srgbClr val="FFFFFF"/>
                </a:solidFill>
                <a:latin typeface="Arial"/>
                <a:cs typeface="Arial"/>
              </a:rPr>
              <a:t>material </a:t>
            </a:r>
            <a:r>
              <a:rPr sz="1867" spc="93" dirty="0">
                <a:solidFill>
                  <a:srgbClr val="FFFFFF"/>
                </a:solidFill>
                <a:latin typeface="Arial"/>
                <a:cs typeface="Arial"/>
              </a:rPr>
              <a:t>science, </a:t>
            </a:r>
            <a:r>
              <a:rPr sz="1867" spc="169" dirty="0">
                <a:solidFill>
                  <a:srgbClr val="FFFFFF"/>
                </a:solidFill>
                <a:latin typeface="Arial"/>
                <a:cs typeface="Arial"/>
              </a:rPr>
              <a:t>material </a:t>
            </a:r>
            <a:r>
              <a:rPr sz="1867" spc="147" dirty="0">
                <a:solidFill>
                  <a:srgbClr val="FFFFFF"/>
                </a:solidFill>
                <a:latin typeface="Arial"/>
                <a:cs typeface="Arial"/>
              </a:rPr>
              <a:t>characterisation </a:t>
            </a:r>
            <a:r>
              <a:rPr sz="1867" spc="207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1867" spc="-19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67" spc="123" dirty="0">
                <a:solidFill>
                  <a:srgbClr val="FFFFFF"/>
                </a:solidFill>
                <a:latin typeface="Arial"/>
                <a:cs typeface="Arial"/>
              </a:rPr>
              <a:t>spectroscopy</a:t>
            </a:r>
            <a:r>
              <a:rPr lang="en-US" sz="1867" spc="123" dirty="0">
                <a:solidFill>
                  <a:srgbClr val="FFFFFF"/>
                </a:solidFill>
                <a:latin typeface="Arial"/>
                <a:cs typeface="Arial"/>
              </a:rPr>
              <a:t>. </a:t>
            </a:r>
          </a:p>
          <a:p>
            <a:pPr marL="47839" marR="3387">
              <a:lnSpc>
                <a:spcPct val="116100"/>
              </a:lnSpc>
              <a:spcBef>
                <a:spcPts val="2286"/>
              </a:spcBef>
            </a:pPr>
            <a:r>
              <a:rPr lang="en-US" sz="1867" spc="123" dirty="0">
                <a:solidFill>
                  <a:srgbClr val="FFFFFF"/>
                </a:solidFill>
                <a:latin typeface="Arial"/>
                <a:cs typeface="Arial"/>
              </a:rPr>
              <a:t>International collaboration-University of Notre Dame, Niigata University, Kazan federal University. </a:t>
            </a:r>
            <a:endParaRPr lang="en-US" sz="1867" dirty="0">
              <a:latin typeface="Arial"/>
              <a:cs typeface="Arial"/>
            </a:endParaRPr>
          </a:p>
          <a:p>
            <a:pPr>
              <a:spcBef>
                <a:spcPts val="30"/>
              </a:spcBef>
            </a:pPr>
            <a:endParaRPr sz="3834" dirty="0">
              <a:latin typeface="Arial"/>
              <a:cs typeface="Arial"/>
            </a:endParaRPr>
          </a:p>
          <a:p>
            <a:pPr marL="47839"/>
            <a:r>
              <a:rPr sz="1867" spc="100" dirty="0">
                <a:solidFill>
                  <a:srgbClr val="FFFFFF"/>
                </a:solidFill>
                <a:latin typeface="Arial"/>
                <a:cs typeface="Arial"/>
              </a:rPr>
              <a:t>International </a:t>
            </a:r>
            <a:r>
              <a:rPr sz="1867" spc="53" dirty="0">
                <a:solidFill>
                  <a:srgbClr val="FFFFFF"/>
                </a:solidFill>
                <a:latin typeface="Arial"/>
                <a:cs typeface="Arial"/>
              </a:rPr>
              <a:t>scientific</a:t>
            </a:r>
            <a:r>
              <a:rPr sz="1867" spc="-2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67" spc="80" dirty="0">
                <a:solidFill>
                  <a:srgbClr val="FFFFFF"/>
                </a:solidFill>
                <a:latin typeface="Arial"/>
                <a:cs typeface="Arial"/>
              </a:rPr>
              <a:t>collaboration.</a:t>
            </a:r>
            <a:endParaRPr sz="1867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40E189-208B-AAE3-47E8-EB98F0A65C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6159AA9D-B4C2-FAEE-2B6A-5E5932CD9141}"/>
              </a:ext>
            </a:extLst>
          </p:cNvPr>
          <p:cNvSpPr/>
          <p:nvPr/>
        </p:nvSpPr>
        <p:spPr>
          <a:xfrm>
            <a:off x="4345858" y="1"/>
            <a:ext cx="7846561" cy="6858000"/>
          </a:xfrm>
          <a:custGeom>
            <a:avLst/>
            <a:gdLst/>
            <a:ahLst/>
            <a:cxnLst/>
            <a:rect l="l" t="t" r="r" b="b"/>
            <a:pathLst>
              <a:path w="11516360" h="10287000">
                <a:moveTo>
                  <a:pt x="0" y="10287000"/>
                </a:moveTo>
                <a:lnTo>
                  <a:pt x="11515731" y="10287000"/>
                </a:lnTo>
                <a:lnTo>
                  <a:pt x="11515731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5118F4-366E-6FF9-2CAB-2224C4CE0CFA}"/>
              </a:ext>
            </a:extLst>
          </p:cNvPr>
          <p:cNvSpPr txBox="1"/>
          <p:nvPr/>
        </p:nvSpPr>
        <p:spPr>
          <a:xfrm>
            <a:off x="4640825" y="597608"/>
            <a:ext cx="7413523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Tigran Ohanyan, Arevik </a:t>
            </a:r>
            <a:r>
              <a:rPr lang="en-US" dirty="0" err="1">
                <a:solidFill>
                  <a:schemeClr val="bg1"/>
                </a:solidFill>
              </a:rPr>
              <a:t>Arestakyan</a:t>
            </a:r>
            <a:r>
              <a:rPr lang="en-US" dirty="0">
                <a:solidFill>
                  <a:schemeClr val="bg1"/>
                </a:solidFill>
              </a:rPr>
              <a:t>, Gurgen </a:t>
            </a:r>
            <a:r>
              <a:rPr lang="en-US" dirty="0" err="1">
                <a:solidFill>
                  <a:schemeClr val="bg1"/>
                </a:solidFill>
              </a:rPr>
              <a:t>Elbakyan</a:t>
            </a:r>
            <a:r>
              <a:rPr lang="en-US" dirty="0">
                <a:solidFill>
                  <a:schemeClr val="bg1"/>
                </a:solidFill>
              </a:rPr>
              <a:t>, Hayk </a:t>
            </a:r>
            <a:r>
              <a:rPr lang="en-US" dirty="0" err="1">
                <a:solidFill>
                  <a:schemeClr val="bg1"/>
                </a:solidFill>
              </a:rPr>
              <a:t>Beglaryan</a:t>
            </a:r>
            <a:r>
              <a:rPr lang="en-US" dirty="0">
                <a:solidFill>
                  <a:schemeClr val="bg1"/>
                </a:solidFill>
              </a:rPr>
              <a:t>, Eduard Aleksanyan, Narek Margaryan *, Radiation tolerance of solution-processed indium tin oxide under proton irradiation, Materials Letters 416 (2026) 140688.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Hovhannes Badalyan, Astghik Hovhannisyan, Arevik </a:t>
            </a:r>
            <a:r>
              <a:rPr lang="en-US" dirty="0" err="1">
                <a:solidFill>
                  <a:schemeClr val="bg1"/>
                </a:solidFill>
              </a:rPr>
              <a:t>Arestakyan</a:t>
            </a:r>
            <a:r>
              <a:rPr lang="en-US" dirty="0">
                <a:solidFill>
                  <a:schemeClr val="bg1"/>
                </a:solidFill>
              </a:rPr>
              <a:t>, Eduard Aleksanyan, Narek Margaryan*, Momentum-Enabled Near-Infrared Luminescence in Silicon Decorated with Ultrasmall Gold Nanoparticles, </a:t>
            </a:r>
            <a:r>
              <a:rPr lang="sv-SE" dirty="0">
                <a:solidFill>
                  <a:schemeClr val="bg1"/>
                </a:solidFill>
              </a:rPr>
              <a:t>ACS Omega , 11, 5664−5668 (2026).</a:t>
            </a:r>
            <a:endParaRPr lang="en-US" dirty="0">
              <a:solidFill>
                <a:schemeClr val="bg1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N. Margaryan et al, Enhancement of Infrared Absorption of Liquid-Phase Exfoliated Graphene by 15.5 MeV Proton Irradiation in Ambient Conditions, Materials Letters 399 (2025) 139035.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N. Margaryan et al, Thermal reduction and fractal analysis of liquid phase exfoliated graphene. Nuclear Instruments and Methods in Physics Research Section A: Accelerators, Spectrometers, Detectors and Associated Equipment, 1075, 170407, (2025).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V.R. </a:t>
            </a:r>
            <a:r>
              <a:rPr lang="en-US" dirty="0" err="1">
                <a:solidFill>
                  <a:schemeClr val="bg1"/>
                </a:solidFill>
              </a:rPr>
              <a:t>Gareyan</a:t>
            </a:r>
            <a:r>
              <a:rPr lang="en-US" dirty="0">
                <a:solidFill>
                  <a:schemeClr val="bg1"/>
                </a:solidFill>
              </a:rPr>
              <a:t>, N.B. Margaryan, Z.S. Gevorkian. Modern Theoretical Approach for Description of </a:t>
            </a:r>
            <a:r>
              <a:rPr lang="en-US" dirty="0" err="1">
                <a:solidFill>
                  <a:schemeClr val="bg1"/>
                </a:solidFill>
              </a:rPr>
              <a:t>Antireflectivity</a:t>
            </a:r>
            <a:r>
              <a:rPr lang="en-US" dirty="0">
                <a:solidFill>
                  <a:schemeClr val="bg1"/>
                </a:solidFill>
              </a:rPr>
              <a:t> Physics of Particles and Nuclei, Volume 56, Issue 6 (2025).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V. </a:t>
            </a:r>
            <a:r>
              <a:rPr lang="en-US" dirty="0" err="1">
                <a:solidFill>
                  <a:schemeClr val="bg1"/>
                </a:solidFill>
              </a:rPr>
              <a:t>Gareyan</a:t>
            </a:r>
            <a:r>
              <a:rPr lang="en-US" dirty="0">
                <a:solidFill>
                  <a:schemeClr val="bg1"/>
                </a:solidFill>
              </a:rPr>
              <a:t>, N. Margaryan, </a:t>
            </a:r>
            <a:r>
              <a:rPr lang="en-US" dirty="0" err="1">
                <a:solidFill>
                  <a:schemeClr val="bg1"/>
                </a:solidFill>
              </a:rPr>
              <a:t>Zh</a:t>
            </a:r>
            <a:r>
              <a:rPr lang="en-US" dirty="0">
                <a:solidFill>
                  <a:schemeClr val="bg1"/>
                </a:solidFill>
              </a:rPr>
              <a:t>. Gevorgyan, </a:t>
            </a:r>
            <a:r>
              <a:rPr lang="en-US" dirty="0" err="1">
                <a:solidFill>
                  <a:schemeClr val="bg1"/>
                </a:solidFill>
              </a:rPr>
              <a:t>Nanoroughness</a:t>
            </a:r>
            <a:r>
              <a:rPr lang="en-US" dirty="0">
                <a:solidFill>
                  <a:schemeClr val="bg1"/>
                </a:solidFill>
              </a:rPr>
              <a:t>-induced antireflection and haze effects in opaque systems, Phys. Rev. A 110, 063523, (2024).</a:t>
            </a:r>
          </a:p>
          <a:p>
            <a:pPr marL="342900" indent="-342900">
              <a:buFont typeface="+mj-lt"/>
              <a:buAutoNum type="arabicPeriod"/>
            </a:pP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0EBC57C-C554-5210-C80F-D01AF8C706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71" y="3563853"/>
            <a:ext cx="4207787" cy="257644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A54DBFA-3F9E-2618-1E65-196D6758712F}"/>
              </a:ext>
            </a:extLst>
          </p:cNvPr>
          <p:cNvSpPr txBox="1"/>
          <p:nvPr/>
        </p:nvSpPr>
        <p:spPr>
          <a:xfrm>
            <a:off x="137652" y="474345"/>
            <a:ext cx="3805083" cy="221599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400" dirty="0"/>
              <a:t>The research was supported by the Higher Education and Science Committee of MESCS RA (Research project № </a:t>
            </a:r>
            <a:r>
              <a:rPr lang="en-US" sz="2400" b="1" u="sng" dirty="0"/>
              <a:t>24LCG-1C015</a:t>
            </a:r>
            <a:r>
              <a:rPr lang="en-US" sz="2400" dirty="0"/>
              <a:t>).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15027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62096-abstract-template-16x9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Parcel">
  <a:themeElements>
    <a:clrScheme name="Parcel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A6B727"/>
      </a:accent1>
      <a:accent2>
        <a:srgbClr val="418AB3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A425FB89-E954-4A2A-81DC-D90804A94DB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2975</TotalTime>
  <Words>1266</Words>
  <Application>Microsoft Office PowerPoint</Application>
  <PresentationFormat>Widescreen</PresentationFormat>
  <Paragraphs>162</Paragraphs>
  <Slides>21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21</vt:i4>
      </vt:variant>
    </vt:vector>
  </HeadingPairs>
  <TitlesOfParts>
    <vt:vector size="37" baseType="lpstr">
      <vt:lpstr>Aptos</vt:lpstr>
      <vt:lpstr>Aptos Display</vt:lpstr>
      <vt:lpstr>Arial</vt:lpstr>
      <vt:lpstr>Arimo</vt:lpstr>
      <vt:lpstr>Calibri</vt:lpstr>
      <vt:lpstr>Cambria Math</vt:lpstr>
      <vt:lpstr>Gill Sans MT</vt:lpstr>
      <vt:lpstr>Play</vt:lpstr>
      <vt:lpstr>Times</vt:lpstr>
      <vt:lpstr>Times New Roman</vt:lpstr>
      <vt:lpstr>Times Roman</vt:lpstr>
      <vt:lpstr>Office Theme</vt:lpstr>
      <vt:lpstr>162096-abstract-template-16x9</vt:lpstr>
      <vt:lpstr>Parcel</vt:lpstr>
      <vt:lpstr>1_Office Theme</vt:lpstr>
      <vt:lpstr>2_Office Theme</vt:lpstr>
      <vt:lpstr>  Development and Investigation of Moiré Devices for Terahertz Quantum Detectors  </vt:lpstr>
      <vt:lpstr>Table of content</vt:lpstr>
      <vt:lpstr>PowerPoint Presentation</vt:lpstr>
      <vt:lpstr>PowerPoint Presentation</vt:lpstr>
      <vt:lpstr>Our Team</vt:lpstr>
      <vt:lpstr>PowerPoint Presentation</vt:lpstr>
      <vt:lpstr>PowerPoint Presentation</vt:lpstr>
      <vt:lpstr>Scientific achievements for the last 1.5-year period</vt:lpstr>
      <vt:lpstr>PowerPoint Presentation</vt:lpstr>
      <vt:lpstr>PowerPoint Presentation</vt:lpstr>
      <vt:lpstr>The iGSS Cluster of Excellence RESOLV Ruhr University, Bochum</vt:lpstr>
      <vt:lpstr>Visits to Notre Dame</vt:lpstr>
      <vt:lpstr>Now about silicon research</vt:lpstr>
      <vt:lpstr>Heating of silicon tip through raman thermometry</vt:lpstr>
      <vt:lpstr>Sensing of tip apex temperature through raman thermometry and cantilever phase transition</vt:lpstr>
      <vt:lpstr>Light absorption spectra of GNP/Si structures</vt:lpstr>
      <vt:lpstr>Light absorption spectra of GNP/Si structures</vt:lpstr>
      <vt:lpstr>Light absorption spectra of GNP/Si structures</vt:lpstr>
      <vt:lpstr>Raman spectroscopy of pristine silicon and photoluminescence of GNPs</vt:lpstr>
      <vt:lpstr>Raman spectroscopy of pristine silicon/GNP structures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Nanostructure and Nanomaterial Studies</dc:title>
  <dc:creator>Narek Margaryan</dc:creator>
  <cp:lastModifiedBy>Narek Margaryan</cp:lastModifiedBy>
  <cp:revision>254</cp:revision>
  <dcterms:created xsi:type="dcterms:W3CDTF">2024-02-03T11:51:33Z</dcterms:created>
  <dcterms:modified xsi:type="dcterms:W3CDTF">2026-05-18T07:05:50Z</dcterms:modified>
</cp:coreProperties>
</file>