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318" r:id="rId4"/>
    <p:sldId id="260" r:id="rId5"/>
    <p:sldId id="347" r:id="rId6"/>
    <p:sldId id="320" r:id="rId7"/>
    <p:sldId id="350" r:id="rId8"/>
    <p:sldId id="348" r:id="rId9"/>
    <p:sldId id="344" r:id="rId10"/>
    <p:sldId id="324" r:id="rId11"/>
    <p:sldId id="301" r:id="rId12"/>
    <p:sldId id="287" r:id="rId13"/>
    <p:sldId id="288" r:id="rId14"/>
    <p:sldId id="343" r:id="rId15"/>
    <p:sldId id="356" r:id="rId16"/>
    <p:sldId id="357" r:id="rId17"/>
    <p:sldId id="358" r:id="rId18"/>
    <p:sldId id="289" r:id="rId19"/>
    <p:sldId id="291" r:id="rId20"/>
    <p:sldId id="339" r:id="rId21"/>
    <p:sldId id="364" r:id="rId22"/>
    <p:sldId id="353" r:id="rId23"/>
    <p:sldId id="354" r:id="rId24"/>
    <p:sldId id="366" r:id="rId25"/>
    <p:sldId id="361" r:id="rId26"/>
    <p:sldId id="362" r:id="rId27"/>
    <p:sldId id="365" r:id="rId28"/>
    <p:sldId id="355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C10D40-66E2-4A43-B24E-31B002DE4860}">
          <p14:sldIdLst>
            <p14:sldId id="257"/>
            <p14:sldId id="318"/>
          </p14:sldIdLst>
        </p14:section>
        <p14:section name="Раздел без заголовка" id="{F3D7418A-55C8-4045-A412-556E31E44C41}">
          <p14:sldIdLst>
            <p14:sldId id="260"/>
            <p14:sldId id="347"/>
            <p14:sldId id="320"/>
            <p14:sldId id="350"/>
            <p14:sldId id="348"/>
            <p14:sldId id="344"/>
            <p14:sldId id="324"/>
            <p14:sldId id="301"/>
            <p14:sldId id="287"/>
            <p14:sldId id="288"/>
            <p14:sldId id="343"/>
            <p14:sldId id="356"/>
            <p14:sldId id="357"/>
            <p14:sldId id="358"/>
            <p14:sldId id="289"/>
            <p14:sldId id="291"/>
            <p14:sldId id="339"/>
            <p14:sldId id="364"/>
            <p14:sldId id="353"/>
            <p14:sldId id="354"/>
            <p14:sldId id="366"/>
            <p14:sldId id="361"/>
            <p14:sldId id="362"/>
            <p14:sldId id="365"/>
            <p14:sldId id="355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4" autoAdjust="0"/>
    <p:restoredTop sz="94322" autoAdjust="0"/>
  </p:normalViewPr>
  <p:slideViewPr>
    <p:cSldViewPr>
      <p:cViewPr>
        <p:scale>
          <a:sx n="66" d="100"/>
          <a:sy n="66" d="100"/>
        </p:scale>
        <p:origin x="127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BF1D-E9AA-49F1-9855-83B9FF522292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125F-17C4-4667-B42F-C7B768411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3C0F-5C10-4630-9176-F5106DBEED9E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128B-CDD0-4C9E-B18D-0EC08697A46A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E878-F24F-4750-8061-A957C8B5743F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74EE-40A7-486A-94DC-A8C661168E0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4EC5-3D25-439E-BEA1-A5B0FE6824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431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D9EE-86CB-493D-AAFE-1E7A0BD57278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A1FD-521E-4AD3-8C94-C323AC75F4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57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5698-6340-43B7-9FCA-CBF83A7CBA79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0701-5615-411C-A3B7-51B31F4404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00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DFE-78C9-4FD4-A960-AB6D5D54B65F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5840-7B6C-457F-B501-D26CD2323C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269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41C7-546C-4C05-8380-CBFC57865D2E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B91A-998F-4B0A-B394-ABBAF75673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60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3DCF-287E-4DFF-A681-D6122E86E355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5F75-BB9C-45B0-9F92-57185AA663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654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17DB-09F0-4349-A25B-E1D5428FBC16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4258-F399-4CC6-B3B6-F5ADF10F4B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123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B20D-7AB9-439F-9417-7854FE920BD4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B5A0-679B-4AEB-AE74-29FA122FCF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56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228A-CDD9-4DE5-8C78-27C9DAFB5BCE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65F9-1B71-46DD-B7AC-216569506EDC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221D-02E7-46D2-8D6B-8293A41C41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128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73B5-34B1-4BBF-8A17-2E1FA73DD2E7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B0AB-2B54-4D66-80DB-ED76CFA2BE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525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7647-6AD4-4B9D-8AFB-1D76B9B7EBB0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5F1A-380C-4D05-B6F1-CF666E3571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405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668-4155-41FE-AEBC-C9EB92A031A9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9B67-7B92-4B8C-BB7D-9DD0AB5A7F9F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4A6-74DF-4D63-AB5A-E4DD683E8642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FDFC-97CD-48FB-A4D2-0BECBCCF4A3B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9FCC-9B29-4221-B126-1E0D18B2240A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E3B4-892A-4C7C-8128-94C0D2400F12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E6AE-F300-409B-8E78-CA1295D269D6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3D47-3772-492E-8F63-7A09ED3618FD}" type="datetime1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C441E2-77DC-425E-9C81-CAC9A3FD4655}" type="datetimeFigureOut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DD3B92-1671-4982-891C-47585EB454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07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8686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ՀՀ ԳԱԱ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Մ.Գ. ՄԱՆՎԵԼՅԱՆԻ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ԱՆՎ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ԸՆԴՀԱՆՈՒՐ ԵՎ ԱՆՕՐԳԱՆԱԿԱՆ ՔԻՄԻԱՅԻ ԻՆՍՏԻՏՈՒՏ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19400" y="5943600"/>
            <a:ext cx="35052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ԴԻԼԻՋԱՆ      2026թ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.</a:t>
            </a:r>
          </a:p>
        </p:txBody>
      </p:sp>
      <p:pic>
        <p:nvPicPr>
          <p:cNvPr id="4098" name="Picture 2" descr="Տեղի կունենա «Առաջընթաց՝ արդյունավետ գիտությամբ. ԱԱԳ-2026» ամենամյա գիտաժողով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0625" cy="23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3082"/>
            <a:ext cx="1828959" cy="157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28600"/>
            <a:ext cx="1524000" cy="1577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58" y="228600"/>
            <a:ext cx="8566150" cy="37147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Բ</a:t>
            </a:r>
            <a:r>
              <a:rPr lang="hy-AM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արիումի </a:t>
            </a:r>
            <a:r>
              <a:rPr lang="hy-AM" sz="1800" b="1" i="1" dirty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բորատի </a:t>
            </a:r>
            <a:r>
              <a:rPr lang="hy-AM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 հիմքով</a:t>
            </a:r>
            <a:r>
              <a:rPr lang="en-US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 </a:t>
            </a:r>
            <a:r>
              <a:rPr lang="hy-AM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ապակ</a:t>
            </a:r>
            <a:r>
              <a:rPr lang="en-US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ի</a:t>
            </a:r>
            <a:r>
              <a:rPr lang="hy-AM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 </a:t>
            </a:r>
            <a:r>
              <a:rPr lang="hy-AM" sz="1800" b="1" i="1" dirty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և ապակեբյուրեղային </a:t>
            </a:r>
            <a:r>
              <a:rPr lang="hy-AM" sz="1800" b="1" i="1" dirty="0" smtClean="0">
                <a:solidFill>
                  <a:schemeClr val="tx2"/>
                </a:solidFill>
                <a:latin typeface="Sylfaen" pitchFamily="18" charset="0"/>
                <a:cs typeface="Arial" charset="0"/>
              </a:rPr>
              <a:t>նյութեր </a:t>
            </a:r>
            <a:endParaRPr lang="ru-RU" sz="2800" b="1" i="1" dirty="0">
              <a:solidFill>
                <a:schemeClr val="tx2"/>
              </a:solidFill>
              <a:latin typeface="Sylfaen" pitchFamily="18" charset="0"/>
              <a:cs typeface="Arial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38967"/>
              </p:ext>
            </p:extLst>
          </p:nvPr>
        </p:nvGraphicFramePr>
        <p:xfrm>
          <a:off x="609601" y="1219200"/>
          <a:ext cx="8077200" cy="4648201"/>
        </p:xfrm>
        <a:graphic>
          <a:graphicData uri="http://schemas.openxmlformats.org/drawingml/2006/table">
            <a:tbl>
              <a:tblPr firstRow="1" firstCol="1" bandRow="1"/>
              <a:tblGrid>
                <a:gridCol w="798146">
                  <a:extLst>
                    <a:ext uri="{9D8B030D-6E8A-4147-A177-3AD203B41FA5}">
                      <a16:colId xmlns:a16="http://schemas.microsoft.com/office/drawing/2014/main" val="2289210766"/>
                    </a:ext>
                  </a:extLst>
                </a:gridCol>
                <a:gridCol w="575504">
                  <a:extLst>
                    <a:ext uri="{9D8B030D-6E8A-4147-A177-3AD203B41FA5}">
                      <a16:colId xmlns:a16="http://schemas.microsoft.com/office/drawing/2014/main" val="1859003196"/>
                    </a:ext>
                  </a:extLst>
                </a:gridCol>
                <a:gridCol w="472830">
                  <a:extLst>
                    <a:ext uri="{9D8B030D-6E8A-4147-A177-3AD203B41FA5}">
                      <a16:colId xmlns:a16="http://schemas.microsoft.com/office/drawing/2014/main" val="1239477571"/>
                    </a:ext>
                  </a:extLst>
                </a:gridCol>
                <a:gridCol w="507909">
                  <a:extLst>
                    <a:ext uri="{9D8B030D-6E8A-4147-A177-3AD203B41FA5}">
                      <a16:colId xmlns:a16="http://schemas.microsoft.com/office/drawing/2014/main" val="4196200845"/>
                    </a:ext>
                  </a:extLst>
                </a:gridCol>
                <a:gridCol w="1789359">
                  <a:extLst>
                    <a:ext uri="{9D8B030D-6E8A-4147-A177-3AD203B41FA5}">
                      <a16:colId xmlns:a16="http://schemas.microsoft.com/office/drawing/2014/main" val="2658163571"/>
                    </a:ext>
                  </a:extLst>
                </a:gridCol>
                <a:gridCol w="985446">
                  <a:extLst>
                    <a:ext uri="{9D8B030D-6E8A-4147-A177-3AD203B41FA5}">
                      <a16:colId xmlns:a16="http://schemas.microsoft.com/office/drawing/2014/main" val="4130308397"/>
                    </a:ext>
                  </a:extLst>
                </a:gridCol>
                <a:gridCol w="981743">
                  <a:extLst>
                    <a:ext uri="{9D8B030D-6E8A-4147-A177-3AD203B41FA5}">
                      <a16:colId xmlns:a16="http://schemas.microsoft.com/office/drawing/2014/main" val="1055427245"/>
                    </a:ext>
                  </a:extLst>
                </a:gridCol>
                <a:gridCol w="982669">
                  <a:extLst>
                    <a:ext uri="{9D8B030D-6E8A-4147-A177-3AD203B41FA5}">
                      <a16:colId xmlns:a16="http://schemas.microsoft.com/office/drawing/2014/main" val="48787842"/>
                    </a:ext>
                  </a:extLst>
                </a:gridCol>
                <a:gridCol w="983594">
                  <a:extLst>
                    <a:ext uri="{9D8B030D-6E8A-4147-A177-3AD203B41FA5}">
                      <a16:colId xmlns:a16="http://schemas.microsoft.com/office/drawing/2014/main" val="1289298440"/>
                    </a:ext>
                  </a:extLst>
                </a:gridCol>
              </a:tblGrid>
              <a:tr h="6032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հ/հ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700" dirty="0" smtClean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Բաղադրությունը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մոլ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03841"/>
                  </a:ext>
                </a:extLst>
              </a:tr>
              <a:tr h="689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PbO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02766"/>
                  </a:ext>
                </a:extLst>
              </a:tr>
              <a:tr h="3007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83618"/>
                  </a:ext>
                </a:extLst>
              </a:tr>
              <a:tr h="2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020538"/>
                  </a:ext>
                </a:extLst>
              </a:tr>
              <a:tr h="41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-5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640245"/>
                  </a:ext>
                </a:extLst>
              </a:tr>
              <a:tr h="3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-6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69156"/>
                  </a:ext>
                </a:extLst>
              </a:tr>
              <a:tr h="314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-7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89083"/>
                  </a:ext>
                </a:extLst>
              </a:tr>
              <a:tr h="363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05520"/>
                  </a:ext>
                </a:extLst>
              </a:tr>
              <a:tr h="363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-9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22893"/>
                  </a:ext>
                </a:extLst>
              </a:tr>
              <a:tr h="45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29937"/>
                  </a:ext>
                </a:extLst>
              </a:tr>
              <a:tr h="51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45586" marR="45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89026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53400" y="6237144"/>
            <a:ext cx="695408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27364" y="533400"/>
            <a:ext cx="7695567" cy="83099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2400" b="1" dirty="0">
                <a:solidFill>
                  <a:schemeClr val="tx2"/>
                </a:solidFill>
                <a:latin typeface="Sylfaen" pitchFamily="18" charset="0"/>
                <a:cs typeface="Times New Roman" pitchFamily="18" charset="0"/>
              </a:rPr>
              <a:t>Բարիումի բորատի  հիմքով ապակի և ապակեբյուրեղային նյութեր </a:t>
            </a:r>
            <a:endParaRPr lang="hy-AM" sz="2400" b="1" dirty="0">
              <a:solidFill>
                <a:schemeClr val="tx2"/>
              </a:solidFill>
              <a:latin typeface="Sylfae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799108"/>
              </p:ext>
            </p:extLst>
          </p:nvPr>
        </p:nvGraphicFramePr>
        <p:xfrm>
          <a:off x="727363" y="1583516"/>
          <a:ext cx="7578437" cy="4772834"/>
        </p:xfrm>
        <a:graphic>
          <a:graphicData uri="http://schemas.openxmlformats.org/drawingml/2006/table">
            <a:tbl>
              <a:tblPr firstRow="1" firstCol="1" bandRow="1"/>
              <a:tblGrid>
                <a:gridCol w="1333181">
                  <a:extLst>
                    <a:ext uri="{9D8B030D-6E8A-4147-A177-3AD203B41FA5}">
                      <a16:colId xmlns:a16="http://schemas.microsoft.com/office/drawing/2014/main" val="4275706557"/>
                    </a:ext>
                  </a:extLst>
                </a:gridCol>
                <a:gridCol w="1333181">
                  <a:extLst>
                    <a:ext uri="{9D8B030D-6E8A-4147-A177-3AD203B41FA5}">
                      <a16:colId xmlns:a16="http://schemas.microsoft.com/office/drawing/2014/main" val="4027293969"/>
                    </a:ext>
                  </a:extLst>
                </a:gridCol>
                <a:gridCol w="766041">
                  <a:extLst>
                    <a:ext uri="{9D8B030D-6E8A-4147-A177-3AD203B41FA5}">
                      <a16:colId xmlns:a16="http://schemas.microsoft.com/office/drawing/2014/main" val="3378921219"/>
                    </a:ext>
                  </a:extLst>
                </a:gridCol>
                <a:gridCol w="1048268">
                  <a:extLst>
                    <a:ext uri="{9D8B030D-6E8A-4147-A177-3AD203B41FA5}">
                      <a16:colId xmlns:a16="http://schemas.microsoft.com/office/drawing/2014/main" val="3150769558"/>
                    </a:ext>
                  </a:extLst>
                </a:gridCol>
                <a:gridCol w="1048268">
                  <a:extLst>
                    <a:ext uri="{9D8B030D-6E8A-4147-A177-3AD203B41FA5}">
                      <a16:colId xmlns:a16="http://schemas.microsoft.com/office/drawing/2014/main" val="359271666"/>
                    </a:ext>
                  </a:extLst>
                </a:gridCol>
                <a:gridCol w="1024749">
                  <a:extLst>
                    <a:ext uri="{9D8B030D-6E8A-4147-A177-3AD203B41FA5}">
                      <a16:colId xmlns:a16="http://schemas.microsoft.com/office/drawing/2014/main" val="3060501574"/>
                    </a:ext>
                  </a:extLst>
                </a:gridCol>
                <a:gridCol w="1024749">
                  <a:extLst>
                    <a:ext uri="{9D8B030D-6E8A-4147-A177-3AD203B41FA5}">
                      <a16:colId xmlns:a16="http://schemas.microsoft.com/office/drawing/2014/main" val="3333786820"/>
                    </a:ext>
                  </a:extLst>
                </a:gridCol>
              </a:tblGrid>
              <a:tr h="4636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հ/հ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Հատկությունները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91040"/>
                  </a:ext>
                </a:extLst>
              </a:tr>
              <a:tr h="70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20-300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 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աստ</a:t>
                      </a:r>
                      <a:r>
                        <a:rPr lang="en-US" sz="1400" baseline="300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գ/սմ</a:t>
                      </a:r>
                      <a:r>
                        <a:rPr lang="en-US" sz="1400" baseline="300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baseline="-250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ապ.,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սմ</a:t>
                      </a:r>
                      <a:r>
                        <a:rPr lang="en-US" sz="1400" baseline="300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/մոլ.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R-%, </a:t>
                      </a: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մինչ ճառագայթ.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R-%, </a:t>
                      </a: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ճառագ. հետո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920027"/>
                  </a:ext>
                </a:extLst>
              </a:tr>
              <a:tr h="56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62-73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565717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34-35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99208"/>
                  </a:ext>
                </a:extLst>
              </a:tr>
              <a:tr h="23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684265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36306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165778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78943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271582"/>
                  </a:ext>
                </a:extLst>
              </a:tr>
              <a:tr h="4636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22792"/>
                  </a:ext>
                </a:extLst>
              </a:tr>
            </a:tbl>
          </a:graphicData>
        </a:graphic>
      </p:graphicFrame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56350"/>
            <a:ext cx="609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07D672-27C3-485A-97F9-07291E3DEF2A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411"/>
            <a:ext cx="8610600" cy="6492875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7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381000" cy="365125"/>
          </a:xfrm>
        </p:spPr>
        <p:txBody>
          <a:bodyPr/>
          <a:lstStyle/>
          <a:p>
            <a:pPr>
              <a:defRPr/>
            </a:pPr>
            <a:fld id="{15568F70-0904-4B3E-B390-326C03138975}" type="slidenum">
              <a:rPr lang="en-US" sz="1400" smtClean="0">
                <a:solidFill>
                  <a:schemeClr val="tx1"/>
                </a:solidFill>
                <a:latin typeface="Sylfaen" pitchFamily="18" charset="0"/>
              </a:rPr>
              <a:pPr>
                <a:defRPr/>
              </a:pPr>
              <a:t>12</a:t>
            </a:fld>
            <a:endParaRPr lang="en-US" sz="1400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4248187"/>
            <a:ext cx="3276600" cy="232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73" y="4248187"/>
            <a:ext cx="2633836" cy="22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70067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dirty="0"/>
              <a:t>Նմուշների դիֆուզիոն անդրարարձման սպեկտրները մինչև Ճառագայթումը և ճառագայթումից հետո.  ա. 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-1 ; բ.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-6 ; գ. 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-8,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-9 ,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-10; դ,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-5,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/>
              <a:t>-7 և </a:t>
            </a:r>
            <a:r>
              <a:rPr lang="hy-AM" sz="1600" dirty="0">
                <a:sym typeface="Symbol" panose="05050102010706020507" pitchFamily="18" charset="2"/>
              </a:rPr>
              <a:t></a:t>
            </a:r>
            <a:r>
              <a:rPr lang="hy-AM" sz="1600" dirty="0" smtClean="0"/>
              <a:t>-9</a:t>
            </a:r>
            <a:r>
              <a:rPr lang="en-US" sz="1600" dirty="0" smtClean="0"/>
              <a:t>0</a:t>
            </a:r>
            <a:r>
              <a:rPr lang="en-US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447800"/>
            <a:ext cx="7162800" cy="263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>
                <a:latin typeface="Sylfaen" panose="010A0502050306030303" pitchFamily="18" charset="0"/>
              </a:rPr>
              <a:pPr/>
              <a:t>13</a:t>
            </a:fld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8" y="1537131"/>
            <a:ext cx="3048000" cy="19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48200" y="29679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70888"/>
              </p:ext>
            </p:extLst>
          </p:nvPr>
        </p:nvGraphicFramePr>
        <p:xfrm>
          <a:off x="4942522" y="1327382"/>
          <a:ext cx="3221355" cy="215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4" imgW="4344996" imgH="3339269" progId="Origin95.Graph">
                  <p:embed/>
                </p:oleObj>
              </mc:Choice>
              <mc:Fallback>
                <p:oleObj r:id="rId4" imgW="4344996" imgH="3339269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522" y="1327382"/>
                        <a:ext cx="3221355" cy="21501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0" y="3048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dirty="0" smtClean="0">
                <a:latin typeface="Sylfaen" panose="010A0502050306030303" pitchFamily="18" charset="0"/>
              </a:rPr>
              <a:t>Կերամիկական կոմպոզիտների</a:t>
            </a:r>
            <a:r>
              <a:rPr lang="en-US" sz="1400" dirty="0" smtClean="0">
                <a:latin typeface="Sylfaen" panose="010A0502050306030303" pitchFamily="18" charset="0"/>
              </a:rPr>
              <a:t>,</a:t>
            </a:r>
            <a:r>
              <a:rPr lang="hy-AM" sz="1400" dirty="0">
                <a:latin typeface="Sylfaen" panose="010A0502050306030303" pitchFamily="18" charset="0"/>
              </a:rPr>
              <a:t> միջնորմային  </a:t>
            </a:r>
            <a:r>
              <a:rPr lang="hy-AM" sz="1400" dirty="0" smtClean="0">
                <a:latin typeface="Sylfaen" panose="010A0502050306030303" pitchFamily="18" charset="0"/>
              </a:rPr>
              <a:t>շինանյութեր</a:t>
            </a:r>
            <a:r>
              <a:rPr lang="en-US" sz="1400" dirty="0" smtClean="0">
                <a:latin typeface="Sylfaen" panose="010A0502050306030303" pitchFamily="18" charset="0"/>
              </a:rPr>
              <a:t>ի</a:t>
            </a:r>
            <a:r>
              <a:rPr lang="hy-AM" sz="1400" dirty="0" smtClean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և ջերմամեկուսիչ կոմպոզիտային նյութերի </a:t>
            </a:r>
            <a:r>
              <a:rPr lang="hy-AM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hy-AM" sz="1400" dirty="0" smtClean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դիֆուզիոն անդրարարձման սպեկտրները մինչ Ճառագայթումը ( </a:t>
            </a:r>
            <a:r>
              <a:rPr lang="en-US" sz="1400" dirty="0">
                <a:latin typeface="Sylfaen" panose="010A0502050306030303" pitchFamily="18" charset="0"/>
              </a:rPr>
              <a:t>N-) </a:t>
            </a:r>
            <a:r>
              <a:rPr lang="hy-AM" sz="1400" dirty="0">
                <a:latin typeface="Sylfaen" panose="010A0502050306030303" pitchFamily="18" charset="0"/>
              </a:rPr>
              <a:t>և ճառագայթումից հետո ( </a:t>
            </a:r>
            <a:r>
              <a:rPr lang="en-US" sz="1400" dirty="0">
                <a:latin typeface="Sylfaen" panose="010A0502050306030303" pitchFamily="18" charset="0"/>
              </a:rPr>
              <a:t>N); </a:t>
            </a:r>
            <a:r>
              <a:rPr lang="hy-AM" sz="1400" dirty="0">
                <a:latin typeface="Sylfaen" panose="010A0502050306030303" pitchFamily="18" charset="0"/>
              </a:rPr>
              <a:t>ա)  1, </a:t>
            </a:r>
            <a:r>
              <a:rPr lang="hy-AM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smtClean="0">
                <a:latin typeface="Sylfaen" panose="010A0502050306030303" pitchFamily="18" charset="0"/>
              </a:rPr>
              <a:t>20Cu-Mo . </a:t>
            </a:r>
            <a:r>
              <a:rPr lang="en-US" sz="1400" dirty="0">
                <a:latin typeface="Sylfaen" panose="010A0502050306030303" pitchFamily="18" charset="0"/>
              </a:rPr>
              <a:t>4 Fe3O4 (FeO.Fe2O3) ;   5. </a:t>
            </a:r>
            <a:r>
              <a:rPr lang="en-US" sz="1400" dirty="0">
                <a:latin typeface="Sylfaen" panose="010A0502050306030303" pitchFamily="18" charset="0"/>
              </a:rPr>
              <a:t>Cu-Mo</a:t>
            </a:r>
            <a:r>
              <a:rPr lang="hy-AM" sz="1400" dirty="0" smtClean="0">
                <a:latin typeface="Sylfaen" panose="010A0502050306030303" pitchFamily="18" charset="0"/>
              </a:rPr>
              <a:t>,80</a:t>
            </a:r>
            <a:r>
              <a:rPr lang="hy-AM" sz="1400" dirty="0">
                <a:latin typeface="Sylfaen" panose="010A0502050306030303" pitchFamily="18" charset="0"/>
              </a:rPr>
              <a:t>% </a:t>
            </a:r>
            <a:r>
              <a:rPr lang="en-US" sz="1400" dirty="0">
                <a:latin typeface="Sylfaen" panose="010A0502050306030303" pitchFamily="18" charset="0"/>
              </a:rPr>
              <a:t>BaB2O4 – BaSiO3</a:t>
            </a:r>
            <a:r>
              <a:rPr lang="hy-AM" sz="1400" dirty="0" smtClean="0">
                <a:latin typeface="Sylfaen" panose="010A0502050306030303" pitchFamily="18" charset="0"/>
              </a:rPr>
              <a:t>: </a:t>
            </a:r>
            <a:r>
              <a:rPr lang="hy-AM" sz="1400" dirty="0">
                <a:latin typeface="Sylfaen" panose="010A0502050306030303" pitchFamily="18" charset="0"/>
              </a:rPr>
              <a:t>բ ) </a:t>
            </a:r>
            <a:r>
              <a:rPr lang="hy-AM" sz="1400" dirty="0" smtClean="0">
                <a:latin typeface="Sylfaen" panose="010A0502050306030303" pitchFamily="18" charset="0"/>
              </a:rPr>
              <a:t>50</a:t>
            </a:r>
            <a:r>
              <a:rPr lang="en-US" sz="1400" dirty="0" smtClean="0">
                <a:latin typeface="Sylfaen" panose="010A0502050306030303" pitchFamily="18" charset="0"/>
              </a:rPr>
              <a:t>BaB2O4</a:t>
            </a:r>
            <a:r>
              <a:rPr lang="hy-AM" sz="1400" dirty="0" smtClean="0">
                <a:latin typeface="Sylfaen" panose="010A0502050306030303" pitchFamily="18" charset="0"/>
              </a:rPr>
              <a:t>-50% </a:t>
            </a:r>
            <a:r>
              <a:rPr lang="en-US" sz="1400" dirty="0">
                <a:latin typeface="Sylfaen" panose="010A0502050306030303" pitchFamily="18" charset="0"/>
              </a:rPr>
              <a:t>Cu-Mo;   </a:t>
            </a:r>
            <a:r>
              <a:rPr lang="en-US" sz="1400" dirty="0" smtClean="0">
                <a:latin typeface="Sylfaen" panose="010A0502050306030303" pitchFamily="18" charset="0"/>
              </a:rPr>
              <a:t>     </a:t>
            </a:r>
            <a:r>
              <a:rPr lang="hy-AM" sz="1400" dirty="0">
                <a:latin typeface="Sylfaen" panose="010A0502050306030303" pitchFamily="18" charset="0"/>
              </a:rPr>
              <a:t>Ջերմային մշակումը 900</a:t>
            </a:r>
            <a:r>
              <a:rPr lang="hy-AM" sz="1400" baseline="30000" dirty="0">
                <a:latin typeface="Sylfaen" panose="010A0502050306030303" pitchFamily="18" charset="0"/>
              </a:rPr>
              <a:t>Օ</a:t>
            </a:r>
            <a:r>
              <a:rPr lang="en-US" sz="1400" dirty="0">
                <a:latin typeface="Sylfaen" panose="010A0502050306030303" pitchFamily="18" charset="0"/>
              </a:rPr>
              <a:t>C, 60 </a:t>
            </a:r>
            <a:r>
              <a:rPr lang="hy-AM" sz="1400" dirty="0">
                <a:latin typeface="Sylfaen" panose="010A0502050306030303" pitchFamily="18" charset="0"/>
              </a:rPr>
              <a:t>րոպ;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880" y="5230917"/>
            <a:ext cx="6903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dirty="0" smtClean="0"/>
              <a:t>Բարիտ</a:t>
            </a:r>
            <a:r>
              <a:rPr lang="en-US" sz="1400" dirty="0" smtClean="0"/>
              <a:t>                                          </a:t>
            </a:r>
            <a:r>
              <a:rPr lang="en-US" sz="1400" dirty="0" smtClean="0"/>
              <a:t>-</a:t>
            </a:r>
            <a:r>
              <a:rPr lang="hy-AM" sz="1400" dirty="0" smtClean="0"/>
              <a:t>սֆալերիտ </a:t>
            </a:r>
            <a:r>
              <a:rPr lang="en-US" sz="1400" dirty="0" smtClean="0"/>
              <a:t>                                         </a:t>
            </a:r>
            <a:r>
              <a:rPr lang="hy-AM" sz="1400" dirty="0" smtClean="0"/>
              <a:t>մոնցոնիտ</a:t>
            </a:r>
            <a:endParaRPr lang="en-US" sz="1400" dirty="0"/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9122" r="13193" b="5743"/>
          <a:stretch>
            <a:fillRect/>
          </a:stretch>
        </p:blipFill>
        <p:spPr bwMode="auto">
          <a:xfrm>
            <a:off x="3521825" y="3532719"/>
            <a:ext cx="2252750" cy="15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9274" r="10617" b="4639"/>
          <a:stretch>
            <a:fillRect/>
          </a:stretch>
        </p:blipFill>
        <p:spPr bwMode="auto">
          <a:xfrm>
            <a:off x="6096000" y="3477561"/>
            <a:ext cx="2358391" cy="1575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5607839"/>
            <a:ext cx="77685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dirty="0">
                <a:latin typeface="Sylfaen" panose="010A0502050306030303" pitchFamily="18" charset="0"/>
              </a:rPr>
              <a:t>Որպես հումքանյութ կիրառվել են արթիկ տուֆի թափոնները, համակցված կապակցող նյութի և Հայաստանի տարբեր հանքավայրերի հանքային միներալները: Ստացվել են 1500-1550 կգ/մ</a:t>
            </a:r>
            <a:r>
              <a:rPr lang="hy-AM" sz="1400" baseline="30000" dirty="0">
                <a:latin typeface="Sylfaen" panose="010A0502050306030303" pitchFamily="18" charset="0"/>
              </a:rPr>
              <a:t>3</a:t>
            </a:r>
            <a:r>
              <a:rPr lang="hy-AM" sz="1400" dirty="0">
                <a:latin typeface="Sylfaen" panose="010A0502050306030303" pitchFamily="18" charset="0"/>
              </a:rPr>
              <a:t> միջին խտությամբ նմուշներ, որոնցից ամենաբաձր արտացոլման գործակից ունի հրաբխային ծագում ունեցող մոնցոնիտ միներալի հիմքով  ստացված նմուշը։</a:t>
            </a:r>
            <a:endParaRPr lang="en-US" sz="140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1" y="3541524"/>
            <a:ext cx="248627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3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36342" y="6553200"/>
            <a:ext cx="533400" cy="22860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81952"/>
              </p:ext>
            </p:extLst>
          </p:nvPr>
        </p:nvGraphicFramePr>
        <p:xfrm>
          <a:off x="533400" y="760675"/>
          <a:ext cx="761948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564">
                  <a:extLst>
                    <a:ext uri="{9D8B030D-6E8A-4147-A177-3AD203B41FA5}">
                      <a16:colId xmlns:a16="http://schemas.microsoft.com/office/drawing/2014/main" val="3265567372"/>
                    </a:ext>
                  </a:extLst>
                </a:gridCol>
                <a:gridCol w="646607">
                  <a:extLst>
                    <a:ext uri="{9D8B030D-6E8A-4147-A177-3AD203B41FA5}">
                      <a16:colId xmlns:a16="http://schemas.microsoft.com/office/drawing/2014/main" val="1211469942"/>
                    </a:ext>
                  </a:extLst>
                </a:gridCol>
                <a:gridCol w="646607">
                  <a:extLst>
                    <a:ext uri="{9D8B030D-6E8A-4147-A177-3AD203B41FA5}">
                      <a16:colId xmlns:a16="http://schemas.microsoft.com/office/drawing/2014/main" val="661632230"/>
                    </a:ext>
                  </a:extLst>
                </a:gridCol>
                <a:gridCol w="753742">
                  <a:extLst>
                    <a:ext uri="{9D8B030D-6E8A-4147-A177-3AD203B41FA5}">
                      <a16:colId xmlns:a16="http://schemas.microsoft.com/office/drawing/2014/main" val="2407939809"/>
                    </a:ext>
                  </a:extLst>
                </a:gridCol>
                <a:gridCol w="753742">
                  <a:extLst>
                    <a:ext uri="{9D8B030D-6E8A-4147-A177-3AD203B41FA5}">
                      <a16:colId xmlns:a16="http://schemas.microsoft.com/office/drawing/2014/main" val="2060286161"/>
                    </a:ext>
                  </a:extLst>
                </a:gridCol>
                <a:gridCol w="752983">
                  <a:extLst>
                    <a:ext uri="{9D8B030D-6E8A-4147-A177-3AD203B41FA5}">
                      <a16:colId xmlns:a16="http://schemas.microsoft.com/office/drawing/2014/main" val="2872021553"/>
                    </a:ext>
                  </a:extLst>
                </a:gridCol>
                <a:gridCol w="753742">
                  <a:extLst>
                    <a:ext uri="{9D8B030D-6E8A-4147-A177-3AD203B41FA5}">
                      <a16:colId xmlns:a16="http://schemas.microsoft.com/office/drawing/2014/main" val="755440638"/>
                    </a:ext>
                  </a:extLst>
                </a:gridCol>
                <a:gridCol w="753742">
                  <a:extLst>
                    <a:ext uri="{9D8B030D-6E8A-4147-A177-3AD203B41FA5}">
                      <a16:colId xmlns:a16="http://schemas.microsoft.com/office/drawing/2014/main" val="1787447816"/>
                    </a:ext>
                  </a:extLst>
                </a:gridCol>
                <a:gridCol w="645088">
                  <a:extLst>
                    <a:ext uri="{9D8B030D-6E8A-4147-A177-3AD203B41FA5}">
                      <a16:colId xmlns:a16="http://schemas.microsoft.com/office/drawing/2014/main" val="478104803"/>
                    </a:ext>
                  </a:extLst>
                </a:gridCol>
                <a:gridCol w="1076666">
                  <a:extLst>
                    <a:ext uri="{9D8B030D-6E8A-4147-A177-3AD203B41FA5}">
                      <a16:colId xmlns:a16="http://schemas.microsoft.com/office/drawing/2014/main" val="1816529968"/>
                    </a:ext>
                  </a:extLst>
                </a:gridCol>
              </a:tblGrid>
              <a:tr h="2070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Ապակի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Բաղադրությունը, մոլ.%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Խտությունը, գ/սմ</a:t>
                      </a:r>
                      <a:r>
                        <a:rPr lang="hy-AM" sz="1400" baseline="30000" dirty="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776"/>
                  </a:ext>
                </a:extLst>
              </a:tr>
              <a:tr h="207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B</a:t>
                      </a:r>
                      <a:r>
                        <a:rPr lang="hy-AM" sz="1400" baseline="-25000" dirty="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r>
                        <a:rPr lang="hy-AM" sz="1400" baseline="-25000" dirty="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SiO</a:t>
                      </a:r>
                      <a:r>
                        <a:rPr lang="hy-AM" sz="1400" baseline="-25000" dirty="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ZnO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BaO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PbO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Al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SnO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Bi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43468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hy-AM" sz="1400" dirty="0" smtClean="0">
                          <a:effectLst/>
                          <a:latin typeface="Sylfaen" panose="010A0502050306030303" pitchFamily="18" charset="0"/>
                        </a:rPr>
                        <a:t> – </a:t>
                      </a:r>
                      <a:r>
                        <a:rPr lang="en-US" sz="1400" dirty="0" smtClean="0"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3,30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0,67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5,22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1,40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88,97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0,44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5.98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25645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 – 10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30,77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44,87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16,03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8,33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5.08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8257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 – 11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25,00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40,00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7,00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28,00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5.72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24960"/>
                  </a:ext>
                </a:extLst>
              </a:tr>
              <a:tr h="41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K-1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30,00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30,00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40,00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Eu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 -3,00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5,21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777089"/>
                  </a:ext>
                </a:extLst>
              </a:tr>
              <a:tr h="41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K-2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30,00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CdO-30,00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30,00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10,00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Tb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r>
                        <a:rPr lang="hy-AM" sz="1400" baseline="-25000">
                          <a:effectLst/>
                          <a:latin typeface="Sylfaen" panose="010A0502050306030303" pitchFamily="18" charset="0"/>
                        </a:rPr>
                        <a:t>3</a:t>
                      </a:r>
                      <a:r>
                        <a:rPr lang="hy-AM" sz="1400">
                          <a:effectLst/>
                          <a:latin typeface="Sylfaen" panose="010A0502050306030303" pitchFamily="18" charset="0"/>
                        </a:rPr>
                        <a:t>-3,00 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400" dirty="0">
                          <a:effectLst/>
                          <a:latin typeface="Sylfaen" panose="010A0502050306030303" pitchFamily="18" charset="0"/>
                        </a:rPr>
                        <a:t>4,83 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64489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6700" y="-15702"/>
            <a:ext cx="7969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hy-AM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kumimoji="0" lang="hy-AM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GAMMA PRO“  սպեկտրոմետրով ապակիների 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lfaen" panose="010A0502050306030303" pitchFamily="18" charset="0"/>
              </a:rPr>
              <a:t>γ</a:t>
            </a:r>
            <a:r>
              <a:rPr kumimoji="0" lang="hy-AM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–ճառագայթման թափանցելիության չափման արդյունքները</a:t>
            </a:r>
            <a:endParaRPr kumimoji="0" lang="ru-RU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4607" y="294386"/>
            <a:ext cx="2929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Կուտակման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ժամանակը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300 </a:t>
            </a:r>
            <a:r>
              <a:rPr lang="ru-RU" sz="12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վրկ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90060"/>
              </p:ext>
            </p:extLst>
          </p:nvPr>
        </p:nvGraphicFramePr>
        <p:xfrm>
          <a:off x="526147" y="2680915"/>
          <a:ext cx="7626736" cy="4033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9551">
                  <a:extLst>
                    <a:ext uri="{9D8B030D-6E8A-4147-A177-3AD203B41FA5}">
                      <a16:colId xmlns:a16="http://schemas.microsoft.com/office/drawing/2014/main" val="871075665"/>
                    </a:ext>
                  </a:extLst>
                </a:gridCol>
                <a:gridCol w="1015463">
                  <a:extLst>
                    <a:ext uri="{9D8B030D-6E8A-4147-A177-3AD203B41FA5}">
                      <a16:colId xmlns:a16="http://schemas.microsoft.com/office/drawing/2014/main" val="2657877778"/>
                    </a:ext>
                  </a:extLst>
                </a:gridCol>
                <a:gridCol w="1016261">
                  <a:extLst>
                    <a:ext uri="{9D8B030D-6E8A-4147-A177-3AD203B41FA5}">
                      <a16:colId xmlns:a16="http://schemas.microsoft.com/office/drawing/2014/main" val="1791059139"/>
                    </a:ext>
                  </a:extLst>
                </a:gridCol>
                <a:gridCol w="1105461">
                  <a:extLst>
                    <a:ext uri="{9D8B030D-6E8A-4147-A177-3AD203B41FA5}">
                      <a16:colId xmlns:a16="http://schemas.microsoft.com/office/drawing/2014/main" val="104496921"/>
                    </a:ext>
                  </a:extLst>
                </a:gridCol>
              </a:tblGrid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Ապակի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en-US" sz="1200" dirty="0" smtClean="0"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հաստությունը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– 6.35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մմ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50417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էներգիան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Eγ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կէՎ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233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577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905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760655"/>
                  </a:ext>
                </a:extLst>
              </a:tr>
              <a:tr h="34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առանց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նմուշի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(I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0.7644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0.6398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0.4815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874017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նմուշով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(I),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0.2348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0.4495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0.3723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104166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Թափանցելիության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ru-RU" sz="1200" baseline="-25000" dirty="0" err="1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= I/I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0.307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0.703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0.773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4384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թուլացման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դծային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սմ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1.860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0.555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0.406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954321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Ապակի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en-US" sz="1200" dirty="0" smtClean="0"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Sylfaen" panose="010A0502050306030303" pitchFamily="18" charset="0"/>
                        </a:rPr>
                        <a:t>հաստությունը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 – 3,84 </a:t>
                      </a:r>
                      <a:r>
                        <a:rPr lang="ru-RU" sz="1200" dirty="0" err="1" smtClean="0">
                          <a:effectLst/>
                          <a:latin typeface="Sylfaen" panose="010A0502050306030303" pitchFamily="18" charset="0"/>
                        </a:rPr>
                        <a:t>մմ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00370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էներգիան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Eγ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կէՎ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233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577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905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774212"/>
                  </a:ext>
                </a:extLst>
              </a:tr>
              <a:tr h="34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առանց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նմուշի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(I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0.7344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0.5963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0,4810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602364"/>
                  </a:ext>
                </a:extLst>
              </a:tr>
              <a:tr h="23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նմուշով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(I),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0.3868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0.5416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0,4162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121100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Թափանցելիության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ru-RU" sz="1200" baseline="-25000" dirty="0" err="1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= I/I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0,527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0,908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0,865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405329"/>
                  </a:ext>
                </a:extLst>
              </a:tr>
              <a:tr h="221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թուլացման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դծային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սմ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1.668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0.250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0.378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183343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Ապակի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Sylfaen" panose="010A0502050306030303" pitchFamily="18" charset="0"/>
                        </a:rPr>
                        <a:t>     </a:t>
                      </a:r>
                      <a:r>
                        <a:rPr lang="el-GR" sz="1200" dirty="0" smtClean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en-US" sz="1200" dirty="0" smtClean="0">
                          <a:effectLst/>
                          <a:latin typeface="Sylfaen" panose="010A0502050306030303" pitchFamily="18" charset="0"/>
                        </a:rPr>
                        <a:t>90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Sylfaen" panose="010A0502050306030303" pitchFamily="18" charset="0"/>
                        </a:rPr>
                        <a:t>հաստությունը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 – 3.04 </a:t>
                      </a:r>
                      <a:r>
                        <a:rPr lang="ru-RU" sz="1200" dirty="0" err="1" smtClean="0">
                          <a:effectLst/>
                          <a:latin typeface="Sylfaen" panose="010A0502050306030303" pitchFamily="18" charset="0"/>
                        </a:rPr>
                        <a:t>մմ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8243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էներգիան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Eγ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կէՎ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233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577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905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471975"/>
                  </a:ext>
                </a:extLst>
              </a:tr>
              <a:tr h="34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առանց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նմուշի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(I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0.7338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0.5891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.4645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208555"/>
                  </a:ext>
                </a:extLst>
              </a:tr>
              <a:tr h="282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նմուշով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(I), վրկ.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0.4062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0.5170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ylfaen" panose="010A0502050306030303" pitchFamily="18" charset="0"/>
                        </a:rPr>
                        <a:t>0.4264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51146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Թափանցելիության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K</a:t>
                      </a:r>
                      <a:r>
                        <a:rPr lang="ru-RU" sz="1200" baseline="-25000" dirty="0" err="1">
                          <a:effectLst/>
                          <a:latin typeface="Sylfaen" panose="010A0502050306030303" pitchFamily="18" charset="0"/>
                        </a:rPr>
                        <a:t>γ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= I/I</a:t>
                      </a:r>
                      <a:r>
                        <a:rPr lang="ru-RU" sz="1200" baseline="-25000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ylfaen" panose="010A0502050306030303" pitchFamily="18" charset="0"/>
                        </a:rPr>
                        <a:t>0.554</a:t>
                      </a:r>
                      <a:endParaRPr lang="en-US" sz="120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0.880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0.920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28750"/>
                  </a:ext>
                </a:extLst>
              </a:tr>
              <a:tr h="17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γ –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թուլացման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դծային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Sylfaen" panose="010A0502050306030303" pitchFamily="18" charset="0"/>
                        </a:rPr>
                        <a:t>գործակիցը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՝ 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, սմ</a:t>
                      </a:r>
                      <a:r>
                        <a:rPr lang="ru-RU" sz="1200" baseline="30000" dirty="0">
                          <a:effectLst/>
                          <a:latin typeface="Sylfaen" panose="010A0502050306030303" pitchFamily="18" charset="0"/>
                        </a:rPr>
                        <a:t>-1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1.943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0.421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ylfaen" panose="010A0502050306030303" pitchFamily="18" charset="0"/>
                        </a:rPr>
                        <a:t>0.274</a:t>
                      </a:r>
                      <a:endParaRPr lang="en-US" sz="12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07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5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2941" y="6181477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69341"/>
              </p:ext>
            </p:extLst>
          </p:nvPr>
        </p:nvGraphicFramePr>
        <p:xfrm>
          <a:off x="990600" y="281236"/>
          <a:ext cx="7482840" cy="3376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843">
                  <a:extLst>
                    <a:ext uri="{9D8B030D-6E8A-4147-A177-3AD203B41FA5}">
                      <a16:colId xmlns:a16="http://schemas.microsoft.com/office/drawing/2014/main" val="3347363665"/>
                    </a:ext>
                  </a:extLst>
                </a:gridCol>
                <a:gridCol w="996305">
                  <a:extLst>
                    <a:ext uri="{9D8B030D-6E8A-4147-A177-3AD203B41FA5}">
                      <a16:colId xmlns:a16="http://schemas.microsoft.com/office/drawing/2014/main" val="3391269101"/>
                    </a:ext>
                  </a:extLst>
                </a:gridCol>
                <a:gridCol w="997088">
                  <a:extLst>
                    <a:ext uri="{9D8B030D-6E8A-4147-A177-3AD203B41FA5}">
                      <a16:colId xmlns:a16="http://schemas.microsoft.com/office/drawing/2014/main" val="2135857929"/>
                    </a:ext>
                  </a:extLst>
                </a:gridCol>
                <a:gridCol w="1084604">
                  <a:extLst>
                    <a:ext uri="{9D8B030D-6E8A-4147-A177-3AD203B41FA5}">
                      <a16:colId xmlns:a16="http://schemas.microsoft.com/office/drawing/2014/main" val="2832858003"/>
                    </a:ext>
                  </a:extLst>
                </a:gridCol>
              </a:tblGrid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Ապակի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γ – </a:t>
                      </a:r>
                      <a:r>
                        <a:rPr lang="en-US" sz="1200" dirty="0" smtClean="0">
                          <a:effectLst/>
                        </a:rPr>
                        <a:t>90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հաստությունը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– 2.49 </a:t>
                      </a:r>
                      <a:r>
                        <a:rPr lang="ru-RU" sz="1200" dirty="0" err="1">
                          <a:effectLst/>
                        </a:rPr>
                        <a:t>մմ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56293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էներգիան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Eγ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ru-RU" sz="1200" baseline="-250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կէՎ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300903"/>
                  </a:ext>
                </a:extLst>
              </a:tr>
              <a:tr h="42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err="1">
                          <a:effectLst/>
                        </a:rPr>
                        <a:t>առանց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նմուշի</a:t>
                      </a:r>
                      <a:r>
                        <a:rPr lang="ru-RU" sz="1200" dirty="0">
                          <a:effectLst/>
                        </a:rPr>
                        <a:t>՝ (I</a:t>
                      </a:r>
                      <a:r>
                        <a:rPr lang="ru-RU" sz="1200" baseline="-250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), վրկ.</a:t>
                      </a:r>
                      <a:r>
                        <a:rPr lang="ru-RU" sz="12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0.7429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0.6118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0.5605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142984"/>
                  </a:ext>
                </a:extLst>
              </a:tr>
              <a:tr h="42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γ – ճառագայթման ինտենսիվությունը  նմուշով (I), վրկ.</a:t>
                      </a:r>
                      <a:r>
                        <a:rPr lang="ru-RU" sz="12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0.4499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0.4868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0.4264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215982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Թափանցելիության գործակիցը՝ K</a:t>
                      </a:r>
                      <a:r>
                        <a:rPr lang="ru-RU" sz="1200" baseline="-25000">
                          <a:effectLst/>
                        </a:rPr>
                        <a:t>γ</a:t>
                      </a:r>
                      <a:r>
                        <a:rPr lang="ru-RU" sz="1200">
                          <a:effectLst/>
                        </a:rPr>
                        <a:t> = I/I</a:t>
                      </a:r>
                      <a:r>
                        <a:rPr lang="ru-RU" sz="1200" baseline="-25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0.6056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0.796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0.761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03273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γ – Ճառագայթման թուլացման դծային գործակիցը՝ 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>
                          <a:effectLst/>
                        </a:rPr>
                        <a:t>, սմ</a:t>
                      </a:r>
                      <a:r>
                        <a:rPr lang="ru-RU" sz="12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0.917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1.098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077073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Ապակի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10, </a:t>
                      </a:r>
                      <a:r>
                        <a:rPr lang="ru-RU" sz="1200" dirty="0" err="1">
                          <a:effectLst/>
                        </a:rPr>
                        <a:t>հաստությունը</a:t>
                      </a:r>
                      <a:r>
                        <a:rPr lang="ru-RU" sz="1200" dirty="0">
                          <a:effectLst/>
                        </a:rPr>
                        <a:t> - 5.8 </a:t>
                      </a:r>
                      <a:r>
                        <a:rPr lang="ru-RU" sz="1200" dirty="0" err="1">
                          <a:effectLst/>
                        </a:rPr>
                        <a:t>մմ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871377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γ – ճառագայթման էներգիան, Eγ,</a:t>
                      </a:r>
                      <a:r>
                        <a:rPr lang="ru-RU" sz="1200" baseline="-250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կէՎ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490676"/>
                  </a:ext>
                </a:extLst>
              </a:tr>
              <a:tr h="42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γ – ճառագայթման ինտենսիվությունը  առանց նմուշի՝ (I</a:t>
                      </a:r>
                      <a:r>
                        <a:rPr lang="ru-RU" sz="1200" baseline="-250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), վրկ.</a:t>
                      </a:r>
                      <a:r>
                        <a:rPr lang="ru-RU" sz="12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0.7432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0.6457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0.4405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214103"/>
                  </a:ext>
                </a:extLst>
              </a:tr>
              <a:tr h="42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err="1">
                          <a:effectLst/>
                        </a:rPr>
                        <a:t>նմուշով</a:t>
                      </a:r>
                      <a:r>
                        <a:rPr lang="ru-RU" sz="1200" dirty="0">
                          <a:effectLst/>
                        </a:rPr>
                        <a:t> (I), վրկ.</a:t>
                      </a:r>
                      <a:r>
                        <a:rPr lang="ru-RU" sz="12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0.4136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0.5111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0.4102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802884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Թափանցելիության գործակիցը՝ K</a:t>
                      </a:r>
                      <a:r>
                        <a:rPr lang="ru-RU" sz="1200" baseline="-25000">
                          <a:effectLst/>
                        </a:rPr>
                        <a:t>γ</a:t>
                      </a:r>
                      <a:r>
                        <a:rPr lang="ru-RU" sz="1200">
                          <a:effectLst/>
                        </a:rPr>
                        <a:t> = I/I</a:t>
                      </a:r>
                      <a:r>
                        <a:rPr lang="ru-RU" sz="1200" baseline="-25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0.557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0.792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0.931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594141"/>
                  </a:ext>
                </a:extLst>
              </a:tr>
              <a:tr h="211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γ – Ճառագայթման թուլացման դծային գործակիցը՝ 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>
                          <a:effectLst/>
                        </a:rPr>
                        <a:t>, սմ</a:t>
                      </a:r>
                      <a:r>
                        <a:rPr lang="ru-RU" sz="12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1.009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0.123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125430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47813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18051"/>
              </p:ext>
            </p:extLst>
          </p:nvPr>
        </p:nvGraphicFramePr>
        <p:xfrm>
          <a:off x="990600" y="3657602"/>
          <a:ext cx="7482840" cy="243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6169">
                  <a:extLst>
                    <a:ext uri="{9D8B030D-6E8A-4147-A177-3AD203B41FA5}">
                      <a16:colId xmlns:a16="http://schemas.microsoft.com/office/drawing/2014/main" val="523515973"/>
                    </a:ext>
                  </a:extLst>
                </a:gridCol>
                <a:gridCol w="1003290">
                  <a:extLst>
                    <a:ext uri="{9D8B030D-6E8A-4147-A177-3AD203B41FA5}">
                      <a16:colId xmlns:a16="http://schemas.microsoft.com/office/drawing/2014/main" val="715046545"/>
                    </a:ext>
                  </a:extLst>
                </a:gridCol>
                <a:gridCol w="1004072">
                  <a:extLst>
                    <a:ext uri="{9D8B030D-6E8A-4147-A177-3AD203B41FA5}">
                      <a16:colId xmlns:a16="http://schemas.microsoft.com/office/drawing/2014/main" val="234140431"/>
                    </a:ext>
                  </a:extLst>
                </a:gridCol>
                <a:gridCol w="1089309">
                  <a:extLst>
                    <a:ext uri="{9D8B030D-6E8A-4147-A177-3AD203B41FA5}">
                      <a16:colId xmlns:a16="http://schemas.microsoft.com/office/drawing/2014/main" val="2966878193"/>
                    </a:ext>
                  </a:extLst>
                </a:gridCol>
              </a:tblGrid>
              <a:tr h="24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Ապակի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11, </a:t>
                      </a:r>
                      <a:r>
                        <a:rPr lang="ru-RU" sz="1200" dirty="0" err="1">
                          <a:effectLst/>
                        </a:rPr>
                        <a:t>հաստությունը</a:t>
                      </a:r>
                      <a:r>
                        <a:rPr lang="ru-RU" sz="1200" dirty="0">
                          <a:effectLst/>
                        </a:rPr>
                        <a:t> - 5.08 </a:t>
                      </a:r>
                      <a:r>
                        <a:rPr lang="ru-RU" sz="1200" dirty="0" err="1">
                          <a:effectLst/>
                        </a:rPr>
                        <a:t>մմ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45518"/>
                  </a:ext>
                </a:extLst>
              </a:tr>
              <a:tr h="24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էներգիան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Eγ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ru-RU" sz="1200" baseline="-250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կէՎ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664074"/>
                  </a:ext>
                </a:extLst>
              </a:tr>
              <a:tr h="491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err="1">
                          <a:effectLst/>
                        </a:rPr>
                        <a:t>առանց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նմուշի</a:t>
                      </a:r>
                      <a:r>
                        <a:rPr lang="ru-RU" sz="1200" dirty="0">
                          <a:effectLst/>
                        </a:rPr>
                        <a:t>՝ (I</a:t>
                      </a:r>
                      <a:r>
                        <a:rPr lang="ru-RU" sz="1200" baseline="-250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), վրկ.</a:t>
                      </a:r>
                      <a:r>
                        <a:rPr lang="ru-RU" sz="12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0.7733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0.6186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0.4640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935719"/>
                  </a:ext>
                </a:extLst>
              </a:tr>
              <a:tr h="540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ինտենսիվությունը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err="1">
                          <a:effectLst/>
                        </a:rPr>
                        <a:t>նմուշով</a:t>
                      </a:r>
                      <a:r>
                        <a:rPr lang="ru-RU" sz="1200" dirty="0">
                          <a:effectLst/>
                        </a:rPr>
                        <a:t> (I), վրկ.</a:t>
                      </a:r>
                      <a:r>
                        <a:rPr lang="ru-RU" sz="12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0.2849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0.4659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0.4424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190358"/>
                  </a:ext>
                </a:extLst>
              </a:tr>
              <a:tr h="491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Թափանցելիության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գործակիցը</a:t>
                      </a:r>
                      <a:r>
                        <a:rPr lang="ru-RU" sz="1200" dirty="0">
                          <a:effectLst/>
                        </a:rPr>
                        <a:t>՝ </a:t>
                      </a:r>
                      <a:r>
                        <a:rPr lang="ru-RU" sz="1200" dirty="0" err="1">
                          <a:effectLst/>
                        </a:rPr>
                        <a:t>K</a:t>
                      </a:r>
                      <a:r>
                        <a:rPr lang="ru-RU" sz="1200" baseline="-25000" dirty="0" err="1">
                          <a:effectLst/>
                        </a:rPr>
                        <a:t>γ</a:t>
                      </a:r>
                      <a:r>
                        <a:rPr lang="ru-RU" sz="1200" dirty="0">
                          <a:effectLst/>
                        </a:rPr>
                        <a:t> = I/I</a:t>
                      </a:r>
                      <a:r>
                        <a:rPr lang="ru-RU" sz="1200" baseline="-25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0.368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0.753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0.953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344158"/>
                  </a:ext>
                </a:extLst>
              </a:tr>
              <a:tr h="41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γ – </a:t>
                      </a:r>
                      <a:r>
                        <a:rPr lang="ru-RU" sz="1200" dirty="0" err="1">
                          <a:effectLst/>
                        </a:rPr>
                        <a:t>Ճառագայթման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թուլացման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դծային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գործակիցը</a:t>
                      </a:r>
                      <a:r>
                        <a:rPr lang="ru-RU" sz="1200" dirty="0">
                          <a:effectLst/>
                        </a:rPr>
                        <a:t>՝ 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 dirty="0">
                          <a:effectLst/>
                        </a:rPr>
                        <a:t>, սմ</a:t>
                      </a:r>
                      <a:r>
                        <a:rPr lang="ru-RU" sz="12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1.968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0.558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90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9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72400" y="6400801"/>
            <a:ext cx="457200" cy="2285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6048" y="3275112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γ</a:t>
            </a:r>
            <a:r>
              <a:rPr lang="hy-AM" sz="1400" b="1" dirty="0">
                <a:solidFill>
                  <a:prstClr val="white"/>
                </a:solidFill>
                <a:latin typeface="Sylfaen" panose="010A0502050306030303" pitchFamily="18" charset="0"/>
              </a:rPr>
              <a:t> – 10</a:t>
            </a:r>
            <a:endParaRPr lang="en-US" sz="1400" b="1" dirty="0">
              <a:solidFill>
                <a:prstClr val="white"/>
              </a:solidFill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79946"/>
              </p:ext>
            </p:extLst>
          </p:nvPr>
        </p:nvGraphicFramePr>
        <p:xfrm>
          <a:off x="381000" y="547245"/>
          <a:ext cx="5852727" cy="263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529">
                  <a:extLst>
                    <a:ext uri="{9D8B030D-6E8A-4147-A177-3AD203B41FA5}">
                      <a16:colId xmlns:a16="http://schemas.microsoft.com/office/drawing/2014/main" val="524042792"/>
                    </a:ext>
                  </a:extLst>
                </a:gridCol>
                <a:gridCol w="784733">
                  <a:extLst>
                    <a:ext uri="{9D8B030D-6E8A-4147-A177-3AD203B41FA5}">
                      <a16:colId xmlns:a16="http://schemas.microsoft.com/office/drawing/2014/main" val="2434710039"/>
                    </a:ext>
                  </a:extLst>
                </a:gridCol>
                <a:gridCol w="785346">
                  <a:extLst>
                    <a:ext uri="{9D8B030D-6E8A-4147-A177-3AD203B41FA5}">
                      <a16:colId xmlns:a16="http://schemas.microsoft.com/office/drawing/2014/main" val="3636675040"/>
                    </a:ext>
                  </a:extLst>
                </a:gridCol>
                <a:gridCol w="852119">
                  <a:extLst>
                    <a:ext uri="{9D8B030D-6E8A-4147-A177-3AD203B41FA5}">
                      <a16:colId xmlns:a16="http://schemas.microsoft.com/office/drawing/2014/main" val="206929719"/>
                    </a:ext>
                  </a:extLst>
                </a:gridCol>
              </a:tblGrid>
              <a:tr h="29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Ապակի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NK-1 հաստությունը - 5.53 մմ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68625"/>
                  </a:ext>
                </a:extLst>
              </a:tr>
              <a:tr h="29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γ – </a:t>
                      </a:r>
                      <a:r>
                        <a:rPr lang="ru-RU" sz="1000" dirty="0" err="1">
                          <a:effectLst/>
                        </a:rPr>
                        <a:t>ճառագայթման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էներգիան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Eγ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ru-RU" sz="1000" baseline="-25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կէՎ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209495"/>
                  </a:ext>
                </a:extLst>
              </a:tr>
              <a:tr h="601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γ – ճառագայթման ինտենսիվությունը  առանց նմուշի՝ (I</a:t>
                      </a:r>
                      <a:r>
                        <a:rPr lang="ru-RU" sz="1000" baseline="-25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), վրկ.</a:t>
                      </a:r>
                      <a:r>
                        <a:rPr lang="ru-RU" sz="10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0.7920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0.4640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291041"/>
                  </a:ext>
                </a:extLst>
              </a:tr>
              <a:tr h="53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γ – </a:t>
                      </a:r>
                      <a:r>
                        <a:rPr lang="ru-RU" sz="1000" dirty="0" err="1">
                          <a:effectLst/>
                        </a:rPr>
                        <a:t>ճառագայթման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ինտենսիվությունը</a:t>
                      </a:r>
                      <a:r>
                        <a:rPr lang="ru-RU" sz="1000" dirty="0">
                          <a:effectLst/>
                        </a:rPr>
                        <a:t>  </a:t>
                      </a:r>
                      <a:r>
                        <a:rPr lang="ru-RU" sz="1000" dirty="0" err="1">
                          <a:effectLst/>
                        </a:rPr>
                        <a:t>նմուշով</a:t>
                      </a:r>
                      <a:r>
                        <a:rPr lang="ru-RU" sz="1000" dirty="0">
                          <a:effectLst/>
                        </a:rPr>
                        <a:t> (I), վրկ.</a:t>
                      </a:r>
                      <a:r>
                        <a:rPr lang="ru-RU" sz="10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0.4670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0.5006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0.4424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970582"/>
                  </a:ext>
                </a:extLst>
              </a:tr>
              <a:tr h="53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Թափանցելիության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գործակիցը</a:t>
                      </a:r>
                      <a:r>
                        <a:rPr lang="ru-RU" sz="1000" dirty="0">
                          <a:effectLst/>
                        </a:rPr>
                        <a:t>՝ </a:t>
                      </a:r>
                      <a:r>
                        <a:rPr lang="ru-RU" sz="1000" dirty="0" err="1">
                          <a:effectLst/>
                        </a:rPr>
                        <a:t>K</a:t>
                      </a:r>
                      <a:r>
                        <a:rPr lang="ru-RU" sz="1000" baseline="-25000" dirty="0" err="1">
                          <a:effectLst/>
                        </a:rPr>
                        <a:t>γ</a:t>
                      </a:r>
                      <a:r>
                        <a:rPr lang="ru-RU" sz="1000" dirty="0">
                          <a:effectLst/>
                        </a:rPr>
                        <a:t> = I/I</a:t>
                      </a:r>
                      <a:r>
                        <a:rPr lang="ru-RU" sz="1000" baseline="-25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0.599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0.783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0.759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745544"/>
                  </a:ext>
                </a:extLst>
              </a:tr>
              <a:tr h="385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γ – Ճառագայթման թուլացման դծային գործակիցը՝ 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>
                          <a:effectLst/>
                        </a:rPr>
                        <a:t>, </a:t>
                      </a:r>
                      <a:r>
                        <a:rPr lang="ru-RU" sz="1000">
                          <a:effectLst/>
                        </a:rPr>
                        <a:t>սմ</a:t>
                      </a:r>
                      <a:r>
                        <a:rPr lang="ru-RU" sz="10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1.968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1.075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51425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20821"/>
              </p:ext>
            </p:extLst>
          </p:nvPr>
        </p:nvGraphicFramePr>
        <p:xfrm>
          <a:off x="366327" y="3246423"/>
          <a:ext cx="5867400" cy="281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8874">
                  <a:extLst>
                    <a:ext uri="{9D8B030D-6E8A-4147-A177-3AD203B41FA5}">
                      <a16:colId xmlns:a16="http://schemas.microsoft.com/office/drawing/2014/main" val="1075728456"/>
                    </a:ext>
                  </a:extLst>
                </a:gridCol>
                <a:gridCol w="786714">
                  <a:extLst>
                    <a:ext uri="{9D8B030D-6E8A-4147-A177-3AD203B41FA5}">
                      <a16:colId xmlns:a16="http://schemas.microsoft.com/office/drawing/2014/main" val="3058429076"/>
                    </a:ext>
                  </a:extLst>
                </a:gridCol>
                <a:gridCol w="787331">
                  <a:extLst>
                    <a:ext uri="{9D8B030D-6E8A-4147-A177-3AD203B41FA5}">
                      <a16:colId xmlns:a16="http://schemas.microsoft.com/office/drawing/2014/main" val="3685352028"/>
                    </a:ext>
                  </a:extLst>
                </a:gridCol>
                <a:gridCol w="854481">
                  <a:extLst>
                    <a:ext uri="{9D8B030D-6E8A-4147-A177-3AD203B41FA5}">
                      <a16:colId xmlns:a16="http://schemas.microsoft.com/office/drawing/2014/main" val="1832085365"/>
                    </a:ext>
                  </a:extLst>
                </a:gridCol>
              </a:tblGrid>
              <a:tr h="285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Ապակի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NK-2, </a:t>
                      </a:r>
                      <a:r>
                        <a:rPr lang="ru-RU" sz="1000" dirty="0" err="1">
                          <a:effectLst/>
                        </a:rPr>
                        <a:t>հաստությունը</a:t>
                      </a:r>
                      <a:r>
                        <a:rPr lang="ru-RU" sz="1000" dirty="0">
                          <a:effectLst/>
                        </a:rPr>
                        <a:t> - 4.84 </a:t>
                      </a:r>
                      <a:r>
                        <a:rPr lang="ru-RU" sz="1000" dirty="0" err="1">
                          <a:effectLst/>
                        </a:rPr>
                        <a:t>մմ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37147"/>
                  </a:ext>
                </a:extLst>
              </a:tr>
              <a:tr h="315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γ – ճառագայթման էներգիան, Eγ,</a:t>
                      </a:r>
                      <a:r>
                        <a:rPr lang="ru-RU" sz="1000" baseline="-2500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կէՎ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08059"/>
                  </a:ext>
                </a:extLst>
              </a:tr>
              <a:tr h="65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γ – ճառագայթման ինտենսիվությունը  առանց նմուշի՝ (I</a:t>
                      </a:r>
                      <a:r>
                        <a:rPr lang="ru-RU" sz="1000" baseline="-25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), վրկ.</a:t>
                      </a:r>
                      <a:r>
                        <a:rPr lang="ru-RU" sz="10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0.7633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0.4740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462524"/>
                  </a:ext>
                </a:extLst>
              </a:tr>
              <a:tr h="576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γ – </a:t>
                      </a:r>
                      <a:r>
                        <a:rPr lang="ru-RU" sz="1000" dirty="0" err="1">
                          <a:effectLst/>
                        </a:rPr>
                        <a:t>ճառագայթման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ինտենսիվությունը</a:t>
                      </a:r>
                      <a:r>
                        <a:rPr lang="ru-RU" sz="1000" dirty="0">
                          <a:effectLst/>
                        </a:rPr>
                        <a:t>  </a:t>
                      </a:r>
                      <a:r>
                        <a:rPr lang="ru-RU" sz="1000" dirty="0" err="1">
                          <a:effectLst/>
                        </a:rPr>
                        <a:t>նմուշով</a:t>
                      </a:r>
                      <a:r>
                        <a:rPr lang="ru-RU" sz="1000" dirty="0">
                          <a:effectLst/>
                        </a:rPr>
                        <a:t> (I), վրկ.</a:t>
                      </a:r>
                      <a:r>
                        <a:rPr lang="ru-RU" sz="10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0.4674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0.5582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0.4542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236979"/>
                  </a:ext>
                </a:extLst>
              </a:tr>
              <a:tr h="563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Թափանցելիության գործակիցը՝ K</a:t>
                      </a:r>
                      <a:r>
                        <a:rPr lang="ru-RU" sz="1000" baseline="-25000">
                          <a:effectLst/>
                        </a:rPr>
                        <a:t>γ</a:t>
                      </a:r>
                      <a:r>
                        <a:rPr lang="ru-RU" sz="1000">
                          <a:effectLst/>
                        </a:rPr>
                        <a:t> = I/I</a:t>
                      </a:r>
                      <a:r>
                        <a:rPr lang="ru-RU" sz="1000" baseline="-25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0.6117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0.778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0.763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102281"/>
                  </a:ext>
                </a:extLst>
              </a:tr>
              <a:tr h="418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γ – </a:t>
                      </a:r>
                      <a:r>
                        <a:rPr lang="ru-RU" sz="1000" dirty="0" err="1">
                          <a:effectLst/>
                        </a:rPr>
                        <a:t>Ճառագայթման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թուլացման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դծային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գործակիցը</a:t>
                      </a:r>
                      <a:r>
                        <a:rPr lang="ru-RU" sz="1000" dirty="0">
                          <a:effectLst/>
                        </a:rPr>
                        <a:t>՝ 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սմ</a:t>
                      </a:r>
                      <a:r>
                        <a:rPr lang="ru-RU" sz="10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9.958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602975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38605" y="6172200"/>
            <a:ext cx="81910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438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56350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D8BAF-594C-40BF-8D43-B1D6F47A8A11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15089"/>
              </p:ext>
            </p:extLst>
          </p:nvPr>
        </p:nvGraphicFramePr>
        <p:xfrm>
          <a:off x="867886" y="390849"/>
          <a:ext cx="7361714" cy="1188720"/>
        </p:xfrm>
        <a:graphic>
          <a:graphicData uri="http://schemas.openxmlformats.org/drawingml/2006/table">
            <a:tbl>
              <a:tblPr firstRow="1" firstCol="1" bandRow="1"/>
              <a:tblGrid>
                <a:gridCol w="7361714">
                  <a:extLst>
                    <a:ext uri="{9D8B030D-6E8A-4147-A177-3AD203B41FA5}">
                      <a16:colId xmlns:a16="http://schemas.microsoft.com/office/drawing/2014/main" val="1647276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555144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γ 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–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ճառագայթների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թափանցելիության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գործակիցների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՝(I/I</a:t>
                      </a:r>
                      <a:r>
                        <a:rPr lang="ru-RU" sz="1400" b="1" baseline="-250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ճառագայթման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թուլացման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գծային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գործակցի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՝(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) 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փոփոխման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ընթացքը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ճառագայթման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տարբեր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հզորությունների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պայմաններում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կախված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նմուշների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հաստությունից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γ –</a:t>
                      </a:r>
                      <a:r>
                        <a:rPr lang="ru-RU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US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ապակու</a:t>
                      </a:r>
                      <a:r>
                        <a:rPr lang="ru-RU" sz="1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համար</a:t>
                      </a:r>
                      <a:r>
                        <a:rPr lang="ru-RU" sz="16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38339"/>
                  </a:ext>
                </a:extLst>
              </a:tr>
            </a:tbl>
          </a:graphicData>
        </a:graphic>
      </p:graphicFrame>
      <p:pic>
        <p:nvPicPr>
          <p:cNvPr id="409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1539464"/>
            <a:ext cx="7740316" cy="24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54500"/>
            <a:ext cx="7772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B9DA1-E175-4924-8C12-86BAA1DCF10B}" type="slidenum">
              <a:rPr lang="en-US" sz="1800" smtClean="0">
                <a:solidFill>
                  <a:schemeClr val="tx1"/>
                </a:solidFill>
                <a:latin typeface="Sylfaen" pitchFamily="18" charset="0"/>
              </a:rPr>
              <a:pPr>
                <a:defRPr/>
              </a:pPr>
              <a:t>18</a:t>
            </a:fld>
            <a:endParaRPr lang="en-US" sz="1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62025"/>
            <a:ext cx="685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52" y="3992563"/>
            <a:ext cx="3871296" cy="272891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 rot="10800000" flipV="1">
                <a:off x="3886200" y="3828107"/>
                <a:ext cx="1600200" cy="3628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l-G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l-GR" sz="1200" b="1" dirty="0"/>
                  <a:t>– γ – 90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86200" y="3828107"/>
                <a:ext cx="1600200" cy="362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507480" y="3925887"/>
            <a:ext cx="24841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Օգտագործելով ճառագայթման թուլացման գծային գործակցի՝(</a:t>
            </a:r>
            <a:r>
              <a:rPr lang="ru-RU" sz="1200" dirty="0">
                <a:latin typeface="Sylfaen" panose="010A050205030603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) մեծությունը կարելի է հաշվել </a:t>
            </a:r>
            <a:r>
              <a:rPr lang="ru-RU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γ</a:t>
            </a: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 – քվանտի ազատ վազքի տարածքը  հետևյալ բանաձևով՝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y-AM" dirty="0">
                <a:latin typeface="Sylfaen" panose="010A0502050306030303" pitchFamily="18" charset="0"/>
                <a:ea typeface="Times New Roman" panose="02020603050405020304" pitchFamily="18" charset="0"/>
              </a:rPr>
              <a:t>         </a:t>
            </a:r>
            <a:r>
              <a:rPr lang="hy-AM" b="1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ℓ</a:t>
            </a:r>
            <a:r>
              <a:rPr lang="hy-AM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  <a:ea typeface="Times New Roman" panose="02020603050405020304" pitchFamily="18" charset="0"/>
              </a:rPr>
              <a:t>= 1/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y-AM" dirty="0">
                <a:latin typeface="Sylfaen" panose="010A0502050306030303" pitchFamily="18" charset="0"/>
                <a:ea typeface="Times New Roman" panose="02020603050405020304" pitchFamily="18" charset="0"/>
              </a:rPr>
              <a:t>,   (սմ):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y-AM" sz="12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բերված է </a:t>
            </a:r>
            <a:r>
              <a:rPr lang="ru-RU" sz="12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γ</a:t>
            </a:r>
            <a:r>
              <a:rPr lang="hy-AM" sz="12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– քվանտի ազատ </a:t>
            </a: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</a:rPr>
              <a:t>վազքի տարածքի մեծությունը հետազոտված ապակիների համար կախված ճառագայթման հզորությունից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3C3A8-5CDE-BABF-E760-31055C74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381000"/>
            <a:ext cx="792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>
                <a:latin typeface="Sylfaen" panose="010A0502050306030303" pitchFamily="18" charset="0"/>
              </a:rPr>
              <a:t>ZnO/CdO/PbO-B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</a:t>
            </a:r>
            <a:r>
              <a:rPr lang="pt-BR" b="1" dirty="0" smtClean="0">
                <a:latin typeface="Sylfaen" panose="010A0502050306030303" pitchFamily="18" charset="0"/>
              </a:rPr>
              <a:t>/Bi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</a:t>
            </a:r>
            <a:r>
              <a:rPr lang="pt-BR" b="1" dirty="0" smtClean="0">
                <a:latin typeface="Sylfaen" panose="010A0502050306030303" pitchFamily="18" charset="0"/>
              </a:rPr>
              <a:t>-Al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</a:t>
            </a:r>
            <a:r>
              <a:rPr lang="pt-BR" b="1" dirty="0" smtClean="0">
                <a:latin typeface="Sylfaen" panose="010A0502050306030303" pitchFamily="18" charset="0"/>
              </a:rPr>
              <a:t>, </a:t>
            </a:r>
            <a:r>
              <a:rPr lang="pt-BR" b="1" dirty="0">
                <a:latin typeface="Sylfaen" panose="010A0502050306030303" pitchFamily="18" charset="0"/>
              </a:rPr>
              <a:t>CaO/SrO/BaO/-</a:t>
            </a:r>
            <a:r>
              <a:rPr lang="pt-BR" b="1" dirty="0" smtClean="0">
                <a:latin typeface="Sylfaen" panose="010A0502050306030303" pitchFamily="18" charset="0"/>
              </a:rPr>
              <a:t>B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</a:t>
            </a:r>
            <a:r>
              <a:rPr lang="pt-BR" b="1" dirty="0" smtClean="0">
                <a:latin typeface="Sylfaen" panose="010A0502050306030303" pitchFamily="18" charset="0"/>
              </a:rPr>
              <a:t>/Bi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</a:t>
            </a:r>
            <a:r>
              <a:rPr lang="pt-BR" b="1" dirty="0" smtClean="0">
                <a:latin typeface="Sylfaen" panose="010A0502050306030303" pitchFamily="18" charset="0"/>
              </a:rPr>
              <a:t>-Al</a:t>
            </a:r>
            <a:r>
              <a:rPr lang="pt-BR" b="1" baseline="-25000" dirty="0" smtClean="0">
                <a:latin typeface="Sylfaen" panose="010A0502050306030303" pitchFamily="18" charset="0"/>
              </a:rPr>
              <a:t>2</a:t>
            </a:r>
            <a:r>
              <a:rPr lang="pt-BR" b="1" dirty="0" smtClean="0">
                <a:latin typeface="Sylfaen" panose="010A0502050306030303" pitchFamily="18" charset="0"/>
              </a:rPr>
              <a:t>O</a:t>
            </a:r>
            <a:r>
              <a:rPr lang="pt-BR" b="1" baseline="-25000" dirty="0" smtClean="0">
                <a:latin typeface="Sylfaen" panose="010A0502050306030303" pitchFamily="18" charset="0"/>
              </a:rPr>
              <a:t>3 </a:t>
            </a:r>
          </a:p>
          <a:p>
            <a:r>
              <a:rPr lang="en-US" b="1" dirty="0" smtClean="0">
                <a:latin typeface="Sylfaen" panose="010A0502050306030303" pitchFamily="18" charset="0"/>
              </a:rPr>
              <a:t>և </a:t>
            </a:r>
            <a:r>
              <a:rPr lang="hy-AM" b="1" dirty="0" smtClean="0">
                <a:latin typeface="Sylfaen" panose="010A0502050306030303" pitchFamily="18" charset="0"/>
              </a:rPr>
              <a:t>ֆտորիդներ </a:t>
            </a:r>
            <a:r>
              <a:rPr lang="pt-BR" dirty="0" smtClean="0"/>
              <a:t> </a:t>
            </a:r>
            <a:r>
              <a:rPr lang="pt-BR" b="1" dirty="0"/>
              <a:t>PbF</a:t>
            </a:r>
            <a:r>
              <a:rPr lang="pt-BR" b="1" baseline="-25000" dirty="0"/>
              <a:t>2</a:t>
            </a:r>
            <a:r>
              <a:rPr lang="pt-BR" b="1" dirty="0"/>
              <a:t>, </a:t>
            </a:r>
            <a:r>
              <a:rPr lang="pt-BR" b="1" dirty="0" smtClean="0"/>
              <a:t>CdF</a:t>
            </a:r>
            <a:r>
              <a:rPr lang="pt-BR" b="1" baseline="-25000" dirty="0" smtClean="0"/>
              <a:t>2</a:t>
            </a:r>
            <a:r>
              <a:rPr lang="pt-BR" b="1" dirty="0"/>
              <a:t>, </a:t>
            </a:r>
            <a:r>
              <a:rPr lang="pt-BR" b="1" dirty="0" smtClean="0"/>
              <a:t> </a:t>
            </a:r>
            <a:r>
              <a:rPr lang="pt-BR" b="1" dirty="0"/>
              <a:t>BaF</a:t>
            </a:r>
            <a:r>
              <a:rPr lang="pt-BR" b="1" baseline="-25000" dirty="0"/>
              <a:t>2   </a:t>
            </a:r>
            <a:r>
              <a:rPr lang="pt-BR" b="1" dirty="0"/>
              <a:t>և</a:t>
            </a:r>
            <a:r>
              <a:rPr lang="pt-BR" b="1" baseline="-25000" dirty="0"/>
              <a:t>   </a:t>
            </a:r>
            <a:r>
              <a:rPr lang="pt-BR" b="1" dirty="0" smtClean="0"/>
              <a:t> </a:t>
            </a:r>
            <a:r>
              <a:rPr lang="pt-BR" b="1" dirty="0"/>
              <a:t>BiF</a:t>
            </a:r>
            <a:r>
              <a:rPr lang="pt-BR" baseline="-25000" dirty="0"/>
              <a:t>3</a:t>
            </a:r>
            <a:r>
              <a:rPr lang="pt-BR" dirty="0"/>
              <a:t> </a:t>
            </a:r>
            <a:r>
              <a:rPr lang="hy-AM" b="1" dirty="0" smtClean="0">
                <a:latin typeface="Sylfaen" panose="010A0502050306030303" pitchFamily="18" charset="0"/>
              </a:rPr>
              <a:t>պարունակող</a:t>
            </a:r>
            <a:r>
              <a:rPr lang="hy-AM" dirty="0" smtClean="0"/>
              <a:t> </a:t>
            </a:r>
            <a:r>
              <a:rPr lang="hy-AM" dirty="0"/>
              <a:t>համակարգերի </a:t>
            </a:r>
            <a:r>
              <a:rPr lang="hy-AM" dirty="0" smtClean="0"/>
              <a:t>կայուն </a:t>
            </a:r>
            <a:r>
              <a:rPr lang="hy-AM" dirty="0"/>
              <a:t>ապակիների </a:t>
            </a:r>
            <a:r>
              <a:rPr lang="hy-AM" dirty="0" smtClean="0"/>
              <a:t>տիրույթները </a:t>
            </a:r>
            <a:r>
              <a:rPr lang="hy-AM" dirty="0"/>
              <a:t>և դրանց բյուրեղացման դաշտերը: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891809"/>
            <a:ext cx="22002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227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80" y="1858328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300" y="4331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3" y="4401335"/>
            <a:ext cx="2302887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19725" y="42980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80" y="4331566"/>
            <a:ext cx="2240537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EBD0-1353-400A-BE17-9434A909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70719"/>
            <a:ext cx="8839200" cy="551656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>ՆՊԱՏԱԿԱՅԻՆ-ԾՐԱԳՐԱՅԻՆ ՖԻՆԱՆՍԱՎՈՐՄԱՆ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>ՊԵՏԱԿԱՆ ԾՐԱԳ</a:t>
            </a:r>
            <a:r>
              <a:rPr kumimoji="0" lang="hy-AM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>ԻՐ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/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  <a:t/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ylfaen" pitchFamily="18" charset="0"/>
                <a:ea typeface="+mn-ea"/>
                <a:cs typeface="Arial" charset="0"/>
              </a:rPr>
            </a:b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«Ռ</a:t>
            </a:r>
            <a:r>
              <a:rPr lang="en-US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ադիացիոն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կայուն</a:t>
            </a:r>
            <a:r>
              <a:rPr lang="en-US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 և 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լազերային լոկա</a:t>
            </a:r>
            <a:r>
              <a:rPr lang="ru-RU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ցիայից</a:t>
            </a:r>
            <a: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 </a:t>
            </a:r>
            <a:r>
              <a:rPr lang="pt-BR" sz="3200" b="1" i="1" dirty="0" smtClean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պաշտպան</a:t>
            </a:r>
            <a:r>
              <a:rPr lang="ru-RU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ող</a:t>
            </a:r>
            <a: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 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ապակեկե</a:t>
            </a:r>
            <a: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ր</a:t>
            </a:r>
            <a:r>
              <a:rPr lang="en-US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պ </a:t>
            </a:r>
            <a:r>
              <a:rPr lang="ru-RU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ու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 կոմպ</a:t>
            </a:r>
            <a: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ո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զիտային նյութերի </a:t>
            </a:r>
            <a:r>
              <a:rPr lang="en-US" sz="3200" b="1" i="1" dirty="0" err="1">
                <a:solidFill>
                  <a:srgbClr val="C00000"/>
                </a:solidFill>
                <a:latin typeface="Sylfaen" pitchFamily="18" charset="0"/>
                <a:cs typeface="Arial" charset="0"/>
              </a:rPr>
              <a:t>մշակում</a:t>
            </a:r>
            <a:r>
              <a:rPr lang="pt-BR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>»</a:t>
            </a:r>
            <a: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Sylfaen" pitchFamily="18" charset="0"/>
                <a:cs typeface="Arial" charset="0"/>
              </a:rPr>
            </a:br>
            <a:r>
              <a:rPr lang="en-US" sz="3200" b="1" i="1" dirty="0" smtClean="0">
                <a:solidFill>
                  <a:srgbClr val="C00000"/>
                </a:solidFill>
                <a:latin typeface="Sylfaen" pitchFamily="18" charset="0"/>
                <a:cs typeface="Arial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Sylfaen" pitchFamily="18" charset="0"/>
                <a:cs typeface="Arial" charset="0"/>
              </a:rPr>
            </a:br>
            <a:r>
              <a:rPr lang="hy-AM" sz="3200" b="1" i="1" dirty="0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Ղեկ</a:t>
            </a:r>
            <a:r>
              <a:rPr lang="hy-AM" sz="3200" b="1" i="1" dirty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.</a:t>
            </a:r>
            <a:r>
              <a:rPr lang="en-US" altLang="ru-RU" sz="3200" b="1" i="1" dirty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 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 </a:t>
            </a:r>
            <a:r>
              <a:rPr lang="en-US" altLang="ru-RU" sz="3200" b="1" i="1" dirty="0" err="1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տ.գ.դ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., </a:t>
            </a:r>
            <a:r>
              <a:rPr lang="en-US" altLang="ru-RU" sz="3200" b="1" i="1" dirty="0" err="1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պրոֆեսոր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 </a:t>
            </a:r>
            <a:r>
              <a:rPr lang="en-GB" altLang="ru-RU" sz="3200" b="1" i="1" dirty="0" err="1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Կնյազյան</a:t>
            </a:r>
            <a:r>
              <a:rPr lang="en-GB" altLang="ru-RU" sz="3200" b="1" i="1" dirty="0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 </a:t>
            </a:r>
            <a:r>
              <a:rPr lang="en-GB" altLang="ru-RU" sz="3200" b="1" i="1" dirty="0" err="1" smtClean="0">
                <a:solidFill>
                  <a:srgbClr val="FF0000"/>
                </a:solidFill>
                <a:latin typeface="Sylfaen" pitchFamily="18" charset="0"/>
                <a:ea typeface="+mn-ea"/>
                <a:cs typeface="Arial" charset="0"/>
              </a:rPr>
              <a:t>Նիկոլայ</a:t>
            </a:r>
            <a:endParaRPr lang="en-US" sz="3200" b="1" i="1" dirty="0">
              <a:solidFill>
                <a:srgbClr val="FF0000"/>
              </a:solidFill>
              <a:latin typeface="Sylfae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3041E-74C3-4FF7-B645-FF80FA00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09840"/>
              </p:ext>
            </p:extLst>
          </p:nvPr>
        </p:nvGraphicFramePr>
        <p:xfrm>
          <a:off x="990600" y="1752604"/>
          <a:ext cx="7467601" cy="46037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5883">
                  <a:extLst>
                    <a:ext uri="{9D8B030D-6E8A-4147-A177-3AD203B41FA5}">
                      <a16:colId xmlns:a16="http://schemas.microsoft.com/office/drawing/2014/main" val="4137572302"/>
                    </a:ext>
                  </a:extLst>
                </a:gridCol>
                <a:gridCol w="2273351">
                  <a:extLst>
                    <a:ext uri="{9D8B030D-6E8A-4147-A177-3AD203B41FA5}">
                      <a16:colId xmlns:a16="http://schemas.microsoft.com/office/drawing/2014/main" val="1122225715"/>
                    </a:ext>
                  </a:extLst>
                </a:gridCol>
                <a:gridCol w="836522">
                  <a:extLst>
                    <a:ext uri="{9D8B030D-6E8A-4147-A177-3AD203B41FA5}">
                      <a16:colId xmlns:a16="http://schemas.microsoft.com/office/drawing/2014/main" val="708674107"/>
                    </a:ext>
                  </a:extLst>
                </a:gridCol>
                <a:gridCol w="702124">
                  <a:extLst>
                    <a:ext uri="{9D8B030D-6E8A-4147-A177-3AD203B41FA5}">
                      <a16:colId xmlns:a16="http://schemas.microsoft.com/office/drawing/2014/main" val="1847430847"/>
                    </a:ext>
                  </a:extLst>
                </a:gridCol>
                <a:gridCol w="1435198">
                  <a:extLst>
                    <a:ext uri="{9D8B030D-6E8A-4147-A177-3AD203B41FA5}">
                      <a16:colId xmlns:a16="http://schemas.microsoft.com/office/drawing/2014/main" val="583416539"/>
                    </a:ext>
                  </a:extLst>
                </a:gridCol>
                <a:gridCol w="1464523">
                  <a:extLst>
                    <a:ext uri="{9D8B030D-6E8A-4147-A177-3AD203B41FA5}">
                      <a16:colId xmlns:a16="http://schemas.microsoft.com/office/drawing/2014/main" val="3831082901"/>
                    </a:ext>
                  </a:extLst>
                </a:gridCol>
              </a:tblGrid>
              <a:tr h="77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Նմուշի №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Քիմիական կազմը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Քաշը (գ)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 dirty="0">
                          <a:effectLst/>
                        </a:rPr>
                        <a:t>գ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hy-AM" sz="1000" dirty="0">
                          <a:effectLst/>
                        </a:rPr>
                        <a:t>սմ</a:t>
                      </a:r>
                      <a:r>
                        <a:rPr lang="ru-RU" sz="10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Տրամագիծը</a:t>
                      </a:r>
                      <a:r>
                        <a:rPr lang="ru-RU" sz="1000">
                          <a:effectLst/>
                        </a:rPr>
                        <a:t> (</a:t>
                      </a:r>
                      <a:r>
                        <a:rPr lang="hy-AM" sz="1000">
                          <a:effectLst/>
                        </a:rPr>
                        <a:t>սմ</a:t>
                      </a:r>
                      <a:r>
                        <a:rPr lang="ru-RU" sz="1000">
                          <a:effectLst/>
                        </a:rPr>
                        <a:t>), 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ru-RU" sz="1000">
                          <a:effectLst/>
                        </a:rPr>
                        <a:t>=± 0,1 </a:t>
                      </a:r>
                      <a:r>
                        <a:rPr lang="hy-AM" sz="1000">
                          <a:effectLst/>
                        </a:rPr>
                        <a:t>սմ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Հաստությունը</a:t>
                      </a:r>
                      <a:r>
                        <a:rPr lang="ru-RU" sz="1000">
                          <a:effectLst/>
                        </a:rPr>
                        <a:t> (</a:t>
                      </a:r>
                      <a:r>
                        <a:rPr lang="hy-AM" sz="1000">
                          <a:effectLst/>
                        </a:rPr>
                        <a:t>սմ</a:t>
                      </a:r>
                      <a:r>
                        <a:rPr lang="ru-RU" sz="1000">
                          <a:effectLst/>
                        </a:rPr>
                        <a:t>), </a:t>
                      </a:r>
                      <a:r>
                        <a:rPr lang="ru-RU" sz="10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ru-RU" sz="1000">
                          <a:effectLst/>
                        </a:rPr>
                        <a:t>=±0,1 </a:t>
                      </a:r>
                      <a:r>
                        <a:rPr lang="hy-AM" sz="1000">
                          <a:effectLst/>
                        </a:rPr>
                        <a:t>սմ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783092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PbSiO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• (B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-2%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190,17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352740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PbSiO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•Bi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SiO</a:t>
                      </a:r>
                      <a:r>
                        <a:rPr lang="hy-AM" sz="1000" baseline="-25000">
                          <a:effectLst/>
                        </a:rPr>
                        <a:t>5</a:t>
                      </a:r>
                      <a:r>
                        <a:rPr lang="hy-AM" sz="1000">
                          <a:effectLst/>
                        </a:rPr>
                        <a:t>• (B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-2%)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174,01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035183"/>
                  </a:ext>
                </a:extLst>
              </a:tr>
              <a:tr h="36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 dirty="0">
                          <a:effectLst/>
                        </a:rPr>
                        <a:t>PbSiO</a:t>
                      </a:r>
                      <a:r>
                        <a:rPr lang="hy-AM" sz="1000" baseline="-25000" dirty="0">
                          <a:effectLst/>
                        </a:rPr>
                        <a:t>3</a:t>
                      </a:r>
                      <a:r>
                        <a:rPr lang="hy-AM" sz="1000" dirty="0">
                          <a:effectLst/>
                        </a:rPr>
                        <a:t>•Bi</a:t>
                      </a:r>
                      <a:r>
                        <a:rPr lang="hy-AM" sz="1000" baseline="-25000" dirty="0">
                          <a:effectLst/>
                        </a:rPr>
                        <a:t>2</a:t>
                      </a:r>
                      <a:r>
                        <a:rPr lang="hy-AM" sz="1000" dirty="0">
                          <a:effectLst/>
                        </a:rPr>
                        <a:t>Si</a:t>
                      </a:r>
                      <a:r>
                        <a:rPr lang="hy-AM" sz="1000" baseline="-25000" dirty="0">
                          <a:effectLst/>
                        </a:rPr>
                        <a:t>3</a:t>
                      </a:r>
                      <a:r>
                        <a:rPr lang="hy-AM" sz="1000" dirty="0">
                          <a:effectLst/>
                        </a:rPr>
                        <a:t>O</a:t>
                      </a:r>
                      <a:r>
                        <a:rPr lang="hy-AM" sz="1000" baseline="-25000" dirty="0">
                          <a:effectLst/>
                        </a:rPr>
                        <a:t>9</a:t>
                      </a:r>
                      <a:r>
                        <a:rPr lang="hy-AM" sz="1000" dirty="0">
                          <a:effectLst/>
                        </a:rPr>
                        <a:t>• (B</a:t>
                      </a:r>
                      <a:r>
                        <a:rPr lang="hy-AM" sz="1000" baseline="-25000" dirty="0">
                          <a:effectLst/>
                        </a:rPr>
                        <a:t>2</a:t>
                      </a:r>
                      <a:r>
                        <a:rPr lang="hy-AM" sz="1000" dirty="0">
                          <a:effectLst/>
                        </a:rPr>
                        <a:t>O</a:t>
                      </a:r>
                      <a:r>
                        <a:rPr lang="hy-AM" sz="1000" baseline="-25000" dirty="0">
                          <a:effectLst/>
                        </a:rPr>
                        <a:t>3</a:t>
                      </a:r>
                      <a:r>
                        <a:rPr lang="hy-AM" sz="1000" dirty="0">
                          <a:effectLst/>
                        </a:rPr>
                        <a:t>-2%)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201,34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2545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2PbO•Bi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• 3SiO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• (B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r>
                        <a:rPr lang="hy-AM" sz="1000">
                          <a:effectLst/>
                        </a:rPr>
                        <a:t>-%)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212,25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370094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0.5</a:t>
                      </a:r>
                      <a:r>
                        <a:rPr lang="pt-BR" sz="900" kern="1200">
                          <a:effectLst/>
                        </a:rPr>
                        <a:t> CdO/CdF</a:t>
                      </a:r>
                      <a:r>
                        <a:rPr lang="pt-BR" sz="900" kern="12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0,1Al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O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0,4</a:t>
                      </a:r>
                      <a:r>
                        <a:rPr lang="hy-AM" sz="1000">
                          <a:effectLst/>
                        </a:rPr>
                        <a:t> 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187,3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4.43.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</a:t>
                      </a:r>
                      <a:r>
                        <a:rPr lang="en-US" sz="1000">
                          <a:effectLst/>
                        </a:rPr>
                        <a:t>8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257248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r>
                        <a:rPr lang="pt-BR" sz="900" kern="1200">
                          <a:effectLst/>
                        </a:rPr>
                        <a:t> BaO/BaF</a:t>
                      </a:r>
                      <a:r>
                        <a:rPr lang="pt-BR" sz="900" kern="12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0,1Al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O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0,4</a:t>
                      </a:r>
                      <a:r>
                        <a:rPr lang="hy-AM" sz="1000">
                          <a:effectLst/>
                        </a:rPr>
                        <a:t> 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192,4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</a:t>
                      </a:r>
                      <a:r>
                        <a:rPr lang="en-US" sz="1000">
                          <a:effectLst/>
                        </a:rPr>
                        <a:t>8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247158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0.5</a:t>
                      </a:r>
                      <a:r>
                        <a:rPr lang="ru-RU" sz="900" kern="1200">
                          <a:effectLst/>
                        </a:rPr>
                        <a:t> </a:t>
                      </a:r>
                      <a:r>
                        <a:rPr lang="pt-BR" sz="900" kern="1200">
                          <a:effectLst/>
                        </a:rPr>
                        <a:t>PbO/PbF</a:t>
                      </a:r>
                      <a:r>
                        <a:rPr lang="pt-BR" sz="900" kern="12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0,1Al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O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0,4</a:t>
                      </a:r>
                      <a:r>
                        <a:rPr lang="hy-AM" sz="900">
                          <a:effectLst/>
                        </a:rPr>
                        <a:t> B</a:t>
                      </a:r>
                      <a:r>
                        <a:rPr lang="hy-AM" sz="900" baseline="-25000">
                          <a:effectLst/>
                        </a:rPr>
                        <a:t>2</a:t>
                      </a:r>
                      <a:r>
                        <a:rPr lang="hy-AM" sz="900">
                          <a:effectLst/>
                        </a:rPr>
                        <a:t>O</a:t>
                      </a:r>
                      <a:r>
                        <a:rPr lang="hy-AM" sz="9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196.6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5..97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0382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</a:t>
                      </a:r>
                      <a:r>
                        <a:rPr lang="en-US" sz="900">
                          <a:effectLst/>
                        </a:rPr>
                        <a:t>3</a:t>
                      </a:r>
                      <a:r>
                        <a:rPr lang="en-US" sz="900" kern="1200">
                          <a:effectLst/>
                        </a:rPr>
                        <a:t> </a:t>
                      </a:r>
                      <a:r>
                        <a:rPr lang="pt-BR" sz="900" kern="1200">
                          <a:effectLst/>
                        </a:rPr>
                        <a:t>PbO/PbF</a:t>
                      </a:r>
                      <a:r>
                        <a:rPr lang="pt-BR" sz="900" kern="12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0,2</a:t>
                      </a:r>
                      <a:r>
                        <a:rPr lang="pt-BR" sz="1000" kern="1200">
                          <a:effectLst/>
                        </a:rPr>
                        <a:t> Bi</a:t>
                      </a:r>
                      <a:r>
                        <a:rPr lang="pt-BR" sz="1000" kern="1200" baseline="-25000">
                          <a:effectLst/>
                        </a:rPr>
                        <a:t>2</a:t>
                      </a:r>
                      <a:r>
                        <a:rPr lang="pt-BR" sz="1000" kern="1200">
                          <a:effectLst/>
                        </a:rPr>
                        <a:t>O</a:t>
                      </a:r>
                      <a:r>
                        <a:rPr lang="pt-BR" sz="1000" kern="12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0,5</a:t>
                      </a:r>
                      <a:r>
                        <a:rPr lang="hy-AM" sz="1000">
                          <a:effectLst/>
                        </a:rPr>
                        <a:t> 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937882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</a:t>
                      </a: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pt-BR" sz="900" kern="1200">
                          <a:effectLst/>
                        </a:rPr>
                        <a:t> CdO/CdF</a:t>
                      </a:r>
                      <a:r>
                        <a:rPr lang="pt-BR" sz="900" kern="12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0,1</a:t>
                      </a:r>
                      <a:r>
                        <a:rPr lang="pt-BR" sz="1000" kern="1200">
                          <a:effectLst/>
                        </a:rPr>
                        <a:t> Bi</a:t>
                      </a:r>
                      <a:r>
                        <a:rPr lang="pt-BR" sz="1000" kern="1200" baseline="-25000">
                          <a:effectLst/>
                        </a:rPr>
                        <a:t>2</a:t>
                      </a:r>
                      <a:r>
                        <a:rPr lang="pt-BR" sz="1000" kern="1200">
                          <a:effectLst/>
                        </a:rPr>
                        <a:t>O</a:t>
                      </a:r>
                      <a:r>
                        <a:rPr lang="pt-BR" sz="1000" kern="12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0,5</a:t>
                      </a:r>
                      <a:r>
                        <a:rPr lang="hy-AM" sz="1000">
                          <a:effectLst/>
                        </a:rPr>
                        <a:t> 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189.3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</a:t>
                      </a: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654426"/>
                  </a:ext>
                </a:extLst>
              </a:tr>
              <a:tr h="36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</a:t>
                      </a:r>
                      <a:r>
                        <a:rPr lang="pt-BR" sz="1000" kern="1200">
                          <a:effectLst/>
                        </a:rPr>
                        <a:t> Bi</a:t>
                      </a:r>
                      <a:r>
                        <a:rPr lang="pt-BR" sz="1000" kern="1200" baseline="-25000">
                          <a:effectLst/>
                        </a:rPr>
                        <a:t>2</a:t>
                      </a:r>
                      <a:r>
                        <a:rPr lang="pt-BR" sz="1000" kern="1200">
                          <a:effectLst/>
                        </a:rPr>
                        <a:t>O</a:t>
                      </a:r>
                      <a:r>
                        <a:rPr lang="pt-BR" sz="1000" kern="1200" baseline="-25000">
                          <a:effectLst/>
                        </a:rPr>
                        <a:t>3</a:t>
                      </a:r>
                      <a:r>
                        <a:rPr lang="pt-BR" sz="1000" kern="1200">
                          <a:effectLst/>
                        </a:rPr>
                        <a:t>/ BiF</a:t>
                      </a:r>
                      <a:r>
                        <a:rPr lang="pt-BR" sz="1000" kern="12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0,1MgO 0,5</a:t>
                      </a:r>
                      <a:r>
                        <a:rPr lang="hy-AM" sz="1000">
                          <a:effectLst/>
                        </a:rPr>
                        <a:t> B</a:t>
                      </a:r>
                      <a:r>
                        <a:rPr lang="hy-AM" sz="1000" baseline="-25000">
                          <a:effectLst/>
                        </a:rPr>
                        <a:t>2</a:t>
                      </a:r>
                      <a:r>
                        <a:rPr lang="hy-AM" sz="1000">
                          <a:effectLst/>
                        </a:rPr>
                        <a:t>O</a:t>
                      </a:r>
                      <a:r>
                        <a:rPr lang="hy-AM" sz="10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203.2.3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6.88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>
                          <a:effectLst/>
                        </a:rPr>
                        <a:t>9,50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y-AM" sz="1000" dirty="0">
                          <a:effectLst/>
                        </a:rPr>
                        <a:t>0,40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5571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0525" y="2208540"/>
            <a:ext cx="5807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Աղյուսակ</a:t>
            </a:r>
            <a:r>
              <a:rPr kumimoji="0" lang="hy-AM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7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29" y="561975"/>
            <a:ext cx="2743471" cy="2200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060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1975"/>
            <a:ext cx="3505200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2950175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Sylfaen" panose="010A0502050306030303" pitchFamily="18" charset="0"/>
              </a:rPr>
              <a:t>Ն</a:t>
            </a:r>
            <a:r>
              <a:rPr lang="hy-AM" dirty="0" smtClean="0">
                <a:solidFill>
                  <a:srgbClr val="FF0000"/>
                </a:solidFill>
                <a:latin typeface="Sylfaen" panose="010A0502050306030303" pitchFamily="18" charset="0"/>
              </a:rPr>
              <a:t>երկայացված </a:t>
            </a:r>
            <a:r>
              <a:rPr lang="hy-AM" dirty="0">
                <a:solidFill>
                  <a:srgbClr val="FF0000"/>
                </a:solidFill>
                <a:latin typeface="Sylfaen" panose="010A0502050306030303" pitchFamily="18" charset="0"/>
              </a:rPr>
              <a:t>է  նմուշների  գծային թուլացման գործակիցների  µ արժեքները 660,1173 և 1333 Կէվ, իսկ նկ. 6-ում ներկայացված են ապակու միջով անցնելուց հետո գամմա-քվանտի հոսքի ինտենսիվության հարաբերակցության և սկզբնականի՝ </a:t>
            </a:r>
            <a:r>
              <a:rPr lang="en-US" dirty="0">
                <a:solidFill>
                  <a:srgbClr val="FF0000"/>
                </a:solidFill>
                <a:latin typeface="Sylfaen" panose="010A0502050306030303" pitchFamily="18" charset="0"/>
              </a:rPr>
              <a:t>I/I0 660 </a:t>
            </a:r>
            <a:r>
              <a:rPr lang="hy-AM" dirty="0">
                <a:solidFill>
                  <a:srgbClr val="FF0000"/>
                </a:solidFill>
                <a:latin typeface="Sylfaen" panose="010A0502050306030303" pitchFamily="18" charset="0"/>
              </a:rPr>
              <a:t>կՎ էներգիայի հարաբերակցության տվյալները։ Գրաֆիկը կառուցելիս ընդունվել է, որ ապակենմուշների շերտի հաստությունը 1 սմ է: Ապակիների նմուշների վրա արագ նեյտրոններով ճառագայթման ազդեցությունն ուսումնասիրելու նպատակով դրանք տեղադրվել են տարրաներում և 18 օր </a:t>
            </a:r>
            <a:r>
              <a:rPr lang="hy-AM" dirty="0">
                <a:latin typeface="Sylfaen" panose="010A0502050306030303" pitchFamily="18" charset="0"/>
              </a:rPr>
              <a:t>ենթարկվել ճառագայթահարման</a:t>
            </a:r>
            <a:r>
              <a:rPr lang="hy-AM" dirty="0" smtClean="0">
                <a:latin typeface="Sylfaen" panose="010A0502050306030303" pitchFamily="18" charset="0"/>
              </a:rPr>
              <a:t>։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9" y="587729"/>
            <a:ext cx="3505200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7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228600"/>
            <a:ext cx="8229600" cy="685800"/>
          </a:xfrm>
        </p:spPr>
        <p:txBody>
          <a:bodyPr/>
          <a:lstStyle/>
          <a:p>
            <a:r>
              <a:rPr lang="hy-AM" sz="2000" dirty="0"/>
              <a:t>ՌԱԴԻԱՑԻՈՆ  ԱՆՎՏԱՆԳՈՒԹՅՈՒՆԸ ԱՊԱՀՈՎՈՂ ՇԻՆԱՆՅՈՒԹԵՐԻ ՍՏԱՑՈՒՄԸ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1055" y="914401"/>
                <a:ext cx="8215745" cy="1600199"/>
              </a:xfrm>
            </p:spPr>
            <p:txBody>
              <a:bodyPr/>
              <a:lstStyle/>
              <a:p>
                <a:pPr algn="just"/>
                <a:r>
                  <a:rPr lang="hy-AM" sz="1600" dirty="0" smtClean="0"/>
                  <a:t> </a:t>
                </a:r>
                <a:r>
                  <a:rPr lang="hy-AM" sz="1200" dirty="0">
                    <a:latin typeface="Sylfaen" panose="010A0502050306030303" pitchFamily="18" charset="0"/>
                  </a:rPr>
                  <a:t>Ուսումնասիրվել են Հայաստանի որոշ հանքավայրերի արդյունահանման թափոնների՝ բարիտ, մոնցոնիտ, խալկոպիրիտ, պիրիտ, մոլիբդենիտ + խալկոպիրիտ, գալենիտ, հիման վրա մշակված նոր կոմպոզիտային 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նյութերի</a:t>
                </a:r>
                <a:r>
                  <a:rPr lang="hy-AM" sz="1200" dirty="0">
                    <a:latin typeface="Sylfaen" panose="010A0502050306030303" pitchFamily="18" charset="0"/>
                  </a:rPr>
                  <a:t> ( 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1600-ից </a:t>
                </a:r>
                <a:r>
                  <a:rPr lang="hy-AM" sz="1200" dirty="0">
                    <a:latin typeface="Sylfaen" panose="010A0502050306030303" pitchFamily="18" charset="0"/>
                  </a:rPr>
                  <a:t>մինչև 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1990 </a:t>
                </a:r>
                <a:r>
                  <a:rPr lang="hy-AM" sz="1200" dirty="0">
                    <a:latin typeface="Sylfaen" panose="010A0502050306030303" pitchFamily="18" charset="0"/>
                  </a:rPr>
                  <a:t>կգ/մ3 միջին խտությամբ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 </a:t>
                </a:r>
                <a:r>
                  <a:rPr lang="hy-AM" sz="1200" dirty="0">
                    <a:latin typeface="Sylfaen" panose="010A0502050306030303" pitchFamily="18" charset="0"/>
                  </a:rPr>
                  <a:t>) 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կայունությունը  </a:t>
                </a:r>
                <a:r>
                  <a:rPr lang="hy-AM" sz="1200" dirty="0">
                    <a:latin typeface="Sylfaen" panose="010A05020503060303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y-AM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y-AM" sz="1200" dirty="0">
                    <a:latin typeface="Sylfaen" panose="010A0502050306030303" pitchFamily="18" charset="0"/>
                  </a:rPr>
                  <a:t>)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-</a:t>
                </a:r>
                <a:r>
                  <a:rPr lang="hy-AM" sz="1200" dirty="0">
                    <a:latin typeface="Sylfaen" panose="010A0502050306030303" pitchFamily="18" charset="0"/>
                  </a:rPr>
                  <a:t>Ճառագայթների նկատմամբ: </a:t>
                </a:r>
              </a:p>
              <a:p>
                <a:pPr algn="just"/>
                <a:r>
                  <a:rPr lang="hy-AM" sz="1200" dirty="0">
                    <a:latin typeface="Sylfaen" panose="010A0502050306030303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hy-AM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y-AM" sz="1200" dirty="0">
                    <a:latin typeface="Sylfaen" panose="010A0502050306030303" pitchFamily="18" charset="0"/>
                  </a:rPr>
                  <a:t>)- Ճառագայթների գծային թուլացման գործակիցների մեծությունը որոշելու համար համատեղ ԱԷԿ-ի մոնիտորգի լաբորատորիայի հետ կատարվել են հետևողական փորձարկումներ մշակված նյութերի գնահատման համար:  Չափումն իրականացվել է մաքուր գերմանիումից պատրաստված կիսահաղորդչային դետեկտորով գամմա սպեկտրոմետրով և </a:t>
                </a:r>
                <a:r>
                  <a:rPr lang="en-US" sz="1200" dirty="0">
                    <a:latin typeface="Sylfaen" panose="010A0502050306030303" pitchFamily="18" charset="0"/>
                  </a:rPr>
                  <a:t>GENIE </a:t>
                </a:r>
                <a:r>
                  <a:rPr lang="hy-AM" sz="1200" dirty="0">
                    <a:latin typeface="Sylfaen" panose="010A0502050306030303" pitchFamily="18" charset="0"/>
                  </a:rPr>
                  <a:t>ծրագրային </a:t>
                </a:r>
                <a:r>
                  <a:rPr lang="hy-AM" sz="1200" dirty="0" smtClean="0">
                    <a:latin typeface="Sylfaen" panose="010A0502050306030303" pitchFamily="18" charset="0"/>
                  </a:rPr>
                  <a:t>ապահովմամ</a:t>
                </a:r>
                <a:endParaRPr lang="en-US" sz="12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5" y="914401"/>
                <a:ext cx="8215745" cy="1600199"/>
              </a:xfrm>
              <a:blipFill>
                <a:blip r:embed="rId2"/>
                <a:stretch>
                  <a:fillRect l="-297" t="-38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Диаграмма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5" y="2514600"/>
            <a:ext cx="2895600" cy="16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42039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Диаграмма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13" y="2493029"/>
            <a:ext cx="2895600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528859"/>
            <a:ext cx="2822693" cy="1932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312" y="2201970"/>
            <a:ext cx="2870197" cy="2217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787" y="4720126"/>
            <a:ext cx="2633700" cy="15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0768" y="4963552"/>
            <a:ext cx="178628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sz="2700" dirty="0">
                <a:solidFill>
                  <a:schemeClr val="tx2"/>
                </a:solidFill>
                <a:latin typeface="Sylfaen" panose="010A0502050306030303" pitchFamily="18" charset="0"/>
              </a:rPr>
              <a:t>Նմուշների վրա արագընթաց նեյտրոնների ճառագայթման ազդեցությունը ուսումնասիրվել է ԱԷԿ Բնապահպանական մոնիտորինգի լաբորատորիայում</a:t>
            </a:r>
            <a:r>
              <a:rPr lang="hy-AM" sz="1800" dirty="0"/>
              <a:t>: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y-AM" sz="2800" dirty="0"/>
              <a:t>Ապակիների նմուշները (</a:t>
            </a:r>
            <a:r>
              <a:rPr lang="en-US" sz="2800" dirty="0"/>
              <a:t>D- ≈20,0</a:t>
            </a:r>
            <a:r>
              <a:rPr lang="hy-AM" sz="2800" dirty="0"/>
              <a:t>մմ, </a:t>
            </a:r>
            <a:r>
              <a:rPr lang="en-US" sz="2800" dirty="0"/>
              <a:t>h-5,5-7,0 </a:t>
            </a:r>
            <a:r>
              <a:rPr lang="hy-AM" sz="2800" dirty="0"/>
              <a:t>մմ) տեղադրվել են արագ նեյտրոնային աղբյուրներով տարաների մեջ և ճառագայթվել 32 օր:</a:t>
            </a:r>
          </a:p>
          <a:p>
            <a:pPr algn="just"/>
            <a:r>
              <a:rPr lang="hy-AM" sz="2800" dirty="0"/>
              <a:t> Նմուշները տեղադրվել են աղբյուրի առջև՝ նվազագույն հեռավորության վրա և այնպես, որ միմյանց չվերածածկեն: Նպատակն էր որոշել նմուշների ճառագայթային դիմադրությունը:</a:t>
            </a:r>
          </a:p>
          <a:p>
            <a:pPr algn="just"/>
            <a:r>
              <a:rPr lang="hy-AM" sz="2800" dirty="0"/>
              <a:t>         Օգտագործվել են երկու </a:t>
            </a:r>
            <a:r>
              <a:rPr lang="en-US" sz="2800" dirty="0"/>
              <a:t>IBN </a:t>
            </a:r>
            <a:r>
              <a:rPr lang="hy-AM" sz="2800" dirty="0"/>
              <a:t>արագընթաց նեյտրոնային աղբյուրներ, որոնց էներգիաները տատանվում են 1 ՄէՎ-ից մինչև 100 ՄէՎ միջակայքում</a:t>
            </a:r>
            <a:r>
              <a:rPr lang="hy-AM" dirty="0"/>
              <a:t>:</a:t>
            </a:r>
          </a:p>
          <a:p>
            <a:pPr algn="just"/>
            <a:endParaRPr lang="hy-AM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7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197"/>
          </a:xfrm>
        </p:spPr>
        <p:txBody>
          <a:bodyPr>
            <a:normAutofit fontScale="90000"/>
          </a:bodyPr>
          <a:lstStyle/>
          <a:p>
            <a:r>
              <a:rPr lang="hy-AM" sz="1800" dirty="0"/>
              <a:t>Բիսմութ սիլիկատային ապակիներ</a:t>
            </a:r>
            <a:br>
              <a:rPr lang="hy-AM" sz="1800" dirty="0"/>
            </a:br>
            <a:r>
              <a:rPr lang="hy-AM" sz="1300" dirty="0" smtClean="0"/>
              <a:t>1.</a:t>
            </a:r>
            <a:r>
              <a:rPr lang="en-US" sz="1300" dirty="0" smtClean="0"/>
              <a:t>Bi2O3-50.27</a:t>
            </a:r>
            <a:r>
              <a:rPr lang="en-US" sz="1300" dirty="0"/>
              <a:t>%; BaO-16.5%; CdO-13.8%; SiO2-19.42%</a:t>
            </a:r>
            <a:br>
              <a:rPr lang="en-US" sz="1300" dirty="0"/>
            </a:br>
            <a:r>
              <a:rPr lang="en-US" sz="1300" dirty="0" smtClean="0"/>
              <a:t>2.Bi2O3-42.1</a:t>
            </a:r>
            <a:r>
              <a:rPr lang="en-US" sz="1300" dirty="0"/>
              <a:t>%; BaO-11.56%; CdO-11.56%; SiO2-32.5%</a:t>
            </a:r>
            <a:br>
              <a:rPr lang="en-US" sz="1300" dirty="0"/>
            </a:br>
            <a:r>
              <a:rPr lang="en-US" sz="1300" dirty="0"/>
              <a:t>	3.</a:t>
            </a:r>
            <a:r>
              <a:rPr lang="en-US" sz="1300" dirty="0" smtClean="0"/>
              <a:t>Bi2O3-45.45</a:t>
            </a:r>
            <a:r>
              <a:rPr lang="en-US" sz="1300" dirty="0"/>
              <a:t>%; BaO-15.0%;  CdO-12.54%;  SiO2-17.72; B2O3- 9.1%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3524390"/>
            <a:ext cx="3562350" cy="20925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1981200" cy="349250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latin typeface="Sylfaen" panose="010A0502050306030303" pitchFamily="18" charset="0"/>
              </a:rPr>
              <a:pPr/>
              <a:t>24</a:t>
            </a:fld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9218" name="Рисунок 1" descr="C:\Users\user\AppData\Local\Temp\Rar$DIa0.829\1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3757"/>
            <a:ext cx="3200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554068"/>
            <a:ext cx="3867150" cy="18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286" y="3486290"/>
            <a:ext cx="5285714" cy="23523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7680" y="5849649"/>
            <a:ext cx="400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dirty="0"/>
              <a:t>Բիսմութկապարային ապակիների ( 2, 3) ռենտգենագրամները ճառագայթումից հետո;</a:t>
            </a:r>
            <a:endParaRPr lang="en-US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555561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dirty="0">
                <a:latin typeface="Sylfaen" panose="010A0502050306030303" pitchFamily="18" charset="0"/>
              </a:rPr>
              <a:t>1-3 ապակիների  ջերմային ընդարձակման կորերը և դեֆորմացիայի ջերմաստիճանների </a:t>
            </a:r>
            <a:r>
              <a:rPr lang="en-US" sz="1600" dirty="0">
                <a:latin typeface="Sylfaen" panose="010A0502050306030303" pitchFamily="18" charset="0"/>
              </a:rPr>
              <a:t>TD </a:t>
            </a:r>
            <a:r>
              <a:rPr lang="hy-AM" sz="1600" dirty="0">
                <a:latin typeface="Sylfaen" panose="010A0502050306030303" pitchFamily="18" charset="0"/>
              </a:rPr>
              <a:t>արժեքները  ճառագայթումից առաջ և հետո</a:t>
            </a:r>
            <a:endParaRPr lang="en-US" sz="1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5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9"/>
            <a:ext cx="8153400" cy="487362"/>
          </a:xfrm>
        </p:spPr>
        <p:txBody>
          <a:bodyPr>
            <a:noAutofit/>
          </a:bodyPr>
          <a:lstStyle/>
          <a:p>
            <a:r>
              <a:rPr lang="hy-AM" sz="1600" dirty="0"/>
              <a:t>Ապակիների ԻԿ կլանման սպեկտրների փոփոխությունները նեյտրոնային </a:t>
            </a:r>
            <a:r>
              <a:rPr lang="hy-AM" sz="1600" dirty="0" smtClean="0"/>
              <a:t>ճառագայթումից </a:t>
            </a:r>
            <a:r>
              <a:rPr lang="hy-AM" sz="1600" dirty="0"/>
              <a:t>առաջ (2)և հետո (2)</a:t>
            </a:r>
            <a:endParaRPr lang="en-US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17" y="939846"/>
            <a:ext cx="2525638" cy="19366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838200" cy="296688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latin typeface="Sylfaen" panose="010A0502050306030303" pitchFamily="18" charset="0"/>
              </a:rPr>
              <a:pPr/>
              <a:t>25</a:t>
            </a:fld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11" y="936211"/>
            <a:ext cx="2596998" cy="191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706" y="936211"/>
            <a:ext cx="2761905" cy="21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95" y="2810669"/>
            <a:ext cx="2461027" cy="1761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79" y="4709009"/>
            <a:ext cx="2585457" cy="1655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469" y="2810669"/>
            <a:ext cx="2570972" cy="1974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263" y="4385794"/>
            <a:ext cx="2695723" cy="19705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441" y="2645834"/>
            <a:ext cx="2680940" cy="2054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8378" y="4255020"/>
            <a:ext cx="243861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hy-AM" sz="1800" dirty="0"/>
              <a:t>Ապակիների դիֆերենցիալ ջերմային անալիզի հետազոտությունները նեյտրոնային ճառագայթումից առաջ և հետո. I. MgB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4</a:t>
            </a:r>
            <a:r>
              <a:rPr lang="hy-AM" sz="1800" dirty="0"/>
              <a:t>- Bi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3</a:t>
            </a:r>
            <a:r>
              <a:rPr lang="hy-AM" sz="1800" dirty="0"/>
              <a:t>-PbO-Al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3</a:t>
            </a:r>
            <a:r>
              <a:rPr lang="hy-AM" sz="1800" dirty="0"/>
              <a:t>O-SiO</a:t>
            </a:r>
            <a:r>
              <a:rPr lang="hy-AM" sz="1800" baseline="-25000" dirty="0"/>
              <a:t>2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y-AM" sz="1800" dirty="0"/>
              <a:t>II. CaB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4</a:t>
            </a:r>
            <a:r>
              <a:rPr lang="hy-AM" sz="1800" dirty="0"/>
              <a:t>-Bi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3</a:t>
            </a:r>
            <a:r>
              <a:rPr lang="hy-AM" sz="1800" dirty="0"/>
              <a:t>- PbO-Al</a:t>
            </a:r>
            <a:r>
              <a:rPr lang="hy-AM" sz="1800" baseline="-25000" dirty="0"/>
              <a:t>2</a:t>
            </a:r>
            <a:r>
              <a:rPr lang="hy-AM" sz="1800" dirty="0"/>
              <a:t>O</a:t>
            </a:r>
            <a:r>
              <a:rPr lang="hy-AM" sz="1800" baseline="-25000" dirty="0"/>
              <a:t>3</a:t>
            </a:r>
            <a:r>
              <a:rPr lang="hy-AM" sz="1800" dirty="0"/>
              <a:t>O-SiO</a:t>
            </a:r>
            <a:r>
              <a:rPr lang="hy-AM" sz="1800" baseline="-25000" dirty="0"/>
              <a:t>2</a:t>
            </a:r>
            <a:r>
              <a:rPr lang="hy-AM" sz="1800" dirty="0"/>
              <a:t> III. </a:t>
            </a:r>
            <a:r>
              <a:rPr lang="en-US" sz="1800" dirty="0"/>
              <a:t>BaB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4</a:t>
            </a:r>
            <a:r>
              <a:rPr lang="en-US" sz="1800" dirty="0"/>
              <a:t>- </a:t>
            </a:r>
            <a:r>
              <a:rPr lang="en-GB" sz="1800" dirty="0"/>
              <a:t>Bi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  <a:r>
              <a:rPr lang="en-GB" sz="1800" baseline="-25000" dirty="0"/>
              <a:t>3</a:t>
            </a:r>
            <a:r>
              <a:rPr lang="en-GB" sz="1800" dirty="0"/>
              <a:t>-</a:t>
            </a:r>
            <a:r>
              <a:rPr lang="en-US" sz="1800" dirty="0" err="1"/>
              <a:t>Pb</a:t>
            </a:r>
            <a:r>
              <a:rPr lang="hy-AM" sz="1800" dirty="0"/>
              <a:t>O- </a:t>
            </a:r>
            <a:r>
              <a:rPr lang="en-US" sz="1800" dirty="0"/>
              <a:t>Al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hy-AM" sz="1800" dirty="0"/>
              <a:t>O- SiO</a:t>
            </a:r>
            <a:r>
              <a:rPr lang="hy-AM" sz="1800" baseline="-25000" dirty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hy-AM" sz="1600" dirty="0" smtClean="0">
                <a:latin typeface="Sylfaen" panose="010A0502050306030303" pitchFamily="18" charset="0"/>
              </a:rPr>
              <a:t>միկրոկարծրության </a:t>
            </a:r>
            <a:r>
              <a:rPr lang="hy-AM" sz="1600" dirty="0">
                <a:latin typeface="Sylfaen" panose="010A0502050306030303" pitchFamily="18" charset="0"/>
              </a:rPr>
              <a:t>(</a:t>
            </a:r>
            <a:r>
              <a:rPr lang="en-US" sz="1600" dirty="0" err="1">
                <a:latin typeface="Sylfaen" panose="010A0502050306030303" pitchFamily="18" charset="0"/>
              </a:rPr>
              <a:t>Hv</a:t>
            </a: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8" y="4019543"/>
            <a:ext cx="2076190" cy="2066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27" y="3962400"/>
            <a:ext cx="2400000" cy="2123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7892"/>
            <a:ext cx="1761905" cy="207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70" y="1431444"/>
            <a:ext cx="1819048" cy="2142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479" y="1431444"/>
            <a:ext cx="1780952" cy="2066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918" y="3286792"/>
            <a:ext cx="3208153" cy="34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y-AM" sz="2000" b="1" dirty="0" smtClean="0"/>
              <a:t>Եզրակացություն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63575"/>
            <a:ext cx="8229600" cy="5875337"/>
          </a:xfrm>
        </p:spPr>
        <p:txBody>
          <a:bodyPr>
            <a:noAutofit/>
          </a:bodyPr>
          <a:lstStyle/>
          <a:p>
            <a:pPr algn="just"/>
            <a:r>
              <a:rPr lang="hy-AM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>
                <a:latin typeface="Sylfaen" panose="010A0502050306030303" pitchFamily="18" charset="0"/>
              </a:rPr>
              <a:t>Մշակվել են բարելավված հատկություններով ռադիացիոն-կայուն և ճառագայթապաշտպանիչ ապակեկերպ, ապակեբյուրեղային ու կոմպոզիտային նոր նյութեր խտության բարձր արժեքներով` 3,5-4,7գ/սմ3</a:t>
            </a:r>
            <a:r>
              <a:rPr lang="hy-AM" sz="1600" dirty="0" smtClean="0">
                <a:latin typeface="Sylfaen" panose="010A0502050306030303" pitchFamily="18" charset="0"/>
              </a:rPr>
              <a:t>։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algn="just"/>
            <a:r>
              <a:rPr lang="hy-AM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>
                <a:latin typeface="Sylfaen" panose="010A0502050306030303" pitchFamily="18" charset="0"/>
              </a:rPr>
              <a:t>Ճառագայթման ինտենսիվության գծային նվազման գործակցի  տվյալներով սինթեզված նյութերն առանձնանում են գամմա ճառագայթների թուլացման մեծ ունակությամբ (որպես ճառագայթման աղբյուրներ կիրառվել են 137</a:t>
            </a:r>
            <a:r>
              <a:rPr lang="en-US" sz="1600" dirty="0">
                <a:latin typeface="Sylfaen" panose="010A0502050306030303" pitchFamily="18" charset="0"/>
              </a:rPr>
              <a:t>Cs, </a:t>
            </a:r>
            <a:r>
              <a:rPr lang="hy-AM" sz="1600" dirty="0">
                <a:latin typeface="Sylfaen" panose="010A0502050306030303" pitchFamily="18" charset="0"/>
              </a:rPr>
              <a:t>էներգիան 661,7 ԿէՎ և  60</a:t>
            </a:r>
            <a:r>
              <a:rPr lang="en-US" sz="1600" dirty="0">
                <a:latin typeface="Sylfaen" panose="010A0502050306030303" pitchFamily="18" charset="0"/>
              </a:rPr>
              <a:t>Co - </a:t>
            </a:r>
            <a:r>
              <a:rPr lang="hy-AM" sz="1600" dirty="0">
                <a:latin typeface="Sylfaen" panose="010A0502050306030303" pitchFamily="18" charset="0"/>
              </a:rPr>
              <a:t>էներգիան 661,7 1173 </a:t>
            </a:r>
            <a:r>
              <a:rPr lang="ru-RU" sz="1600" dirty="0">
                <a:latin typeface="Sylfaen" panose="010A0502050306030303" pitchFamily="18" charset="0"/>
              </a:rPr>
              <a:t>и 1333 </a:t>
            </a:r>
            <a:r>
              <a:rPr lang="hy-AM" sz="1600" dirty="0">
                <a:latin typeface="Sylfaen" panose="010A0502050306030303" pitchFamily="18" charset="0"/>
              </a:rPr>
              <a:t>ԿէՎ): 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algn="just"/>
            <a:r>
              <a:rPr lang="hy-AM" sz="1600" dirty="0" smtClean="0">
                <a:latin typeface="Sylfaen" panose="010A0502050306030303" pitchFamily="18" charset="0"/>
              </a:rPr>
              <a:t>Ստացված </a:t>
            </a:r>
            <a:r>
              <a:rPr lang="hy-AM" sz="1600" dirty="0">
                <a:latin typeface="Sylfaen" panose="010A0502050306030303" pitchFamily="18" charset="0"/>
              </a:rPr>
              <a:t>տվյալների վերլուծությունը  ցույց է տվել, որ 661.7, 1173 և 1333 կՎ էներգիաների դեպքում նմուշները ունեն բարձր (μ) </a:t>
            </a:r>
            <a:r>
              <a:rPr lang="hy-AM" sz="1600" dirty="0" smtClean="0">
                <a:latin typeface="Sylfaen" panose="010A0502050306030303" pitchFamily="18" charset="0"/>
              </a:rPr>
              <a:t>գործակից</a:t>
            </a:r>
            <a:r>
              <a:rPr lang="hy-AM" sz="1600" dirty="0">
                <a:latin typeface="Sylfaen" panose="010A0502050306030303" pitchFamily="18" charset="0"/>
              </a:rPr>
              <a:t>։ 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algn="just"/>
            <a:r>
              <a:rPr lang="hy-AM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smtClean="0">
                <a:latin typeface="Sylfaen" panose="010A0502050306030303" pitchFamily="18" charset="0"/>
              </a:rPr>
              <a:t>Ն</a:t>
            </a:r>
            <a:r>
              <a:rPr lang="hy-AM" sz="1600" dirty="0" smtClean="0">
                <a:latin typeface="Sylfaen" panose="010A0502050306030303" pitchFamily="18" charset="0"/>
              </a:rPr>
              <a:t>մուշների վրա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err="1" smtClean="0">
                <a:latin typeface="Sylfaen" panose="010A0502050306030303" pitchFamily="18" charset="0"/>
              </a:rPr>
              <a:t>նեյտրոնների</a:t>
            </a:r>
            <a:r>
              <a:rPr lang="hy-AM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>
                <a:latin typeface="Sylfaen" panose="010A0502050306030303" pitchFamily="18" charset="0"/>
              </a:rPr>
              <a:t>ճառագայթման ազդեցությունն ուսումնասիրելու նպատակով դրանք տեղադրվել </a:t>
            </a:r>
            <a:r>
              <a:rPr lang="hy-AM" sz="1600" dirty="0" smtClean="0">
                <a:latin typeface="Sylfaen" panose="010A0502050306030303" pitchFamily="18" charset="0"/>
              </a:rPr>
              <a:t>են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>
                <a:latin typeface="Sylfaen" panose="010A0502050306030303" pitchFamily="18" charset="0"/>
              </a:rPr>
              <a:t>արագ նեյտրոնային աղբյուրներով տարաներում </a:t>
            </a:r>
            <a:r>
              <a:rPr lang="hy-AM" sz="1600" dirty="0" smtClean="0">
                <a:latin typeface="Sylfaen" panose="010A0502050306030303" pitchFamily="18" charset="0"/>
              </a:rPr>
              <a:t>18 և</a:t>
            </a:r>
            <a:r>
              <a:rPr lang="en-US" sz="1600" dirty="0" smtClean="0">
                <a:latin typeface="Sylfaen" panose="010A0502050306030303" pitchFamily="18" charset="0"/>
              </a:rPr>
              <a:t> 32</a:t>
            </a:r>
            <a:r>
              <a:rPr lang="hy-AM" sz="1600" dirty="0" smtClean="0">
                <a:latin typeface="Sylfaen" panose="010A0502050306030303" pitchFamily="18" charset="0"/>
              </a:rPr>
              <a:t>օր</a:t>
            </a:r>
            <a:r>
              <a:rPr lang="en-US" sz="1600" dirty="0" smtClean="0">
                <a:latin typeface="Sylfaen" panose="010A0502050306030303" pitchFamily="18" charset="0"/>
              </a:rPr>
              <a:t> և </a:t>
            </a:r>
            <a:r>
              <a:rPr lang="hy-AM" sz="1600" dirty="0" smtClean="0">
                <a:latin typeface="Sylfaen" panose="010A0502050306030303" pitchFamily="18" charset="0"/>
              </a:rPr>
              <a:t>ճառագայթվել</a:t>
            </a:r>
            <a:r>
              <a:rPr lang="hy-AM" sz="1600" dirty="0">
                <a:latin typeface="Sylfaen" panose="010A0502050306030303" pitchFamily="18" charset="0"/>
              </a:rPr>
              <a:t>։ Պարզված է, որ մշակված նյութերը կայուն են արագընթաց նեյտրոնների ճառագայթմանը նշված </a:t>
            </a:r>
            <a:r>
              <a:rPr lang="hy-AM" sz="1600" dirty="0" smtClean="0">
                <a:latin typeface="Sylfaen" panose="010A0502050306030303" pitchFamily="18" charset="0"/>
              </a:rPr>
              <a:t>ժամանակահատվածում: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algn="just"/>
            <a:r>
              <a:rPr lang="hy-AM" sz="1600" dirty="0" smtClean="0">
                <a:latin typeface="Sylfaen" panose="010A0502050306030303" pitchFamily="18" charset="0"/>
              </a:rPr>
              <a:t>Մեր </a:t>
            </a:r>
            <a:r>
              <a:rPr lang="hy-AM" sz="1600" dirty="0">
                <a:latin typeface="Sylfaen" panose="010A0502050306030303" pitchFamily="18" charset="0"/>
              </a:rPr>
              <a:t>կողմից մշակվաց հատուկ տիպի ապակիները</a:t>
            </a:r>
            <a:r>
              <a:rPr lang="pt-BR" sz="1600" dirty="0">
                <a:latin typeface="Sylfaen" panose="010A0502050306030303" pitchFamily="18" charset="0"/>
              </a:rPr>
              <a:t>,ապակեբյուրային և </a:t>
            </a:r>
            <a:r>
              <a:rPr lang="hy-AM" sz="1600" dirty="0">
                <a:latin typeface="Sylfaen" panose="010A0502050306030303" pitchFamily="18" charset="0"/>
              </a:rPr>
              <a:t>կերամիկական մշակված նյութերը կարող են</a:t>
            </a:r>
            <a:r>
              <a:rPr lang="pt-BR" sz="1600" dirty="0">
                <a:latin typeface="Sylfaen" panose="010A0502050306030303" pitchFamily="18" charset="0"/>
              </a:rPr>
              <a:t> կիրարվել </a:t>
            </a:r>
            <a:r>
              <a:rPr lang="hy-AM" sz="1600" dirty="0">
                <a:latin typeface="Sylfaen" panose="010A0502050306030303" pitchFamily="18" charset="0"/>
              </a:rPr>
              <a:t>ատոմակայանների, արագացուցիչների և դեֆեկտասկոպիկ սարքավորումներում</a:t>
            </a:r>
            <a:r>
              <a:rPr lang="pt-BR" sz="1600" dirty="0">
                <a:latin typeface="Sylfaen" panose="010A0502050306030303" pitchFamily="18" charset="0"/>
              </a:rPr>
              <a:t>, </a:t>
            </a:r>
            <a:r>
              <a:rPr lang="hy-AM" sz="1600" dirty="0">
                <a:latin typeface="Sylfaen" panose="010A0502050306030303" pitchFamily="18" charset="0"/>
              </a:rPr>
              <a:t>շինություններում Ներկայումս նման ապակեկերպ նյութերի պահանջարկը, ինչպես նաև դրանց արտադրության նոր և առաջադեմ տեխնոլոգիաների ստեղծումը նյութագիտության առաջնային խնդիրներից է</a:t>
            </a:r>
            <a:r>
              <a:rPr lang="hy-AM" sz="1600" dirty="0" smtClean="0"/>
              <a:t>:</a:t>
            </a:r>
            <a:endParaRPr lang="en-US" sz="1600" dirty="0" smtClean="0"/>
          </a:p>
          <a:p>
            <a:pPr algn="just"/>
            <a:r>
              <a:rPr lang="en-US" sz="1600" dirty="0" err="1" smtClean="0">
                <a:latin typeface="Sylfaen" panose="010A0502050306030303" pitchFamily="18" charset="0"/>
              </a:rPr>
              <a:t>Թեման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err="1" smtClean="0">
                <a:latin typeface="Sylfaen" panose="010A0502050306030303" pitchFamily="18" charset="0"/>
              </a:rPr>
              <a:t>հետագրգիրը</a:t>
            </a:r>
            <a:r>
              <a:rPr lang="en-US" sz="1600" dirty="0" smtClean="0">
                <a:latin typeface="Sylfaen" panose="010A0502050306030303" pitchFamily="18" charset="0"/>
              </a:rPr>
              <a:t> և </a:t>
            </a:r>
            <a:r>
              <a:rPr lang="en-US" sz="1600" dirty="0" err="1" smtClean="0">
                <a:latin typeface="Sylfaen" panose="010A0502050306030303" pitchFamily="18" charset="0"/>
              </a:rPr>
              <a:t>ունի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err="1" smtClean="0">
                <a:latin typeface="Sylfaen" panose="010A0502050306030303" pitchFamily="18" charset="0"/>
              </a:rPr>
              <a:t>շարունակականության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err="1" smtClean="0">
                <a:latin typeface="Sylfaen" panose="010A0502050306030303" pitchFamily="18" charset="0"/>
              </a:rPr>
              <a:t>հնարավորություն</a:t>
            </a: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5"/>
          <p:cNvSpPr txBox="1">
            <a:spLocks noChangeArrowheads="1"/>
          </p:cNvSpPr>
          <p:nvPr/>
        </p:nvSpPr>
        <p:spPr bwMode="auto">
          <a:xfrm>
            <a:off x="304800" y="255905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ՇՆՈՐՀԱԿԱԼՈՒԹՅՈՒՆ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56350"/>
            <a:ext cx="609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ED53B-1FE3-46EA-A6BE-E1D5877D9A90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519577"/>
            <a:ext cx="8839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defRPr/>
            </a:pPr>
            <a:endParaRPr lang="ru-RU" sz="2200" b="1" dirty="0">
              <a:solidFill>
                <a:schemeClr val="tx2"/>
              </a:solidFill>
              <a:latin typeface="Sylfaen" pitchFamily="18" charset="0"/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C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458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Ներկայացվող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թեման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կատարվ</a:t>
            </a:r>
            <a:r>
              <a:rPr kumimoji="0" lang="hy-AM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ել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 է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՝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•  ՀՀ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lfaen" panose="010A0502050306030303" pitchFamily="18" charset="0"/>
                <a:cs typeface="Times New Roman" panose="02020603050405020304" pitchFamily="18" charset="0"/>
              </a:rPr>
              <a:t>ԳԱԱ </a:t>
            </a:r>
            <a:r>
              <a:rPr lang="en-US" sz="2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Ընդհանուր</a:t>
            </a:r>
            <a:r>
              <a:rPr lang="en-US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եվ</a:t>
            </a:r>
            <a:r>
              <a:rPr lang="en-US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անօրգանական</a:t>
            </a:r>
            <a:r>
              <a:rPr lang="en-US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քիմիայի</a:t>
            </a:r>
            <a:r>
              <a:rPr lang="en-US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ինստիտուտի</a:t>
            </a:r>
            <a:r>
              <a:rPr lang="en-US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2800" dirty="0" smtClean="0">
                <a:solidFill>
                  <a:schemeClr val="tx2"/>
                </a:solidFill>
              </a:rPr>
              <a:t>«</a:t>
            </a:r>
            <a:r>
              <a:rPr lang="hy-AM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Ապակու և սիտալների քիմիայի և տեխնոլոգիայի», «Ալյումասիլիկատային լեռնային ապարների  վերամշակման և անօրգանական պոլիմերների», «Նանոկոմպոզիտային նյութերի և լցոնների», «Անօրգանական կոմպոզիտային նյութերի 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քիմիա</a:t>
            </a:r>
            <a:r>
              <a:rPr lang="en-US" sz="2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յի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և 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տեխնոլոգիա</a:t>
            </a:r>
            <a:r>
              <a:rPr lang="en-US" sz="2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յի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» լաբորատորիաներում</a:t>
            </a:r>
            <a:r>
              <a:rPr lang="en-US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 •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Ալիխանյանի</a:t>
            </a:r>
            <a:r>
              <a:rPr lang="hy-AM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 անվան ազգային գիտական </a:t>
            </a:r>
            <a:r>
              <a:rPr lang="en-US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լաբորատորիա</a:t>
            </a:r>
            <a:r>
              <a:rPr lang="en-US" sz="2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յի</a:t>
            </a:r>
            <a:r>
              <a:rPr lang="hy-AM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  և</a:t>
            </a:r>
            <a:r>
              <a:rPr lang="pt-BR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</a:t>
            </a:r>
            <a:endParaRPr lang="pt-BR" sz="2800" b="1" dirty="0" smtClean="0">
              <a:solidFill>
                <a:schemeClr val="tx2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hy-AM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•Հայկական ատոմային </a:t>
            </a:r>
            <a:r>
              <a:rPr lang="hy-AM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էլեկտրակայան</a:t>
            </a:r>
            <a:r>
              <a:rPr lang="pt-BR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ի Բնապահպանական </a:t>
            </a:r>
            <a:r>
              <a:rPr lang="pt-BR" sz="2800" b="1" dirty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մոնիտորինգի  լաբորատորիայի հետ: </a:t>
            </a:r>
            <a:endParaRPr lang="pt-BR" sz="2800" b="1" dirty="0" smtClean="0">
              <a:solidFill>
                <a:schemeClr val="tx2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pt-BR" sz="2800" b="1" dirty="0" smtClean="0">
                <a:solidFill>
                  <a:schemeClr val="tx2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F23E-2B2E-4C4B-3E83-B5BE23CF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E3A76B-B94D-548A-7ED8-E85173C79E0C}"/>
              </a:ext>
            </a:extLst>
          </p:cNvPr>
          <p:cNvSpPr/>
          <p:nvPr/>
        </p:nvSpPr>
        <p:spPr>
          <a:xfrm>
            <a:off x="381000" y="457202"/>
            <a:ext cx="8458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chemeClr val="tx2"/>
              </a:solidFill>
              <a:latin typeface="Sylfaen" pitchFamily="18" charset="0"/>
              <a:cs typeface="Arial" charset="0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Աշխատանքի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նպատակն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է 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•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ուսումնասիրել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և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մշակել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բարելավված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հատկություններով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նոր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նյութեր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որոնք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կառանձնանան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բարձր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կոռոզիոն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կայունությամբ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և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հաստատուն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հատկություններով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`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տարբեր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տիպի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ճառագայթների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γ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նեյտրոնային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ռենտգենյան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և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այլ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ազդեցության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պայմաններում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: </a:t>
            </a:r>
            <a:endParaRPr lang="pt-BR" b="1" dirty="0" smtClean="0">
              <a:solidFill>
                <a:schemeClr val="tx2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Մշակել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γ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ճառագայթներ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կլանող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և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դանդաղընթաց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նեյտրոններ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կլանող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ապակիներ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Ճառագայթապաշտպանիչ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ապակու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և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ռադիացիոն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անվտանգությունն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ապահովող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շինանյութերի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ստացում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 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Sylfaen" pitchFamily="18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y-AM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Կատարվել են հետազոտություններ ՀՀ լեռնային ապարներից  (պեռլիտ, տուֆ, նեֆելինային սիենիտ,  դաշտային 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ս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փ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թ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, </a:t>
            </a:r>
            <a:r>
              <a:rPr lang="hy-AM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դիատոմիտ, քվարցիտ և 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այլն) </a:t>
            </a:r>
            <a:r>
              <a:rPr lang="hy-AM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որպես հումք բարձր ջերմաստիճանային, հիդրոջերմային եղանակներով սիլիկատների և տարբեր տեսակի ապակիների ու բովախառնուրդների, կոմպոզիտային նոր նյութերի ստացման ուղղությամբ, որոնք 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առանձնան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ում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են</a:t>
            </a:r>
            <a:r>
              <a:rPr lang="hy-AM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 </a:t>
            </a:r>
            <a:r>
              <a:rPr lang="hy-AM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  <a:cs typeface="Arial" charset="0"/>
              </a:rPr>
              <a:t>բարձր կայունությանբ տարբեր էներգիայով ճառագայթների նկատմամբ</a:t>
            </a:r>
            <a:r>
              <a:rPr lang="hy-AM" dirty="0"/>
              <a:t>: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B599F-1E33-CDA5-3113-38F1F7D4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91741"/>
            <a:ext cx="8229600" cy="533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ZnO/CdO-B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-Li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O/LiF, BaO/CaO)-Al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PbO/PbF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-SiO</a:t>
            </a:r>
            <a:r>
              <a:rPr lang="hy-AM" sz="2800" baseline="-250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sz="28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համակարգերի ապակեգոյացման և կայուն ապակիների տիրույթները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10" name="Picture 35">
            <a:extLst>
              <a:ext uri="{FF2B5EF4-FFF2-40B4-BE49-F238E27FC236}">
                <a16:creationId xmlns:a16="http://schemas.microsoft.com/office/drawing/2014/main" id="{21684A0E-BA83-22B3-9C80-AAEB4C1A6D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2757454"/>
            <a:ext cx="2341418" cy="21247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7B286A73-41EB-E574-38CA-BFB0830637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04" y="2564580"/>
            <a:ext cx="2411696" cy="22052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E2E6BE-38E5-7A5A-58C4-E08E7B6D3723}"/>
              </a:ext>
            </a:extLst>
          </p:cNvPr>
          <p:cNvSpPr txBox="1"/>
          <p:nvPr/>
        </p:nvSpPr>
        <p:spPr>
          <a:xfrm>
            <a:off x="1676400" y="51760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Նկ.1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A5022-C611-E552-E6C2-4DEF6072040D}"/>
              </a:ext>
            </a:extLst>
          </p:cNvPr>
          <p:cNvSpPr txBox="1"/>
          <p:nvPr/>
        </p:nvSpPr>
        <p:spPr>
          <a:xfrm>
            <a:off x="678873" y="5657671"/>
            <a:ext cx="7815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y-AM" dirty="0" smtClean="0"/>
              <a:t>Նկ.1- </a:t>
            </a:r>
            <a:r>
              <a:rPr lang="en-US" dirty="0" err="1" smtClean="0"/>
              <a:t>Ու</a:t>
            </a:r>
            <a:r>
              <a:rPr lang="hy-AM" dirty="0" smtClean="0"/>
              <a:t>սումնասիրված </a:t>
            </a:r>
            <a:r>
              <a:rPr lang="hy-AM" dirty="0"/>
              <a:t>համակարգերի ապակեգոյացման և բարձր խտությամբ ապակիների տիրույթները,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1"/>
            <a:ext cx="2819400" cy="2316479"/>
          </a:xfrm>
          <a:prstGeom prst="rect">
            <a:avLst/>
          </a:prstGeom>
          <a:noFill/>
          <a:scene3d>
            <a:camera prst="orthographicFront">
              <a:rot lat="0" lon="2400000" rev="10800000"/>
            </a:camera>
            <a:lightRig rig="threePt" dir="t"/>
          </a:scene3d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93700"/>
            <a:ext cx="2819400" cy="2316479"/>
          </a:xfrm>
          <a:prstGeom prst="rect">
            <a:avLst/>
          </a:prstGeom>
          <a:noFill/>
          <a:scene3d>
            <a:camera prst="orthographicFront">
              <a:rot lat="0" lon="240000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63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84682"/>
            <a:ext cx="8153400" cy="2076627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r>
              <a:rPr lang="hy-AM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ինթեզվել 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 </a:t>
            </a:r>
            <a:r>
              <a:rPr lang="pt-BR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օպտիկական բարձր հատկություններով </a:t>
            </a:r>
            <a:r>
              <a:rPr lang="hy-AM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-MgF</a:t>
            </a:r>
            <a:r>
              <a:rPr lang="pt-BR" sz="1600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pt-BR" sz="1600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-ZrO</a:t>
            </a:r>
            <a:r>
              <a:rPr lang="pt-BR" sz="1600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-SiO</a:t>
            </a:r>
            <a:r>
              <a:rPr lang="pt-BR" sz="1600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համակարգի 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հիմքով </a:t>
            </a:r>
            <a:r>
              <a:rPr lang="pt-BR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ապակիներ 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և ապակ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եբյրեղային ն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ութեր 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կիրառելի </a:t>
            </a:r>
            <a:r>
              <a:rPr lang="pt-BR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որպես էլեկտրամագնիսական ճառագայթման փոխարկիչ, որը նվազեցնում է </a:t>
            </a:r>
            <a:r>
              <a:rPr lang="pt-BR" sz="1600" dirty="0" smtClean="0">
                <a:latin typeface="Sylfaen" panose="010A0502050306030303" pitchFamily="18" charset="0"/>
                <a:ea typeface="+mn-ea"/>
                <a:cs typeface="+mn-cs"/>
              </a:rPr>
              <a:t>ուլտրամանուշակագույն ճառագայթների </a:t>
            </a:r>
            <a:r>
              <a:rPr lang="pt-BR" sz="1600" dirty="0">
                <a:latin typeface="Sylfaen" panose="010A0502050306030303" pitchFamily="18" charset="0"/>
                <a:ea typeface="+mn-ea"/>
                <a:cs typeface="+mn-cs"/>
              </a:rPr>
              <a:t>էներգիան՝ այն վերածելով երկրորդային ճառագայթման ավելի երկար ալիքի</a:t>
            </a:r>
            <a:r>
              <a:rPr lang="hy-AM" sz="1600" dirty="0">
                <a:latin typeface="Sylfaen" panose="010A0502050306030303" pitchFamily="18" charset="0"/>
                <a:ea typeface="+mn-ea"/>
                <a:cs typeface="+mn-cs"/>
              </a:rPr>
              <a:t>։ Մշակված ապակիներն ունեն </a:t>
            </a:r>
            <a:r>
              <a:rPr lang="hy-AM" sz="1600" dirty="0" smtClean="0">
                <a:latin typeface="Sylfaen" panose="010A0502050306030303" pitchFamily="18" charset="0"/>
                <a:ea typeface="+mn-ea"/>
                <a:cs typeface="+mn-cs"/>
              </a:rPr>
              <a:t>համընկնող </a:t>
            </a:r>
            <a:r>
              <a:rPr lang="hy-AM" sz="1600" dirty="0">
                <a:latin typeface="Sylfaen" panose="010A0502050306030303" pitchFamily="18" charset="0"/>
                <a:ea typeface="+mn-ea"/>
                <a:cs typeface="+mn-cs"/>
              </a:rPr>
              <a:t>կլանման գոտիներ, որոնք գտնվում են սպեկտրի լայն տիրույթում՝ 250-410 նմ, և ունեն համապատասխան լյումինեսցենտային </a:t>
            </a:r>
            <a:r>
              <a:rPr lang="hy-AM" sz="1600" dirty="0" smtClean="0">
                <a:latin typeface="Sylfaen" panose="010A0502050306030303" pitchFamily="18" charset="0"/>
                <a:ea typeface="+mn-ea"/>
                <a:cs typeface="+mn-cs"/>
              </a:rPr>
              <a:t>գոտիներ՝380-610նմ</a:t>
            </a:r>
            <a:r>
              <a:rPr lang="en-US" sz="16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600" dirty="0" smtClean="0">
                <a:latin typeface="Sylfaen" panose="010A0502050306030303" pitchFamily="18" charset="0"/>
                <a:ea typeface="+mn-ea"/>
                <a:cs typeface="+mn-cs"/>
              </a:rPr>
              <a:t>տիրույթում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Նկ.2</a:t>
            </a:r>
            <a:r>
              <a:rPr lang="hy-AM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18" y="2374650"/>
            <a:ext cx="3352800" cy="29237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74650"/>
            <a:ext cx="3002915" cy="27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8362" y="5504224"/>
            <a:ext cx="39537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dirty="0" smtClean="0"/>
              <a:t>ա</a:t>
            </a:r>
            <a:r>
              <a:rPr lang="hy-AM" sz="1400" dirty="0" smtClean="0">
                <a:latin typeface="Sylfaen" panose="010A0502050306030303" pitchFamily="18" charset="0"/>
              </a:rPr>
              <a:t>)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hy-AM" sz="1200" dirty="0" smtClean="0">
                <a:latin typeface="Sylfaen" panose="010A0502050306030303" pitchFamily="18" charset="0"/>
              </a:rPr>
              <a:t>Ապակու </a:t>
            </a:r>
            <a:r>
              <a:rPr lang="hy-AM" sz="1200" dirty="0">
                <a:latin typeface="Sylfaen" panose="010A0502050306030303" pitchFamily="18" charset="0"/>
              </a:rPr>
              <a:t>Ֆոտոլյումինեսցենցիայի ինտենսիվությունը  կախված գրգռման  ճառագայթի ալիքի երկարությունից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5439159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dirty="0">
                <a:latin typeface="Sylfaen" panose="010A0502050306030303" pitchFamily="18" charset="0"/>
              </a:rPr>
              <a:t>բ)</a:t>
            </a:r>
            <a:r>
              <a:rPr lang="hy-AM" dirty="0"/>
              <a:t> </a:t>
            </a:r>
            <a:r>
              <a:rPr lang="hy-AM" sz="1200" dirty="0">
                <a:latin typeface="Sylfaen" panose="010A0502050306030303" pitchFamily="18" charset="0"/>
              </a:rPr>
              <a:t>Ջերմային մշակման ազդեցությունը ապակեբյուրեղների ֆոտոլյումինեսցենցիայի ինտենսիվության վրա (</a:t>
            </a:r>
            <a:r>
              <a:rPr lang="el-GR" sz="1200" dirty="0">
                <a:latin typeface="Sylfaen" panose="010A0502050306030303" pitchFamily="18" charset="0"/>
              </a:rPr>
              <a:t>λ</a:t>
            </a:r>
            <a:r>
              <a:rPr lang="en-US" sz="1200" dirty="0">
                <a:latin typeface="Sylfaen" panose="010A0502050306030303" pitchFamily="18" charset="0"/>
              </a:rPr>
              <a:t>ex. = 300 </a:t>
            </a:r>
            <a:r>
              <a:rPr lang="hy-AM" sz="1200" dirty="0">
                <a:latin typeface="Sylfaen" panose="010A0502050306030303" pitchFamily="18" charset="0"/>
              </a:rPr>
              <a:t>նմ): Ջերմամշակման ջերմաստիճանը`1- սկզբնական թրծաթողված </a:t>
            </a:r>
            <a:r>
              <a:rPr lang="hy-AM" sz="1200" dirty="0" smtClean="0">
                <a:latin typeface="Sylfaen" panose="010A0502050306030303" pitchFamily="18" charset="0"/>
              </a:rPr>
              <a:t>ապակի; 2- 750 </a:t>
            </a:r>
            <a:r>
              <a:rPr lang="hy-AM" sz="1200" baseline="30000" dirty="0" smtClean="0"/>
              <a:t>Օ</a:t>
            </a:r>
            <a:r>
              <a:rPr lang="en-US" sz="1200" dirty="0" smtClean="0">
                <a:latin typeface="Sylfaen" panose="010A0502050306030303" pitchFamily="18" charset="0"/>
              </a:rPr>
              <a:t>C; </a:t>
            </a:r>
            <a:r>
              <a:rPr lang="en-US" sz="1200" dirty="0">
                <a:latin typeface="Sylfaen" panose="010A0502050306030303" pitchFamily="18" charset="0"/>
              </a:rPr>
              <a:t>3- 800 </a:t>
            </a:r>
            <a:r>
              <a:rPr lang="hy-AM" sz="1200" baseline="30000" dirty="0">
                <a:latin typeface="Sylfaen" panose="010A0502050306030303" pitchFamily="18" charset="0"/>
              </a:rPr>
              <a:t>Օ</a:t>
            </a:r>
            <a:r>
              <a:rPr lang="en-US" sz="1200" dirty="0" smtClean="0">
                <a:latin typeface="Sylfaen" panose="010A0502050306030303" pitchFamily="18" charset="0"/>
              </a:rPr>
              <a:t>C;4- </a:t>
            </a:r>
            <a:r>
              <a:rPr lang="en-US" sz="1200" dirty="0">
                <a:latin typeface="Sylfaen" panose="010A0502050306030303" pitchFamily="18" charset="0"/>
              </a:rPr>
              <a:t>1000 </a:t>
            </a:r>
            <a:r>
              <a:rPr lang="hy-AM" sz="1200" baseline="30000" dirty="0">
                <a:latin typeface="Sylfaen" panose="010A0502050306030303" pitchFamily="18" charset="0"/>
              </a:rPr>
              <a:t>Օ</a:t>
            </a:r>
            <a:r>
              <a:rPr lang="en-US" sz="1200" dirty="0">
                <a:latin typeface="Sylfaen" panose="010A0502050306030303" pitchFamily="18" charset="0"/>
              </a:rPr>
              <a:t>C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9913" y="503939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/>
              <a:t>Նկ.2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999F95-C360-4FAA-8368-6A37D857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290" y="6356350"/>
            <a:ext cx="332509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7</a:t>
            </a:fld>
            <a:endParaRPr lang="en-US" sz="1400" dirty="0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C1A8B48C-1F48-491F-AB97-DF1961C917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651048"/>
            <a:ext cx="3325091" cy="25908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EB0EF-1309-440B-83C4-2180C11B7A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86433"/>
            <a:ext cx="3200400" cy="2392406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357B59-1CC2-4D20-BD1F-079136386A0B}"/>
              </a:ext>
            </a:extLst>
          </p:cNvPr>
          <p:cNvSpPr/>
          <p:nvPr/>
        </p:nvSpPr>
        <p:spPr>
          <a:xfrm>
            <a:off x="604058" y="2966843"/>
            <a:ext cx="3505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b="1" dirty="0" smtClean="0">
                <a:latin typeface="Sylfaen" panose="010A0502050306030303" pitchFamily="18" charset="0"/>
              </a:rPr>
              <a:t>Նկ․3</a:t>
            </a:r>
            <a:r>
              <a:rPr lang="hy-AM" sz="1400" b="1" dirty="0">
                <a:latin typeface="Sylfaen" panose="010A0502050306030303" pitchFamily="18" charset="0"/>
              </a:rPr>
              <a:t>.  </a:t>
            </a:r>
            <a:r>
              <a:rPr lang="en-US" sz="1300" b="1" dirty="0">
                <a:latin typeface="Sylfaen" panose="010A0502050306030303" pitchFamily="18" charset="0"/>
              </a:rPr>
              <a:t>PbSiO</a:t>
            </a:r>
            <a:r>
              <a:rPr lang="en-US" sz="1300" b="1" baseline="-25000" dirty="0">
                <a:latin typeface="Sylfaen" panose="010A0502050306030303" pitchFamily="18" charset="0"/>
              </a:rPr>
              <a:t>3</a:t>
            </a:r>
            <a:r>
              <a:rPr lang="en-US" sz="1300" b="1" dirty="0">
                <a:latin typeface="Sylfaen" panose="010A0502050306030303" pitchFamily="18" charset="0"/>
              </a:rPr>
              <a:t>-</a:t>
            </a:r>
            <a:r>
              <a:rPr lang="hy-AM" sz="1300" b="1" dirty="0">
                <a:latin typeface="Sylfaen" panose="010A0502050306030303" pitchFamily="18" charset="0"/>
              </a:rPr>
              <a:t>ի </a:t>
            </a:r>
            <a:r>
              <a:rPr lang="en-US" sz="1300" b="1" dirty="0" err="1" smtClean="0">
                <a:latin typeface="Sylfaen" panose="010A0502050306030303" pitchFamily="18" charset="0"/>
              </a:rPr>
              <a:t>բյուռեղների</a:t>
            </a:r>
            <a:r>
              <a:rPr lang="hy-AM" sz="1300" b="1" dirty="0" smtClean="0">
                <a:latin typeface="Sylfaen" panose="010A0502050306030303" pitchFamily="18" charset="0"/>
              </a:rPr>
              <a:t> </a:t>
            </a:r>
            <a:r>
              <a:rPr lang="hy-AM" sz="1300" b="1" dirty="0">
                <a:latin typeface="Sylfaen" panose="010A0502050306030303" pitchFamily="18" charset="0"/>
              </a:rPr>
              <a:t>դիֆուզիոն անդրադարձման սպեկտրը</a:t>
            </a:r>
            <a:r>
              <a:rPr lang="hy-AM" sz="1300" b="1" dirty="0" smtClean="0">
                <a:latin typeface="Sylfaen" panose="010A0502050306030303" pitchFamily="18" charset="0"/>
              </a:rPr>
              <a:t>,</a:t>
            </a:r>
            <a:endParaRPr lang="hy-AM" sz="1300" b="1" dirty="0">
              <a:latin typeface="Sylfaen" panose="010A05020503060303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180BBB-6468-4AC3-9E8A-E22CBE454B79}"/>
              </a:ext>
            </a:extLst>
          </p:cNvPr>
          <p:cNvSpPr/>
          <p:nvPr/>
        </p:nvSpPr>
        <p:spPr>
          <a:xfrm>
            <a:off x="5340927" y="2895600"/>
            <a:ext cx="30133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300" b="1" dirty="0">
                <a:latin typeface="Sylfaen" panose="010A0502050306030303" pitchFamily="18" charset="0"/>
              </a:rPr>
              <a:t>Նկ․4. </a:t>
            </a:r>
            <a:r>
              <a:rPr lang="en-US" sz="1300" b="1" dirty="0">
                <a:latin typeface="Sylfaen" panose="010A0502050306030303" pitchFamily="18" charset="0"/>
              </a:rPr>
              <a:t>BaSiO</a:t>
            </a:r>
            <a:r>
              <a:rPr lang="en-US" sz="1300" b="1" baseline="-25000" dirty="0">
                <a:latin typeface="Sylfaen" panose="010A0502050306030303" pitchFamily="18" charset="0"/>
              </a:rPr>
              <a:t>3-</a:t>
            </a:r>
            <a:r>
              <a:rPr lang="hy-AM" sz="1300" b="1" dirty="0">
                <a:latin typeface="Sylfaen" panose="010A0502050306030303" pitchFamily="18" charset="0"/>
              </a:rPr>
              <a:t>ի </a:t>
            </a:r>
            <a:r>
              <a:rPr lang="hy-AM" sz="1300" b="1" dirty="0">
                <a:latin typeface="Sylfaen" panose="010A0502050306030303" pitchFamily="18" charset="0"/>
              </a:rPr>
              <a:t>բյուռեղների  </a:t>
            </a:r>
            <a:r>
              <a:rPr lang="hy-AM" sz="1300" b="1" dirty="0" smtClean="0">
                <a:latin typeface="Sylfaen" panose="010A0502050306030303" pitchFamily="18" charset="0"/>
              </a:rPr>
              <a:t>դիֆուզիոն</a:t>
            </a:r>
            <a:r>
              <a:rPr lang="en-US" sz="1300" b="1" dirty="0" smtClean="0">
                <a:latin typeface="Sylfaen" panose="010A0502050306030303" pitchFamily="18" charset="0"/>
              </a:rPr>
              <a:t> </a:t>
            </a:r>
            <a:r>
              <a:rPr lang="hy-AM" sz="1300" b="1" dirty="0" smtClean="0">
                <a:latin typeface="Sylfaen" panose="010A0502050306030303" pitchFamily="18" charset="0"/>
              </a:rPr>
              <a:t>անդրադարձման </a:t>
            </a:r>
            <a:r>
              <a:rPr lang="hy-AM" sz="1300" b="1" dirty="0">
                <a:latin typeface="Sylfaen" panose="010A0502050306030303" pitchFamily="18" charset="0"/>
              </a:rPr>
              <a:t>սպեկտրը,</a:t>
            </a:r>
          </a:p>
          <a:p>
            <a:pPr algn="just"/>
            <a:r>
              <a:rPr lang="hy-AM" sz="1300" b="1" dirty="0">
                <a:latin typeface="Sylfaen" panose="010A0502050306030303" pitchFamily="18" charset="0"/>
              </a:rPr>
              <a:t> </a:t>
            </a:r>
            <a:endParaRPr lang="ru-RU" sz="1300" b="1" dirty="0">
              <a:latin typeface="Sylfaen" panose="010A0502050306030303" pitchFamily="18" charset="0"/>
            </a:endParaRPr>
          </a:p>
        </p:txBody>
      </p:sp>
      <p:pic>
        <p:nvPicPr>
          <p:cNvPr id="8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3520360"/>
            <a:ext cx="3006437" cy="1922145"/>
          </a:xfrm>
          <a:prstGeom prst="rect">
            <a:avLst/>
          </a:prstGeom>
          <a:noFill/>
        </p:spPr>
      </p:pic>
      <p:pic>
        <p:nvPicPr>
          <p:cNvPr id="9" name="Picture 3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27" y="3474674"/>
            <a:ext cx="3041072" cy="19093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4058" y="5961425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400" b="1" dirty="0">
                <a:latin typeface="Sylfaen" panose="010A0502050306030303" pitchFamily="18" charset="0"/>
              </a:rPr>
              <a:t>Նկ․5.  </a:t>
            </a:r>
            <a:r>
              <a:rPr lang="en-US" sz="1400" b="1" dirty="0" err="1">
                <a:latin typeface="Sylfaen" panose="010A0502050306030303" pitchFamily="18" charset="0"/>
              </a:rPr>
              <a:t>PbO</a:t>
            </a:r>
            <a:r>
              <a:rPr lang="en-US" sz="1400" b="1" dirty="0">
                <a:latin typeface="Sylfaen" panose="010A0502050306030303" pitchFamily="18" charset="0"/>
              </a:rPr>
              <a:t> (79%)-SiO</a:t>
            </a:r>
            <a:r>
              <a:rPr lang="en-US" sz="1400" b="1" baseline="-25000" dirty="0">
                <a:latin typeface="Sylfaen" panose="010A0502050306030303" pitchFamily="18" charset="0"/>
              </a:rPr>
              <a:t>2</a:t>
            </a:r>
            <a:r>
              <a:rPr lang="en-US" sz="1400" b="1" dirty="0">
                <a:latin typeface="Sylfaen" panose="010A0502050306030303" pitchFamily="18" charset="0"/>
              </a:rPr>
              <a:t>(21%) </a:t>
            </a:r>
            <a:r>
              <a:rPr lang="hy-AM" sz="1400" b="1" dirty="0">
                <a:latin typeface="Sylfaen" panose="010A0502050306030303" pitchFamily="18" charset="0"/>
              </a:rPr>
              <a:t>ապակու                                   դիֆուզիոն անդրադարձման սպեկտրը,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954" y="5879296"/>
            <a:ext cx="3553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b="1" dirty="0">
                <a:latin typeface="Sylfaen" panose="010A0502050306030303" pitchFamily="18" charset="0"/>
              </a:rPr>
              <a:t>Նկ․6.  PbO (78</a:t>
            </a:r>
            <a:r>
              <a:rPr lang="hy-AM" sz="1400" b="1" dirty="0" smtClean="0">
                <a:latin typeface="Sylfaen" panose="010A0502050306030303" pitchFamily="18" charset="0"/>
              </a:rPr>
              <a:t>%)-SiO</a:t>
            </a:r>
            <a:r>
              <a:rPr lang="hy-AM" sz="1400" b="1" baseline="-25000" dirty="0" smtClean="0">
                <a:latin typeface="Sylfaen" panose="010A0502050306030303" pitchFamily="18" charset="0"/>
              </a:rPr>
              <a:t>2</a:t>
            </a:r>
            <a:r>
              <a:rPr lang="hy-AM" sz="1400" b="1" dirty="0" smtClean="0">
                <a:latin typeface="Sylfaen" panose="010A0502050306030303" pitchFamily="18" charset="0"/>
              </a:rPr>
              <a:t>(20</a:t>
            </a:r>
            <a:r>
              <a:rPr lang="hy-AM" sz="1400" b="1" dirty="0">
                <a:latin typeface="Sylfaen" panose="010A0502050306030303" pitchFamily="18" charset="0"/>
              </a:rPr>
              <a:t>%)-B</a:t>
            </a:r>
            <a:r>
              <a:rPr lang="hy-AM" sz="1400" b="1" baseline="-25000" dirty="0">
                <a:latin typeface="Sylfaen" panose="010A0502050306030303" pitchFamily="18" charset="0"/>
              </a:rPr>
              <a:t>2</a:t>
            </a:r>
            <a:r>
              <a:rPr lang="hy-AM" sz="1400" b="1" dirty="0">
                <a:latin typeface="Sylfaen" panose="010A0502050306030303" pitchFamily="18" charset="0"/>
              </a:rPr>
              <a:t>O3(2%) ապակու դիֆուզիոն </a:t>
            </a:r>
            <a:r>
              <a:rPr lang="hy-AM" sz="1400" b="1" dirty="0" smtClean="0">
                <a:latin typeface="Sylfaen" panose="010A0502050306030303" pitchFamily="18" charset="0"/>
              </a:rPr>
              <a:t>անդրադարձման </a:t>
            </a:r>
            <a:r>
              <a:rPr lang="hy-AM" sz="1400" b="1" dirty="0">
                <a:latin typeface="Sylfaen" panose="010A0502050306030303" pitchFamily="18" charset="0"/>
              </a:rPr>
              <a:t>սպեկտրը,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05196"/>
            <a:ext cx="792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lfaen" panose="010A0502050306030303" pitchFamily="18" charset="0"/>
              </a:rPr>
              <a:t>Բյուրեղային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սիլիկատների և ապակիների պրոտոնային </a:t>
            </a:r>
            <a:r>
              <a:rPr lang="hy-AM" dirty="0" smtClean="0">
                <a:latin typeface="Sylfaen" panose="010A0502050306030303" pitchFamily="18" charset="0"/>
              </a:rPr>
              <a:t>ճառագայթման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դիֆուզիոն </a:t>
            </a:r>
            <a:r>
              <a:rPr lang="hy-AM" dirty="0">
                <a:latin typeface="Sylfaen" panose="010A0502050306030303" pitchFamily="18" charset="0"/>
              </a:rPr>
              <a:t>անդրադարձման </a:t>
            </a:r>
            <a:r>
              <a:rPr lang="hy-AM" dirty="0" smtClean="0">
                <a:latin typeface="Sylfaen" panose="010A0502050306030303" pitchFamily="18" charset="0"/>
              </a:rPr>
              <a:t>սպեկտր</a:t>
            </a:r>
            <a:r>
              <a:rPr lang="en-US" dirty="0" err="1" smtClean="0">
                <a:latin typeface="Sylfaen" panose="010A0502050306030303" pitchFamily="18" charset="0"/>
              </a:rPr>
              <a:t>ները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8322" y="5487522"/>
            <a:ext cx="1956954" cy="388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 </a:t>
            </a:r>
            <a:r>
              <a:rPr lang="hy-AM" sz="1200" b="1" dirty="0">
                <a:latin typeface="Sylfaen" panose="010A0502050306030303" pitchFamily="18" charset="0"/>
              </a:rPr>
              <a:t>1․մին</a:t>
            </a:r>
            <a:r>
              <a:rPr lang="hy-AM" b="1" dirty="0">
                <a:latin typeface="Sylfaen" panose="010A0502050306030303" pitchFamily="18" charset="0"/>
              </a:rPr>
              <a:t>չ. </a:t>
            </a:r>
            <a:r>
              <a:rPr lang="hy-AM" sz="1200" b="1" dirty="0">
                <a:latin typeface="Sylfaen" panose="010A0502050306030303" pitchFamily="18" charset="0"/>
              </a:rPr>
              <a:t>ճառագայթ․,</a:t>
            </a:r>
            <a:endParaRPr lang="ru-RU" sz="1200" dirty="0">
              <a:latin typeface="Sylfaen" panose="010A0502050306030303" pitchFamily="18" charset="0"/>
            </a:endParaRPr>
          </a:p>
          <a:p>
            <a:pPr algn="just"/>
            <a:r>
              <a:rPr lang="hy-AM" sz="1200" b="1" dirty="0">
                <a:latin typeface="Sylfaen" panose="010A0502050306030303" pitchFamily="18" charset="0"/>
              </a:rPr>
              <a:t>2․ ճառագայթ.հետո</a:t>
            </a:r>
            <a:endParaRPr lang="ru-RU" sz="1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D14C192-8700-2D18-DCA8-CD345544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218"/>
            <a:ext cx="8229600" cy="2544763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/>
            </a:r>
            <a:br>
              <a:rPr lang="en-US" sz="1800" dirty="0" smtClean="0">
                <a:latin typeface="Sylfaen" panose="010A0502050306030303" pitchFamily="18" charset="0"/>
              </a:rPr>
            </a:br>
            <a:r>
              <a:rPr lang="en-US" sz="1800" dirty="0">
                <a:latin typeface="Sylfaen" panose="010A0502050306030303" pitchFamily="18" charset="0"/>
              </a:rPr>
              <a:t/>
            </a:r>
            <a:br>
              <a:rPr lang="en-US" sz="1800" dirty="0">
                <a:latin typeface="Sylfaen" panose="010A0502050306030303" pitchFamily="18" charset="0"/>
              </a:rPr>
            </a:br>
            <a:r>
              <a:rPr lang="en-US" sz="1800" dirty="0" smtClean="0">
                <a:latin typeface="Sylfaen" panose="010A0502050306030303" pitchFamily="18" charset="0"/>
              </a:rPr>
              <a:t/>
            </a:r>
            <a:br>
              <a:rPr lang="en-US" sz="1800" dirty="0" smtClean="0">
                <a:latin typeface="Sylfaen" panose="010A0502050306030303" pitchFamily="18" charset="0"/>
              </a:rPr>
            </a:b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BE26E7-1289-C242-1A0D-0FB4B880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" y="2701351"/>
            <a:ext cx="8956964" cy="914400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hy-AM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Նկ․7.  </a:t>
            </a:r>
            <a:r>
              <a:rPr lang="en-US" sz="14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PbO</a:t>
            </a:r>
            <a:r>
              <a:rPr lang="en-US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 (44,9%)-</a:t>
            </a:r>
            <a:r>
              <a:rPr lang="en-US" sz="14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BaO</a:t>
            </a:r>
            <a:r>
              <a:rPr lang="en-US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 (30,8%)-SiO2(24.3%)       </a:t>
            </a:r>
            <a:r>
              <a:rPr lang="en-US" sz="14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         </a:t>
            </a:r>
            <a:r>
              <a:rPr lang="hy-AM" sz="14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Նկ․8</a:t>
            </a:r>
            <a:r>
              <a:rPr lang="hy-AM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.  </a:t>
            </a:r>
            <a:r>
              <a:rPr lang="en-US" sz="14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PbO</a:t>
            </a:r>
            <a:r>
              <a:rPr lang="en-US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 (38,8%)-</a:t>
            </a:r>
            <a:r>
              <a:rPr lang="en-US" sz="14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CdO</a:t>
            </a:r>
            <a:r>
              <a:rPr lang="en-US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 (22,2%)-GeO2(18,2)-SiO2(20,8)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hy-AM" sz="1400" b="1" dirty="0">
                <a:latin typeface="Sylfaen" panose="010A0502050306030303" pitchFamily="18" charset="0"/>
                <a:cs typeface="Times New Roman" panose="02020603050405020304" pitchFamily="18" charset="0"/>
              </a:rPr>
              <a:t>ապակու դիֆուզիոն անդրադարձման սպեկտրը,            ապակու դիֆուզիոն անդրադարձման սպեկտրը</a:t>
            </a:r>
            <a:r>
              <a:rPr lang="hy-AM" sz="14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,</a:t>
            </a:r>
            <a:endParaRPr lang="hy-AM" sz="14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56350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C558ED0-0105-48E3-84F7-A0918AD6C4CF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910"/>
            <a:ext cx="2590800" cy="2173769"/>
          </a:xfrm>
          <a:prstGeom prst="rect">
            <a:avLst/>
          </a:prstGeom>
          <a:noFill/>
        </p:spPr>
      </p:pic>
      <p:pic>
        <p:nvPicPr>
          <p:cNvPr id="7" name="Picture 3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23" y="386237"/>
            <a:ext cx="2590800" cy="2362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5919" y="3266273"/>
            <a:ext cx="8115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/>
              <a:t>Բերված</a:t>
            </a:r>
            <a:r>
              <a:rPr lang="en-US" sz="1400" dirty="0" smtClean="0"/>
              <a:t> </a:t>
            </a:r>
            <a:r>
              <a:rPr lang="en-US" sz="1400" dirty="0" err="1" smtClean="0"/>
              <a:t>են</a:t>
            </a:r>
            <a:r>
              <a:rPr lang="hy-AM" sz="1400" dirty="0" smtClean="0"/>
              <a:t> նմուշների</a:t>
            </a:r>
            <a:r>
              <a:rPr lang="hy-AM" sz="1400" dirty="0"/>
              <a:t> 18ՄէՎ էներգիայի</a:t>
            </a:r>
            <a:r>
              <a:rPr lang="en-US" sz="1400" dirty="0" smtClean="0"/>
              <a:t>  </a:t>
            </a:r>
            <a:r>
              <a:rPr lang="hy-AM" sz="1400" dirty="0" smtClean="0"/>
              <a:t>պրոտոն</a:t>
            </a:r>
            <a:r>
              <a:rPr lang="en-US" sz="1400" dirty="0" err="1" smtClean="0"/>
              <a:t>այն</a:t>
            </a:r>
            <a:r>
              <a:rPr lang="hy-AM" sz="1400" dirty="0" smtClean="0"/>
              <a:t> </a:t>
            </a:r>
            <a:r>
              <a:rPr lang="hy-AM" sz="1400" dirty="0" smtClean="0"/>
              <a:t>ճառագայթ</a:t>
            </a:r>
            <a:r>
              <a:rPr lang="en-US" sz="1400" dirty="0" err="1" smtClean="0"/>
              <a:t>ման</a:t>
            </a:r>
            <a:r>
              <a:rPr lang="hy-AM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դիֆուզիոն</a:t>
            </a:r>
            <a:r>
              <a:rPr lang="en-US" sz="1400" dirty="0" smtClean="0"/>
              <a:t> </a:t>
            </a:r>
            <a:r>
              <a:rPr lang="en-US" sz="1400" dirty="0" err="1" smtClean="0"/>
              <a:t>անդրադարձման</a:t>
            </a:r>
            <a:r>
              <a:rPr lang="en-US" sz="1400" dirty="0" smtClean="0"/>
              <a:t> </a:t>
            </a:r>
            <a:r>
              <a:rPr lang="en-US" sz="1400" dirty="0" err="1" smtClean="0"/>
              <a:t>սպեկտրերը</a:t>
            </a:r>
            <a:r>
              <a:rPr lang="en-US" sz="1400" dirty="0" smtClean="0"/>
              <a:t>;</a:t>
            </a:r>
            <a:r>
              <a:rPr lang="hy-AM" sz="1400" dirty="0"/>
              <a:t>:Սպեկտրալ կորերից կարելի է եզրակացնել, որ համեմատաբար ցածր դիֆուզիոն անդրադարձումը ապակեկերպ նյութերում պայմանավորված է սիլիցիում- և գերմանիումթթվածնային  տարածական ցանցերում տարբեր կոնցենտրացիաներով մոդիֆիկատոր օքսիդների ներմուծմամբ, որը հանգեցնում է կամրջակային կապերի </a:t>
            </a:r>
            <a:r>
              <a:rPr lang="hy-AM" sz="1400" dirty="0" smtClean="0"/>
              <a:t>խզմա</a:t>
            </a:r>
            <a:r>
              <a:rPr lang="en-US" sz="1400" dirty="0" err="1" smtClean="0"/>
              <a:t>նը</a:t>
            </a:r>
            <a:r>
              <a:rPr lang="en-US" sz="1400" dirty="0" smtClean="0"/>
              <a:t>;</a:t>
            </a:r>
          </a:p>
          <a:p>
            <a:pPr algn="just"/>
            <a:r>
              <a:rPr lang="hy-AM" sz="1400" dirty="0" smtClean="0"/>
              <a:t>Հետևաբար</a:t>
            </a:r>
            <a:r>
              <a:rPr lang="hy-AM" sz="1400" dirty="0"/>
              <a:t>, ապակեկերպ նյութերում, պրոտոնային ճառագայթումից հետո բարձր դիֆուզիոն անդրադարձում ապահովելու համար պետք է ապահովել նյութի բարձր անթափանցելիություն (սպիտակություն) և ծանր մետաղների միացությունների բարձր  պարունակություն: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20" y="244593"/>
            <a:ext cx="8267700" cy="1225789"/>
          </a:xfrm>
        </p:spPr>
        <p:txBody>
          <a:bodyPr rtlCol="0">
            <a:normAutofit/>
          </a:bodyPr>
          <a:lstStyle/>
          <a:p>
            <a:r>
              <a:rPr lang="hy-AM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smtClean="0">
                <a:latin typeface="Sylfaen" panose="010A0502050306030303" pitchFamily="18" charset="0"/>
              </a:rPr>
              <a:t>Ա</a:t>
            </a:r>
            <a:r>
              <a:rPr lang="hy-AM" sz="1800" dirty="0" smtClean="0">
                <a:latin typeface="Sylfaen" panose="010A0502050306030303" pitchFamily="18" charset="0"/>
              </a:rPr>
              <a:t>պակիների  </a:t>
            </a:r>
            <a:r>
              <a:rPr lang="hy-AM" sz="1800" dirty="0">
                <a:latin typeface="Sylfaen" panose="010A0502050306030303" pitchFamily="18" charset="0"/>
              </a:rPr>
              <a:t>թափանցելիությունը գամմա ճառագայթումից հետո; 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br>
              <a:rPr lang="en-US" sz="1800" dirty="0" smtClean="0">
                <a:latin typeface="Sylfaen" panose="010A0502050306030303" pitchFamily="18" charset="0"/>
              </a:rPr>
            </a:br>
            <a:r>
              <a:rPr lang="hy-AM" sz="1800" dirty="0" smtClean="0">
                <a:latin typeface="Sylfaen" panose="010A0502050306030303" pitchFamily="18" charset="0"/>
              </a:rPr>
              <a:t>ա</a:t>
            </a:r>
            <a:r>
              <a:rPr lang="hy-AM" sz="1800" dirty="0">
                <a:latin typeface="Sylfaen" panose="010A0502050306030303" pitchFamily="18" charset="0"/>
              </a:rPr>
              <a:t>) պեռլիտի հիմքով Na</a:t>
            </a:r>
            <a:r>
              <a:rPr lang="hy-AM" sz="1800" baseline="-25000" dirty="0">
                <a:latin typeface="Sylfaen" panose="010A0502050306030303" pitchFamily="18" charset="0"/>
              </a:rPr>
              <a:t>2</a:t>
            </a:r>
            <a:r>
              <a:rPr lang="hy-AM" sz="1800" dirty="0">
                <a:latin typeface="Sylfaen" panose="010A0502050306030303" pitchFamily="18" charset="0"/>
              </a:rPr>
              <a:t>O-CaO-SiO</a:t>
            </a:r>
            <a:r>
              <a:rPr lang="hy-AM" sz="1800" baseline="-25000" dirty="0">
                <a:latin typeface="Sylfaen" panose="010A0502050306030303" pitchFamily="18" charset="0"/>
              </a:rPr>
              <a:t>2</a:t>
            </a:r>
            <a:r>
              <a:rPr lang="hy-AM" sz="1800" dirty="0">
                <a:latin typeface="Sylfaen" panose="010A0502050306030303" pitchFamily="18" charset="0"/>
              </a:rPr>
              <a:t>-ի համակարգի </a:t>
            </a:r>
            <a:r>
              <a:rPr lang="hy-AM" sz="1800" dirty="0" smtClean="0">
                <a:latin typeface="Sylfaen" panose="010A0502050306030303" pitchFamily="18" charset="0"/>
              </a:rPr>
              <a:t>ապակի; </a:t>
            </a:r>
            <a:r>
              <a:rPr lang="en-US" sz="1800" dirty="0" smtClean="0">
                <a:latin typeface="Sylfaen" panose="010A0502050306030303" pitchFamily="18" charset="0"/>
              </a:rPr>
              <a:t/>
            </a:r>
            <a:br>
              <a:rPr lang="en-US" sz="1800" dirty="0" smtClean="0">
                <a:latin typeface="Sylfaen" panose="010A0502050306030303" pitchFamily="18" charset="0"/>
              </a:rPr>
            </a:br>
            <a:r>
              <a:rPr lang="hy-AM" sz="1800" dirty="0" smtClean="0">
                <a:latin typeface="Sylfaen" panose="010A0502050306030303" pitchFamily="18" charset="0"/>
              </a:rPr>
              <a:t>բ) PbO(38,8%)-CdO(22,2</a:t>
            </a:r>
            <a:r>
              <a:rPr lang="hy-AM" sz="1800" dirty="0">
                <a:latin typeface="Sylfaen" panose="010A0502050306030303" pitchFamily="18" charset="0"/>
              </a:rPr>
              <a:t>%)-Ga2O3(18,2</a:t>
            </a:r>
            <a:r>
              <a:rPr lang="hy-AM" sz="1800" dirty="0" smtClean="0">
                <a:latin typeface="Sylfaen" panose="010A0502050306030303" pitchFamily="18" charset="0"/>
              </a:rPr>
              <a:t>)-</a:t>
            </a:r>
            <a:r>
              <a:rPr lang="hy-AM" sz="1800" dirty="0">
                <a:latin typeface="Sylfaen" panose="010A0502050306030303" pitchFamily="18" charset="0"/>
              </a:rPr>
              <a:t>SiO2(20,8); </a:t>
            </a:r>
            <a:br>
              <a:rPr lang="hy-AM" sz="1800" dirty="0">
                <a:latin typeface="Sylfaen" panose="010A0502050306030303" pitchFamily="18" charset="0"/>
              </a:rPr>
            </a:br>
            <a:r>
              <a:rPr lang="hy-AM" sz="1800" dirty="0">
                <a:latin typeface="Sylfaen" panose="010A0502050306030303" pitchFamily="18" charset="0"/>
              </a:rPr>
              <a:t>գ) PbO (79%)-SiO2 (21%) </a:t>
            </a:r>
            <a:r>
              <a:rPr lang="hy-AM" sz="1800" dirty="0" smtClean="0"/>
              <a:t> 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56350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8DF92-9B95-402F-9B78-5F66E1ABA2D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1751" y="762000"/>
            <a:ext cx="7899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9258F-F71E-54DF-C80B-2153A367C53F}"/>
              </a:ext>
            </a:extLst>
          </p:cNvPr>
          <p:cNvSpPr txBox="1"/>
          <p:nvPr/>
        </p:nvSpPr>
        <p:spPr>
          <a:xfrm>
            <a:off x="7010400" y="3573652"/>
            <a:ext cx="74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dirty="0">
                <a:latin typeface="Sylfaen" panose="010A0502050306030303" pitchFamily="18" charset="0"/>
              </a:rPr>
              <a:t>                                                                                                  բ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68948F-35F3-4BBB-9699-DB611B88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0382"/>
            <a:ext cx="4038600" cy="2886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790F40-CB2B-F589-144D-3C61E327B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8919"/>
            <a:ext cx="3810000" cy="2857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989983-FE8F-3553-08D3-0CF4E8F46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52851"/>
            <a:ext cx="3557709" cy="24279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75D0AC-13C4-4DBD-8662-5E5A0650E5A4}"/>
              </a:ext>
            </a:extLst>
          </p:cNvPr>
          <p:cNvSpPr/>
          <p:nvPr/>
        </p:nvSpPr>
        <p:spPr>
          <a:xfrm>
            <a:off x="2462091" y="3424237"/>
            <a:ext cx="914400" cy="67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/>
              <a:t>ա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08F099-E5C4-4273-802D-BD4D05231D06}"/>
              </a:ext>
            </a:extLst>
          </p:cNvPr>
          <p:cNvSpPr/>
          <p:nvPr/>
        </p:nvSpPr>
        <p:spPr>
          <a:xfrm>
            <a:off x="5410200" y="5552920"/>
            <a:ext cx="523461" cy="5198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/>
              <a:t>գ</a:t>
            </a:r>
            <a:endParaRPr lang="ru-RU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8382000" y="6315672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A28DF92-9B95-402F-9B78-5F66E1ABA2DB}" type="slidenum"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9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16983</TotalTime>
  <Words>2222</Words>
  <Application>Microsoft Office PowerPoint</Application>
  <PresentationFormat>Экран (4:3)</PresentationFormat>
  <Paragraphs>602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Sylfaen</vt:lpstr>
      <vt:lpstr>Symbol</vt:lpstr>
      <vt:lpstr>Times New Roman</vt:lpstr>
      <vt:lpstr>Office Theme</vt:lpstr>
      <vt:lpstr>1_Office Theme</vt:lpstr>
      <vt:lpstr>Origin95.Graph</vt:lpstr>
      <vt:lpstr>ՀՀ ԳԱԱ  Մ.Գ. ՄԱՆՎԵԼՅԱՆԻ ԱՆՎ.  ԸՆԴՀԱՆՈՒՐ ԵՎ ԱՆՕՐԳԱՆԱԿԱՆ ՔԻՄԻԱՅԻ ԻՆՍՏԻՏՈՒՏ</vt:lpstr>
      <vt:lpstr>ՆՊԱՏԱԿԱՅԻՆ-ԾՐԱԳՐԱՅԻՆ ՖԻՆԱՆՍԱՎՈՐՄԱՆ  ՊԵՏԱԿԱՆ ԾՐԱԳԻՐ   «Ռադիացիոն-կայուն և լազերային լոկացիայից պաշտպանող   ապակեկերպ ու կոմպոզիտային նյութերի մշակում»  Ղեկ.  տ.գ.դ., պրոֆեսոր Կնյազյան Նիկոլայ</vt:lpstr>
      <vt:lpstr>Презентация PowerPoint</vt:lpstr>
      <vt:lpstr>Презентация PowerPoint</vt:lpstr>
      <vt:lpstr>  ZnO/CdO-B2O3-Al2O3-Li2O/LiF, BaO/CaO)-Al2O3-SiO2;  PbO/PbF2-Al2O3-SiO2 համակարգերի ապակեգոյացման և կայուն ապակիների տիրույթները</vt:lpstr>
      <vt:lpstr>Սինթեզվել են օպտիկական բարձր հատկություններով BaO-MgF2-Al2O3-ZrO2-SiO2 համակարգի հիմքով ապակիներ և ապակեբյրեղային նութեր կիրառելի որպես էլեկտրամագնիսական ճառագայթման փոխարկիչ, որը նվազեցնում է ուլտրամանուշակագույն ճառագայթների էներգիան՝ այն վերածելով երկրորդային ճառագայթման ավելի երկար ալիքի։ Մշակված ապակիներն ունեն համընկնող կլանման գոտիներ, որոնք գտնվում են սպեկտրի լայն տիրույթում՝ 250-410 նմ, և ունեն համապատասխան լյումինեսցենտային գոտիներ՝380-610նմ տիրույթում: (Նկ.2) </vt:lpstr>
      <vt:lpstr>Презентация PowerPoint</vt:lpstr>
      <vt:lpstr>   </vt:lpstr>
      <vt:lpstr> Ապակիների  թափանցելիությունը գամմա ճառագայթումից հետո;   ա) պեռլիտի հիմքով Na2O-CaO-SiO2-ի համակարգի ապակի;  բ) PbO(38,8%)-CdO(22,2%)-Ga2O3(18,2)-SiO2(20,8);  գ) PbO (79%)-SiO2 (21%)  </vt:lpstr>
      <vt:lpstr>Բարիումի բորատի  հիմքով ապակի և ապակեբյուրեղային նյութեր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ՌԱԴԻԱՑԻՈՆ  ԱՆՎՏԱՆԳՈՒԹՅՈՒՆԸ ԱՊԱՀՈՎՈՂ ՇԻՆԱՆՅՈՒԹԵՐԻ ՍՏԱՑՈՒՄԸ</vt:lpstr>
      <vt:lpstr>Նմուշների վրա արագընթաց նեյտրոնների ճառագայթման ազդեցությունը ուսումնասիրվել է ԱԷԿ Բնապահպանական մոնիտորինգի լաբորատորիայում:</vt:lpstr>
      <vt:lpstr>Բիսմութ սիլիկատային ապակիներ 1.Bi2O3-50.27%; BaO-16.5%; CdO-13.8%; SiO2-19.42% 2.Bi2O3-42.1%; BaO-11.56%; CdO-11.56%; SiO2-32.5%  3.Bi2O3-45.45%; BaO-15.0%;  CdO-12.54%;  SiO2-17.72; B2O3- 9.1%</vt:lpstr>
      <vt:lpstr>Ապակիների ԻԿ կլանման սպեկտրների փոփոխությունները նեյտրոնային ճառագայթումից առաջ (2)և հետո (2)</vt:lpstr>
      <vt:lpstr>Ապակիների դիֆերենցիալ ջերմային անալիզի հետազոտությունները նեյտրոնային ճառագայթումից առաջ և հետո. I. MgB2O4- Bi2O3-PbO-Al2O3O-SiO2 II. CaB2O4-Bi2O3- PbO-Al2O3O-SiO2 III. BaB2O4- Bi2O3-PbO- Al2O3O- SiO2 միկրոկարծրության (Hv</vt:lpstr>
      <vt:lpstr> Եզրակացություն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ԳԱԱ  Մ.Գ. ՄԱՆՎԵԼՅԱՆԻ ԱՆՎ.  ԸՆԴՀԱՆՈՒՐ ԵՎ ԱՆՕՐԳԱՆԱԿԱՆ ՔԻՄԻԱՅԻ ԻՆՍՏԻՏՈՒՏ</dc:title>
  <dc:creator>TOSHIBA</dc:creator>
  <cp:lastModifiedBy>Admin</cp:lastModifiedBy>
  <cp:revision>515</cp:revision>
  <cp:lastPrinted>2024-12-11T10:17:26Z</cp:lastPrinted>
  <dcterms:created xsi:type="dcterms:W3CDTF">2006-08-16T00:00:00Z</dcterms:created>
  <dcterms:modified xsi:type="dcterms:W3CDTF">2026-05-15T21:54:14Z</dcterms:modified>
</cp:coreProperties>
</file>