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9" r:id="rId3"/>
    <p:sldId id="300" r:id="rId4"/>
    <p:sldId id="272" r:id="rId5"/>
    <p:sldId id="269" r:id="rId6"/>
    <p:sldId id="270" r:id="rId7"/>
    <p:sldId id="268" r:id="rId8"/>
    <p:sldId id="296" r:id="rId9"/>
    <p:sldId id="285" r:id="rId10"/>
    <p:sldId id="297" r:id="rId11"/>
    <p:sldId id="298" r:id="rId12"/>
    <p:sldId id="293" r:id="rId13"/>
    <p:sldId id="299" r:id="rId14"/>
    <p:sldId id="273" r:id="rId15"/>
    <p:sldId id="291" r:id="rId16"/>
    <p:sldId id="294" r:id="rId17"/>
    <p:sldId id="292" r:id="rId18"/>
    <p:sldId id="271" r:id="rId19"/>
    <p:sldId id="261" r:id="rId20"/>
    <p:sldId id="295" r:id="rId21"/>
    <p:sldId id="304" r:id="rId22"/>
    <p:sldId id="301" r:id="rId23"/>
    <p:sldId id="267" r:id="rId24"/>
    <p:sldId id="263" r:id="rId25"/>
    <p:sldId id="303" r:id="rId26"/>
    <p:sldId id="264" r:id="rId27"/>
    <p:sldId id="257" r:id="rId28"/>
    <p:sldId id="302" r:id="rId29"/>
    <p:sldId id="29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485A"/>
    <a:srgbClr val="415263"/>
    <a:srgbClr val="CCE1A0"/>
    <a:srgbClr val="E4F4C1"/>
    <a:srgbClr val="A7DAFF"/>
    <a:srgbClr val="C7E7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98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2E02A-E1C1-4854-86DF-EB3171C5034C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B5F59-DDA5-475F-A5CE-56CEBDFB7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225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8B5F59-DDA5-475F-A5CE-56CEBDFB72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76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8B5F59-DDA5-475F-A5CE-56CEBDFB72E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240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A99B2-B0B6-4F50-8B71-596DAC020B4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47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8B5F59-DDA5-475F-A5CE-56CEBDFB72E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6018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8B5F59-DDA5-475F-A5CE-56CEBDFB72E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112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2F695-E815-2D45-F1F9-97B8D0DB7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D4C65-5278-82E2-E3BB-2904B7475F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AEDF1-17F7-A11C-0BAA-CACD5F030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BAABA-B456-4D85-BD12-43B55FF71DD4}" type="datetime1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BD532-A9A1-8085-5CFB-B77D6F4B5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8EB7C-C3A1-5555-8028-68BBD7422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62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019AC-F4D3-5DF1-2569-885C2CBC5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CD28E-1E95-1C98-6F35-D2EC06FA6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0368A-D6B4-F0AA-A37E-FBDD41745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A5E-6986-4623-A193-2EFEBDD63BA4}" type="datetime1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1EDE7-9F3D-EAB1-340F-FA895918F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3B72A-20EB-2CA5-FE13-34B25BDEE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512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87E59-7B65-D6BD-FF53-9A433E8A7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23B3B0-3E3E-632C-CBA5-1C07C2899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D13F5-0120-641A-B65B-AB1499E3E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434-CC9D-46C7-8390-6061056BE8B5}" type="datetime1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B4CE5-F13A-A2C5-3484-3DF852E5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7593E-6FE0-7A82-AFBD-0CC1B9FCA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506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F4AEB-C0A4-ACC8-7A15-CF605E660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9D3B5-F700-439A-FCF0-E613A88258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C2B7D-CF4D-906C-95DF-427FE5EA9F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088DF-9AFE-76BF-3B87-683118CBE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CA2D5-B650-4B9D-B307-DA1136C32DBE}" type="datetime1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0A0519-842D-BCF6-1D38-86BFCA4E2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3A52F2-3D7E-9B24-4FF7-18332B993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912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8F3AE-5901-6957-0AA5-7BEC8E4CE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30431-FD66-9B8E-1C4E-21127ECAD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F84D1-BCE9-43A4-7A67-7ED3D3A543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5D59C-20BB-5830-8804-7FED54FD67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981946-DFD6-F23B-E40E-A953269675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347A74-16CA-0B57-34A0-B81293BB0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8A60-5F87-47CC-8B7E-885D743F2FEC}" type="datetime1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7ABF5-C674-8BB4-0042-6818571BF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180F61-078B-7F1B-664A-8D8627D76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418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A4BBE-5397-BAFC-2234-ADECE71BF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3041A3-2F17-D235-5C5E-1EF0D3DB6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23EF8-262A-45E0-9559-EFBB62B0BE9C}" type="datetime1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261DD-7297-B155-53F3-90E3ECD88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29D17A-3E12-7BD3-25D7-A4A9B4C4A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225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DD34C1-A880-527A-79D4-42C69B2E4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D569C-A30D-4F27-947A-666A151274CD}" type="datetime1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27F996-4204-EF88-E66B-634256C93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BA7858-3A16-A0E1-4E16-479A282AB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014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4F7AD-8262-D371-614E-F809653CC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40DA-63D2-F1E2-47B2-A0446643A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24424-A33E-CB1E-348A-4E9F23065A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747F86-CA65-1B10-E135-4797A9C7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F7AAF-0A88-45A7-B55A-F61F4CEC2270}" type="datetime1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A556E9-7DA3-D588-1086-546204888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41E5C-8E42-A5CC-7AEE-3CD6E8B1D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005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FC3D7-22FE-D9C3-4A7D-7481DDD9B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38AE99-C049-FF01-1966-A974D99060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1B2BB-AA39-CB53-FA98-3F24F3EF95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323138-1FA1-8D6E-E66D-2E4A9530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320B4-2DB8-4F98-8D52-BC32808FA053}" type="datetime1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559FB1-A781-73AC-A941-BC9384A10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CBF33-2C88-AC2C-CF06-B13C90DF9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648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8B765-7DAC-A270-BE01-6C425056A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B05993-8236-84EA-3DC8-B467B4E03D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AEE35-4F7C-59D1-70B2-5FB2E8C1C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4AA4B-17E3-4CA9-862C-274E98206C9C}" type="datetime1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E4DA0-798B-55D0-21D6-868ABCE89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78843-2C32-3890-AF6A-8C2456427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031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47253A-E2A0-20C4-153D-C7B3C24AD5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2C3BD7-D8C7-98EA-C4C4-3267BEF7A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EF0A4-E2D2-6561-EB5C-34A10D5B0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70218-278B-4E3A-90F7-2B5638AF83A8}" type="datetime1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79BC6-F2C8-436D-5B7E-0ACED784A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F4E09-1F23-EB19-CDFF-0FB4B6CE2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32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322AB-5035-58D0-EE2F-1AB065169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E4FB6-73C6-10F8-F0AD-8AF512EF8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DB18D-0607-2F69-12DF-79FDFA25AB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67B9F-17C5-4952-8DA5-91B4E21C01FE}" type="datetime1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BB0AD-C973-E509-F9CB-46D41870D6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4E328-7879-2A9D-F104-73BE7A5BDC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CF97E1-9C10-4B26-A6CA-7A2D83790D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956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5.svg"/><Relationship Id="rId12" Type="http://schemas.openxmlformats.org/officeDocument/2006/relationships/image" Target="../media/image10.sv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2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3.tiff"/><Relationship Id="rId9" Type="http://schemas.openxmlformats.org/officeDocument/2006/relationships/image" Target="../media/image7.svg"/><Relationship Id="rId14" Type="http://schemas.openxmlformats.org/officeDocument/2006/relationships/image" Target="../media/image1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tiff"/><Relationship Id="rId5" Type="http://schemas.openxmlformats.org/officeDocument/2006/relationships/image" Target="../media/image10.sv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Relationship Id="rId6" Type="http://schemas.openxmlformats.org/officeDocument/2006/relationships/image" Target="../media/image3.tiff"/><Relationship Id="rId5" Type="http://schemas.openxmlformats.org/officeDocument/2006/relationships/hyperlink" Target="https://www.who.int/data/gho/data/themes/topics/topic-details/GHO/gho-phe-radon-database" TargetMode="Externa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6.t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17.png"/><Relationship Id="rId7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1016/j.envint.2025.109264" TargetMode="External"/><Relationship Id="rId5" Type="http://schemas.openxmlformats.org/officeDocument/2006/relationships/hyperlink" Target="https://doi.org/10.1016/j.scitotenv.2023.169569" TargetMode="Externa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scitotenv.2023.169569" TargetMode="External"/><Relationship Id="rId7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tiff"/><Relationship Id="rId5" Type="http://schemas.openxmlformats.org/officeDocument/2006/relationships/image" Target="../media/image20.png"/><Relationship Id="rId4" Type="http://schemas.openxmlformats.org/officeDocument/2006/relationships/hyperlink" Target="https://doi.org/10.1016/j.envint.2025.10926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3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"/><Relationship Id="rId2" Type="http://schemas.openxmlformats.org/officeDocument/2006/relationships/image" Target="../media/image23.t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3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"/><Relationship Id="rId2" Type="http://schemas.openxmlformats.org/officeDocument/2006/relationships/image" Target="../media/image25.t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3.tiff"/><Relationship Id="rId4" Type="http://schemas.openxmlformats.org/officeDocument/2006/relationships/image" Target="../media/image27.t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"/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3.tiff"/><Relationship Id="rId4" Type="http://schemas.openxmlformats.org/officeDocument/2006/relationships/image" Target="../media/image30.t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.png"/><Relationship Id="rId7" Type="http://schemas.openxmlformats.org/officeDocument/2006/relationships/image" Target="../media/image3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3.tiff"/><Relationship Id="rId4" Type="http://schemas.openxmlformats.org/officeDocument/2006/relationships/image" Target="../media/image40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.tiff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2.t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3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7.t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3.tiff"/><Relationship Id="rId7" Type="http://schemas.openxmlformats.org/officeDocument/2006/relationships/image" Target="../media/image5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3.tiff"/><Relationship Id="rId7" Type="http://schemas.openxmlformats.org/officeDocument/2006/relationships/image" Target="../media/image5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jpeg"/><Relationship Id="rId11" Type="http://schemas.openxmlformats.org/officeDocument/2006/relationships/image" Target="../media/image59.jpeg"/><Relationship Id="rId5" Type="http://schemas.openxmlformats.org/officeDocument/2006/relationships/image" Target="../media/image53.jpeg"/><Relationship Id="rId10" Type="http://schemas.openxmlformats.org/officeDocument/2006/relationships/image" Target="../media/image58.jpeg"/><Relationship Id="rId4" Type="http://schemas.openxmlformats.org/officeDocument/2006/relationships/image" Target="../media/image2.png"/><Relationship Id="rId9" Type="http://schemas.openxmlformats.org/officeDocument/2006/relationships/image" Target="../media/image57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3.tiff"/><Relationship Id="rId4" Type="http://schemas.openxmlformats.org/officeDocument/2006/relationships/image" Target="../media/image62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info@cens.am" TargetMode="External"/><Relationship Id="rId2" Type="http://schemas.openxmlformats.org/officeDocument/2006/relationships/image" Target="../media/image65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://cens.am/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67.png"/><Relationship Id="rId7" Type="http://schemas.openxmlformats.org/officeDocument/2006/relationships/image" Target="../media/image3.tiff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jpg"/><Relationship Id="rId5" Type="http://schemas.openxmlformats.org/officeDocument/2006/relationships/image" Target="../media/image69.jpg"/><Relationship Id="rId4" Type="http://schemas.openxmlformats.org/officeDocument/2006/relationships/image" Target="../media/image68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jpg"/><Relationship Id="rId5" Type="http://schemas.openxmlformats.org/officeDocument/2006/relationships/image" Target="../media/image72.jpg"/><Relationship Id="rId4" Type="http://schemas.openxmlformats.org/officeDocument/2006/relationships/image" Target="../media/image7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5B2E5-D3B3-9EC5-83FF-9E6E40D83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292" y="1738030"/>
            <a:ext cx="10567416" cy="23876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hy-AM" sz="2800" dirty="0">
                <a:solidFill>
                  <a:srgbClr val="36485A"/>
                </a:solidFill>
              </a:rPr>
              <a:t>Ռադիոէկոլոգիական հետազոտությունների ամրապնդում՝ Հայաստանում ճառագայթման</a:t>
            </a:r>
            <a:br>
              <a:rPr lang="hy-AM" sz="2800" dirty="0">
                <a:solidFill>
                  <a:srgbClr val="36485A"/>
                </a:solidFill>
              </a:rPr>
            </a:br>
            <a:r>
              <a:rPr lang="hy-AM" sz="2800" dirty="0">
                <a:solidFill>
                  <a:srgbClr val="36485A"/>
                </a:solidFill>
              </a:rPr>
              <a:t>ռիսկի գնահատման և կառավարման համար</a:t>
            </a:r>
            <a:br>
              <a:rPr lang="hy-AM" sz="2800" dirty="0">
                <a:solidFill>
                  <a:srgbClr val="36485A"/>
                </a:solidFill>
              </a:rPr>
            </a:br>
            <a:r>
              <a:rPr lang="hy-AM" sz="2800" dirty="0">
                <a:solidFill>
                  <a:srgbClr val="36485A"/>
                </a:solidFill>
              </a:rPr>
              <a:t>24LCG-1E012</a:t>
            </a:r>
            <a:br>
              <a:rPr lang="en-US" sz="2800" dirty="0">
                <a:solidFill>
                  <a:srgbClr val="36485A"/>
                </a:solidFill>
              </a:rPr>
            </a:br>
            <a:endParaRPr lang="en-US" sz="2800" dirty="0">
              <a:solidFill>
                <a:srgbClr val="36485A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4E52AE-E5DE-3A4F-8796-AA2CC9E450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17705"/>
            <a:ext cx="9144000" cy="1655762"/>
          </a:xfrm>
        </p:spPr>
        <p:txBody>
          <a:bodyPr>
            <a:normAutofit/>
          </a:bodyPr>
          <a:lstStyle/>
          <a:p>
            <a:r>
              <a:rPr lang="hy-AM" sz="1800" i="1" dirty="0">
                <a:solidFill>
                  <a:srgbClr val="36485A"/>
                </a:solidFill>
              </a:rPr>
              <a:t>ՀՀ ԳԱԱ Էկոլոգանոոսֆերային հետազոտությունների կենտրոն</a:t>
            </a:r>
            <a:endParaRPr lang="en-US" sz="1800" i="1" dirty="0">
              <a:solidFill>
                <a:srgbClr val="36485A"/>
              </a:solidFill>
            </a:endParaRPr>
          </a:p>
          <a:p>
            <a:r>
              <a:rPr lang="hy-AM" sz="1800" i="1" dirty="0">
                <a:solidFill>
                  <a:srgbClr val="36485A"/>
                </a:solidFill>
              </a:rPr>
              <a:t>Ռադիոէկոլոգիայի բաժին</a:t>
            </a:r>
            <a:endParaRPr lang="en-US" sz="1800" i="1" dirty="0">
              <a:solidFill>
                <a:srgbClr val="36485A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DC4761-3873-5D1A-AA0D-D31C61A180C5}"/>
              </a:ext>
            </a:extLst>
          </p:cNvPr>
          <p:cNvGrpSpPr/>
          <p:nvPr/>
        </p:nvGrpSpPr>
        <p:grpSpPr>
          <a:xfrm>
            <a:off x="2936446" y="5837757"/>
            <a:ext cx="6319109" cy="800474"/>
            <a:chOff x="2576033" y="5837757"/>
            <a:chExt cx="6319109" cy="800474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98D9008-E83C-5FD4-5495-9DE8C5F7F5BE}"/>
                </a:ext>
              </a:extLst>
            </p:cNvPr>
            <p:cNvSpPr txBox="1"/>
            <p:nvPr/>
          </p:nvSpPr>
          <p:spPr>
            <a:xfrm>
              <a:off x="3662619" y="5945607"/>
              <a:ext cx="523252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hy-AM" sz="1600" i="1" dirty="0">
                  <a:solidFill>
                    <a:srgbClr val="36485A"/>
                  </a:solidFill>
                </a:rPr>
                <a:t>Առաջընթաց՝ արդյունավետ գիտությամբ – ԱԱԳ 2026</a:t>
              </a:r>
              <a:endParaRPr lang="en-US" sz="1600" i="1" dirty="0">
                <a:solidFill>
                  <a:srgbClr val="36485A"/>
                </a:solidFill>
              </a:endParaRPr>
            </a:p>
            <a:p>
              <a:pPr algn="ctr"/>
              <a:r>
                <a:rPr lang="en-US" sz="1600" i="1" dirty="0">
                  <a:solidFill>
                    <a:srgbClr val="36485A"/>
                  </a:solidFill>
                </a:rPr>
                <a:t>11-16 </a:t>
              </a:r>
              <a:r>
                <a:rPr lang="hy-AM" sz="1600" i="1" dirty="0">
                  <a:solidFill>
                    <a:srgbClr val="36485A"/>
                  </a:solidFill>
                </a:rPr>
                <a:t>մայիսի 2026 թ</a:t>
              </a:r>
              <a:r>
                <a:rPr lang="en-US" sz="1600" i="1" dirty="0">
                  <a:solidFill>
                    <a:srgbClr val="36485A"/>
                  </a:solidFill>
                </a:rPr>
                <a:t>.</a:t>
              </a:r>
              <a:endParaRPr lang="hy-AM" sz="1600" i="1" dirty="0">
                <a:solidFill>
                  <a:srgbClr val="36485A"/>
                </a:solidFill>
              </a:endParaRPr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1DFC395-FC95-387B-88DD-72279DD497D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576033" y="5837757"/>
              <a:ext cx="1133303" cy="800474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3721876B-56F6-943E-B0A4-6D7F5E2C429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5059" y="177283"/>
            <a:ext cx="3321883" cy="1293527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10ADF15D-D1F6-ED3C-8DB7-EC62C872B85D}"/>
              </a:ext>
            </a:extLst>
          </p:cNvPr>
          <p:cNvGrpSpPr/>
          <p:nvPr/>
        </p:nvGrpSpPr>
        <p:grpSpPr>
          <a:xfrm>
            <a:off x="-5819610" y="6942663"/>
            <a:ext cx="5587378" cy="2336954"/>
            <a:chOff x="508623" y="4155921"/>
            <a:chExt cx="5587378" cy="23369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CDDAD70-7BCE-8757-53A1-72C6A2A58D1B}"/>
                </a:ext>
              </a:extLst>
            </p:cNvPr>
            <p:cNvSpPr/>
            <p:nvPr/>
          </p:nvSpPr>
          <p:spPr>
            <a:xfrm>
              <a:off x="508623" y="4155921"/>
              <a:ext cx="5587378" cy="2336954"/>
            </a:xfrm>
            <a:prstGeom prst="rect">
              <a:avLst/>
            </a:prstGeom>
            <a:solidFill>
              <a:srgbClr val="E4F4C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tabLst>
                  <a:tab pos="3773488" algn="l"/>
                </a:tabLst>
              </a:pPr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00DEEFD-11B8-76A3-0BDF-717450D3F220}"/>
                </a:ext>
              </a:extLst>
            </p:cNvPr>
            <p:cNvSpPr txBox="1"/>
            <p:nvPr/>
          </p:nvSpPr>
          <p:spPr>
            <a:xfrm>
              <a:off x="653762" y="4486320"/>
              <a:ext cx="4078514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</a:t>
              </a:r>
              <a:r>
                <a:rPr lang="hy-AM" b="1" dirty="0">
                  <a:solidFill>
                    <a:srgbClr val="36485A"/>
                  </a:solidFill>
                </a:rPr>
                <a:t> </a:t>
              </a:r>
              <a:r>
                <a:rPr lang="hy-AM" sz="2800" b="1" dirty="0">
                  <a:solidFill>
                    <a:srgbClr val="36485A"/>
                  </a:solidFill>
                </a:rPr>
                <a:t>2</a:t>
              </a:r>
            </a:p>
            <a:p>
              <a:r>
                <a:rPr lang="hy-AM" dirty="0">
                  <a:solidFill>
                    <a:srgbClr val="36485A"/>
                  </a:solidFill>
                </a:rPr>
                <a:t>հողային ռադիոլոգիական հանույթների տվյալների հենքերի ինտեգրում</a:t>
              </a:r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07036A6-C09D-5322-82C3-F353CFCB7FC4}"/>
              </a:ext>
            </a:extLst>
          </p:cNvPr>
          <p:cNvGrpSpPr/>
          <p:nvPr/>
        </p:nvGrpSpPr>
        <p:grpSpPr>
          <a:xfrm>
            <a:off x="12409720" y="6942665"/>
            <a:ext cx="5587378" cy="2336954"/>
            <a:chOff x="6096001" y="4155921"/>
            <a:chExt cx="5587378" cy="23369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5CDE43A-9146-0FCC-93BD-61CF78734343}"/>
                </a:ext>
              </a:extLst>
            </p:cNvPr>
            <p:cNvSpPr/>
            <p:nvPr/>
          </p:nvSpPr>
          <p:spPr>
            <a:xfrm>
              <a:off x="6096001" y="4155921"/>
              <a:ext cx="5587378" cy="2336954"/>
            </a:xfrm>
            <a:prstGeom prst="rect">
              <a:avLst/>
            </a:prstGeom>
            <a:solidFill>
              <a:srgbClr val="CCE1A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78AF005-C365-6404-84F3-D8E43D052A24}"/>
                </a:ext>
              </a:extLst>
            </p:cNvPr>
            <p:cNvSpPr txBox="1"/>
            <p:nvPr/>
          </p:nvSpPr>
          <p:spPr>
            <a:xfrm>
              <a:off x="7459724" y="4486320"/>
              <a:ext cx="4078514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4</a:t>
              </a:r>
            </a:p>
            <a:p>
              <a:pPr algn="r"/>
              <a:r>
                <a:rPr lang="hy-AM" dirty="0">
                  <a:solidFill>
                    <a:srgbClr val="36485A"/>
                  </a:solidFill>
                </a:rPr>
                <a:t>բնական և արհեստածին </a:t>
              </a:r>
            </a:p>
            <a:p>
              <a:pPr algn="r">
                <a:spcAft>
                  <a:spcPts val="12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​​ռադիոնուկլիդների ֆոնային մոնիտորինգ</a:t>
              </a:r>
              <a:endParaRPr lang="en-US" dirty="0">
                <a:solidFill>
                  <a:srgbClr val="36485A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8AB69F9-C457-1427-2858-235C12EB5AAB}"/>
              </a:ext>
            </a:extLst>
          </p:cNvPr>
          <p:cNvGrpSpPr/>
          <p:nvPr/>
        </p:nvGrpSpPr>
        <p:grpSpPr>
          <a:xfrm>
            <a:off x="12409720" y="-2404689"/>
            <a:ext cx="5587378" cy="2336954"/>
            <a:chOff x="6096001" y="1818967"/>
            <a:chExt cx="5587378" cy="233695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7D6BF1B-E935-B24B-CC54-7790D394369F}"/>
                </a:ext>
              </a:extLst>
            </p:cNvPr>
            <p:cNvSpPr/>
            <p:nvPr/>
          </p:nvSpPr>
          <p:spPr>
            <a:xfrm>
              <a:off x="6096001" y="1818967"/>
              <a:ext cx="5587378" cy="2336954"/>
            </a:xfrm>
            <a:prstGeom prst="rect">
              <a:avLst/>
            </a:prstGeom>
            <a:solidFill>
              <a:srgbClr val="A7DA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94BC6F2-1A61-4703-3514-0474BE53427A}"/>
                </a:ext>
              </a:extLst>
            </p:cNvPr>
            <p:cNvSpPr txBox="1"/>
            <p:nvPr/>
          </p:nvSpPr>
          <p:spPr>
            <a:xfrm>
              <a:off x="7687089" y="2072419"/>
              <a:ext cx="3851149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3</a:t>
              </a:r>
              <a:endParaRPr lang="hy-AM" sz="2800" dirty="0">
                <a:solidFill>
                  <a:srgbClr val="36485A"/>
                </a:solidFill>
              </a:endParaRPr>
            </a:p>
            <a:p>
              <a:pPr algn="r"/>
              <a:r>
                <a:rPr lang="hy-AM" dirty="0">
                  <a:solidFill>
                    <a:srgbClr val="36485A"/>
                  </a:solidFill>
                </a:rPr>
                <a:t>խոշոր քաղաքում ռադոնի վտանգի բնութագրում</a:t>
              </a:r>
            </a:p>
            <a:p>
              <a:pPr algn="r"/>
              <a:endParaRPr lang="en-US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A2FD85D-9006-E2E3-E503-6A3FCC126A90}"/>
              </a:ext>
            </a:extLst>
          </p:cNvPr>
          <p:cNvGrpSpPr/>
          <p:nvPr/>
        </p:nvGrpSpPr>
        <p:grpSpPr>
          <a:xfrm>
            <a:off x="-5819610" y="-2404689"/>
            <a:ext cx="5587378" cy="2336954"/>
            <a:chOff x="508623" y="1818967"/>
            <a:chExt cx="5587378" cy="2336954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7194A2A-9F34-FAEC-7CE8-E2B4EADFE459}"/>
                </a:ext>
              </a:extLst>
            </p:cNvPr>
            <p:cNvSpPr/>
            <p:nvPr/>
          </p:nvSpPr>
          <p:spPr>
            <a:xfrm>
              <a:off x="508623" y="1818967"/>
              <a:ext cx="5587378" cy="2336954"/>
            </a:xfrm>
            <a:prstGeom prst="rect">
              <a:avLst/>
            </a:prstGeom>
            <a:solidFill>
              <a:srgbClr val="C7E7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EEDF1B0-8FE9-C85C-5AE4-1AFC2DCC7654}"/>
                </a:ext>
              </a:extLst>
            </p:cNvPr>
            <p:cNvSpPr txBox="1"/>
            <p:nvPr/>
          </p:nvSpPr>
          <p:spPr>
            <a:xfrm>
              <a:off x="653762" y="2072419"/>
              <a:ext cx="4208523" cy="17851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1</a:t>
              </a:r>
              <a:endParaRPr lang="hy-AM" sz="2800" dirty="0">
                <a:solidFill>
                  <a:srgbClr val="36485A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hy-AM" dirty="0">
                  <a:solidFill>
                    <a:srgbClr val="36485A"/>
                  </a:solidFill>
                </a:rPr>
                <a:t>երիտասարդ մասնագետների կարողությունների հզորացում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hy-AM" dirty="0">
                  <a:solidFill>
                    <a:srgbClr val="36485A"/>
                  </a:solidFill>
                </a:rPr>
                <a:t>միջլաբորատոր փորձարկման ծրագիր</a:t>
              </a:r>
              <a:endParaRPr lang="en-US" dirty="0">
                <a:solidFill>
                  <a:srgbClr val="36485A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6659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0FC45F47-4814-AE38-D28B-CFCF376C9B31}"/>
              </a:ext>
            </a:extLst>
          </p:cNvPr>
          <p:cNvGrpSpPr/>
          <p:nvPr/>
        </p:nvGrpSpPr>
        <p:grpSpPr>
          <a:xfrm>
            <a:off x="508623" y="3427793"/>
            <a:ext cx="5587378" cy="2336954"/>
            <a:chOff x="508623" y="4155921"/>
            <a:chExt cx="5587378" cy="233695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E8F3B9FD-7AB1-2870-B177-2C41A67847EB}"/>
                </a:ext>
              </a:extLst>
            </p:cNvPr>
            <p:cNvSpPr/>
            <p:nvPr/>
          </p:nvSpPr>
          <p:spPr>
            <a:xfrm>
              <a:off x="508623" y="4155921"/>
              <a:ext cx="5587378" cy="2336954"/>
            </a:xfrm>
            <a:prstGeom prst="rect">
              <a:avLst/>
            </a:prstGeom>
            <a:solidFill>
              <a:srgbClr val="E4F4C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tabLst>
                  <a:tab pos="3773488" algn="l"/>
                </a:tabLst>
              </a:pPr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A26135E-7B1C-689E-7D25-3DE99F2CE202}"/>
                </a:ext>
              </a:extLst>
            </p:cNvPr>
            <p:cNvSpPr txBox="1"/>
            <p:nvPr/>
          </p:nvSpPr>
          <p:spPr>
            <a:xfrm>
              <a:off x="653762" y="4486320"/>
              <a:ext cx="4078514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</a:t>
              </a:r>
              <a:r>
                <a:rPr lang="hy-AM" b="1" dirty="0">
                  <a:solidFill>
                    <a:srgbClr val="36485A"/>
                  </a:solidFill>
                </a:rPr>
                <a:t> </a:t>
              </a:r>
              <a:r>
                <a:rPr lang="hy-AM" sz="2800" b="1" dirty="0">
                  <a:solidFill>
                    <a:srgbClr val="36485A"/>
                  </a:solidFill>
                </a:rPr>
                <a:t>2</a:t>
              </a:r>
            </a:p>
            <a:p>
              <a:r>
                <a:rPr lang="hy-AM" dirty="0">
                  <a:solidFill>
                    <a:srgbClr val="36485A"/>
                  </a:solidFill>
                </a:rPr>
                <a:t>Հողային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ռադիոլոգիական հանույթների տվյալների հենքերի ինտեգրում</a:t>
              </a:r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376FD9F-5EDE-8E77-58E4-FA844428FF85}"/>
              </a:ext>
            </a:extLst>
          </p:cNvPr>
          <p:cNvGrpSpPr/>
          <p:nvPr/>
        </p:nvGrpSpPr>
        <p:grpSpPr>
          <a:xfrm>
            <a:off x="6096001" y="3430207"/>
            <a:ext cx="5587378" cy="2336954"/>
            <a:chOff x="6096001" y="4155921"/>
            <a:chExt cx="5587378" cy="233695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95FD9E2-38E4-634B-6C9F-C14088AFACAE}"/>
                </a:ext>
              </a:extLst>
            </p:cNvPr>
            <p:cNvSpPr/>
            <p:nvPr/>
          </p:nvSpPr>
          <p:spPr>
            <a:xfrm>
              <a:off x="6096001" y="4155921"/>
              <a:ext cx="5587378" cy="2336954"/>
            </a:xfrm>
            <a:prstGeom prst="rect">
              <a:avLst/>
            </a:prstGeom>
            <a:solidFill>
              <a:srgbClr val="CCE1A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E02E76F-44F8-3B9C-EC24-615E482330F1}"/>
                </a:ext>
              </a:extLst>
            </p:cNvPr>
            <p:cNvSpPr txBox="1"/>
            <p:nvPr/>
          </p:nvSpPr>
          <p:spPr>
            <a:xfrm>
              <a:off x="7459724" y="4486320"/>
              <a:ext cx="4078514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4</a:t>
              </a:r>
            </a:p>
            <a:p>
              <a:pPr algn="r"/>
              <a:r>
                <a:rPr lang="hy-AM" dirty="0">
                  <a:solidFill>
                    <a:srgbClr val="36485A"/>
                  </a:solidFill>
                </a:rPr>
                <a:t>Բնական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և արհեստածին </a:t>
              </a:r>
            </a:p>
            <a:p>
              <a:pPr algn="r">
                <a:spcAft>
                  <a:spcPts val="12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​​ռադիոնուկլիդների ֆոնային մոնիտորինգ</a:t>
              </a:r>
              <a:endParaRPr lang="en-US" dirty="0">
                <a:solidFill>
                  <a:srgbClr val="36485A"/>
                </a:solidFill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39CB9B3-88C1-62FB-0137-577FBD59AB70}"/>
              </a:ext>
            </a:extLst>
          </p:cNvPr>
          <p:cNvGrpSpPr/>
          <p:nvPr/>
        </p:nvGrpSpPr>
        <p:grpSpPr>
          <a:xfrm>
            <a:off x="6096001" y="1093253"/>
            <a:ext cx="5587378" cy="2336954"/>
            <a:chOff x="6096001" y="1818967"/>
            <a:chExt cx="5587378" cy="233695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DC34639-97FF-4851-6437-C8747B4588A9}"/>
                </a:ext>
              </a:extLst>
            </p:cNvPr>
            <p:cNvSpPr/>
            <p:nvPr/>
          </p:nvSpPr>
          <p:spPr>
            <a:xfrm>
              <a:off x="6096001" y="1818967"/>
              <a:ext cx="5587378" cy="2336954"/>
            </a:xfrm>
            <a:prstGeom prst="rect">
              <a:avLst/>
            </a:prstGeom>
            <a:solidFill>
              <a:srgbClr val="A7DA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BFC0D0B-AB2A-A110-567A-BE3512C6F680}"/>
                </a:ext>
              </a:extLst>
            </p:cNvPr>
            <p:cNvSpPr txBox="1"/>
            <p:nvPr/>
          </p:nvSpPr>
          <p:spPr>
            <a:xfrm>
              <a:off x="7687089" y="2072419"/>
              <a:ext cx="3851149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3</a:t>
              </a:r>
              <a:endParaRPr lang="hy-AM" sz="2800" dirty="0">
                <a:solidFill>
                  <a:srgbClr val="36485A"/>
                </a:solidFill>
              </a:endParaRPr>
            </a:p>
            <a:p>
              <a:pPr algn="r"/>
              <a:r>
                <a:rPr lang="hy-AM" dirty="0">
                  <a:solidFill>
                    <a:srgbClr val="36485A"/>
                  </a:solidFill>
                </a:rPr>
                <a:t>Խոշոր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քաղաքում ռադոնի վտանգի գնահատում</a:t>
              </a:r>
            </a:p>
            <a:p>
              <a:pPr algn="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7D0ED05-9AC6-8BF6-EB12-2AA7B79F7234}"/>
              </a:ext>
            </a:extLst>
          </p:cNvPr>
          <p:cNvGrpSpPr/>
          <p:nvPr/>
        </p:nvGrpSpPr>
        <p:grpSpPr>
          <a:xfrm>
            <a:off x="508623" y="1090839"/>
            <a:ext cx="5587378" cy="2336954"/>
            <a:chOff x="508623" y="1818967"/>
            <a:chExt cx="5587378" cy="2336954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353EB71-6CD5-B84E-373D-53C3ABD92903}"/>
                </a:ext>
              </a:extLst>
            </p:cNvPr>
            <p:cNvSpPr/>
            <p:nvPr/>
          </p:nvSpPr>
          <p:spPr>
            <a:xfrm>
              <a:off x="508623" y="1818967"/>
              <a:ext cx="5587378" cy="2336954"/>
            </a:xfrm>
            <a:prstGeom prst="rect">
              <a:avLst/>
            </a:prstGeom>
            <a:solidFill>
              <a:srgbClr val="C7E7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CB00C9A-4472-9515-464C-E2D8BE387147}"/>
                </a:ext>
              </a:extLst>
            </p:cNvPr>
            <p:cNvSpPr txBox="1"/>
            <p:nvPr/>
          </p:nvSpPr>
          <p:spPr>
            <a:xfrm>
              <a:off x="653762" y="2072419"/>
              <a:ext cx="4208523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1</a:t>
              </a:r>
              <a:endParaRPr lang="hy-AM" sz="2800" dirty="0">
                <a:solidFill>
                  <a:srgbClr val="36485A"/>
                </a:solidFill>
              </a:endParaRPr>
            </a:p>
            <a:p>
              <a:pPr>
                <a:spcAft>
                  <a:spcPts val="6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Երիտասարդ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մասնագետների կարողությունների հզորացում </a:t>
              </a:r>
            </a:p>
          </p:txBody>
        </p:sp>
      </p:grpSp>
      <p:sp>
        <p:nvSpPr>
          <p:cNvPr id="7" name="Oval 6">
            <a:extLst>
              <a:ext uri="{FF2B5EF4-FFF2-40B4-BE49-F238E27FC236}">
                <a16:creationId xmlns:a16="http://schemas.microsoft.com/office/drawing/2014/main" id="{7B70C5AB-A5C9-81E0-353F-0118A9BFDD5D}"/>
              </a:ext>
            </a:extLst>
          </p:cNvPr>
          <p:cNvSpPr/>
          <p:nvPr/>
        </p:nvSpPr>
        <p:spPr>
          <a:xfrm>
            <a:off x="4399026" y="1733232"/>
            <a:ext cx="3393948" cy="33939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1200"/>
              </a:spcAft>
            </a:pPr>
            <a:r>
              <a:rPr lang="hy-AM" sz="2800" b="1" dirty="0">
                <a:solidFill>
                  <a:srgbClr val="36485A"/>
                </a:solidFill>
              </a:rPr>
              <a:t>Նպատակ</a:t>
            </a:r>
          </a:p>
          <a:p>
            <a:pPr algn="ctr"/>
            <a:r>
              <a:rPr lang="hy-AM" sz="2000" dirty="0">
                <a:solidFill>
                  <a:srgbClr val="36485A"/>
                </a:solidFill>
              </a:rPr>
              <a:t>Ռադիոէկոլոգիայի ոլորտում կարողությունների</a:t>
            </a:r>
          </a:p>
          <a:p>
            <a:pPr algn="ctr"/>
            <a:r>
              <a:rPr lang="hy-AM" sz="2000" dirty="0">
                <a:solidFill>
                  <a:srgbClr val="36485A"/>
                </a:solidFill>
              </a:rPr>
              <a:t>հզորացում</a:t>
            </a:r>
            <a:endParaRPr lang="en-US" sz="2000" dirty="0">
              <a:solidFill>
                <a:srgbClr val="36485A"/>
              </a:solidFill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1818C76-ABCE-6401-5FE1-61ADDAF468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42624"/>
            <a:ext cx="557779" cy="54864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22B7030-8B74-0BD0-F312-356623C715A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17332"/>
            <a:ext cx="1538859" cy="5992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CDC77E6-8AC3-4B87-AF55-18A84711E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252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1D0D5BE-2856-4EE1-8177-977836123830}"/>
              </a:ext>
            </a:extLst>
          </p:cNvPr>
          <p:cNvGrpSpPr/>
          <p:nvPr/>
        </p:nvGrpSpPr>
        <p:grpSpPr>
          <a:xfrm>
            <a:off x="508621" y="1923578"/>
            <a:ext cx="5587378" cy="1440000"/>
            <a:chOff x="508623" y="4216673"/>
            <a:chExt cx="5587378" cy="1440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CB462C3-79B0-46A1-A65F-344B77673111}"/>
                </a:ext>
              </a:extLst>
            </p:cNvPr>
            <p:cNvSpPr/>
            <p:nvPr/>
          </p:nvSpPr>
          <p:spPr>
            <a:xfrm>
              <a:off x="508623" y="4216673"/>
              <a:ext cx="5587378" cy="1440000"/>
            </a:xfrm>
            <a:prstGeom prst="rect">
              <a:avLst/>
            </a:prstGeom>
            <a:solidFill>
              <a:srgbClr val="E4F4C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tabLst>
                  <a:tab pos="3773488" algn="l"/>
                </a:tabLst>
              </a:pPr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06A8F9E-85D7-425D-92B0-370EDC78E223}"/>
                </a:ext>
              </a:extLst>
            </p:cNvPr>
            <p:cNvSpPr txBox="1"/>
            <p:nvPr/>
          </p:nvSpPr>
          <p:spPr>
            <a:xfrm>
              <a:off x="653762" y="4321120"/>
              <a:ext cx="5297098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</a:t>
              </a:r>
              <a:r>
                <a:rPr lang="hy-AM" b="1" dirty="0">
                  <a:solidFill>
                    <a:srgbClr val="36485A"/>
                  </a:solidFill>
                </a:rPr>
                <a:t> </a:t>
              </a:r>
              <a:r>
                <a:rPr lang="hy-AM" sz="2800" b="1" dirty="0">
                  <a:solidFill>
                    <a:srgbClr val="36485A"/>
                  </a:solidFill>
                </a:rPr>
                <a:t>2</a:t>
              </a:r>
            </a:p>
            <a:p>
              <a:r>
                <a:rPr lang="hy-AM" dirty="0">
                  <a:solidFill>
                    <a:srgbClr val="36485A"/>
                  </a:solidFill>
                </a:rPr>
                <a:t>Հողային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ռադիոլոգիական հանույթների տվյալների հենքերի ինտեգրում</a:t>
              </a:r>
              <a:endParaRPr lang="en-US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8648721-47CA-43BD-89D9-050CA189509B}"/>
              </a:ext>
            </a:extLst>
          </p:cNvPr>
          <p:cNvGrpSpPr/>
          <p:nvPr/>
        </p:nvGrpSpPr>
        <p:grpSpPr>
          <a:xfrm>
            <a:off x="508621" y="4988318"/>
            <a:ext cx="5587378" cy="1440000"/>
            <a:chOff x="6096001" y="4216673"/>
            <a:chExt cx="5587378" cy="1440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4F262AE-F934-4B05-96D4-BC2ABAAF8C2A}"/>
                </a:ext>
              </a:extLst>
            </p:cNvPr>
            <p:cNvSpPr/>
            <p:nvPr/>
          </p:nvSpPr>
          <p:spPr>
            <a:xfrm>
              <a:off x="6096001" y="4216673"/>
              <a:ext cx="5587378" cy="1440000"/>
            </a:xfrm>
            <a:prstGeom prst="rect">
              <a:avLst/>
            </a:prstGeom>
            <a:solidFill>
              <a:srgbClr val="CCE1A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B22F747-28ED-4264-A3F8-B38B7E5553C8}"/>
                </a:ext>
              </a:extLst>
            </p:cNvPr>
            <p:cNvSpPr txBox="1"/>
            <p:nvPr/>
          </p:nvSpPr>
          <p:spPr>
            <a:xfrm>
              <a:off x="6366935" y="4321120"/>
              <a:ext cx="5171303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4</a:t>
              </a:r>
            </a:p>
            <a:p>
              <a:r>
                <a:rPr lang="hy-AM" dirty="0">
                  <a:solidFill>
                    <a:srgbClr val="36485A"/>
                  </a:solidFill>
                </a:rPr>
                <a:t>Բնական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և արհեստածին </a:t>
              </a:r>
            </a:p>
            <a:p>
              <a:pPr>
                <a:spcAft>
                  <a:spcPts val="12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​​ռադիոնուկլիդների ֆոնային մոնիտորինգ</a:t>
              </a:r>
              <a:endParaRPr lang="en-US" dirty="0">
                <a:solidFill>
                  <a:srgbClr val="36485A"/>
                </a:solidFill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68B9601-C683-45BF-B211-A03050EACC3D}"/>
              </a:ext>
            </a:extLst>
          </p:cNvPr>
          <p:cNvGrpSpPr/>
          <p:nvPr/>
        </p:nvGrpSpPr>
        <p:grpSpPr>
          <a:xfrm>
            <a:off x="508621" y="3455948"/>
            <a:ext cx="5587378" cy="1440000"/>
            <a:chOff x="6096001" y="1841246"/>
            <a:chExt cx="5587378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F66AA8E-C968-49EC-AC77-7A55E3118B82}"/>
                </a:ext>
              </a:extLst>
            </p:cNvPr>
            <p:cNvSpPr/>
            <p:nvPr/>
          </p:nvSpPr>
          <p:spPr>
            <a:xfrm>
              <a:off x="6096001" y="1841246"/>
              <a:ext cx="5587378" cy="1440000"/>
            </a:xfrm>
            <a:prstGeom prst="rect">
              <a:avLst/>
            </a:prstGeom>
            <a:solidFill>
              <a:srgbClr val="A7DA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C5E0272-DC97-4333-937C-78A341C807D1}"/>
                </a:ext>
              </a:extLst>
            </p:cNvPr>
            <p:cNvSpPr txBox="1"/>
            <p:nvPr/>
          </p:nvSpPr>
          <p:spPr>
            <a:xfrm>
              <a:off x="6241141" y="1945693"/>
              <a:ext cx="5297098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3</a:t>
              </a:r>
              <a:endParaRPr lang="hy-AM" sz="2800" dirty="0">
                <a:solidFill>
                  <a:srgbClr val="36485A"/>
                </a:solidFill>
              </a:endParaRPr>
            </a:p>
            <a:p>
              <a:r>
                <a:rPr lang="hy-AM" dirty="0">
                  <a:solidFill>
                    <a:srgbClr val="36485A"/>
                  </a:solidFill>
                </a:rPr>
                <a:t>Խոշոր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քաղաքում ռադոնի վտանգի գնահատում</a:t>
              </a:r>
            </a:p>
            <a:p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0BCC150-4B1A-4AEF-A73D-FF14F48F4833}"/>
              </a:ext>
            </a:extLst>
          </p:cNvPr>
          <p:cNvGrpSpPr/>
          <p:nvPr/>
        </p:nvGrpSpPr>
        <p:grpSpPr>
          <a:xfrm>
            <a:off x="508621" y="391208"/>
            <a:ext cx="5587378" cy="1440000"/>
            <a:chOff x="508623" y="1841246"/>
            <a:chExt cx="5587378" cy="1440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55F04AD-D968-4324-8978-3288E1089F0F}"/>
                </a:ext>
              </a:extLst>
            </p:cNvPr>
            <p:cNvSpPr/>
            <p:nvPr/>
          </p:nvSpPr>
          <p:spPr>
            <a:xfrm>
              <a:off x="508623" y="1841246"/>
              <a:ext cx="5587378" cy="1440000"/>
            </a:xfrm>
            <a:prstGeom prst="rect">
              <a:avLst/>
            </a:prstGeom>
            <a:solidFill>
              <a:srgbClr val="C7E7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91C7335-4CBC-46F8-BFE5-FA5F7406BF80}"/>
                </a:ext>
              </a:extLst>
            </p:cNvPr>
            <p:cNvSpPr txBox="1"/>
            <p:nvPr/>
          </p:nvSpPr>
          <p:spPr>
            <a:xfrm>
              <a:off x="653762" y="1945693"/>
              <a:ext cx="4208523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1200"/>
                </a:spcAft>
              </a:pPr>
              <a:r>
                <a:rPr lang="hy-AM" sz="2800" b="1" dirty="0">
                  <a:solidFill>
                    <a:srgbClr val="36485A"/>
                  </a:solidFill>
                </a:rPr>
                <a:t>Խնդիր 1</a:t>
              </a:r>
              <a:endParaRPr lang="hy-AM" sz="2800" dirty="0">
                <a:solidFill>
                  <a:srgbClr val="36485A"/>
                </a:solidFill>
              </a:endParaRPr>
            </a:p>
            <a:p>
              <a:pPr>
                <a:spcAft>
                  <a:spcPts val="6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Երիտասարդ</a:t>
              </a:r>
              <a:r>
                <a:rPr lang="en-US" dirty="0">
                  <a:solidFill>
                    <a:srgbClr val="36485A"/>
                  </a:solidFill>
                </a:rPr>
                <a:t> </a:t>
              </a:r>
              <a:r>
                <a:rPr lang="hy-AM" dirty="0">
                  <a:solidFill>
                    <a:srgbClr val="36485A"/>
                  </a:solidFill>
                </a:rPr>
                <a:t>մասնագետների կարողությունների հզորացում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2A7819B-60C3-424D-B8F3-A272770C161B}"/>
              </a:ext>
            </a:extLst>
          </p:cNvPr>
          <p:cNvGrpSpPr/>
          <p:nvPr/>
        </p:nvGrpSpPr>
        <p:grpSpPr>
          <a:xfrm>
            <a:off x="6366933" y="1923578"/>
            <a:ext cx="5587378" cy="1440000"/>
            <a:chOff x="508623" y="4216673"/>
            <a:chExt cx="5587378" cy="1440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99A9287-7C8C-4CAE-937C-E3813EE75527}"/>
                </a:ext>
              </a:extLst>
            </p:cNvPr>
            <p:cNvSpPr/>
            <p:nvPr/>
          </p:nvSpPr>
          <p:spPr>
            <a:xfrm>
              <a:off x="508623" y="4216673"/>
              <a:ext cx="5587378" cy="1440000"/>
            </a:xfrm>
            <a:prstGeom prst="rect">
              <a:avLst/>
            </a:prstGeom>
            <a:solidFill>
              <a:srgbClr val="E4F4C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tabLst>
                  <a:tab pos="3773488" algn="l"/>
                </a:tabLst>
              </a:pPr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533D6-2A30-4ABD-9D06-3D17E47B3127}"/>
                </a:ext>
              </a:extLst>
            </p:cNvPr>
            <p:cNvSpPr txBox="1"/>
            <p:nvPr/>
          </p:nvSpPr>
          <p:spPr>
            <a:xfrm>
              <a:off x="590866" y="4613507"/>
              <a:ext cx="52970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hy-AM" dirty="0">
                  <a:solidFill>
                    <a:srgbClr val="36485A"/>
                  </a:solidFill>
                </a:rPr>
                <a:t>Մեքենայաընթեռնելի տվյալների հենքերի ստեղծում – </a:t>
              </a:r>
              <a:r>
                <a:rPr lang="hy-AM" b="1" i="1" dirty="0">
                  <a:solidFill>
                    <a:srgbClr val="36485A"/>
                  </a:solidFill>
                </a:rPr>
                <a:t>1 հրատարակություն</a:t>
              </a:r>
              <a:endParaRPr lang="en-US" b="1" i="1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519E5A9-045F-406F-BB7D-425EFE452B47}"/>
              </a:ext>
            </a:extLst>
          </p:cNvPr>
          <p:cNvGrpSpPr/>
          <p:nvPr/>
        </p:nvGrpSpPr>
        <p:grpSpPr>
          <a:xfrm>
            <a:off x="6366933" y="4988318"/>
            <a:ext cx="5587378" cy="1440000"/>
            <a:chOff x="6096001" y="4206273"/>
            <a:chExt cx="5587378" cy="144000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C0EAAAD4-0515-4F30-B6FC-DB664866AEB6}"/>
                </a:ext>
              </a:extLst>
            </p:cNvPr>
            <p:cNvSpPr/>
            <p:nvPr/>
          </p:nvSpPr>
          <p:spPr>
            <a:xfrm>
              <a:off x="6096001" y="4206273"/>
              <a:ext cx="5587378" cy="1440000"/>
            </a:xfrm>
            <a:prstGeom prst="rect">
              <a:avLst/>
            </a:prstGeom>
            <a:solidFill>
              <a:srgbClr val="CCE1A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C182DD1-C4B8-4CE0-B325-5047AC866AAA}"/>
                </a:ext>
              </a:extLst>
            </p:cNvPr>
            <p:cNvSpPr txBox="1"/>
            <p:nvPr/>
          </p:nvSpPr>
          <p:spPr>
            <a:xfrm>
              <a:off x="6366936" y="4287637"/>
              <a:ext cx="5171303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6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Նոր մոնիթորինգային կայանի համար գնվել է սարքավորում</a:t>
              </a:r>
            </a:p>
            <a:p>
              <a:pPr algn="r"/>
              <a:r>
                <a:rPr lang="hy-AM" dirty="0">
                  <a:solidFill>
                    <a:srgbClr val="36485A"/>
                  </a:solidFill>
                </a:rPr>
                <a:t>Ներդրվում են նոր ռադիոքիմիական անալիտների որոծման ընթացակարգեր</a:t>
              </a:r>
              <a:endParaRPr lang="en-US" dirty="0">
                <a:solidFill>
                  <a:srgbClr val="36485A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9B8B3D-F170-414C-95B9-5004B36B5A81}"/>
              </a:ext>
            </a:extLst>
          </p:cNvPr>
          <p:cNvGrpSpPr/>
          <p:nvPr/>
        </p:nvGrpSpPr>
        <p:grpSpPr>
          <a:xfrm>
            <a:off x="6366933" y="3455948"/>
            <a:ext cx="5587378" cy="1440000"/>
            <a:chOff x="6096001" y="1841246"/>
            <a:chExt cx="5587378" cy="1440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F5CB0EC-5B8C-40E5-B7BB-148A305D4085}"/>
                </a:ext>
              </a:extLst>
            </p:cNvPr>
            <p:cNvSpPr/>
            <p:nvPr/>
          </p:nvSpPr>
          <p:spPr>
            <a:xfrm>
              <a:off x="6096001" y="1841246"/>
              <a:ext cx="5587378" cy="1440000"/>
            </a:xfrm>
            <a:prstGeom prst="rect">
              <a:avLst/>
            </a:prstGeom>
            <a:solidFill>
              <a:srgbClr val="A7DA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FC784FA-5A27-43EA-84BC-B80E1C8DBC39}"/>
                </a:ext>
              </a:extLst>
            </p:cNvPr>
            <p:cNvSpPr txBox="1"/>
            <p:nvPr/>
          </p:nvSpPr>
          <p:spPr>
            <a:xfrm>
              <a:off x="6241141" y="2099581"/>
              <a:ext cx="529709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hy-AM" dirty="0">
                  <a:solidFill>
                    <a:srgbClr val="36485A"/>
                  </a:solidFill>
                </a:rPr>
                <a:t>Գյումրի և Երևան քաղաքներում ռադոնի վտանգի գնահատում՝ ընթացիկ – 2028</a:t>
              </a:r>
            </a:p>
            <a:p>
              <a:pPr algn="r"/>
              <a:r>
                <a:rPr lang="hy-AM" b="1" i="1" dirty="0">
                  <a:solidFill>
                    <a:srgbClr val="36485A"/>
                  </a:solidFill>
                </a:rPr>
                <a:t>1 հրատարակություն</a:t>
              </a:r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85AD15E-BBD1-4D6C-B61C-2FC1805A96DE}"/>
              </a:ext>
            </a:extLst>
          </p:cNvPr>
          <p:cNvGrpSpPr/>
          <p:nvPr/>
        </p:nvGrpSpPr>
        <p:grpSpPr>
          <a:xfrm>
            <a:off x="6366933" y="391208"/>
            <a:ext cx="5587378" cy="1440000"/>
            <a:chOff x="508623" y="1841246"/>
            <a:chExt cx="5587378" cy="1440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FC7D9E8-A289-4353-88CE-3BA7EFBE356A}"/>
                </a:ext>
              </a:extLst>
            </p:cNvPr>
            <p:cNvSpPr/>
            <p:nvPr/>
          </p:nvSpPr>
          <p:spPr>
            <a:xfrm>
              <a:off x="508623" y="1841246"/>
              <a:ext cx="5587378" cy="1440000"/>
            </a:xfrm>
            <a:prstGeom prst="rect">
              <a:avLst/>
            </a:prstGeom>
            <a:solidFill>
              <a:srgbClr val="C7E7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36485A"/>
                </a:solidFill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C2459C3-4C71-4BE3-AED1-6DDF661BBDDE}"/>
                </a:ext>
              </a:extLst>
            </p:cNvPr>
            <p:cNvSpPr txBox="1"/>
            <p:nvPr/>
          </p:nvSpPr>
          <p:spPr>
            <a:xfrm>
              <a:off x="653762" y="2022637"/>
              <a:ext cx="517130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1200"/>
                </a:spcAft>
              </a:pPr>
              <a:r>
                <a:rPr lang="en-US" dirty="0">
                  <a:solidFill>
                    <a:srgbClr val="36485A"/>
                  </a:solidFill>
                </a:rPr>
                <a:t>Smart Code </a:t>
              </a:r>
              <a:r>
                <a:rPr lang="hy-AM" dirty="0">
                  <a:solidFill>
                    <a:srgbClr val="36485A"/>
                  </a:solidFill>
                </a:rPr>
                <a:t>ուսումնական ծրագիր</a:t>
              </a:r>
            </a:p>
            <a:p>
              <a:pPr algn="r">
                <a:spcAft>
                  <a:spcPts val="1200"/>
                </a:spcAft>
              </a:pPr>
              <a:r>
                <a:rPr lang="hy-AM" dirty="0">
                  <a:solidFill>
                    <a:srgbClr val="36485A"/>
                  </a:solidFill>
                </a:rPr>
                <a:t>Միջլաբորատոր փորձարկման ծրագիր Նովի Սադի համալսարանի հետ՝ 2027-2029 թթ</a:t>
              </a:r>
            </a:p>
          </p:txBody>
        </p:sp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6BD1C543-D13C-4469-B091-9337B533688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BA82AE0-5044-4F76-A19C-5D935C8362BA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58C7E8-2627-452A-92C7-20E86D3F4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3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33772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F4B5583-B4D0-E3DF-0BBC-3C153EBD058D}"/>
              </a:ext>
            </a:extLst>
          </p:cNvPr>
          <p:cNvGrpSpPr>
            <a:grpSpLocks noChangeAspect="1"/>
          </p:cNvGrpSpPr>
          <p:nvPr/>
        </p:nvGrpSpPr>
        <p:grpSpPr>
          <a:xfrm>
            <a:off x="-2099443" y="1093252"/>
            <a:ext cx="13782822" cy="5764747"/>
            <a:chOff x="6096001" y="1818967"/>
            <a:chExt cx="5587378" cy="233695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C108D23-35BC-1CC2-529D-89B3E0FDF7B7}"/>
                </a:ext>
              </a:extLst>
            </p:cNvPr>
            <p:cNvSpPr/>
            <p:nvPr/>
          </p:nvSpPr>
          <p:spPr>
            <a:xfrm>
              <a:off x="6096001" y="1818967"/>
              <a:ext cx="5587378" cy="2336954"/>
            </a:xfrm>
            <a:prstGeom prst="rect">
              <a:avLst/>
            </a:prstGeom>
            <a:solidFill>
              <a:srgbClr val="A7DA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CD9897C-F61A-83E7-7E82-93ABC6B37EC0}"/>
                </a:ext>
              </a:extLst>
            </p:cNvPr>
            <p:cNvSpPr txBox="1"/>
            <p:nvPr/>
          </p:nvSpPr>
          <p:spPr>
            <a:xfrm>
              <a:off x="7687089" y="2072419"/>
              <a:ext cx="3851149" cy="1335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spcAft>
                  <a:spcPts val="1200"/>
                </a:spcAft>
              </a:pPr>
              <a:r>
                <a:rPr lang="hy-AM" sz="6000" b="1" dirty="0">
                  <a:solidFill>
                    <a:srgbClr val="36485A"/>
                  </a:solidFill>
                </a:rPr>
                <a:t>Խնդիր 3</a:t>
              </a:r>
              <a:endParaRPr lang="hy-AM" sz="6000" dirty="0">
                <a:solidFill>
                  <a:srgbClr val="36485A"/>
                </a:solidFill>
              </a:endParaRPr>
            </a:p>
            <a:p>
              <a:pPr algn="r"/>
              <a:r>
                <a:rPr lang="hy-AM" sz="6000" dirty="0">
                  <a:solidFill>
                    <a:srgbClr val="36485A"/>
                  </a:solidFill>
                </a:rPr>
                <a:t>Խոշոր</a:t>
              </a:r>
              <a:r>
                <a:rPr lang="en-US" sz="6000" dirty="0">
                  <a:solidFill>
                    <a:srgbClr val="36485A"/>
                  </a:solidFill>
                </a:rPr>
                <a:t> </a:t>
              </a:r>
              <a:r>
                <a:rPr lang="hy-AM" sz="6000" dirty="0">
                  <a:solidFill>
                    <a:srgbClr val="36485A"/>
                  </a:solidFill>
                </a:rPr>
                <a:t>քաղաքում ռադոնի վտանգի գնահատում</a:t>
              </a:r>
            </a:p>
            <a:p>
              <a:pPr algn="r"/>
              <a:endParaRPr lang="en-US" dirty="0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6BDA7B68-414E-4DD6-A821-0D2A80810E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6D7B89-82C9-4DEC-88A9-EB1611F4AFC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FB2E89-A95E-4C01-B7E2-B5D10E570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4200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62CE614A-B6E5-4F8E-BB0F-5EAB3D0828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0D45D6C8-D3A1-43DE-A9BB-27A833C1A339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2FB2A0A3-A953-C314-8A91-0EE9C970F7BB}"/>
              </a:ext>
            </a:extLst>
          </p:cNvPr>
          <p:cNvSpPr/>
          <p:nvPr/>
        </p:nvSpPr>
        <p:spPr>
          <a:xfrm>
            <a:off x="711417" y="4896898"/>
            <a:ext cx="10744200" cy="729142"/>
          </a:xfrm>
          <a:custGeom>
            <a:avLst/>
            <a:gdLst>
              <a:gd name="connsiteX0" fmla="*/ 3092343 w 10744200"/>
              <a:gd name="connsiteY0" fmla="*/ 72727 h 343289"/>
              <a:gd name="connsiteX1" fmla="*/ 2971800 w 10744200"/>
              <a:gd name="connsiteY1" fmla="*/ 76382 h 343289"/>
              <a:gd name="connsiteX2" fmla="*/ 2235200 w 10744200"/>
              <a:gd name="connsiteY2" fmla="*/ 89082 h 343289"/>
              <a:gd name="connsiteX3" fmla="*/ 1968500 w 10744200"/>
              <a:gd name="connsiteY3" fmla="*/ 216082 h 343289"/>
              <a:gd name="connsiteX4" fmla="*/ 1397000 w 10744200"/>
              <a:gd name="connsiteY4" fmla="*/ 228782 h 343289"/>
              <a:gd name="connsiteX5" fmla="*/ 482600 w 10744200"/>
              <a:gd name="connsiteY5" fmla="*/ 190682 h 343289"/>
              <a:gd name="connsiteX6" fmla="*/ 0 w 10744200"/>
              <a:gd name="connsiteY6" fmla="*/ 76382 h 343289"/>
              <a:gd name="connsiteX7" fmla="*/ 7470023 w 10744200"/>
              <a:gd name="connsiteY7" fmla="*/ 67552 h 343289"/>
              <a:gd name="connsiteX8" fmla="*/ 5613400 w 10744200"/>
              <a:gd name="connsiteY8" fmla="*/ 216082 h 343289"/>
              <a:gd name="connsiteX9" fmla="*/ 5054600 w 10744200"/>
              <a:gd name="connsiteY9" fmla="*/ 343082 h 343289"/>
              <a:gd name="connsiteX10" fmla="*/ 4127500 w 10744200"/>
              <a:gd name="connsiteY10" fmla="*/ 241482 h 343289"/>
              <a:gd name="connsiteX11" fmla="*/ 3556000 w 10744200"/>
              <a:gd name="connsiteY11" fmla="*/ 76382 h 343289"/>
              <a:gd name="connsiteX12" fmla="*/ 3506709 w 10744200"/>
              <a:gd name="connsiteY12" fmla="*/ 72237 h 343289"/>
              <a:gd name="connsiteX13" fmla="*/ 3414415 w 10744200"/>
              <a:gd name="connsiteY13" fmla="*/ 64476 h 343289"/>
              <a:gd name="connsiteX14" fmla="*/ 3506709 w 10744200"/>
              <a:gd name="connsiteY14" fmla="*/ 72237 h 343289"/>
              <a:gd name="connsiteX15" fmla="*/ 3092343 w 10744200"/>
              <a:gd name="connsiteY15" fmla="*/ 72727 h 343289"/>
              <a:gd name="connsiteX16" fmla="*/ 3128863 w 10744200"/>
              <a:gd name="connsiteY16" fmla="*/ 71620 h 343289"/>
              <a:gd name="connsiteX17" fmla="*/ 3414415 w 10744200"/>
              <a:gd name="connsiteY17" fmla="*/ 64476 h 343289"/>
              <a:gd name="connsiteX18" fmla="*/ 9169400 w 10744200"/>
              <a:gd name="connsiteY18" fmla="*/ 182 h 343289"/>
              <a:gd name="connsiteX19" fmla="*/ 10236200 w 10744200"/>
              <a:gd name="connsiteY19" fmla="*/ 25582 h 343289"/>
              <a:gd name="connsiteX20" fmla="*/ 10744200 w 10744200"/>
              <a:gd name="connsiteY20" fmla="*/ 63682 h 343289"/>
              <a:gd name="connsiteX21" fmla="*/ 7470023 w 10744200"/>
              <a:gd name="connsiteY21" fmla="*/ 67552 h 343289"/>
              <a:gd name="connsiteX22" fmla="*/ 7835900 w 10744200"/>
              <a:gd name="connsiteY22" fmla="*/ 38282 h 343289"/>
              <a:gd name="connsiteX23" fmla="*/ 9169400 w 10744200"/>
              <a:gd name="connsiteY23" fmla="*/ 182 h 343289"/>
              <a:gd name="connsiteX0" fmla="*/ 3092343 w 10744200"/>
              <a:gd name="connsiteY0" fmla="*/ 72727 h 628876"/>
              <a:gd name="connsiteX1" fmla="*/ 2971800 w 10744200"/>
              <a:gd name="connsiteY1" fmla="*/ 76382 h 628876"/>
              <a:gd name="connsiteX2" fmla="*/ 2235200 w 10744200"/>
              <a:gd name="connsiteY2" fmla="*/ 89082 h 628876"/>
              <a:gd name="connsiteX3" fmla="*/ 1968500 w 10744200"/>
              <a:gd name="connsiteY3" fmla="*/ 216082 h 628876"/>
              <a:gd name="connsiteX4" fmla="*/ 1397000 w 10744200"/>
              <a:gd name="connsiteY4" fmla="*/ 228782 h 628876"/>
              <a:gd name="connsiteX5" fmla="*/ 482600 w 10744200"/>
              <a:gd name="connsiteY5" fmla="*/ 190682 h 628876"/>
              <a:gd name="connsiteX6" fmla="*/ 0 w 10744200"/>
              <a:gd name="connsiteY6" fmla="*/ 76382 h 628876"/>
              <a:gd name="connsiteX7" fmla="*/ 3092343 w 10744200"/>
              <a:gd name="connsiteY7" fmla="*/ 72727 h 628876"/>
              <a:gd name="connsiteX8" fmla="*/ 7470023 w 10744200"/>
              <a:gd name="connsiteY8" fmla="*/ 67552 h 628876"/>
              <a:gd name="connsiteX9" fmla="*/ 5613400 w 10744200"/>
              <a:gd name="connsiteY9" fmla="*/ 216082 h 628876"/>
              <a:gd name="connsiteX10" fmla="*/ 5054600 w 10744200"/>
              <a:gd name="connsiteY10" fmla="*/ 628832 h 628876"/>
              <a:gd name="connsiteX11" fmla="*/ 4127500 w 10744200"/>
              <a:gd name="connsiteY11" fmla="*/ 241482 h 628876"/>
              <a:gd name="connsiteX12" fmla="*/ 3556000 w 10744200"/>
              <a:gd name="connsiteY12" fmla="*/ 76382 h 628876"/>
              <a:gd name="connsiteX13" fmla="*/ 3506709 w 10744200"/>
              <a:gd name="connsiteY13" fmla="*/ 72237 h 628876"/>
              <a:gd name="connsiteX14" fmla="*/ 7470023 w 10744200"/>
              <a:gd name="connsiteY14" fmla="*/ 67552 h 628876"/>
              <a:gd name="connsiteX15" fmla="*/ 3414415 w 10744200"/>
              <a:gd name="connsiteY15" fmla="*/ 64476 h 628876"/>
              <a:gd name="connsiteX16" fmla="*/ 3506709 w 10744200"/>
              <a:gd name="connsiteY16" fmla="*/ 72237 h 628876"/>
              <a:gd name="connsiteX17" fmla="*/ 3092343 w 10744200"/>
              <a:gd name="connsiteY17" fmla="*/ 72727 h 628876"/>
              <a:gd name="connsiteX18" fmla="*/ 3128863 w 10744200"/>
              <a:gd name="connsiteY18" fmla="*/ 71620 h 628876"/>
              <a:gd name="connsiteX19" fmla="*/ 3414415 w 10744200"/>
              <a:gd name="connsiteY19" fmla="*/ 64476 h 628876"/>
              <a:gd name="connsiteX20" fmla="*/ 9169400 w 10744200"/>
              <a:gd name="connsiteY20" fmla="*/ 182 h 628876"/>
              <a:gd name="connsiteX21" fmla="*/ 10236200 w 10744200"/>
              <a:gd name="connsiteY21" fmla="*/ 25582 h 628876"/>
              <a:gd name="connsiteX22" fmla="*/ 10744200 w 10744200"/>
              <a:gd name="connsiteY22" fmla="*/ 63682 h 628876"/>
              <a:gd name="connsiteX23" fmla="*/ 7470023 w 10744200"/>
              <a:gd name="connsiteY23" fmla="*/ 67552 h 628876"/>
              <a:gd name="connsiteX24" fmla="*/ 7835900 w 10744200"/>
              <a:gd name="connsiteY24" fmla="*/ 38282 h 628876"/>
              <a:gd name="connsiteX25" fmla="*/ 9169400 w 10744200"/>
              <a:gd name="connsiteY25" fmla="*/ 182 h 628876"/>
              <a:gd name="connsiteX0" fmla="*/ 3092343 w 10744200"/>
              <a:gd name="connsiteY0" fmla="*/ 72727 h 711382"/>
              <a:gd name="connsiteX1" fmla="*/ 2971800 w 10744200"/>
              <a:gd name="connsiteY1" fmla="*/ 76382 h 711382"/>
              <a:gd name="connsiteX2" fmla="*/ 2235200 w 10744200"/>
              <a:gd name="connsiteY2" fmla="*/ 89082 h 711382"/>
              <a:gd name="connsiteX3" fmla="*/ 1968500 w 10744200"/>
              <a:gd name="connsiteY3" fmla="*/ 216082 h 711382"/>
              <a:gd name="connsiteX4" fmla="*/ 1397000 w 10744200"/>
              <a:gd name="connsiteY4" fmla="*/ 228782 h 711382"/>
              <a:gd name="connsiteX5" fmla="*/ 482600 w 10744200"/>
              <a:gd name="connsiteY5" fmla="*/ 190682 h 711382"/>
              <a:gd name="connsiteX6" fmla="*/ 0 w 10744200"/>
              <a:gd name="connsiteY6" fmla="*/ 76382 h 711382"/>
              <a:gd name="connsiteX7" fmla="*/ 3092343 w 10744200"/>
              <a:gd name="connsiteY7" fmla="*/ 72727 h 711382"/>
              <a:gd name="connsiteX8" fmla="*/ 7470023 w 10744200"/>
              <a:gd name="connsiteY8" fmla="*/ 67552 h 711382"/>
              <a:gd name="connsiteX9" fmla="*/ 5880100 w 10744200"/>
              <a:gd name="connsiteY9" fmla="*/ 711382 h 711382"/>
              <a:gd name="connsiteX10" fmla="*/ 5054600 w 10744200"/>
              <a:gd name="connsiteY10" fmla="*/ 628832 h 711382"/>
              <a:gd name="connsiteX11" fmla="*/ 4127500 w 10744200"/>
              <a:gd name="connsiteY11" fmla="*/ 241482 h 711382"/>
              <a:gd name="connsiteX12" fmla="*/ 3556000 w 10744200"/>
              <a:gd name="connsiteY12" fmla="*/ 76382 h 711382"/>
              <a:gd name="connsiteX13" fmla="*/ 3506709 w 10744200"/>
              <a:gd name="connsiteY13" fmla="*/ 72237 h 711382"/>
              <a:gd name="connsiteX14" fmla="*/ 7470023 w 10744200"/>
              <a:gd name="connsiteY14" fmla="*/ 67552 h 711382"/>
              <a:gd name="connsiteX15" fmla="*/ 3414415 w 10744200"/>
              <a:gd name="connsiteY15" fmla="*/ 64476 h 711382"/>
              <a:gd name="connsiteX16" fmla="*/ 3506709 w 10744200"/>
              <a:gd name="connsiteY16" fmla="*/ 72237 h 711382"/>
              <a:gd name="connsiteX17" fmla="*/ 3092343 w 10744200"/>
              <a:gd name="connsiteY17" fmla="*/ 72727 h 711382"/>
              <a:gd name="connsiteX18" fmla="*/ 3128863 w 10744200"/>
              <a:gd name="connsiteY18" fmla="*/ 71620 h 711382"/>
              <a:gd name="connsiteX19" fmla="*/ 3414415 w 10744200"/>
              <a:gd name="connsiteY19" fmla="*/ 64476 h 711382"/>
              <a:gd name="connsiteX20" fmla="*/ 9169400 w 10744200"/>
              <a:gd name="connsiteY20" fmla="*/ 182 h 711382"/>
              <a:gd name="connsiteX21" fmla="*/ 10236200 w 10744200"/>
              <a:gd name="connsiteY21" fmla="*/ 25582 h 711382"/>
              <a:gd name="connsiteX22" fmla="*/ 10744200 w 10744200"/>
              <a:gd name="connsiteY22" fmla="*/ 63682 h 711382"/>
              <a:gd name="connsiteX23" fmla="*/ 7470023 w 10744200"/>
              <a:gd name="connsiteY23" fmla="*/ 67552 h 711382"/>
              <a:gd name="connsiteX24" fmla="*/ 7835900 w 10744200"/>
              <a:gd name="connsiteY24" fmla="*/ 38282 h 711382"/>
              <a:gd name="connsiteX25" fmla="*/ 9169400 w 10744200"/>
              <a:gd name="connsiteY25" fmla="*/ 182 h 711382"/>
              <a:gd name="connsiteX0" fmla="*/ 3092343 w 10744200"/>
              <a:gd name="connsiteY0" fmla="*/ 92526 h 731181"/>
              <a:gd name="connsiteX1" fmla="*/ 2971800 w 10744200"/>
              <a:gd name="connsiteY1" fmla="*/ 96181 h 731181"/>
              <a:gd name="connsiteX2" fmla="*/ 2235200 w 10744200"/>
              <a:gd name="connsiteY2" fmla="*/ 108881 h 731181"/>
              <a:gd name="connsiteX3" fmla="*/ 1968500 w 10744200"/>
              <a:gd name="connsiteY3" fmla="*/ 235881 h 731181"/>
              <a:gd name="connsiteX4" fmla="*/ 1397000 w 10744200"/>
              <a:gd name="connsiteY4" fmla="*/ 248581 h 731181"/>
              <a:gd name="connsiteX5" fmla="*/ 482600 w 10744200"/>
              <a:gd name="connsiteY5" fmla="*/ 210481 h 731181"/>
              <a:gd name="connsiteX6" fmla="*/ 0 w 10744200"/>
              <a:gd name="connsiteY6" fmla="*/ 96181 h 731181"/>
              <a:gd name="connsiteX7" fmla="*/ 3092343 w 10744200"/>
              <a:gd name="connsiteY7" fmla="*/ 92526 h 731181"/>
              <a:gd name="connsiteX8" fmla="*/ 7470023 w 10744200"/>
              <a:gd name="connsiteY8" fmla="*/ 87351 h 731181"/>
              <a:gd name="connsiteX9" fmla="*/ 5880100 w 10744200"/>
              <a:gd name="connsiteY9" fmla="*/ 731181 h 731181"/>
              <a:gd name="connsiteX10" fmla="*/ 5054600 w 10744200"/>
              <a:gd name="connsiteY10" fmla="*/ 648631 h 731181"/>
              <a:gd name="connsiteX11" fmla="*/ 4127500 w 10744200"/>
              <a:gd name="connsiteY11" fmla="*/ 261281 h 731181"/>
              <a:gd name="connsiteX12" fmla="*/ 3556000 w 10744200"/>
              <a:gd name="connsiteY12" fmla="*/ 96181 h 731181"/>
              <a:gd name="connsiteX13" fmla="*/ 3506709 w 10744200"/>
              <a:gd name="connsiteY13" fmla="*/ 92036 h 731181"/>
              <a:gd name="connsiteX14" fmla="*/ 7470023 w 10744200"/>
              <a:gd name="connsiteY14" fmla="*/ 87351 h 731181"/>
              <a:gd name="connsiteX15" fmla="*/ 3414415 w 10744200"/>
              <a:gd name="connsiteY15" fmla="*/ 84275 h 731181"/>
              <a:gd name="connsiteX16" fmla="*/ 3506709 w 10744200"/>
              <a:gd name="connsiteY16" fmla="*/ 92036 h 731181"/>
              <a:gd name="connsiteX17" fmla="*/ 3092343 w 10744200"/>
              <a:gd name="connsiteY17" fmla="*/ 92526 h 731181"/>
              <a:gd name="connsiteX18" fmla="*/ 3128863 w 10744200"/>
              <a:gd name="connsiteY18" fmla="*/ 91419 h 731181"/>
              <a:gd name="connsiteX19" fmla="*/ 3414415 w 10744200"/>
              <a:gd name="connsiteY19" fmla="*/ 84275 h 731181"/>
              <a:gd name="connsiteX20" fmla="*/ 9169400 w 10744200"/>
              <a:gd name="connsiteY20" fmla="*/ 19981 h 731181"/>
              <a:gd name="connsiteX21" fmla="*/ 10236200 w 10744200"/>
              <a:gd name="connsiteY21" fmla="*/ 45381 h 731181"/>
              <a:gd name="connsiteX22" fmla="*/ 10744200 w 10744200"/>
              <a:gd name="connsiteY22" fmla="*/ 83481 h 731181"/>
              <a:gd name="connsiteX23" fmla="*/ 7470023 w 10744200"/>
              <a:gd name="connsiteY23" fmla="*/ 87351 h 731181"/>
              <a:gd name="connsiteX24" fmla="*/ 7835900 w 10744200"/>
              <a:gd name="connsiteY24" fmla="*/ 362881 h 731181"/>
              <a:gd name="connsiteX25" fmla="*/ 9169400 w 10744200"/>
              <a:gd name="connsiteY25" fmla="*/ 19981 h 731181"/>
              <a:gd name="connsiteX0" fmla="*/ 3092343 w 10744200"/>
              <a:gd name="connsiteY0" fmla="*/ 92526 h 731181"/>
              <a:gd name="connsiteX1" fmla="*/ 2971800 w 10744200"/>
              <a:gd name="connsiteY1" fmla="*/ 96181 h 731181"/>
              <a:gd name="connsiteX2" fmla="*/ 2235200 w 10744200"/>
              <a:gd name="connsiteY2" fmla="*/ 108881 h 731181"/>
              <a:gd name="connsiteX3" fmla="*/ 1968500 w 10744200"/>
              <a:gd name="connsiteY3" fmla="*/ 235881 h 731181"/>
              <a:gd name="connsiteX4" fmla="*/ 1397000 w 10744200"/>
              <a:gd name="connsiteY4" fmla="*/ 248581 h 731181"/>
              <a:gd name="connsiteX5" fmla="*/ 482600 w 10744200"/>
              <a:gd name="connsiteY5" fmla="*/ 210481 h 731181"/>
              <a:gd name="connsiteX6" fmla="*/ 0 w 10744200"/>
              <a:gd name="connsiteY6" fmla="*/ 96181 h 731181"/>
              <a:gd name="connsiteX7" fmla="*/ 3092343 w 10744200"/>
              <a:gd name="connsiteY7" fmla="*/ 92526 h 731181"/>
              <a:gd name="connsiteX8" fmla="*/ 7470023 w 10744200"/>
              <a:gd name="connsiteY8" fmla="*/ 87351 h 731181"/>
              <a:gd name="connsiteX9" fmla="*/ 5880100 w 10744200"/>
              <a:gd name="connsiteY9" fmla="*/ 731181 h 731181"/>
              <a:gd name="connsiteX10" fmla="*/ 5054600 w 10744200"/>
              <a:gd name="connsiteY10" fmla="*/ 648631 h 731181"/>
              <a:gd name="connsiteX11" fmla="*/ 4127500 w 10744200"/>
              <a:gd name="connsiteY11" fmla="*/ 261281 h 731181"/>
              <a:gd name="connsiteX12" fmla="*/ 3556000 w 10744200"/>
              <a:gd name="connsiteY12" fmla="*/ 96181 h 731181"/>
              <a:gd name="connsiteX13" fmla="*/ 3506709 w 10744200"/>
              <a:gd name="connsiteY13" fmla="*/ 92036 h 731181"/>
              <a:gd name="connsiteX14" fmla="*/ 7470023 w 10744200"/>
              <a:gd name="connsiteY14" fmla="*/ 87351 h 731181"/>
              <a:gd name="connsiteX15" fmla="*/ 3414415 w 10744200"/>
              <a:gd name="connsiteY15" fmla="*/ 84275 h 731181"/>
              <a:gd name="connsiteX16" fmla="*/ 3506709 w 10744200"/>
              <a:gd name="connsiteY16" fmla="*/ 92036 h 731181"/>
              <a:gd name="connsiteX17" fmla="*/ 3092343 w 10744200"/>
              <a:gd name="connsiteY17" fmla="*/ 92526 h 731181"/>
              <a:gd name="connsiteX18" fmla="*/ 3128863 w 10744200"/>
              <a:gd name="connsiteY18" fmla="*/ 91419 h 731181"/>
              <a:gd name="connsiteX19" fmla="*/ 3414415 w 10744200"/>
              <a:gd name="connsiteY19" fmla="*/ 84275 h 731181"/>
              <a:gd name="connsiteX20" fmla="*/ 9169400 w 10744200"/>
              <a:gd name="connsiteY20" fmla="*/ 19981 h 731181"/>
              <a:gd name="connsiteX21" fmla="*/ 10236200 w 10744200"/>
              <a:gd name="connsiteY21" fmla="*/ 45381 h 731181"/>
              <a:gd name="connsiteX22" fmla="*/ 10744200 w 10744200"/>
              <a:gd name="connsiteY22" fmla="*/ 83481 h 731181"/>
              <a:gd name="connsiteX23" fmla="*/ 7470023 w 10744200"/>
              <a:gd name="connsiteY23" fmla="*/ 87351 h 731181"/>
              <a:gd name="connsiteX24" fmla="*/ 7835900 w 10744200"/>
              <a:gd name="connsiteY24" fmla="*/ 362881 h 731181"/>
              <a:gd name="connsiteX25" fmla="*/ 9169400 w 10744200"/>
              <a:gd name="connsiteY25" fmla="*/ 19981 h 731181"/>
              <a:gd name="connsiteX0" fmla="*/ 3092343 w 10744200"/>
              <a:gd name="connsiteY0" fmla="*/ 90487 h 729142"/>
              <a:gd name="connsiteX1" fmla="*/ 2971800 w 10744200"/>
              <a:gd name="connsiteY1" fmla="*/ 94142 h 729142"/>
              <a:gd name="connsiteX2" fmla="*/ 2235200 w 10744200"/>
              <a:gd name="connsiteY2" fmla="*/ 106842 h 729142"/>
              <a:gd name="connsiteX3" fmla="*/ 1968500 w 10744200"/>
              <a:gd name="connsiteY3" fmla="*/ 233842 h 729142"/>
              <a:gd name="connsiteX4" fmla="*/ 1397000 w 10744200"/>
              <a:gd name="connsiteY4" fmla="*/ 246542 h 729142"/>
              <a:gd name="connsiteX5" fmla="*/ 482600 w 10744200"/>
              <a:gd name="connsiteY5" fmla="*/ 208442 h 729142"/>
              <a:gd name="connsiteX6" fmla="*/ 0 w 10744200"/>
              <a:gd name="connsiteY6" fmla="*/ 94142 h 729142"/>
              <a:gd name="connsiteX7" fmla="*/ 3092343 w 10744200"/>
              <a:gd name="connsiteY7" fmla="*/ 90487 h 729142"/>
              <a:gd name="connsiteX8" fmla="*/ 7470023 w 10744200"/>
              <a:gd name="connsiteY8" fmla="*/ 85312 h 729142"/>
              <a:gd name="connsiteX9" fmla="*/ 5880100 w 10744200"/>
              <a:gd name="connsiteY9" fmla="*/ 729142 h 729142"/>
              <a:gd name="connsiteX10" fmla="*/ 5054600 w 10744200"/>
              <a:gd name="connsiteY10" fmla="*/ 646592 h 729142"/>
              <a:gd name="connsiteX11" fmla="*/ 4127500 w 10744200"/>
              <a:gd name="connsiteY11" fmla="*/ 259242 h 729142"/>
              <a:gd name="connsiteX12" fmla="*/ 3556000 w 10744200"/>
              <a:gd name="connsiteY12" fmla="*/ 94142 h 729142"/>
              <a:gd name="connsiteX13" fmla="*/ 3506709 w 10744200"/>
              <a:gd name="connsiteY13" fmla="*/ 89997 h 729142"/>
              <a:gd name="connsiteX14" fmla="*/ 7470023 w 10744200"/>
              <a:gd name="connsiteY14" fmla="*/ 85312 h 729142"/>
              <a:gd name="connsiteX15" fmla="*/ 3414415 w 10744200"/>
              <a:gd name="connsiteY15" fmla="*/ 82236 h 729142"/>
              <a:gd name="connsiteX16" fmla="*/ 3506709 w 10744200"/>
              <a:gd name="connsiteY16" fmla="*/ 89997 h 729142"/>
              <a:gd name="connsiteX17" fmla="*/ 3092343 w 10744200"/>
              <a:gd name="connsiteY17" fmla="*/ 90487 h 729142"/>
              <a:gd name="connsiteX18" fmla="*/ 3128863 w 10744200"/>
              <a:gd name="connsiteY18" fmla="*/ 89380 h 729142"/>
              <a:gd name="connsiteX19" fmla="*/ 3414415 w 10744200"/>
              <a:gd name="connsiteY19" fmla="*/ 82236 h 729142"/>
              <a:gd name="connsiteX20" fmla="*/ 9169400 w 10744200"/>
              <a:gd name="connsiteY20" fmla="*/ 17942 h 729142"/>
              <a:gd name="connsiteX21" fmla="*/ 10236200 w 10744200"/>
              <a:gd name="connsiteY21" fmla="*/ 43342 h 729142"/>
              <a:gd name="connsiteX22" fmla="*/ 10744200 w 10744200"/>
              <a:gd name="connsiteY22" fmla="*/ 81442 h 729142"/>
              <a:gd name="connsiteX23" fmla="*/ 7470023 w 10744200"/>
              <a:gd name="connsiteY23" fmla="*/ 85312 h 729142"/>
              <a:gd name="connsiteX24" fmla="*/ 8109277 w 10744200"/>
              <a:gd name="connsiteY24" fmla="*/ 332562 h 729142"/>
              <a:gd name="connsiteX25" fmla="*/ 9169400 w 10744200"/>
              <a:gd name="connsiteY25" fmla="*/ 17942 h 729142"/>
              <a:gd name="connsiteX0" fmla="*/ 3092343 w 10744200"/>
              <a:gd name="connsiteY0" fmla="*/ 90487 h 729142"/>
              <a:gd name="connsiteX1" fmla="*/ 2971800 w 10744200"/>
              <a:gd name="connsiteY1" fmla="*/ 94142 h 729142"/>
              <a:gd name="connsiteX2" fmla="*/ 2235200 w 10744200"/>
              <a:gd name="connsiteY2" fmla="*/ 106842 h 729142"/>
              <a:gd name="connsiteX3" fmla="*/ 1968500 w 10744200"/>
              <a:gd name="connsiteY3" fmla="*/ 233842 h 729142"/>
              <a:gd name="connsiteX4" fmla="*/ 1397000 w 10744200"/>
              <a:gd name="connsiteY4" fmla="*/ 246542 h 729142"/>
              <a:gd name="connsiteX5" fmla="*/ 482600 w 10744200"/>
              <a:gd name="connsiteY5" fmla="*/ 208442 h 729142"/>
              <a:gd name="connsiteX6" fmla="*/ 0 w 10744200"/>
              <a:gd name="connsiteY6" fmla="*/ 94142 h 729142"/>
              <a:gd name="connsiteX7" fmla="*/ 3092343 w 10744200"/>
              <a:gd name="connsiteY7" fmla="*/ 90487 h 729142"/>
              <a:gd name="connsiteX8" fmla="*/ 7470023 w 10744200"/>
              <a:gd name="connsiteY8" fmla="*/ 85312 h 729142"/>
              <a:gd name="connsiteX9" fmla="*/ 5880100 w 10744200"/>
              <a:gd name="connsiteY9" fmla="*/ 729142 h 729142"/>
              <a:gd name="connsiteX10" fmla="*/ 5054600 w 10744200"/>
              <a:gd name="connsiteY10" fmla="*/ 646592 h 729142"/>
              <a:gd name="connsiteX11" fmla="*/ 4127500 w 10744200"/>
              <a:gd name="connsiteY11" fmla="*/ 259242 h 729142"/>
              <a:gd name="connsiteX12" fmla="*/ 3556000 w 10744200"/>
              <a:gd name="connsiteY12" fmla="*/ 94142 h 729142"/>
              <a:gd name="connsiteX13" fmla="*/ 3506709 w 10744200"/>
              <a:gd name="connsiteY13" fmla="*/ 89997 h 729142"/>
              <a:gd name="connsiteX14" fmla="*/ 7470023 w 10744200"/>
              <a:gd name="connsiteY14" fmla="*/ 85312 h 729142"/>
              <a:gd name="connsiteX15" fmla="*/ 3414415 w 10744200"/>
              <a:gd name="connsiteY15" fmla="*/ 82236 h 729142"/>
              <a:gd name="connsiteX16" fmla="*/ 3506709 w 10744200"/>
              <a:gd name="connsiteY16" fmla="*/ 89997 h 729142"/>
              <a:gd name="connsiteX17" fmla="*/ 3092343 w 10744200"/>
              <a:gd name="connsiteY17" fmla="*/ 90487 h 729142"/>
              <a:gd name="connsiteX18" fmla="*/ 3128863 w 10744200"/>
              <a:gd name="connsiteY18" fmla="*/ 89380 h 729142"/>
              <a:gd name="connsiteX19" fmla="*/ 3414415 w 10744200"/>
              <a:gd name="connsiteY19" fmla="*/ 82236 h 729142"/>
              <a:gd name="connsiteX20" fmla="*/ 9169400 w 10744200"/>
              <a:gd name="connsiteY20" fmla="*/ 17942 h 729142"/>
              <a:gd name="connsiteX21" fmla="*/ 10236200 w 10744200"/>
              <a:gd name="connsiteY21" fmla="*/ 43342 h 729142"/>
              <a:gd name="connsiteX22" fmla="*/ 10744200 w 10744200"/>
              <a:gd name="connsiteY22" fmla="*/ 81442 h 729142"/>
              <a:gd name="connsiteX23" fmla="*/ 7470023 w 10744200"/>
              <a:gd name="connsiteY23" fmla="*/ 85312 h 729142"/>
              <a:gd name="connsiteX24" fmla="*/ 8109277 w 10744200"/>
              <a:gd name="connsiteY24" fmla="*/ 332562 h 729142"/>
              <a:gd name="connsiteX25" fmla="*/ 9169400 w 10744200"/>
              <a:gd name="connsiteY25" fmla="*/ 17942 h 729142"/>
              <a:gd name="connsiteX0" fmla="*/ 3092343 w 10744200"/>
              <a:gd name="connsiteY0" fmla="*/ 90487 h 729142"/>
              <a:gd name="connsiteX1" fmla="*/ 2971800 w 10744200"/>
              <a:gd name="connsiteY1" fmla="*/ 94142 h 729142"/>
              <a:gd name="connsiteX2" fmla="*/ 2235200 w 10744200"/>
              <a:gd name="connsiteY2" fmla="*/ 106842 h 729142"/>
              <a:gd name="connsiteX3" fmla="*/ 1968500 w 10744200"/>
              <a:gd name="connsiteY3" fmla="*/ 233842 h 729142"/>
              <a:gd name="connsiteX4" fmla="*/ 1397000 w 10744200"/>
              <a:gd name="connsiteY4" fmla="*/ 246542 h 729142"/>
              <a:gd name="connsiteX5" fmla="*/ 482600 w 10744200"/>
              <a:gd name="connsiteY5" fmla="*/ 208442 h 729142"/>
              <a:gd name="connsiteX6" fmla="*/ 0 w 10744200"/>
              <a:gd name="connsiteY6" fmla="*/ 94142 h 729142"/>
              <a:gd name="connsiteX7" fmla="*/ 3092343 w 10744200"/>
              <a:gd name="connsiteY7" fmla="*/ 90487 h 729142"/>
              <a:gd name="connsiteX8" fmla="*/ 7470023 w 10744200"/>
              <a:gd name="connsiteY8" fmla="*/ 85312 h 729142"/>
              <a:gd name="connsiteX9" fmla="*/ 5880100 w 10744200"/>
              <a:gd name="connsiteY9" fmla="*/ 729142 h 729142"/>
              <a:gd name="connsiteX10" fmla="*/ 5054600 w 10744200"/>
              <a:gd name="connsiteY10" fmla="*/ 646592 h 729142"/>
              <a:gd name="connsiteX11" fmla="*/ 4127500 w 10744200"/>
              <a:gd name="connsiteY11" fmla="*/ 259242 h 729142"/>
              <a:gd name="connsiteX12" fmla="*/ 3556000 w 10744200"/>
              <a:gd name="connsiteY12" fmla="*/ 94142 h 729142"/>
              <a:gd name="connsiteX13" fmla="*/ 3506709 w 10744200"/>
              <a:gd name="connsiteY13" fmla="*/ 89997 h 729142"/>
              <a:gd name="connsiteX14" fmla="*/ 6073612 w 10744200"/>
              <a:gd name="connsiteY14" fmla="*/ 137133 h 729142"/>
              <a:gd name="connsiteX15" fmla="*/ 7470023 w 10744200"/>
              <a:gd name="connsiteY15" fmla="*/ 85312 h 729142"/>
              <a:gd name="connsiteX16" fmla="*/ 3414415 w 10744200"/>
              <a:gd name="connsiteY16" fmla="*/ 82236 h 729142"/>
              <a:gd name="connsiteX17" fmla="*/ 3506709 w 10744200"/>
              <a:gd name="connsiteY17" fmla="*/ 89997 h 729142"/>
              <a:gd name="connsiteX18" fmla="*/ 3092343 w 10744200"/>
              <a:gd name="connsiteY18" fmla="*/ 90487 h 729142"/>
              <a:gd name="connsiteX19" fmla="*/ 3128863 w 10744200"/>
              <a:gd name="connsiteY19" fmla="*/ 89380 h 729142"/>
              <a:gd name="connsiteX20" fmla="*/ 3414415 w 10744200"/>
              <a:gd name="connsiteY20" fmla="*/ 82236 h 729142"/>
              <a:gd name="connsiteX21" fmla="*/ 9169400 w 10744200"/>
              <a:gd name="connsiteY21" fmla="*/ 17942 h 729142"/>
              <a:gd name="connsiteX22" fmla="*/ 10236200 w 10744200"/>
              <a:gd name="connsiteY22" fmla="*/ 43342 h 729142"/>
              <a:gd name="connsiteX23" fmla="*/ 10744200 w 10744200"/>
              <a:gd name="connsiteY23" fmla="*/ 81442 h 729142"/>
              <a:gd name="connsiteX24" fmla="*/ 7470023 w 10744200"/>
              <a:gd name="connsiteY24" fmla="*/ 85312 h 729142"/>
              <a:gd name="connsiteX25" fmla="*/ 8109277 w 10744200"/>
              <a:gd name="connsiteY25" fmla="*/ 332562 h 729142"/>
              <a:gd name="connsiteX26" fmla="*/ 9169400 w 10744200"/>
              <a:gd name="connsiteY26" fmla="*/ 17942 h 729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44200" h="729142">
                <a:moveTo>
                  <a:pt x="3092343" y="90487"/>
                </a:moveTo>
                <a:lnTo>
                  <a:pt x="2971800" y="94142"/>
                </a:lnTo>
                <a:lnTo>
                  <a:pt x="2235200" y="106842"/>
                </a:lnTo>
                <a:cubicBezTo>
                  <a:pt x="2067983" y="130125"/>
                  <a:pt x="2108200" y="210559"/>
                  <a:pt x="1968500" y="233842"/>
                </a:cubicBezTo>
                <a:lnTo>
                  <a:pt x="1397000" y="246542"/>
                </a:lnTo>
                <a:cubicBezTo>
                  <a:pt x="1149350" y="242309"/>
                  <a:pt x="715433" y="233842"/>
                  <a:pt x="482600" y="208442"/>
                </a:cubicBezTo>
                <a:cubicBezTo>
                  <a:pt x="249767" y="183042"/>
                  <a:pt x="124883" y="138592"/>
                  <a:pt x="0" y="94142"/>
                </a:cubicBezTo>
                <a:lnTo>
                  <a:pt x="3092343" y="90487"/>
                </a:lnTo>
                <a:close/>
                <a:moveTo>
                  <a:pt x="7470023" y="85312"/>
                </a:moveTo>
                <a:cubicBezTo>
                  <a:pt x="7590498" y="224507"/>
                  <a:pt x="6410074" y="514532"/>
                  <a:pt x="5880100" y="729142"/>
                </a:cubicBezTo>
                <a:cubicBezTo>
                  <a:pt x="5431367" y="697392"/>
                  <a:pt x="5346700" y="724909"/>
                  <a:pt x="5054600" y="646592"/>
                </a:cubicBezTo>
                <a:cubicBezTo>
                  <a:pt x="4762500" y="568275"/>
                  <a:pt x="4377267" y="351317"/>
                  <a:pt x="4127500" y="259242"/>
                </a:cubicBezTo>
                <a:cubicBezTo>
                  <a:pt x="3877733" y="167167"/>
                  <a:pt x="3748617" y="121659"/>
                  <a:pt x="3556000" y="94142"/>
                </a:cubicBezTo>
                <a:lnTo>
                  <a:pt x="3506709" y="89997"/>
                </a:lnTo>
                <a:cubicBezTo>
                  <a:pt x="4308925" y="86855"/>
                  <a:pt x="5271396" y="140275"/>
                  <a:pt x="6073612" y="137133"/>
                </a:cubicBezTo>
                <a:lnTo>
                  <a:pt x="7470023" y="85312"/>
                </a:lnTo>
                <a:close/>
                <a:moveTo>
                  <a:pt x="3414415" y="82236"/>
                </a:moveTo>
                <a:lnTo>
                  <a:pt x="3506709" y="89997"/>
                </a:lnTo>
                <a:lnTo>
                  <a:pt x="3092343" y="90487"/>
                </a:lnTo>
                <a:lnTo>
                  <a:pt x="3128863" y="89380"/>
                </a:lnTo>
                <a:cubicBezTo>
                  <a:pt x="3228942" y="84882"/>
                  <a:pt x="3321215" y="79325"/>
                  <a:pt x="3414415" y="82236"/>
                </a:cubicBezTo>
                <a:close/>
                <a:moveTo>
                  <a:pt x="9169400" y="17942"/>
                </a:moveTo>
                <a:cubicBezTo>
                  <a:pt x="9523887" y="-30261"/>
                  <a:pt x="9973733" y="32759"/>
                  <a:pt x="10236200" y="43342"/>
                </a:cubicBezTo>
                <a:cubicBezTo>
                  <a:pt x="10498667" y="53925"/>
                  <a:pt x="10621433" y="67683"/>
                  <a:pt x="10744200" y="81442"/>
                </a:cubicBezTo>
                <a:lnTo>
                  <a:pt x="7470023" y="85312"/>
                </a:lnTo>
                <a:lnTo>
                  <a:pt x="8109277" y="332562"/>
                </a:lnTo>
                <a:cubicBezTo>
                  <a:pt x="8890480" y="183457"/>
                  <a:pt x="8814913" y="66145"/>
                  <a:pt x="9169400" y="17942"/>
                </a:cubicBezTo>
                <a:close/>
              </a:path>
            </a:pathLst>
          </a:custGeom>
          <a:pattFill prst="weave">
            <a:fgClr>
              <a:schemeClr val="tx1"/>
            </a:fgClr>
            <a:bgClr>
              <a:schemeClr val="bg1">
                <a:lumMod val="65000"/>
              </a:schemeClr>
            </a:bgClr>
          </a:pattFill>
          <a:ln>
            <a:solidFill>
              <a:srgbClr val="6633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Family with two children">
            <a:extLst>
              <a:ext uri="{FF2B5EF4-FFF2-40B4-BE49-F238E27FC236}">
                <a16:creationId xmlns:a16="http://schemas.microsoft.com/office/drawing/2014/main" id="{FD619C2D-BE76-5AB2-37EA-0872FF61D8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13424" y="3256789"/>
            <a:ext cx="2125536" cy="212553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EC4B084-1D91-4D7D-73A5-1AEB6BAE2300}"/>
              </a:ext>
            </a:extLst>
          </p:cNvPr>
          <p:cNvGrpSpPr/>
          <p:nvPr/>
        </p:nvGrpSpPr>
        <p:grpSpPr>
          <a:xfrm>
            <a:off x="3559515" y="5648997"/>
            <a:ext cx="4277132" cy="987303"/>
            <a:chOff x="3559515" y="5648997"/>
            <a:chExt cx="4277132" cy="987303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ED88D62-FE84-0C59-8F1E-04F73535DC91}"/>
                </a:ext>
              </a:extLst>
            </p:cNvPr>
            <p:cNvSpPr txBox="1"/>
            <p:nvPr/>
          </p:nvSpPr>
          <p:spPr>
            <a:xfrm>
              <a:off x="3559515" y="6025876"/>
              <a:ext cx="4277132" cy="61042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>
                <a:spcAft>
                  <a:spcPts val="200"/>
                </a:spcAft>
              </a:pPr>
              <a:r>
                <a:rPr lang="hy-AM" sz="1600" dirty="0">
                  <a:solidFill>
                    <a:srgbClr val="36485A"/>
                  </a:solidFill>
                </a:rPr>
                <a:t>ԱՌԱՋՆԱՅԻՆ ՌԱԴԻՈՆՈՒԿԼԻԴՆԵՐ</a:t>
              </a:r>
              <a:endParaRPr lang="en-US" sz="1600" dirty="0">
                <a:solidFill>
                  <a:srgbClr val="36485A"/>
                </a:solidFill>
              </a:endParaRPr>
            </a:p>
            <a:p>
              <a:pPr algn="ctr">
                <a:spcAft>
                  <a:spcPts val="200"/>
                </a:spcAft>
              </a:pPr>
              <a:r>
                <a:rPr lang="hy-AM" sz="1600" dirty="0">
                  <a:solidFill>
                    <a:srgbClr val="36485A"/>
                  </a:solidFill>
                </a:rPr>
                <a:t>ՄԱՅՐԱՊԱՐՆԵՐ, ՄԵՐԿԱՑՈՒՄՆԵՐ, ՀՈՂ</a:t>
              </a:r>
              <a:endParaRPr lang="en-US" sz="1600" dirty="0">
                <a:solidFill>
                  <a:srgbClr val="36485A"/>
                </a:solidFill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51F7073-6E52-DC72-710A-79CF3CB913A6}"/>
                </a:ext>
              </a:extLst>
            </p:cNvPr>
            <p:cNvSpPr txBox="1"/>
            <p:nvPr/>
          </p:nvSpPr>
          <p:spPr>
            <a:xfrm>
              <a:off x="4871419" y="5648997"/>
              <a:ext cx="114358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aseline="30000" dirty="0">
                  <a:solidFill>
                    <a:srgbClr val="36485A"/>
                  </a:solidFill>
                </a:rPr>
                <a:t>238</a:t>
              </a:r>
              <a:r>
                <a:rPr lang="en-US" sz="1600" dirty="0">
                  <a:solidFill>
                    <a:srgbClr val="36485A"/>
                  </a:solidFill>
                </a:rPr>
                <a:t>U, </a:t>
              </a:r>
              <a:r>
                <a:rPr lang="hy-AM" sz="1600" baseline="30000" dirty="0">
                  <a:solidFill>
                    <a:srgbClr val="36485A"/>
                  </a:solidFill>
                </a:rPr>
                <a:t>226</a:t>
              </a:r>
              <a:r>
                <a:rPr lang="en-US" sz="1600" dirty="0">
                  <a:solidFill>
                    <a:srgbClr val="36485A"/>
                  </a:solidFill>
                </a:rPr>
                <a:t>Ra</a:t>
              </a:r>
            </a:p>
          </p:txBody>
        </p:sp>
      </p:grpSp>
      <p:pic>
        <p:nvPicPr>
          <p:cNvPr id="14" name="Graphic 13" descr="Home">
            <a:extLst>
              <a:ext uri="{FF2B5EF4-FFF2-40B4-BE49-F238E27FC236}">
                <a16:creationId xmlns:a16="http://schemas.microsoft.com/office/drawing/2014/main" id="{B15CF516-CC23-240B-A3B4-D877519398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3281" y="3004093"/>
            <a:ext cx="2392236" cy="2392236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0BC21C48-D921-B6DD-89C5-E5F1C249BEAF}"/>
              </a:ext>
            </a:extLst>
          </p:cNvPr>
          <p:cNvGrpSpPr/>
          <p:nvPr/>
        </p:nvGrpSpPr>
        <p:grpSpPr>
          <a:xfrm>
            <a:off x="1423368" y="4761674"/>
            <a:ext cx="2489388" cy="1149774"/>
            <a:chOff x="1423368" y="4761674"/>
            <a:chExt cx="2489388" cy="11497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F43359-7150-B714-351A-C81CC285E848}"/>
                </a:ext>
              </a:extLst>
            </p:cNvPr>
            <p:cNvSpPr/>
            <p:nvPr/>
          </p:nvSpPr>
          <p:spPr>
            <a:xfrm rot="5925749" flipH="1">
              <a:off x="2632535" y="4631227"/>
              <a:ext cx="479015" cy="2081427"/>
            </a:xfrm>
            <a:custGeom>
              <a:avLst/>
              <a:gdLst>
                <a:gd name="connsiteX0" fmla="*/ 0 w 495300"/>
                <a:gd name="connsiteY0" fmla="*/ 0 h 428625"/>
                <a:gd name="connsiteX1" fmla="*/ 314325 w 495300"/>
                <a:gd name="connsiteY1" fmla="*/ 104775 h 428625"/>
                <a:gd name="connsiteX2" fmla="*/ 47625 w 495300"/>
                <a:gd name="connsiteY2" fmla="*/ 133350 h 428625"/>
                <a:gd name="connsiteX3" fmla="*/ 352425 w 495300"/>
                <a:gd name="connsiteY3" fmla="*/ 238125 h 428625"/>
                <a:gd name="connsiteX4" fmla="*/ 152400 w 495300"/>
                <a:gd name="connsiteY4" fmla="*/ 247650 h 428625"/>
                <a:gd name="connsiteX5" fmla="*/ 409575 w 495300"/>
                <a:gd name="connsiteY5" fmla="*/ 342900 h 428625"/>
                <a:gd name="connsiteX6" fmla="*/ 238125 w 495300"/>
                <a:gd name="connsiteY6" fmla="*/ 352425 h 428625"/>
                <a:gd name="connsiteX7" fmla="*/ 495300 w 495300"/>
                <a:gd name="connsiteY7" fmla="*/ 428625 h 42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300" h="428625">
                  <a:moveTo>
                    <a:pt x="0" y="0"/>
                  </a:moveTo>
                  <a:cubicBezTo>
                    <a:pt x="153194" y="41275"/>
                    <a:pt x="306388" y="82550"/>
                    <a:pt x="314325" y="104775"/>
                  </a:cubicBezTo>
                  <a:cubicBezTo>
                    <a:pt x="322263" y="127000"/>
                    <a:pt x="41275" y="111125"/>
                    <a:pt x="47625" y="133350"/>
                  </a:cubicBezTo>
                  <a:cubicBezTo>
                    <a:pt x="53975" y="155575"/>
                    <a:pt x="334963" y="219075"/>
                    <a:pt x="352425" y="238125"/>
                  </a:cubicBezTo>
                  <a:cubicBezTo>
                    <a:pt x="369887" y="257175"/>
                    <a:pt x="142875" y="230188"/>
                    <a:pt x="152400" y="247650"/>
                  </a:cubicBezTo>
                  <a:cubicBezTo>
                    <a:pt x="161925" y="265113"/>
                    <a:pt x="395288" y="325438"/>
                    <a:pt x="409575" y="342900"/>
                  </a:cubicBezTo>
                  <a:cubicBezTo>
                    <a:pt x="423862" y="360362"/>
                    <a:pt x="223838" y="338138"/>
                    <a:pt x="238125" y="352425"/>
                  </a:cubicBezTo>
                  <a:cubicBezTo>
                    <a:pt x="252412" y="366712"/>
                    <a:pt x="373856" y="397668"/>
                    <a:pt x="495300" y="428625"/>
                  </a:cubicBezTo>
                </a:path>
              </a:pathLst>
            </a:custGeom>
            <a:ln>
              <a:tailEnd type="stealth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9C06EDE4-FA05-9860-BED9-BCA85444DD66}"/>
                </a:ext>
              </a:extLst>
            </p:cNvPr>
            <p:cNvGrpSpPr/>
            <p:nvPr/>
          </p:nvGrpSpPr>
          <p:grpSpPr>
            <a:xfrm>
              <a:off x="1423368" y="4761674"/>
              <a:ext cx="670151" cy="588208"/>
              <a:chOff x="772841" y="3270074"/>
              <a:chExt cx="670151" cy="588208"/>
            </a:xfrm>
          </p:grpSpPr>
          <p:pic>
            <p:nvPicPr>
              <p:cNvPr id="18" name="Graphic 17" descr="Radioactive">
                <a:extLst>
                  <a:ext uri="{FF2B5EF4-FFF2-40B4-BE49-F238E27FC236}">
                    <a16:creationId xmlns:a16="http://schemas.microsoft.com/office/drawing/2014/main" id="{1BE7A1C9-2B4B-B57D-0946-D69742C928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772841" y="3399161"/>
                <a:ext cx="289352" cy="289352"/>
              </a:xfrm>
              <a:prstGeom prst="rect">
                <a:avLst/>
              </a:prstGeom>
            </p:spPr>
          </p:pic>
          <p:pic>
            <p:nvPicPr>
              <p:cNvPr id="19" name="Graphic 18" descr="Radioactive">
                <a:extLst>
                  <a:ext uri="{FF2B5EF4-FFF2-40B4-BE49-F238E27FC236}">
                    <a16:creationId xmlns:a16="http://schemas.microsoft.com/office/drawing/2014/main" id="{082AB04B-7950-4F3F-FFB7-DD1F136C50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960530" y="3568930"/>
                <a:ext cx="289352" cy="289352"/>
              </a:xfrm>
              <a:prstGeom prst="rect">
                <a:avLst/>
              </a:prstGeom>
            </p:spPr>
          </p:pic>
          <p:pic>
            <p:nvPicPr>
              <p:cNvPr id="20" name="Graphic 19" descr="Radioactive">
                <a:extLst>
                  <a:ext uri="{FF2B5EF4-FFF2-40B4-BE49-F238E27FC236}">
                    <a16:creationId xmlns:a16="http://schemas.microsoft.com/office/drawing/2014/main" id="{6B7CE243-7B8C-4448-F409-C779308EB9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1153640" y="3270074"/>
                <a:ext cx="289352" cy="289352"/>
              </a:xfrm>
              <a:prstGeom prst="rect">
                <a:avLst/>
              </a:prstGeom>
            </p:spPr>
          </p:pic>
        </p:grpSp>
      </p:grpSp>
      <p:pic>
        <p:nvPicPr>
          <p:cNvPr id="42" name="Graphic 41" descr="Wine">
            <a:extLst>
              <a:ext uri="{FF2B5EF4-FFF2-40B4-BE49-F238E27FC236}">
                <a16:creationId xmlns:a16="http://schemas.microsoft.com/office/drawing/2014/main" id="{57C879BB-46A5-165B-9E5F-A5296AA0CCE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441227" y="4218578"/>
            <a:ext cx="617718" cy="617718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14BC942E-868F-BEB9-796C-7BE4CC912028}"/>
              </a:ext>
            </a:extLst>
          </p:cNvPr>
          <p:cNvSpPr txBox="1"/>
          <p:nvPr/>
        </p:nvSpPr>
        <p:spPr>
          <a:xfrm>
            <a:off x="2645609" y="3238821"/>
            <a:ext cx="16882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i="1" dirty="0">
                <a:solidFill>
                  <a:srgbClr val="36485A"/>
                </a:solidFill>
              </a:rPr>
              <a:t>Ինհալյացիա</a:t>
            </a:r>
          </a:p>
          <a:p>
            <a:pPr algn="ctr"/>
            <a:r>
              <a:rPr lang="hy-AM" i="1" dirty="0">
                <a:solidFill>
                  <a:srgbClr val="36485A"/>
                </a:solidFill>
              </a:rPr>
              <a:t>(շնչառություն)</a:t>
            </a:r>
            <a:endParaRPr lang="en-US" i="1" dirty="0">
              <a:solidFill>
                <a:srgbClr val="36485A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F8C3D7C-3139-50F5-8DF9-EF64A0242CE7}"/>
              </a:ext>
            </a:extLst>
          </p:cNvPr>
          <p:cNvSpPr txBox="1"/>
          <p:nvPr/>
        </p:nvSpPr>
        <p:spPr>
          <a:xfrm>
            <a:off x="6852966" y="2159947"/>
            <a:ext cx="3454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i="1" dirty="0">
                <a:solidFill>
                  <a:srgbClr val="36485A"/>
                </a:solidFill>
              </a:rPr>
              <a:t>Արտաքին ճառագայթահարում</a:t>
            </a:r>
            <a:endParaRPr lang="en-US" i="1" dirty="0">
              <a:solidFill>
                <a:srgbClr val="36485A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4E5AFEE-D075-69B6-8959-E36982B78C24}"/>
              </a:ext>
            </a:extLst>
          </p:cNvPr>
          <p:cNvSpPr txBox="1"/>
          <p:nvPr/>
        </p:nvSpPr>
        <p:spPr>
          <a:xfrm>
            <a:off x="6281247" y="3238821"/>
            <a:ext cx="1907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i="1" dirty="0">
                <a:solidFill>
                  <a:srgbClr val="36485A"/>
                </a:solidFill>
              </a:rPr>
              <a:t>Կլանում </a:t>
            </a:r>
          </a:p>
          <a:p>
            <a:pPr algn="ctr"/>
            <a:r>
              <a:rPr lang="hy-AM" i="1" dirty="0">
                <a:solidFill>
                  <a:srgbClr val="36485A"/>
                </a:solidFill>
              </a:rPr>
              <a:t>(սննդառություն)</a:t>
            </a:r>
            <a:endParaRPr lang="en-US" i="1" dirty="0">
              <a:solidFill>
                <a:srgbClr val="36485A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A99ED11-64FB-C9CA-D116-A8EAFDA96AE3}"/>
              </a:ext>
            </a:extLst>
          </p:cNvPr>
          <p:cNvSpPr txBox="1"/>
          <p:nvPr/>
        </p:nvSpPr>
        <p:spPr>
          <a:xfrm>
            <a:off x="1793339" y="5026997"/>
            <a:ext cx="714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aseline="30000" dirty="0">
                <a:solidFill>
                  <a:srgbClr val="36485A"/>
                </a:solidFill>
              </a:rPr>
              <a:t>222</a:t>
            </a:r>
            <a:r>
              <a:rPr lang="en-US" dirty="0">
                <a:solidFill>
                  <a:srgbClr val="36485A"/>
                </a:solidFill>
              </a:rPr>
              <a:t>Rn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FE93E4E-BA81-6603-168B-F5985CC5DA92}"/>
              </a:ext>
            </a:extLst>
          </p:cNvPr>
          <p:cNvGrpSpPr/>
          <p:nvPr/>
        </p:nvGrpSpPr>
        <p:grpSpPr>
          <a:xfrm>
            <a:off x="3889179" y="4587060"/>
            <a:ext cx="1636997" cy="1013982"/>
            <a:chOff x="3889179" y="4587060"/>
            <a:chExt cx="1636997" cy="1013982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806126C6-0612-137E-63AB-577BDE98679C}"/>
                </a:ext>
              </a:extLst>
            </p:cNvPr>
            <p:cNvGrpSpPr/>
            <p:nvPr/>
          </p:nvGrpSpPr>
          <p:grpSpPr>
            <a:xfrm>
              <a:off x="4539054" y="4587060"/>
              <a:ext cx="987122" cy="1013982"/>
              <a:chOff x="4539054" y="4587060"/>
              <a:chExt cx="987122" cy="1013982"/>
            </a:xfrm>
          </p:grpSpPr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7F801642-097B-FE77-2531-8B90C5EE5052}"/>
                  </a:ext>
                </a:extLst>
              </p:cNvPr>
              <p:cNvSpPr/>
              <p:nvPr/>
            </p:nvSpPr>
            <p:spPr>
              <a:xfrm rot="15041667">
                <a:off x="4894246" y="4969111"/>
                <a:ext cx="835236" cy="428625"/>
              </a:xfrm>
              <a:custGeom>
                <a:avLst/>
                <a:gdLst>
                  <a:gd name="connsiteX0" fmla="*/ 0 w 495300"/>
                  <a:gd name="connsiteY0" fmla="*/ 0 h 428625"/>
                  <a:gd name="connsiteX1" fmla="*/ 314325 w 495300"/>
                  <a:gd name="connsiteY1" fmla="*/ 104775 h 428625"/>
                  <a:gd name="connsiteX2" fmla="*/ 47625 w 495300"/>
                  <a:gd name="connsiteY2" fmla="*/ 133350 h 428625"/>
                  <a:gd name="connsiteX3" fmla="*/ 352425 w 495300"/>
                  <a:gd name="connsiteY3" fmla="*/ 238125 h 428625"/>
                  <a:gd name="connsiteX4" fmla="*/ 152400 w 495300"/>
                  <a:gd name="connsiteY4" fmla="*/ 247650 h 428625"/>
                  <a:gd name="connsiteX5" fmla="*/ 409575 w 495300"/>
                  <a:gd name="connsiteY5" fmla="*/ 342900 h 428625"/>
                  <a:gd name="connsiteX6" fmla="*/ 238125 w 495300"/>
                  <a:gd name="connsiteY6" fmla="*/ 352425 h 428625"/>
                  <a:gd name="connsiteX7" fmla="*/ 495300 w 495300"/>
                  <a:gd name="connsiteY7" fmla="*/ 428625 h 42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95300" h="428625">
                    <a:moveTo>
                      <a:pt x="0" y="0"/>
                    </a:moveTo>
                    <a:cubicBezTo>
                      <a:pt x="153194" y="41275"/>
                      <a:pt x="306388" y="82550"/>
                      <a:pt x="314325" y="104775"/>
                    </a:cubicBezTo>
                    <a:cubicBezTo>
                      <a:pt x="322263" y="127000"/>
                      <a:pt x="41275" y="111125"/>
                      <a:pt x="47625" y="133350"/>
                    </a:cubicBezTo>
                    <a:cubicBezTo>
                      <a:pt x="53975" y="155575"/>
                      <a:pt x="334963" y="219075"/>
                      <a:pt x="352425" y="238125"/>
                    </a:cubicBezTo>
                    <a:cubicBezTo>
                      <a:pt x="369887" y="257175"/>
                      <a:pt x="142875" y="230188"/>
                      <a:pt x="152400" y="247650"/>
                    </a:cubicBezTo>
                    <a:cubicBezTo>
                      <a:pt x="161925" y="265113"/>
                      <a:pt x="395288" y="325438"/>
                      <a:pt x="409575" y="342900"/>
                    </a:cubicBezTo>
                    <a:cubicBezTo>
                      <a:pt x="423862" y="360362"/>
                      <a:pt x="223838" y="338138"/>
                      <a:pt x="238125" y="352425"/>
                    </a:cubicBezTo>
                    <a:cubicBezTo>
                      <a:pt x="252412" y="366712"/>
                      <a:pt x="373856" y="397668"/>
                      <a:pt x="495300" y="428625"/>
                    </a:cubicBezTo>
                  </a:path>
                </a:pathLst>
              </a:custGeom>
              <a:ln>
                <a:tailEnd type="stealth"/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980EACB2-68D5-32E1-94E0-10243EB73A8A}"/>
                  </a:ext>
                </a:extLst>
              </p:cNvPr>
              <p:cNvSpPr/>
              <p:nvPr/>
            </p:nvSpPr>
            <p:spPr>
              <a:xfrm rot="15041667">
                <a:off x="4646596" y="4946739"/>
                <a:ext cx="835236" cy="428625"/>
              </a:xfrm>
              <a:custGeom>
                <a:avLst/>
                <a:gdLst>
                  <a:gd name="connsiteX0" fmla="*/ 0 w 495300"/>
                  <a:gd name="connsiteY0" fmla="*/ 0 h 428625"/>
                  <a:gd name="connsiteX1" fmla="*/ 314325 w 495300"/>
                  <a:gd name="connsiteY1" fmla="*/ 104775 h 428625"/>
                  <a:gd name="connsiteX2" fmla="*/ 47625 w 495300"/>
                  <a:gd name="connsiteY2" fmla="*/ 133350 h 428625"/>
                  <a:gd name="connsiteX3" fmla="*/ 352425 w 495300"/>
                  <a:gd name="connsiteY3" fmla="*/ 238125 h 428625"/>
                  <a:gd name="connsiteX4" fmla="*/ 152400 w 495300"/>
                  <a:gd name="connsiteY4" fmla="*/ 247650 h 428625"/>
                  <a:gd name="connsiteX5" fmla="*/ 409575 w 495300"/>
                  <a:gd name="connsiteY5" fmla="*/ 342900 h 428625"/>
                  <a:gd name="connsiteX6" fmla="*/ 238125 w 495300"/>
                  <a:gd name="connsiteY6" fmla="*/ 352425 h 428625"/>
                  <a:gd name="connsiteX7" fmla="*/ 495300 w 495300"/>
                  <a:gd name="connsiteY7" fmla="*/ 428625 h 42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95300" h="428625">
                    <a:moveTo>
                      <a:pt x="0" y="0"/>
                    </a:moveTo>
                    <a:cubicBezTo>
                      <a:pt x="153194" y="41275"/>
                      <a:pt x="306388" y="82550"/>
                      <a:pt x="314325" y="104775"/>
                    </a:cubicBezTo>
                    <a:cubicBezTo>
                      <a:pt x="322263" y="127000"/>
                      <a:pt x="41275" y="111125"/>
                      <a:pt x="47625" y="133350"/>
                    </a:cubicBezTo>
                    <a:cubicBezTo>
                      <a:pt x="53975" y="155575"/>
                      <a:pt x="334963" y="219075"/>
                      <a:pt x="352425" y="238125"/>
                    </a:cubicBezTo>
                    <a:cubicBezTo>
                      <a:pt x="369887" y="257175"/>
                      <a:pt x="142875" y="230188"/>
                      <a:pt x="152400" y="247650"/>
                    </a:cubicBezTo>
                    <a:cubicBezTo>
                      <a:pt x="161925" y="265113"/>
                      <a:pt x="395288" y="325438"/>
                      <a:pt x="409575" y="342900"/>
                    </a:cubicBezTo>
                    <a:cubicBezTo>
                      <a:pt x="423862" y="360362"/>
                      <a:pt x="223838" y="338138"/>
                      <a:pt x="238125" y="352425"/>
                    </a:cubicBezTo>
                    <a:cubicBezTo>
                      <a:pt x="252412" y="366712"/>
                      <a:pt x="373856" y="397668"/>
                      <a:pt x="495300" y="428625"/>
                    </a:cubicBezTo>
                  </a:path>
                </a:pathLst>
              </a:custGeom>
              <a:ln>
                <a:tailEnd type="stealth"/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rgbClr val="36485A"/>
                  </a:solidFill>
                </a:endParaRPr>
              </a:p>
            </p:txBody>
          </p: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2E6DE51B-5925-7098-101B-D828C6E80C66}"/>
                  </a:ext>
                </a:extLst>
              </p:cNvPr>
              <p:cNvGrpSpPr/>
              <p:nvPr/>
            </p:nvGrpSpPr>
            <p:grpSpPr>
              <a:xfrm>
                <a:off x="4539054" y="4587060"/>
                <a:ext cx="670151" cy="588208"/>
                <a:chOff x="772841" y="3270074"/>
                <a:chExt cx="670151" cy="588208"/>
              </a:xfrm>
            </p:grpSpPr>
            <p:pic>
              <p:nvPicPr>
                <p:cNvPr id="54" name="Graphic 53" descr="Radioactive">
                  <a:extLst>
                    <a:ext uri="{FF2B5EF4-FFF2-40B4-BE49-F238E27FC236}">
                      <a16:creationId xmlns:a16="http://schemas.microsoft.com/office/drawing/2014/main" id="{D16A56E0-15EF-EFDA-C2CD-9E1297EE57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72841" y="3399161"/>
                  <a:ext cx="289352" cy="289352"/>
                </a:xfrm>
                <a:prstGeom prst="rect">
                  <a:avLst/>
                </a:prstGeom>
              </p:spPr>
            </p:pic>
            <p:pic>
              <p:nvPicPr>
                <p:cNvPr id="55" name="Graphic 54" descr="Radioactive">
                  <a:extLst>
                    <a:ext uri="{FF2B5EF4-FFF2-40B4-BE49-F238E27FC236}">
                      <a16:creationId xmlns:a16="http://schemas.microsoft.com/office/drawing/2014/main" id="{72AADBA8-5195-788A-51B2-4C21CD1FD95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60530" y="3568930"/>
                  <a:ext cx="289352" cy="289352"/>
                </a:xfrm>
                <a:prstGeom prst="rect">
                  <a:avLst/>
                </a:prstGeom>
              </p:spPr>
            </p:pic>
            <p:pic>
              <p:nvPicPr>
                <p:cNvPr id="56" name="Graphic 55" descr="Radioactive">
                  <a:extLst>
                    <a:ext uri="{FF2B5EF4-FFF2-40B4-BE49-F238E27FC236}">
                      <a16:creationId xmlns:a16="http://schemas.microsoft.com/office/drawing/2014/main" id="{BBA8997F-979A-6F3F-65B5-C9AB1DDFE15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640" y="3270074"/>
                  <a:ext cx="289352" cy="289352"/>
                </a:xfrm>
                <a:prstGeom prst="rect">
                  <a:avLst/>
                </a:prstGeom>
              </p:spPr>
            </p:pic>
          </p:grpSp>
        </p:grp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C42E49B9-F5AA-5AF3-6324-B0E6F0E74D2C}"/>
                </a:ext>
              </a:extLst>
            </p:cNvPr>
            <p:cNvSpPr txBox="1"/>
            <p:nvPr/>
          </p:nvSpPr>
          <p:spPr>
            <a:xfrm>
              <a:off x="3889179" y="4651630"/>
              <a:ext cx="7143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hy-AM" baseline="30000" dirty="0">
                  <a:solidFill>
                    <a:srgbClr val="36485A"/>
                  </a:solidFill>
                </a:rPr>
                <a:t>222</a:t>
              </a:r>
              <a:r>
                <a:rPr lang="en-US" dirty="0">
                  <a:solidFill>
                    <a:srgbClr val="36485A"/>
                  </a:solidFill>
                </a:rPr>
                <a:t>Rn</a:t>
              </a:r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58EB3F14-620F-F447-87A7-A3FBE4F1717E}"/>
              </a:ext>
            </a:extLst>
          </p:cNvPr>
          <p:cNvSpPr/>
          <p:nvPr/>
        </p:nvSpPr>
        <p:spPr>
          <a:xfrm rot="15389108" flipV="1">
            <a:off x="7659330" y="3586596"/>
            <a:ext cx="647084" cy="1934673"/>
          </a:xfrm>
          <a:custGeom>
            <a:avLst/>
            <a:gdLst>
              <a:gd name="connsiteX0" fmla="*/ 0 w 495300"/>
              <a:gd name="connsiteY0" fmla="*/ 0 h 428625"/>
              <a:gd name="connsiteX1" fmla="*/ 314325 w 495300"/>
              <a:gd name="connsiteY1" fmla="*/ 104775 h 428625"/>
              <a:gd name="connsiteX2" fmla="*/ 47625 w 495300"/>
              <a:gd name="connsiteY2" fmla="*/ 133350 h 428625"/>
              <a:gd name="connsiteX3" fmla="*/ 352425 w 495300"/>
              <a:gd name="connsiteY3" fmla="*/ 238125 h 428625"/>
              <a:gd name="connsiteX4" fmla="*/ 152400 w 495300"/>
              <a:gd name="connsiteY4" fmla="*/ 247650 h 428625"/>
              <a:gd name="connsiteX5" fmla="*/ 409575 w 495300"/>
              <a:gd name="connsiteY5" fmla="*/ 342900 h 428625"/>
              <a:gd name="connsiteX6" fmla="*/ 238125 w 495300"/>
              <a:gd name="connsiteY6" fmla="*/ 352425 h 428625"/>
              <a:gd name="connsiteX7" fmla="*/ 495300 w 495300"/>
              <a:gd name="connsiteY7" fmla="*/ 428625 h 42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300" h="428625">
                <a:moveTo>
                  <a:pt x="0" y="0"/>
                </a:moveTo>
                <a:cubicBezTo>
                  <a:pt x="153194" y="41275"/>
                  <a:pt x="306388" y="82550"/>
                  <a:pt x="314325" y="104775"/>
                </a:cubicBezTo>
                <a:cubicBezTo>
                  <a:pt x="322263" y="127000"/>
                  <a:pt x="41275" y="111125"/>
                  <a:pt x="47625" y="133350"/>
                </a:cubicBezTo>
                <a:cubicBezTo>
                  <a:pt x="53975" y="155575"/>
                  <a:pt x="334963" y="219075"/>
                  <a:pt x="352425" y="238125"/>
                </a:cubicBezTo>
                <a:cubicBezTo>
                  <a:pt x="369887" y="257175"/>
                  <a:pt x="142875" y="230188"/>
                  <a:pt x="152400" y="247650"/>
                </a:cubicBezTo>
                <a:cubicBezTo>
                  <a:pt x="161925" y="265113"/>
                  <a:pt x="395288" y="325438"/>
                  <a:pt x="409575" y="342900"/>
                </a:cubicBezTo>
                <a:cubicBezTo>
                  <a:pt x="423862" y="360362"/>
                  <a:pt x="223838" y="338138"/>
                  <a:pt x="238125" y="352425"/>
                </a:cubicBezTo>
                <a:cubicBezTo>
                  <a:pt x="252412" y="366712"/>
                  <a:pt x="373856" y="397668"/>
                  <a:pt x="495300" y="428625"/>
                </a:cubicBezTo>
              </a:path>
            </a:pathLst>
          </a:custGeom>
          <a:ln>
            <a:tailEnd type="stealt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2FAA32F-DB2C-BDEF-1F1B-17CE25A5F87F}"/>
              </a:ext>
            </a:extLst>
          </p:cNvPr>
          <p:cNvSpPr txBox="1"/>
          <p:nvPr/>
        </p:nvSpPr>
        <p:spPr>
          <a:xfrm>
            <a:off x="1299849" y="4174938"/>
            <a:ext cx="714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aseline="30000" dirty="0">
                <a:solidFill>
                  <a:srgbClr val="36485A"/>
                </a:solidFill>
              </a:rPr>
              <a:t>222</a:t>
            </a:r>
            <a:r>
              <a:rPr lang="en-US" dirty="0">
                <a:solidFill>
                  <a:srgbClr val="36485A"/>
                </a:solidFill>
              </a:rPr>
              <a:t>Rn</a:t>
            </a:r>
          </a:p>
        </p:txBody>
      </p:sp>
      <p:sp>
        <p:nvSpPr>
          <p:cNvPr id="59" name="Title 58">
            <a:extLst>
              <a:ext uri="{FF2B5EF4-FFF2-40B4-BE49-F238E27FC236}">
                <a16:creationId xmlns:a16="http://schemas.microsoft.com/office/drawing/2014/main" id="{311BEB05-96DA-4408-5597-506421D34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Ռադոնը բնության մեջ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98B1AC-A3DA-DF1E-1958-65B144CA83EA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68" b="21037"/>
          <a:stretch/>
        </p:blipFill>
        <p:spPr>
          <a:xfrm>
            <a:off x="8365023" y="4262903"/>
            <a:ext cx="1928339" cy="1275119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73531685-B2D9-C03E-C11A-6330F398B523}"/>
              </a:ext>
            </a:extLst>
          </p:cNvPr>
          <p:cNvGrpSpPr/>
          <p:nvPr/>
        </p:nvGrpSpPr>
        <p:grpSpPr>
          <a:xfrm>
            <a:off x="7490824" y="4929231"/>
            <a:ext cx="2383218" cy="1128524"/>
            <a:chOff x="7490824" y="4929231"/>
            <a:chExt cx="2383218" cy="1128524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7ACD867-1AF2-E86C-4CE9-E79FF1182163}"/>
                </a:ext>
              </a:extLst>
            </p:cNvPr>
            <p:cNvSpPr/>
            <p:nvPr/>
          </p:nvSpPr>
          <p:spPr>
            <a:xfrm rot="16396996">
              <a:off x="8031959" y="4869536"/>
              <a:ext cx="647084" cy="1729354"/>
            </a:xfrm>
            <a:custGeom>
              <a:avLst/>
              <a:gdLst>
                <a:gd name="connsiteX0" fmla="*/ 0 w 495300"/>
                <a:gd name="connsiteY0" fmla="*/ 0 h 428625"/>
                <a:gd name="connsiteX1" fmla="*/ 314325 w 495300"/>
                <a:gd name="connsiteY1" fmla="*/ 104775 h 428625"/>
                <a:gd name="connsiteX2" fmla="*/ 47625 w 495300"/>
                <a:gd name="connsiteY2" fmla="*/ 133350 h 428625"/>
                <a:gd name="connsiteX3" fmla="*/ 352425 w 495300"/>
                <a:gd name="connsiteY3" fmla="*/ 238125 h 428625"/>
                <a:gd name="connsiteX4" fmla="*/ 152400 w 495300"/>
                <a:gd name="connsiteY4" fmla="*/ 247650 h 428625"/>
                <a:gd name="connsiteX5" fmla="*/ 409575 w 495300"/>
                <a:gd name="connsiteY5" fmla="*/ 342900 h 428625"/>
                <a:gd name="connsiteX6" fmla="*/ 238125 w 495300"/>
                <a:gd name="connsiteY6" fmla="*/ 352425 h 428625"/>
                <a:gd name="connsiteX7" fmla="*/ 495300 w 495300"/>
                <a:gd name="connsiteY7" fmla="*/ 428625 h 42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300" h="428625">
                  <a:moveTo>
                    <a:pt x="0" y="0"/>
                  </a:moveTo>
                  <a:cubicBezTo>
                    <a:pt x="153194" y="41275"/>
                    <a:pt x="306388" y="82550"/>
                    <a:pt x="314325" y="104775"/>
                  </a:cubicBezTo>
                  <a:cubicBezTo>
                    <a:pt x="322263" y="127000"/>
                    <a:pt x="41275" y="111125"/>
                    <a:pt x="47625" y="133350"/>
                  </a:cubicBezTo>
                  <a:cubicBezTo>
                    <a:pt x="53975" y="155575"/>
                    <a:pt x="334963" y="219075"/>
                    <a:pt x="352425" y="238125"/>
                  </a:cubicBezTo>
                  <a:cubicBezTo>
                    <a:pt x="369887" y="257175"/>
                    <a:pt x="142875" y="230188"/>
                    <a:pt x="152400" y="247650"/>
                  </a:cubicBezTo>
                  <a:cubicBezTo>
                    <a:pt x="161925" y="265113"/>
                    <a:pt x="395288" y="325438"/>
                    <a:pt x="409575" y="342900"/>
                  </a:cubicBezTo>
                  <a:cubicBezTo>
                    <a:pt x="423862" y="360362"/>
                    <a:pt x="223838" y="338138"/>
                    <a:pt x="238125" y="352425"/>
                  </a:cubicBezTo>
                  <a:cubicBezTo>
                    <a:pt x="252412" y="366712"/>
                    <a:pt x="373856" y="397668"/>
                    <a:pt x="495300" y="428625"/>
                  </a:cubicBezTo>
                </a:path>
              </a:pathLst>
            </a:custGeom>
            <a:ln>
              <a:tailEnd type="stealth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6FAD7C6E-ACC0-0FF6-99E9-01A15B53669F}"/>
                </a:ext>
              </a:extLst>
            </p:cNvPr>
            <p:cNvGrpSpPr/>
            <p:nvPr/>
          </p:nvGrpSpPr>
          <p:grpSpPr>
            <a:xfrm>
              <a:off x="9203891" y="4929231"/>
              <a:ext cx="670151" cy="588208"/>
              <a:chOff x="772841" y="3270074"/>
              <a:chExt cx="670151" cy="588208"/>
            </a:xfrm>
          </p:grpSpPr>
          <p:pic>
            <p:nvPicPr>
              <p:cNvPr id="39" name="Graphic 38" descr="Radioactive">
                <a:extLst>
                  <a:ext uri="{FF2B5EF4-FFF2-40B4-BE49-F238E27FC236}">
                    <a16:creationId xmlns:a16="http://schemas.microsoft.com/office/drawing/2014/main" id="{3C188916-0EED-E04C-6AAA-324A34CF2C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772841" y="3399161"/>
                <a:ext cx="289352" cy="289352"/>
              </a:xfrm>
              <a:prstGeom prst="rect">
                <a:avLst/>
              </a:prstGeom>
            </p:spPr>
          </p:pic>
          <p:pic>
            <p:nvPicPr>
              <p:cNvPr id="40" name="Graphic 39" descr="Radioactive">
                <a:extLst>
                  <a:ext uri="{FF2B5EF4-FFF2-40B4-BE49-F238E27FC236}">
                    <a16:creationId xmlns:a16="http://schemas.microsoft.com/office/drawing/2014/main" id="{94260B4E-EA33-8066-B72A-E42009D30A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960530" y="3568930"/>
                <a:ext cx="289352" cy="289352"/>
              </a:xfrm>
              <a:prstGeom prst="rect">
                <a:avLst/>
              </a:prstGeom>
            </p:spPr>
          </p:pic>
          <p:pic>
            <p:nvPicPr>
              <p:cNvPr id="41" name="Graphic 40" descr="Radioactive">
                <a:extLst>
                  <a:ext uri="{FF2B5EF4-FFF2-40B4-BE49-F238E27FC236}">
                    <a16:creationId xmlns:a16="http://schemas.microsoft.com/office/drawing/2014/main" id="{EEF6B2BB-8099-BCE5-5C03-542EFD28AE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1153640" y="3270074"/>
                <a:ext cx="289352" cy="289352"/>
              </a:xfrm>
              <a:prstGeom prst="rect">
                <a:avLst/>
              </a:prstGeom>
            </p:spPr>
          </p:pic>
        </p:grp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9E9AAF3C-C4CD-D7A9-1A4B-3C49083B52D9}"/>
              </a:ext>
            </a:extLst>
          </p:cNvPr>
          <p:cNvSpPr txBox="1"/>
          <p:nvPr/>
        </p:nvSpPr>
        <p:spPr>
          <a:xfrm>
            <a:off x="9737572" y="5079435"/>
            <a:ext cx="714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aseline="30000" dirty="0">
                <a:solidFill>
                  <a:srgbClr val="36485A"/>
                </a:solidFill>
              </a:rPr>
              <a:t>222</a:t>
            </a:r>
            <a:r>
              <a:rPr lang="en-US" dirty="0">
                <a:solidFill>
                  <a:srgbClr val="36485A"/>
                </a:solidFill>
              </a:rPr>
              <a:t>Rn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CE9D54-FC9C-49C5-830D-C4F7C2E41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5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522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3.7037E-6 L -0.04609 -0.1266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5" y="-6343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6" grpId="1"/>
      <p:bldP spid="46" grpId="2"/>
      <p:bldP spid="57" grpId="0" animBg="1"/>
      <p:bldP spid="58" grpId="0"/>
      <p:bldP spid="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3DE40-C415-72F8-E7E3-2CE93A0BD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y-AM" sz="3000" dirty="0">
                <a:solidFill>
                  <a:srgbClr val="36485A"/>
                </a:solidFill>
              </a:rPr>
              <a:t>Մարդու օրգանիզմի վրա ազդեցության ուղիները</a:t>
            </a:r>
            <a:endParaRPr lang="en-US" sz="3000" dirty="0">
              <a:solidFill>
                <a:srgbClr val="36485A"/>
              </a:solidFill>
            </a:endParaRPr>
          </a:p>
        </p:txBody>
      </p:sp>
      <p:pic>
        <p:nvPicPr>
          <p:cNvPr id="3" name="Graphic 2" descr="Family with two children">
            <a:extLst>
              <a:ext uri="{FF2B5EF4-FFF2-40B4-BE49-F238E27FC236}">
                <a16:creationId xmlns:a16="http://schemas.microsoft.com/office/drawing/2014/main" id="{C37E9860-D4A3-6E96-95E7-52F1DA1FA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78498" y="2711751"/>
            <a:ext cx="3235004" cy="323500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DEC61C79-BE5E-49C6-01A6-CAA06E18ADEB}"/>
              </a:ext>
            </a:extLst>
          </p:cNvPr>
          <p:cNvGrpSpPr/>
          <p:nvPr/>
        </p:nvGrpSpPr>
        <p:grpSpPr>
          <a:xfrm rot="19871499">
            <a:off x="3619205" y="3942423"/>
            <a:ext cx="670151" cy="588208"/>
            <a:chOff x="772841" y="3270074"/>
            <a:chExt cx="670151" cy="588208"/>
          </a:xfrm>
        </p:grpSpPr>
        <p:pic>
          <p:nvPicPr>
            <p:cNvPr id="5" name="Graphic 4" descr="Radioactive">
              <a:extLst>
                <a:ext uri="{FF2B5EF4-FFF2-40B4-BE49-F238E27FC236}">
                  <a16:creationId xmlns:a16="http://schemas.microsoft.com/office/drawing/2014/main" id="{79977476-CFD0-E35A-C9D2-F31141E140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72841" y="3399161"/>
              <a:ext cx="289352" cy="289352"/>
            </a:xfrm>
            <a:prstGeom prst="rect">
              <a:avLst/>
            </a:prstGeom>
          </p:spPr>
        </p:pic>
        <p:pic>
          <p:nvPicPr>
            <p:cNvPr id="6" name="Graphic 5" descr="Radioactive">
              <a:extLst>
                <a:ext uri="{FF2B5EF4-FFF2-40B4-BE49-F238E27FC236}">
                  <a16:creationId xmlns:a16="http://schemas.microsoft.com/office/drawing/2014/main" id="{89CE5F13-4B06-85FA-7C0B-95D2BA3E3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60530" y="3568930"/>
              <a:ext cx="289352" cy="289352"/>
            </a:xfrm>
            <a:prstGeom prst="rect">
              <a:avLst/>
            </a:prstGeom>
          </p:spPr>
        </p:pic>
        <p:pic>
          <p:nvPicPr>
            <p:cNvPr id="7" name="Graphic 6" descr="Radioactive">
              <a:extLst>
                <a:ext uri="{FF2B5EF4-FFF2-40B4-BE49-F238E27FC236}">
                  <a16:creationId xmlns:a16="http://schemas.microsoft.com/office/drawing/2014/main" id="{CF080EC2-6566-A31D-294D-E74DB0F290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53640" y="3270074"/>
              <a:ext cx="289352" cy="289352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C5A1AA9-DF71-85A7-83DF-3CC19AD50C98}"/>
              </a:ext>
            </a:extLst>
          </p:cNvPr>
          <p:cNvGrpSpPr/>
          <p:nvPr/>
        </p:nvGrpSpPr>
        <p:grpSpPr>
          <a:xfrm>
            <a:off x="5455540" y="2558051"/>
            <a:ext cx="670151" cy="588208"/>
            <a:chOff x="772841" y="3270074"/>
            <a:chExt cx="670151" cy="588208"/>
          </a:xfrm>
        </p:grpSpPr>
        <p:pic>
          <p:nvPicPr>
            <p:cNvPr id="9" name="Graphic 8" descr="Radioactive">
              <a:extLst>
                <a:ext uri="{FF2B5EF4-FFF2-40B4-BE49-F238E27FC236}">
                  <a16:creationId xmlns:a16="http://schemas.microsoft.com/office/drawing/2014/main" id="{30038014-25C5-B2B0-3815-8E9340318F0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72841" y="3399161"/>
              <a:ext cx="289352" cy="289352"/>
            </a:xfrm>
            <a:prstGeom prst="rect">
              <a:avLst/>
            </a:prstGeom>
          </p:spPr>
        </p:pic>
        <p:pic>
          <p:nvPicPr>
            <p:cNvPr id="10" name="Graphic 9" descr="Radioactive">
              <a:extLst>
                <a:ext uri="{FF2B5EF4-FFF2-40B4-BE49-F238E27FC236}">
                  <a16:creationId xmlns:a16="http://schemas.microsoft.com/office/drawing/2014/main" id="{D94FAC1E-FC7D-6084-F7EB-D157C205775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60530" y="3568930"/>
              <a:ext cx="289352" cy="289352"/>
            </a:xfrm>
            <a:prstGeom prst="rect">
              <a:avLst/>
            </a:prstGeom>
          </p:spPr>
        </p:pic>
        <p:pic>
          <p:nvPicPr>
            <p:cNvPr id="11" name="Graphic 10" descr="Radioactive">
              <a:extLst>
                <a:ext uri="{FF2B5EF4-FFF2-40B4-BE49-F238E27FC236}">
                  <a16:creationId xmlns:a16="http://schemas.microsoft.com/office/drawing/2014/main" id="{27674F20-C452-EEED-1840-1DE59C8C32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53640" y="3270074"/>
              <a:ext cx="289352" cy="289352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3CFCCE9-6315-DC95-A43C-A6A924DBF58B}"/>
              </a:ext>
            </a:extLst>
          </p:cNvPr>
          <p:cNvSpPr txBox="1"/>
          <p:nvPr/>
        </p:nvSpPr>
        <p:spPr>
          <a:xfrm>
            <a:off x="1741784" y="3529095"/>
            <a:ext cx="16882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i="1" dirty="0">
                <a:solidFill>
                  <a:srgbClr val="36485A"/>
                </a:solidFill>
              </a:rPr>
              <a:t>Ինհալյացիա</a:t>
            </a:r>
          </a:p>
          <a:p>
            <a:pPr algn="ctr"/>
            <a:r>
              <a:rPr lang="hy-AM" i="1" dirty="0">
                <a:solidFill>
                  <a:srgbClr val="36485A"/>
                </a:solidFill>
              </a:rPr>
              <a:t>(շնչառություն)</a:t>
            </a:r>
            <a:endParaRPr lang="en-US" i="1" dirty="0">
              <a:solidFill>
                <a:srgbClr val="36485A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9B19C6-8B3C-79DE-F0F3-59F1B3FC4600}"/>
              </a:ext>
            </a:extLst>
          </p:cNvPr>
          <p:cNvSpPr txBox="1"/>
          <p:nvPr/>
        </p:nvSpPr>
        <p:spPr>
          <a:xfrm>
            <a:off x="4082469" y="2159947"/>
            <a:ext cx="4027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b="1" i="1" dirty="0">
                <a:solidFill>
                  <a:srgbClr val="36485A"/>
                </a:solidFill>
              </a:rPr>
              <a:t>ԱՐՏԱՔԻՆ ՃԱՌԱԳԱՅԹԱՀԱՐՈՒՄ</a:t>
            </a:r>
            <a:endParaRPr lang="en-US" b="1" i="1" dirty="0">
              <a:solidFill>
                <a:srgbClr val="36485A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642A546-9AC3-5D92-6DD5-1A30FD1B6E5F}"/>
              </a:ext>
            </a:extLst>
          </p:cNvPr>
          <p:cNvGrpSpPr/>
          <p:nvPr/>
        </p:nvGrpSpPr>
        <p:grpSpPr>
          <a:xfrm>
            <a:off x="7544169" y="3877492"/>
            <a:ext cx="670151" cy="588208"/>
            <a:chOff x="772841" y="3270074"/>
            <a:chExt cx="670151" cy="588208"/>
          </a:xfrm>
        </p:grpSpPr>
        <p:pic>
          <p:nvPicPr>
            <p:cNvPr id="15" name="Graphic 14" descr="Radioactive">
              <a:extLst>
                <a:ext uri="{FF2B5EF4-FFF2-40B4-BE49-F238E27FC236}">
                  <a16:creationId xmlns:a16="http://schemas.microsoft.com/office/drawing/2014/main" id="{C50E3196-696E-62D2-AC5D-40021775AA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72841" y="3399161"/>
              <a:ext cx="289352" cy="289352"/>
            </a:xfrm>
            <a:prstGeom prst="rect">
              <a:avLst/>
            </a:prstGeom>
          </p:spPr>
        </p:pic>
        <p:pic>
          <p:nvPicPr>
            <p:cNvPr id="16" name="Graphic 15" descr="Radioactive">
              <a:extLst>
                <a:ext uri="{FF2B5EF4-FFF2-40B4-BE49-F238E27FC236}">
                  <a16:creationId xmlns:a16="http://schemas.microsoft.com/office/drawing/2014/main" id="{5816DB4E-3EFB-A761-0A6E-CD66202B682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60530" y="3568930"/>
              <a:ext cx="289352" cy="289352"/>
            </a:xfrm>
            <a:prstGeom prst="rect">
              <a:avLst/>
            </a:prstGeom>
          </p:spPr>
        </p:pic>
        <p:pic>
          <p:nvPicPr>
            <p:cNvPr id="17" name="Graphic 16" descr="Radioactive">
              <a:extLst>
                <a:ext uri="{FF2B5EF4-FFF2-40B4-BE49-F238E27FC236}">
                  <a16:creationId xmlns:a16="http://schemas.microsoft.com/office/drawing/2014/main" id="{95936289-A8BB-0266-0394-5C4D616487D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53640" y="3270074"/>
              <a:ext cx="289352" cy="289352"/>
            </a:xfrm>
            <a:prstGeom prst="rect">
              <a:avLst/>
            </a:prstGeom>
          </p:spPr>
        </p:pic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56FEBBD2-805A-B62F-31DB-DB2DC0D2CC00}"/>
              </a:ext>
            </a:extLst>
          </p:cNvPr>
          <p:cNvSpPr txBox="1"/>
          <p:nvPr/>
        </p:nvSpPr>
        <p:spPr>
          <a:xfrm>
            <a:off x="8575190" y="3529095"/>
            <a:ext cx="1907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i="1" dirty="0">
                <a:solidFill>
                  <a:srgbClr val="36485A"/>
                </a:solidFill>
              </a:rPr>
              <a:t>Կլանում </a:t>
            </a:r>
          </a:p>
          <a:p>
            <a:pPr algn="ctr"/>
            <a:r>
              <a:rPr lang="hy-AM" i="1" dirty="0">
                <a:solidFill>
                  <a:srgbClr val="36485A"/>
                </a:solidFill>
              </a:rPr>
              <a:t>(սննդառություն)</a:t>
            </a:r>
            <a:endParaRPr lang="en-US" i="1" dirty="0">
              <a:solidFill>
                <a:srgbClr val="36485A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C255F-186D-8937-96DB-2663830250E7}"/>
              </a:ext>
            </a:extLst>
          </p:cNvPr>
          <p:cNvSpPr txBox="1"/>
          <p:nvPr/>
        </p:nvSpPr>
        <p:spPr>
          <a:xfrm>
            <a:off x="3580773" y="3531254"/>
            <a:ext cx="714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aseline="30000" dirty="0"/>
              <a:t>222</a:t>
            </a:r>
            <a:r>
              <a:rPr lang="en-US" dirty="0"/>
              <a:t>Rn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16FC4C0-BC20-7C49-F076-73F99DF8AF58}"/>
              </a:ext>
            </a:extLst>
          </p:cNvPr>
          <p:cNvSpPr txBox="1"/>
          <p:nvPr/>
        </p:nvSpPr>
        <p:spPr>
          <a:xfrm>
            <a:off x="7609523" y="3525265"/>
            <a:ext cx="714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aseline="30000" dirty="0"/>
              <a:t>222</a:t>
            </a:r>
            <a:r>
              <a:rPr lang="en-US" dirty="0"/>
              <a:t>Rn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C045B6-3B91-F99F-30D9-9AFAB437FFA4}"/>
              </a:ext>
            </a:extLst>
          </p:cNvPr>
          <p:cNvSpPr txBox="1"/>
          <p:nvPr/>
        </p:nvSpPr>
        <p:spPr>
          <a:xfrm>
            <a:off x="6099014" y="2608222"/>
            <a:ext cx="714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y-AM" baseline="30000" dirty="0"/>
              <a:t>222</a:t>
            </a:r>
            <a:r>
              <a:rPr lang="en-US" dirty="0"/>
              <a:t>Rn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3BD1207-28C3-1ECA-510A-EF0D3757582D}"/>
              </a:ext>
            </a:extLst>
          </p:cNvPr>
          <p:cNvSpPr txBox="1"/>
          <p:nvPr/>
        </p:nvSpPr>
        <p:spPr>
          <a:xfrm>
            <a:off x="4152387" y="5766841"/>
            <a:ext cx="3863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y-AM" b="1" i="1" dirty="0">
                <a:solidFill>
                  <a:srgbClr val="36485A"/>
                </a:solidFill>
              </a:rPr>
              <a:t>ՆԵՐՔԻՆ ՃԱՌԱԳԱՅԹԱՀԱՐՈՒՄ</a:t>
            </a:r>
            <a:endParaRPr lang="en-US" b="1" i="1" dirty="0">
              <a:solidFill>
                <a:srgbClr val="36485A"/>
              </a:solidFill>
            </a:endParaRPr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7A67D36F-28CD-4618-C89A-42AEB3B0AD9E}"/>
              </a:ext>
            </a:extLst>
          </p:cNvPr>
          <p:cNvCxnSpPr>
            <a:cxnSpLocks/>
            <a:stCxn id="12" idx="2"/>
            <a:endCxn id="22" idx="1"/>
          </p:cNvCxnSpPr>
          <p:nvPr/>
        </p:nvCxnSpPr>
        <p:spPr>
          <a:xfrm rot="16200000" flipH="1">
            <a:off x="2481116" y="4280235"/>
            <a:ext cx="1776081" cy="1566461"/>
          </a:xfrm>
          <a:prstGeom prst="bentConnector2">
            <a:avLst/>
          </a:prstGeom>
          <a:ln>
            <a:solidFill>
              <a:srgbClr val="36485A"/>
            </a:solidFill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9C332E85-7018-FC4E-C8AA-F4CEAD9110C9}"/>
              </a:ext>
            </a:extLst>
          </p:cNvPr>
          <p:cNvCxnSpPr>
            <a:cxnSpLocks/>
            <a:stCxn id="18" idx="2"/>
            <a:endCxn id="22" idx="3"/>
          </p:cNvCxnSpPr>
          <p:nvPr/>
        </p:nvCxnSpPr>
        <p:spPr>
          <a:xfrm rot="5400000">
            <a:off x="7884502" y="4306870"/>
            <a:ext cx="1776081" cy="1513193"/>
          </a:xfrm>
          <a:prstGeom prst="bentConnector2">
            <a:avLst/>
          </a:prstGeom>
          <a:ln>
            <a:solidFill>
              <a:srgbClr val="36485A"/>
            </a:solidFill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0D8B707B-FD3E-4D1A-A49B-83230B083BE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76491"/>
            <a:ext cx="557779" cy="54864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246777A-9584-4615-AB92-ED85210E8D62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51199"/>
            <a:ext cx="1538859" cy="599225"/>
          </a:xfrm>
          <a:prstGeom prst="rect">
            <a:avLst/>
          </a:prstGeom>
        </p:spPr>
      </p:pic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AA6C9EC5-19EB-490A-8AFA-9EF6C563B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1771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75D14-FDB2-A7F7-C269-15D91B3B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hy-AM" sz="3000" dirty="0">
                <a:solidFill>
                  <a:srgbClr val="36485A"/>
                </a:solidFill>
              </a:rPr>
              <a:t>Մարդու ճառագայթահարում բնական աղբյուրներից և ռադոնի վերաբերյալ տվյալները ՀՀ-ում ըստ ՄԱԿ-ի</a:t>
            </a:r>
            <a:endParaRPr lang="en-US" sz="3000" dirty="0">
              <a:solidFill>
                <a:srgbClr val="36485A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B9136B-763A-888A-0727-C344B36ABC82}"/>
              </a:ext>
            </a:extLst>
          </p:cNvPr>
          <p:cNvSpPr txBox="1"/>
          <p:nvPr/>
        </p:nvSpPr>
        <p:spPr>
          <a:xfrm>
            <a:off x="838200" y="5248569"/>
            <a:ext cx="4533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hy-AM" sz="1400" dirty="0">
                <a:solidFill>
                  <a:srgbClr val="36485A"/>
                </a:solidFill>
              </a:rPr>
              <a:t>* </a:t>
            </a:r>
            <a:r>
              <a:rPr lang="en-US" sz="1400" i="1" dirty="0">
                <a:solidFill>
                  <a:srgbClr val="36485A"/>
                </a:solidFill>
              </a:rPr>
              <a:t>UNSCEAR 2024. Sources, Effects And Risks of Ionizing Radiation.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18747E-64F2-727D-8A05-19726AB6B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170110"/>
            <a:ext cx="4712880" cy="2890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88B81A-FF9B-A640-8226-45C4D3AFC0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96"/>
          <a:stretch/>
        </p:blipFill>
        <p:spPr>
          <a:xfrm>
            <a:off x="6978842" y="2170110"/>
            <a:ext cx="4374958" cy="2889128"/>
          </a:xfrm>
          <a:prstGeom prst="rect">
            <a:avLst/>
          </a:prstGeom>
          <a:ln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CD9473-C488-F986-4198-8FAD0A003CE6}"/>
              </a:ext>
            </a:extLst>
          </p:cNvPr>
          <p:cNvSpPr txBox="1"/>
          <p:nvPr/>
        </p:nvSpPr>
        <p:spPr>
          <a:xfrm>
            <a:off x="6086475" y="5247733"/>
            <a:ext cx="5267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i="1" dirty="0">
                <a:solidFill>
                  <a:srgbClr val="36485A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https://www.who.int/data/gho/data/themes/topics/topic-details/GHO/gho-phe-radon-database</a:t>
            </a:r>
            <a:r>
              <a:rPr lang="en-US" sz="1400" i="1" dirty="0">
                <a:solidFill>
                  <a:srgbClr val="36485A"/>
                </a:solidFill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2AF3A87-0B9E-47DC-A42E-6CEA6E594FF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CDCC26C-13D3-47C3-9184-30B8091B2697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DB987A-6AD6-449B-B1DE-AAE2DCBEB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7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37092846"/>
      </p:ext>
    </p:extLst>
  </p:cSld>
  <p:clrMapOvr>
    <a:masterClrMapping/>
  </p:clrMapOvr>
  <p:transition spd="slow">
    <p:cover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AA8BE-FE32-4A0A-A667-5A7D8D454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3550"/>
            <a:ext cx="10515600" cy="1325563"/>
          </a:xfrm>
        </p:spPr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Սենյակային ռադոնի աղբյուրները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BDECAC-51ED-4FDD-9D0A-D3D0F81EEF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79"/>
          <a:stretch/>
        </p:blipFill>
        <p:spPr>
          <a:xfrm>
            <a:off x="6907102" y="2041036"/>
            <a:ext cx="4459950" cy="43153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AE3241-417E-413D-ACEF-DA6655D430CB}"/>
              </a:ext>
            </a:extLst>
          </p:cNvPr>
          <p:cNvSpPr txBox="1"/>
          <p:nvPr/>
        </p:nvSpPr>
        <p:spPr>
          <a:xfrm>
            <a:off x="838200" y="3011808"/>
            <a:ext cx="547646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hy-AM" dirty="0">
                <a:solidFill>
                  <a:srgbClr val="36485A"/>
                </a:solidFill>
              </a:rPr>
              <a:t>Ռադոնի էմանացիա հողի գազային ֆազայից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hy-AM" dirty="0">
                <a:solidFill>
                  <a:srgbClr val="36485A"/>
                </a:solidFill>
              </a:rPr>
              <a:t>Ծորակի ջրի դեգազացիա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hy-AM" dirty="0">
                <a:solidFill>
                  <a:srgbClr val="36485A"/>
                </a:solidFill>
              </a:rPr>
              <a:t>Շինանյութերից արձակվող ռադոն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E42F61-6889-4068-933C-4053A963912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106E0F-6369-41E1-B3B3-5922C4CB3B7A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EC04D1DB-E6BC-494A-838D-83C6D5FE075D}"/>
              </a:ext>
            </a:extLst>
          </p:cNvPr>
          <p:cNvGrpSpPr/>
          <p:nvPr/>
        </p:nvGrpSpPr>
        <p:grpSpPr>
          <a:xfrm>
            <a:off x="8128000" y="1814918"/>
            <a:ext cx="8128000" cy="3251199"/>
            <a:chOff x="2032000" y="1803399"/>
            <a:chExt cx="8128000" cy="3251199"/>
          </a:xfrm>
        </p:grpSpPr>
        <p:sp>
          <p:nvSpPr>
            <p:cNvPr id="9" name="Shape 8">
              <a:extLst>
                <a:ext uri="{FF2B5EF4-FFF2-40B4-BE49-F238E27FC236}">
                  <a16:creationId xmlns:a16="http://schemas.microsoft.com/office/drawing/2014/main" id="{1E082263-8624-45CB-BD3F-032FB59C6907}"/>
                </a:ext>
              </a:extLst>
            </p:cNvPr>
            <p:cNvSpPr/>
            <p:nvPr/>
          </p:nvSpPr>
          <p:spPr>
            <a:xfrm>
              <a:off x="2032000" y="1803399"/>
              <a:ext cx="8128000" cy="3251199"/>
            </a:xfrm>
            <a:prstGeom prst="leftRightRibbon">
              <a:avLst/>
            </a:prstGeom>
            <a:solidFill>
              <a:srgbClr val="36485A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BAB1FE2-85DF-476E-AC9B-F3BACD3DC8FA}"/>
                </a:ext>
              </a:extLst>
            </p:cNvPr>
            <p:cNvSpPr/>
            <p:nvPr/>
          </p:nvSpPr>
          <p:spPr>
            <a:xfrm>
              <a:off x="3007360" y="2372359"/>
              <a:ext cx="2682239" cy="1593088"/>
            </a:xfrm>
            <a:custGeom>
              <a:avLst/>
              <a:gdLst>
                <a:gd name="connsiteX0" fmla="*/ 0 w 2682239"/>
                <a:gd name="connsiteY0" fmla="*/ 0 h 1593088"/>
                <a:gd name="connsiteX1" fmla="*/ 2682239 w 2682239"/>
                <a:gd name="connsiteY1" fmla="*/ 0 h 1593088"/>
                <a:gd name="connsiteX2" fmla="*/ 2682239 w 2682239"/>
                <a:gd name="connsiteY2" fmla="*/ 1593088 h 1593088"/>
                <a:gd name="connsiteX3" fmla="*/ 0 w 2682239"/>
                <a:gd name="connsiteY3" fmla="*/ 1593088 h 1593088"/>
                <a:gd name="connsiteX4" fmla="*/ 0 w 2682239"/>
                <a:gd name="connsiteY4" fmla="*/ 0 h 15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2239" h="1593088">
                  <a:moveTo>
                    <a:pt x="0" y="0"/>
                  </a:moveTo>
                  <a:lnTo>
                    <a:pt x="2682239" y="0"/>
                  </a:lnTo>
                  <a:lnTo>
                    <a:pt x="2682239" y="1593088"/>
                  </a:lnTo>
                  <a:lnTo>
                    <a:pt x="0" y="159308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2456" rIns="0" bIns="9906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hy-AM" sz="2600" kern="1200" dirty="0"/>
                <a:t>Սենյայկային ռադոնի հետազոտություն</a:t>
              </a:r>
              <a:endParaRPr lang="en-US" sz="2600" kern="120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14AC871-D45B-40E2-B172-083BA6DD33A6}"/>
                </a:ext>
              </a:extLst>
            </p:cNvPr>
            <p:cNvSpPr/>
            <p:nvPr/>
          </p:nvSpPr>
          <p:spPr>
            <a:xfrm>
              <a:off x="6096000" y="2892551"/>
              <a:ext cx="3169920" cy="1593088"/>
            </a:xfrm>
            <a:custGeom>
              <a:avLst/>
              <a:gdLst>
                <a:gd name="connsiteX0" fmla="*/ 0 w 3169920"/>
                <a:gd name="connsiteY0" fmla="*/ 0 h 1593088"/>
                <a:gd name="connsiteX1" fmla="*/ 3169920 w 3169920"/>
                <a:gd name="connsiteY1" fmla="*/ 0 h 1593088"/>
                <a:gd name="connsiteX2" fmla="*/ 3169920 w 3169920"/>
                <a:gd name="connsiteY2" fmla="*/ 1593088 h 1593088"/>
                <a:gd name="connsiteX3" fmla="*/ 0 w 3169920"/>
                <a:gd name="connsiteY3" fmla="*/ 1593088 h 1593088"/>
                <a:gd name="connsiteX4" fmla="*/ 0 w 3169920"/>
                <a:gd name="connsiteY4" fmla="*/ 0 h 15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69920" h="1593088">
                  <a:moveTo>
                    <a:pt x="0" y="0"/>
                  </a:moveTo>
                  <a:lnTo>
                    <a:pt x="3169920" y="0"/>
                  </a:lnTo>
                  <a:lnTo>
                    <a:pt x="3169920" y="1593088"/>
                  </a:lnTo>
                  <a:lnTo>
                    <a:pt x="0" y="159308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2456" rIns="0" bIns="9906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hy-AM" sz="2600" kern="1200" dirty="0"/>
                <a:t>Այլընտրանքային </a:t>
              </a:r>
              <a:r>
                <a:rPr lang="hy-AM" sz="2600" dirty="0"/>
                <a:t>մոտեցում</a:t>
              </a:r>
              <a:endParaRPr lang="en-US" sz="2600" kern="1200" dirty="0"/>
            </a:p>
          </p:txBody>
        </p:sp>
      </p:grp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75A12F-70DF-4C80-895E-D7CA32D67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18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1ED15-B8D2-4B24-7BAF-8D1D220FF2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DA8E2F2-9082-4FE0-8FF3-9BDF33C030F1}"/>
              </a:ext>
            </a:extLst>
          </p:cNvPr>
          <p:cNvGrpSpPr/>
          <p:nvPr/>
        </p:nvGrpSpPr>
        <p:grpSpPr>
          <a:xfrm>
            <a:off x="-3773719" y="1803399"/>
            <a:ext cx="8128000" cy="3251199"/>
            <a:chOff x="2032000" y="1803399"/>
            <a:chExt cx="8128000" cy="3251199"/>
          </a:xfrm>
        </p:grpSpPr>
        <p:sp>
          <p:nvSpPr>
            <p:cNvPr id="5" name="Shape 4">
              <a:extLst>
                <a:ext uri="{FF2B5EF4-FFF2-40B4-BE49-F238E27FC236}">
                  <a16:creationId xmlns:a16="http://schemas.microsoft.com/office/drawing/2014/main" id="{EDA691F9-F186-417C-ACC5-4DB75FC197FB}"/>
                </a:ext>
              </a:extLst>
            </p:cNvPr>
            <p:cNvSpPr/>
            <p:nvPr/>
          </p:nvSpPr>
          <p:spPr>
            <a:xfrm>
              <a:off x="2032000" y="1803399"/>
              <a:ext cx="8128000" cy="3251199"/>
            </a:xfrm>
            <a:prstGeom prst="leftRightRibbon">
              <a:avLst/>
            </a:prstGeom>
            <a:solidFill>
              <a:srgbClr val="36485A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9E45A59-7F0C-48D3-93AB-2364CB92DB62}"/>
                </a:ext>
              </a:extLst>
            </p:cNvPr>
            <p:cNvSpPr/>
            <p:nvPr/>
          </p:nvSpPr>
          <p:spPr>
            <a:xfrm>
              <a:off x="3007360" y="2372359"/>
              <a:ext cx="2682239" cy="1593088"/>
            </a:xfrm>
            <a:custGeom>
              <a:avLst/>
              <a:gdLst>
                <a:gd name="connsiteX0" fmla="*/ 0 w 2682239"/>
                <a:gd name="connsiteY0" fmla="*/ 0 h 1593088"/>
                <a:gd name="connsiteX1" fmla="*/ 2682239 w 2682239"/>
                <a:gd name="connsiteY1" fmla="*/ 0 h 1593088"/>
                <a:gd name="connsiteX2" fmla="*/ 2682239 w 2682239"/>
                <a:gd name="connsiteY2" fmla="*/ 1593088 h 1593088"/>
                <a:gd name="connsiteX3" fmla="*/ 0 w 2682239"/>
                <a:gd name="connsiteY3" fmla="*/ 1593088 h 1593088"/>
                <a:gd name="connsiteX4" fmla="*/ 0 w 2682239"/>
                <a:gd name="connsiteY4" fmla="*/ 0 h 15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2239" h="1593088">
                  <a:moveTo>
                    <a:pt x="0" y="0"/>
                  </a:moveTo>
                  <a:lnTo>
                    <a:pt x="2682239" y="0"/>
                  </a:lnTo>
                  <a:lnTo>
                    <a:pt x="2682239" y="1593088"/>
                  </a:lnTo>
                  <a:lnTo>
                    <a:pt x="0" y="159308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2456" rIns="0" bIns="9906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hy-AM" sz="2600" kern="1200" dirty="0"/>
                <a:t>Սենյայկային ռադոնի հետազոտություն</a:t>
              </a:r>
              <a:endParaRPr lang="en-US" sz="2600" kern="1200" dirty="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2BE277C2-474F-44CC-95EE-8BD792975377}"/>
                </a:ext>
              </a:extLst>
            </p:cNvPr>
            <p:cNvSpPr/>
            <p:nvPr/>
          </p:nvSpPr>
          <p:spPr>
            <a:xfrm>
              <a:off x="6096000" y="2892551"/>
              <a:ext cx="3169920" cy="1593088"/>
            </a:xfrm>
            <a:custGeom>
              <a:avLst/>
              <a:gdLst>
                <a:gd name="connsiteX0" fmla="*/ 0 w 3169920"/>
                <a:gd name="connsiteY0" fmla="*/ 0 h 1593088"/>
                <a:gd name="connsiteX1" fmla="*/ 3169920 w 3169920"/>
                <a:gd name="connsiteY1" fmla="*/ 0 h 1593088"/>
                <a:gd name="connsiteX2" fmla="*/ 3169920 w 3169920"/>
                <a:gd name="connsiteY2" fmla="*/ 1593088 h 1593088"/>
                <a:gd name="connsiteX3" fmla="*/ 0 w 3169920"/>
                <a:gd name="connsiteY3" fmla="*/ 1593088 h 1593088"/>
                <a:gd name="connsiteX4" fmla="*/ 0 w 3169920"/>
                <a:gd name="connsiteY4" fmla="*/ 0 h 15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69920" h="1593088">
                  <a:moveTo>
                    <a:pt x="0" y="0"/>
                  </a:moveTo>
                  <a:lnTo>
                    <a:pt x="3169920" y="0"/>
                  </a:lnTo>
                  <a:lnTo>
                    <a:pt x="3169920" y="1593088"/>
                  </a:lnTo>
                  <a:lnTo>
                    <a:pt x="0" y="159308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2456" rIns="0" bIns="9906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hy-AM" sz="2600" kern="1200" dirty="0"/>
                <a:t>Այլընտրանքային </a:t>
              </a:r>
              <a:r>
                <a:rPr lang="hy-AM" sz="2600" dirty="0"/>
                <a:t>մոտեցում</a:t>
              </a:r>
              <a:endParaRPr lang="en-US" sz="2600" kern="1200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497EF8EA-98AD-4170-9C5A-31ABAB6DBCBD}"/>
              </a:ext>
            </a:extLst>
          </p:cNvPr>
          <p:cNvSpPr txBox="1"/>
          <p:nvPr/>
        </p:nvSpPr>
        <p:spPr>
          <a:xfrm>
            <a:off x="4760682" y="1757797"/>
            <a:ext cx="6593118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1363" indent="-741363">
              <a:spcAft>
                <a:spcPts val="1200"/>
              </a:spcAft>
            </a:pPr>
            <a:r>
              <a:rPr lang="hy-AM" b="1" dirty="0"/>
              <a:t>Փուլ </a:t>
            </a:r>
            <a:r>
              <a:rPr lang="en-US" b="1" dirty="0"/>
              <a:t>I.</a:t>
            </a:r>
            <a:r>
              <a:rPr lang="en-US" dirty="0"/>
              <a:t> </a:t>
            </a:r>
            <a:r>
              <a:rPr lang="hy-AM" b="1" dirty="0"/>
              <a:t>Ռադոնային պոտենցիալ վտանգի տարածքի նույնականացում,</a:t>
            </a:r>
            <a:r>
              <a:rPr lang="hy-AM" dirty="0"/>
              <a:t> դատելով․ </a:t>
            </a:r>
          </a:p>
          <a:p>
            <a:pPr marL="512763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hy-AM" sz="1600" dirty="0"/>
              <a:t>Տեղանքի երկրաբանությունից</a:t>
            </a:r>
          </a:p>
          <a:p>
            <a:pPr marL="512763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hy-AM" sz="1600" dirty="0"/>
              <a:t>Տեղանքի տեկտոնիկ ու գեոմորֆոլոգիական առանձնահատկություններից</a:t>
            </a:r>
          </a:p>
          <a:p>
            <a:pPr marL="512763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hy-AM" sz="1600" dirty="0"/>
              <a:t>Հողի ռադիոնուկլիդային կազմից և գազաթափանցելիությունից</a:t>
            </a:r>
          </a:p>
          <a:p>
            <a:pPr marL="512763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hy-AM" sz="1600" dirty="0"/>
              <a:t>Տեղանքում գամմա–ճառագայթման դոզայի հզորությունից</a:t>
            </a:r>
          </a:p>
          <a:p>
            <a:pPr marL="512763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hy-AM" sz="1600" dirty="0"/>
              <a:t>Հողի գազային ֆազայում ռադոնի ակտիվությունից</a:t>
            </a:r>
            <a:endParaRPr lang="en-US" sz="1600" dirty="0"/>
          </a:p>
          <a:p>
            <a:pPr marL="741363" indent="-741363">
              <a:spcBef>
                <a:spcPts val="1200"/>
              </a:spcBef>
              <a:spcAft>
                <a:spcPts val="600"/>
              </a:spcAft>
            </a:pPr>
            <a:r>
              <a:rPr lang="hy-AM" b="1" dirty="0"/>
              <a:t>Փուլ </a:t>
            </a:r>
            <a:r>
              <a:rPr lang="en-US" b="1" dirty="0"/>
              <a:t>II. </a:t>
            </a:r>
            <a:r>
              <a:rPr lang="hy-AM" b="1" dirty="0"/>
              <a:t>Սենյակային ռադոնի հետազոտություններ «թեժ կետերում»</a:t>
            </a:r>
            <a:endParaRPr lang="en-US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A4DE73-44E5-49C1-9D17-3BAFCAB9296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DDBAAC-4113-4199-9538-A8A4A2543AC2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DADDBF-0C1F-45BC-B0B1-F03D54FDA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9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395114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7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1ED15-B8D2-4B24-7BAF-8D1D220FF2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5CC8-D990-4B52-8D5F-20A35D162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76543" cy="132556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hy-AM" sz="4000" dirty="0">
                <a:solidFill>
                  <a:srgbClr val="36485A"/>
                </a:solidFill>
              </a:rPr>
              <a:t>Հետազոտության առաջին փուլի հիմնական արդյունք․ </a:t>
            </a:r>
            <a:r>
              <a:rPr lang="en-US" sz="4000" dirty="0">
                <a:solidFill>
                  <a:srgbClr val="36485A"/>
                </a:solidFill>
              </a:rPr>
              <a:t>GRP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8993B8-659D-4E30-958D-390DC4D384BB}"/>
              </a:ext>
            </a:extLst>
          </p:cNvPr>
          <p:cNvSpPr txBox="1"/>
          <p:nvPr/>
        </p:nvSpPr>
        <p:spPr>
          <a:xfrm>
            <a:off x="838200" y="2251600"/>
            <a:ext cx="1051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>
                <a:solidFill>
                  <a:srgbClr val="36485A"/>
                </a:solidFill>
              </a:rPr>
              <a:t>Երկրածին ռադոնի պոտենցիալ </a:t>
            </a:r>
            <a:r>
              <a:rPr lang="en-US" dirty="0">
                <a:solidFill>
                  <a:srgbClr val="36485A"/>
                </a:solidFill>
              </a:rPr>
              <a:t>(GRP)`</a:t>
            </a:r>
            <a:r>
              <a:rPr lang="hy-AM" dirty="0">
                <a:solidFill>
                  <a:srgbClr val="36485A"/>
                </a:solidFill>
              </a:rPr>
              <a:t> բնորոշում է երկրակեղևից դեպի մթնոլորտային օդ ռադոնի պոտենցիալը․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220645C-49FB-4536-BD08-369BA3233D44}"/>
                  </a:ext>
                </a:extLst>
              </p:cNvPr>
              <p:cNvSpPr txBox="1"/>
              <p:nvPr/>
            </p:nvSpPr>
            <p:spPr>
              <a:xfrm>
                <a:off x="838200" y="3880269"/>
                <a:ext cx="1051560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hy-AM" dirty="0">
                    <a:solidFill>
                      <a:srgbClr val="36485A"/>
                    </a:solidFill>
                  </a:rPr>
                  <a:t>որտեղ</a:t>
                </a:r>
                <a:r>
                  <a:rPr lang="en-US" dirty="0">
                    <a:solidFill>
                      <a:srgbClr val="36485A"/>
                    </a:solidFill>
                  </a:rPr>
                  <a:t> </a:t>
                </a:r>
                <a:endParaRPr lang="hy-AM" i="1" dirty="0">
                  <a:solidFill>
                    <a:srgbClr val="36485A"/>
                  </a:solidFill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rgbClr val="36485A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solidFill>
                              <a:srgbClr val="36485A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US" i="1">
                            <a:solidFill>
                              <a:srgbClr val="36485A"/>
                            </a:solidFill>
                            <a:latin typeface="Cambria Math" panose="02040503050406030204" pitchFamily="18" charset="0"/>
                          </a:rPr>
                          <m:t>𝑅𝑛</m:t>
                        </m:r>
                        <m:r>
                          <a:rPr lang="en-US" i="1">
                            <a:solidFill>
                              <a:srgbClr val="36485A"/>
                            </a:solidFill>
                            <a:latin typeface="Cambria Math" panose="02040503050406030204" pitchFamily="18" charset="0"/>
                          </a:rPr>
                          <m:t>−222</m:t>
                        </m:r>
                      </m:sub>
                    </m:sSub>
                  </m:oMath>
                </a14:m>
                <a:r>
                  <a:rPr lang="hy-AM" dirty="0">
                    <a:solidFill>
                      <a:srgbClr val="36485A"/>
                    </a:solidFill>
                  </a:rPr>
                  <a:t> ռադոնի ակտիվությունն է հողի գազային ֆազայում (</a:t>
                </a:r>
                <a:r>
                  <a:rPr lang="hy-AM" i="1" dirty="0">
                    <a:solidFill>
                      <a:srgbClr val="36485A"/>
                    </a:solidFill>
                  </a:rPr>
                  <a:t>Բք/մ</a:t>
                </a:r>
                <a:r>
                  <a:rPr lang="hy-AM" i="1" baseline="30000" dirty="0">
                    <a:solidFill>
                      <a:srgbClr val="36485A"/>
                    </a:solidFill>
                  </a:rPr>
                  <a:t>3</a:t>
                </a:r>
                <a:r>
                  <a:rPr lang="hy-AM" dirty="0">
                    <a:solidFill>
                      <a:srgbClr val="36485A"/>
                    </a:solidFill>
                  </a:rPr>
                  <a:t>), </a:t>
                </a:r>
              </a:p>
              <a:p>
                <a14:m>
                  <m:oMath xmlns:m="http://schemas.openxmlformats.org/officeDocument/2006/math">
                    <m:r>
                      <a:rPr lang="en-US" i="1">
                        <a:solidFill>
                          <a:srgbClr val="36485A"/>
                        </a:solidFill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US" i="1">
                        <a:solidFill>
                          <a:srgbClr val="36485A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rgbClr val="36485A"/>
                    </a:solidFill>
                  </a:rPr>
                  <a:t>` </a:t>
                </a:r>
                <a:r>
                  <a:rPr lang="hy-AM" dirty="0">
                    <a:solidFill>
                      <a:srgbClr val="36485A"/>
                    </a:solidFill>
                  </a:rPr>
                  <a:t>հողի գազաթափանցելիությունն է (մ</a:t>
                </a:r>
                <a:r>
                  <a:rPr lang="hy-AM" baseline="30000" dirty="0">
                    <a:solidFill>
                      <a:srgbClr val="36485A"/>
                    </a:solidFill>
                  </a:rPr>
                  <a:t>2</a:t>
                </a:r>
                <a:r>
                  <a:rPr lang="hy-AM" dirty="0">
                    <a:solidFill>
                      <a:srgbClr val="36485A"/>
                    </a:solidFill>
                  </a:rPr>
                  <a:t>) </a:t>
                </a:r>
                <a:endParaRPr lang="en-US" dirty="0">
                  <a:solidFill>
                    <a:srgbClr val="36485A"/>
                  </a:solidFill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220645C-49FB-4536-BD08-369BA3233D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200" y="3880269"/>
                <a:ext cx="10515600" cy="923330"/>
              </a:xfrm>
              <a:prstGeom prst="rect">
                <a:avLst/>
              </a:prstGeom>
              <a:blipFill>
                <a:blip r:embed="rId3"/>
                <a:stretch>
                  <a:fillRect l="-522" t="-3311" b="-105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E7A980F-C31C-4338-B1C4-8B7595212548}"/>
                  </a:ext>
                </a:extLst>
              </p:cNvPr>
              <p:cNvSpPr txBox="1"/>
              <p:nvPr/>
            </p:nvSpPr>
            <p:spPr>
              <a:xfrm>
                <a:off x="4370598" y="2993607"/>
                <a:ext cx="3450804" cy="79098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500" b="0" i="1" smtClean="0">
                          <a:solidFill>
                            <a:srgbClr val="36485A"/>
                          </a:solidFill>
                          <a:latin typeface="Cambria Math" panose="02040503050406030204" pitchFamily="18" charset="0"/>
                        </a:rPr>
                        <m:t>𝐺𝑅𝑃</m:t>
                      </m:r>
                      <m:r>
                        <a:rPr lang="en-US" sz="2500" b="0" i="1" smtClean="0">
                          <a:solidFill>
                            <a:srgbClr val="36485A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500" b="0" i="1" smtClean="0">
                              <a:solidFill>
                                <a:srgbClr val="36485A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  <m:t>𝑅𝑛</m:t>
                              </m:r>
                              <m: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  <m:t>−222</m:t>
                              </m:r>
                            </m:sub>
                          </m:sSub>
                        </m:num>
                        <m:den>
                          <m:r>
                            <a:rPr lang="en-US" sz="2500" i="1">
                              <a:solidFill>
                                <a:srgbClr val="36485A"/>
                              </a:solidFill>
                              <a:latin typeface="Cambria Math" panose="02040503050406030204" pitchFamily="18" charset="0"/>
                            </a:rPr>
                            <m:t>(−</m:t>
                          </m:r>
                          <m:sSub>
                            <m:sSubPr>
                              <m:ctrlP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  <m:t>𝑙𝑜𝑔</m:t>
                              </m:r>
                            </m:e>
                            <m:sub>
                              <m:r>
                                <a:rPr lang="en-US" sz="2500" i="1">
                                  <a:solidFill>
                                    <a:srgbClr val="36485A"/>
                                  </a:solidFill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sub>
                          </m:sSub>
                          <m:r>
                            <a:rPr lang="en-US" sz="2500" i="1">
                              <a:solidFill>
                                <a:srgbClr val="36485A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US" sz="2500">
                              <a:solidFill>
                                <a:srgbClr val="36485A"/>
                              </a:solidFill>
                              <a:latin typeface="Cambria Math" panose="02040503050406030204" pitchFamily="18" charset="0"/>
                            </a:rPr>
                            <m:t>−10)</m:t>
                          </m:r>
                        </m:den>
                      </m:f>
                    </m:oMath>
                  </m:oMathPara>
                </a14:m>
                <a:endParaRPr lang="en-US" sz="2500" dirty="0">
                  <a:solidFill>
                    <a:srgbClr val="36485A"/>
                  </a:solidFill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E7A980F-C31C-4338-B1C4-8B75952125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0598" y="2993607"/>
                <a:ext cx="3450804" cy="7909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0E3EE67-2822-4307-AB6B-5B0E056188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652104"/>
              </p:ext>
            </p:extLst>
          </p:nvPr>
        </p:nvGraphicFramePr>
        <p:xfrm>
          <a:off x="4248150" y="4899275"/>
          <a:ext cx="3695700" cy="11125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231900">
                  <a:extLst>
                    <a:ext uri="{9D8B030D-6E8A-4147-A177-3AD203B41FA5}">
                      <a16:colId xmlns:a16="http://schemas.microsoft.com/office/drawing/2014/main" val="1162458446"/>
                    </a:ext>
                  </a:extLst>
                </a:gridCol>
                <a:gridCol w="1231900">
                  <a:extLst>
                    <a:ext uri="{9D8B030D-6E8A-4147-A177-3AD203B41FA5}">
                      <a16:colId xmlns:a16="http://schemas.microsoft.com/office/drawing/2014/main" val="878026814"/>
                    </a:ext>
                  </a:extLst>
                </a:gridCol>
                <a:gridCol w="1231900">
                  <a:extLst>
                    <a:ext uri="{9D8B030D-6E8A-4147-A177-3AD203B41FA5}">
                      <a16:colId xmlns:a16="http://schemas.microsoft.com/office/drawing/2014/main" val="360851681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dirty="0"/>
                        <a:t>GRP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7586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hy-AM" dirty="0"/>
                        <a:t>0-10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y-AM" dirty="0"/>
                        <a:t>10-35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&gt;35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5956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hy-AM" dirty="0"/>
                        <a:t>ցածր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y-AM" dirty="0"/>
                        <a:t>միջին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y-AM" dirty="0"/>
                        <a:t>բարձր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2891694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7E4FAA8-E464-457C-8EC5-6C6C84A50508}"/>
              </a:ext>
            </a:extLst>
          </p:cNvPr>
          <p:cNvSpPr txBox="1"/>
          <p:nvPr/>
        </p:nvSpPr>
        <p:spPr>
          <a:xfrm>
            <a:off x="5835321" y="6231265"/>
            <a:ext cx="5550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i="1" dirty="0">
                <a:solidFill>
                  <a:srgbClr val="36485A"/>
                </a:solidFill>
              </a:rPr>
              <a:t> </a:t>
            </a:r>
            <a:r>
              <a:rPr lang="en-US" sz="1400" i="1" dirty="0" err="1">
                <a:solidFill>
                  <a:srgbClr val="36485A"/>
                </a:solidFill>
              </a:rPr>
              <a:t>Ben`a</a:t>
            </a:r>
            <a:r>
              <a:rPr lang="hy-AM" sz="1400" i="1" dirty="0">
                <a:solidFill>
                  <a:srgbClr val="36485A"/>
                </a:solidFill>
              </a:rPr>
              <a:t> </a:t>
            </a:r>
            <a:r>
              <a:rPr lang="en-US" sz="1400" i="1" dirty="0">
                <a:solidFill>
                  <a:srgbClr val="36485A"/>
                </a:solidFill>
              </a:rPr>
              <a:t>et al., 2024,  </a:t>
            </a:r>
            <a:r>
              <a:rPr lang="en-US" sz="1400" i="1" dirty="0">
                <a:solidFill>
                  <a:srgbClr val="36485A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https://doi.org/10.1016/j.scitotenv.2023.169569</a:t>
            </a:r>
            <a:r>
              <a:rPr lang="en-US" sz="1400" i="1" dirty="0">
                <a:solidFill>
                  <a:srgbClr val="36485A"/>
                </a:solidFill>
              </a:rPr>
              <a:t> </a:t>
            </a:r>
          </a:p>
          <a:p>
            <a:pPr algn="r"/>
            <a:r>
              <a:rPr lang="en-US" sz="1400" i="1" dirty="0">
                <a:solidFill>
                  <a:srgbClr val="36485A"/>
                </a:solidFill>
              </a:rPr>
              <a:t> </a:t>
            </a:r>
            <a:r>
              <a:rPr lang="en-US" sz="1400" i="1" dirty="0" err="1">
                <a:solidFill>
                  <a:srgbClr val="36485A"/>
                </a:solidFill>
              </a:rPr>
              <a:t>Ben`a</a:t>
            </a:r>
            <a:r>
              <a:rPr lang="en-US" sz="1400" i="1" dirty="0">
                <a:solidFill>
                  <a:srgbClr val="36485A"/>
                </a:solidFill>
              </a:rPr>
              <a:t> et a., 2025, </a:t>
            </a:r>
            <a:r>
              <a:rPr lang="en-US" sz="1400" i="1" dirty="0">
                <a:solidFill>
                  <a:srgbClr val="36485A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https://doi.org/10.1016/j.envint.2025.109264</a:t>
            </a:r>
            <a:r>
              <a:rPr lang="en-US" sz="1400" i="1" dirty="0">
                <a:solidFill>
                  <a:srgbClr val="36485A"/>
                </a:solidFill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3C2FE9-40F9-4D4D-B1BD-D44A2888CFA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910" y="6287780"/>
            <a:ext cx="557779" cy="5486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F2F01AB-7D50-4E6E-A56B-567288AA5A9B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886" y="6262488"/>
            <a:ext cx="1538859" cy="5992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542858-2B53-42FD-B67F-E485C9E56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9496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1ED15-B8D2-4B24-7BAF-8D1D220FF2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5CC8-D990-4B52-8D5F-20A35D162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hy-AM" sz="4000" dirty="0">
                <a:solidFill>
                  <a:srgbClr val="36485A"/>
                </a:solidFill>
              </a:rPr>
              <a:t>Հետազոտության առաջին փուլի հիմնական արդյունք․ Ռիսկ</a:t>
            </a:r>
            <a:endParaRPr lang="en-US" sz="4000" dirty="0">
              <a:solidFill>
                <a:srgbClr val="36485A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20645C-49FB-4536-BD08-369BA3233D44}"/>
              </a:ext>
            </a:extLst>
          </p:cNvPr>
          <p:cNvSpPr txBox="1"/>
          <p:nvPr/>
        </p:nvSpPr>
        <p:spPr>
          <a:xfrm>
            <a:off x="838200" y="2989018"/>
            <a:ext cx="10515600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hy-AM" dirty="0">
                <a:solidFill>
                  <a:srgbClr val="36485A"/>
                </a:solidFill>
              </a:rPr>
              <a:t>որտեղ </a:t>
            </a:r>
          </a:p>
          <a:p>
            <a:pPr>
              <a:spcAft>
                <a:spcPts val="600"/>
              </a:spcAft>
            </a:pPr>
            <a:r>
              <a:rPr lang="hy-AM" dirty="0">
                <a:solidFill>
                  <a:srgbClr val="36485A"/>
                </a:solidFill>
              </a:rPr>
              <a:t>«</a:t>
            </a:r>
            <a:r>
              <a:rPr lang="hy-AM" i="1" dirty="0">
                <a:solidFill>
                  <a:srgbClr val="36485A"/>
                </a:solidFill>
              </a:rPr>
              <a:t>Վտանգ</a:t>
            </a:r>
            <a:r>
              <a:rPr lang="hy-AM" dirty="0">
                <a:solidFill>
                  <a:srgbClr val="36485A"/>
                </a:solidFill>
              </a:rPr>
              <a:t>»–ը՝ </a:t>
            </a:r>
            <a:r>
              <a:rPr lang="en-US" dirty="0">
                <a:solidFill>
                  <a:srgbClr val="36485A"/>
                </a:solidFill>
              </a:rPr>
              <a:t>GRP, </a:t>
            </a:r>
            <a:endParaRPr lang="hy-AM" dirty="0">
              <a:solidFill>
                <a:srgbClr val="36485A"/>
              </a:solidFill>
            </a:endParaRPr>
          </a:p>
          <a:p>
            <a:pPr>
              <a:spcAft>
                <a:spcPts val="600"/>
              </a:spcAft>
            </a:pPr>
            <a:r>
              <a:rPr lang="hy-AM" dirty="0">
                <a:solidFill>
                  <a:srgbClr val="36485A"/>
                </a:solidFill>
              </a:rPr>
              <a:t>«</a:t>
            </a:r>
            <a:r>
              <a:rPr lang="hy-AM" i="1" dirty="0">
                <a:solidFill>
                  <a:srgbClr val="36485A"/>
                </a:solidFill>
              </a:rPr>
              <a:t>Խոցելիություն</a:t>
            </a:r>
            <a:r>
              <a:rPr lang="hy-AM" dirty="0">
                <a:solidFill>
                  <a:srgbClr val="36485A"/>
                </a:solidFill>
              </a:rPr>
              <a:t>»–ը</a:t>
            </a:r>
            <a:r>
              <a:rPr lang="en-US" dirty="0">
                <a:solidFill>
                  <a:srgbClr val="36485A"/>
                </a:solidFill>
              </a:rPr>
              <a:t>` </a:t>
            </a:r>
            <a:r>
              <a:rPr lang="hy-AM" dirty="0">
                <a:solidFill>
                  <a:srgbClr val="36485A"/>
                </a:solidFill>
              </a:rPr>
              <a:t>տվյալ տարածքում </a:t>
            </a:r>
            <a:r>
              <a:rPr lang="en-US" dirty="0">
                <a:solidFill>
                  <a:srgbClr val="36485A"/>
                </a:solidFill>
              </a:rPr>
              <a:t>GRP</a:t>
            </a:r>
            <a:r>
              <a:rPr lang="hy-AM" dirty="0">
                <a:solidFill>
                  <a:srgbClr val="36485A"/>
                </a:solidFill>
              </a:rPr>
              <a:t>–ին ենթարկվող բնակչության խտության և շինությունների կշռային գործակիցների արտադրյալն է, </a:t>
            </a:r>
          </a:p>
          <a:p>
            <a:pPr>
              <a:spcAft>
                <a:spcPts val="600"/>
              </a:spcAft>
            </a:pPr>
            <a:r>
              <a:rPr lang="hy-AM" dirty="0">
                <a:solidFill>
                  <a:srgbClr val="36485A"/>
                </a:solidFill>
              </a:rPr>
              <a:t>«</a:t>
            </a:r>
            <a:r>
              <a:rPr lang="hy-AM" i="1" dirty="0">
                <a:solidFill>
                  <a:srgbClr val="36485A"/>
                </a:solidFill>
              </a:rPr>
              <a:t>Էքսպոզիցիա</a:t>
            </a:r>
            <a:r>
              <a:rPr lang="hy-AM" dirty="0">
                <a:solidFill>
                  <a:srgbClr val="36485A"/>
                </a:solidFill>
              </a:rPr>
              <a:t>»–ն՝ տարեկան շենքերի ներսում անցկացված ժամանակը (միջինում 7000 ժամ/տարի)</a:t>
            </a:r>
            <a:r>
              <a:rPr lang="en-US" dirty="0">
                <a:solidFill>
                  <a:srgbClr val="36485A"/>
                </a:solidFill>
              </a:rPr>
              <a:t>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5B6D4BB-3CE8-4C86-837F-D278BD8A8223}"/>
                  </a:ext>
                </a:extLst>
              </p:cNvPr>
              <p:cNvSpPr txBox="1"/>
              <p:nvPr/>
            </p:nvSpPr>
            <p:spPr>
              <a:xfrm>
                <a:off x="1560944" y="2310905"/>
                <a:ext cx="9070112" cy="477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hy-AM" sz="2500" i="1" dirty="0">
                    <a:solidFill>
                      <a:srgbClr val="36485A"/>
                    </a:solidFill>
                    <a:ea typeface="Cambria Math" panose="02040503050406030204" pitchFamily="18" charset="0"/>
                  </a:rPr>
                  <a:t>Կոլեկտիվ Ռիսկ</a:t>
                </a:r>
                <a:r>
                  <a:rPr lang="ru-RU" sz="2500" dirty="0">
                    <a:solidFill>
                      <a:srgbClr val="36485A"/>
                    </a:solidFill>
                    <a:ea typeface="Cambria Math" panose="02040503050406030204" pitchFamily="18" charset="0"/>
                  </a:rPr>
                  <a:t> </a:t>
                </a:r>
                <a:r>
                  <a:rPr lang="en-US" sz="2500" dirty="0">
                    <a:solidFill>
                      <a:srgbClr val="36485A"/>
                    </a:solidFill>
                    <a:ea typeface="Cambria Math" panose="02040503050406030204" pitchFamily="18" charset="0"/>
                  </a:rPr>
                  <a:t>= </a:t>
                </a:r>
                <a:r>
                  <a:rPr lang="hy-AM" sz="2500" i="1" dirty="0">
                    <a:solidFill>
                      <a:srgbClr val="36485A"/>
                    </a:solidFill>
                    <a:ea typeface="Cambria Math" panose="02040503050406030204" pitchFamily="18" charset="0"/>
                  </a:rPr>
                  <a:t>Վտանգ</a:t>
                </a:r>
                <a:r>
                  <a:rPr lang="hy-AM" sz="2500" dirty="0">
                    <a:solidFill>
                      <a:srgbClr val="36485A"/>
                    </a:solidFill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500" i="1" smtClean="0">
                        <a:solidFill>
                          <a:srgbClr val="36485A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hy-AM" sz="2500" dirty="0">
                    <a:solidFill>
                      <a:srgbClr val="36485A"/>
                    </a:solidFill>
                  </a:rPr>
                  <a:t> </a:t>
                </a:r>
                <a:r>
                  <a:rPr lang="hy-AM" sz="2500" i="1" dirty="0">
                    <a:solidFill>
                      <a:srgbClr val="36485A"/>
                    </a:solidFill>
                  </a:rPr>
                  <a:t>Խոցելիություն</a:t>
                </a:r>
                <a:r>
                  <a:rPr lang="hy-AM" sz="2500" dirty="0">
                    <a:solidFill>
                      <a:srgbClr val="36485A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US" sz="2500" i="1">
                        <a:solidFill>
                          <a:srgbClr val="36485A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hy-AM" sz="2500" dirty="0">
                    <a:solidFill>
                      <a:srgbClr val="36485A"/>
                    </a:solidFill>
                  </a:rPr>
                  <a:t> </a:t>
                </a:r>
                <a:r>
                  <a:rPr lang="hy-AM" sz="2500" i="1" dirty="0">
                    <a:solidFill>
                      <a:srgbClr val="36485A"/>
                    </a:solidFill>
                  </a:rPr>
                  <a:t>Էքսպոզիցիա</a:t>
                </a:r>
                <a:r>
                  <a:rPr lang="hy-AM" sz="2500" dirty="0">
                    <a:solidFill>
                      <a:srgbClr val="36485A"/>
                    </a:solidFill>
                  </a:rPr>
                  <a:t> </a:t>
                </a:r>
                <a:endParaRPr lang="en-US" sz="2500" dirty="0">
                  <a:solidFill>
                    <a:srgbClr val="36485A"/>
                  </a:solidFill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15B6D4BB-3CE8-4C86-837F-D278BD8A822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0944" y="2310905"/>
                <a:ext cx="9070112" cy="477054"/>
              </a:xfrm>
              <a:prstGeom prst="rect">
                <a:avLst/>
              </a:prstGeom>
              <a:blipFill>
                <a:blip r:embed="rId2"/>
                <a:stretch>
                  <a:fillRect l="-1075" t="-8974" b="-307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4D791CE4-EF68-41F4-A1D3-AF9C1B5E39CE}"/>
              </a:ext>
            </a:extLst>
          </p:cNvPr>
          <p:cNvSpPr txBox="1"/>
          <p:nvPr/>
        </p:nvSpPr>
        <p:spPr>
          <a:xfrm>
            <a:off x="5803242" y="5883456"/>
            <a:ext cx="5550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i="1" dirty="0">
                <a:solidFill>
                  <a:srgbClr val="36485A"/>
                </a:solidFill>
              </a:rPr>
              <a:t> </a:t>
            </a:r>
            <a:r>
              <a:rPr lang="en-US" sz="1400" i="1" dirty="0" err="1">
                <a:solidFill>
                  <a:srgbClr val="36485A"/>
                </a:solidFill>
              </a:rPr>
              <a:t>Ben`a</a:t>
            </a:r>
            <a:r>
              <a:rPr lang="hy-AM" sz="1400" i="1" dirty="0">
                <a:solidFill>
                  <a:srgbClr val="36485A"/>
                </a:solidFill>
              </a:rPr>
              <a:t> </a:t>
            </a:r>
            <a:r>
              <a:rPr lang="en-US" sz="1400" i="1" dirty="0">
                <a:solidFill>
                  <a:srgbClr val="36485A"/>
                </a:solidFill>
              </a:rPr>
              <a:t>et al., 2024,  </a:t>
            </a:r>
            <a:r>
              <a:rPr lang="en-US" sz="1400" i="1" dirty="0">
                <a:solidFill>
                  <a:srgbClr val="36485A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https://doi.org/10.1016/j.scitotenv.2023.169569</a:t>
            </a:r>
            <a:r>
              <a:rPr lang="en-US" sz="1400" i="1" dirty="0">
                <a:solidFill>
                  <a:srgbClr val="36485A"/>
                </a:solidFill>
              </a:rPr>
              <a:t> </a:t>
            </a:r>
          </a:p>
          <a:p>
            <a:pPr algn="r"/>
            <a:r>
              <a:rPr lang="en-US" sz="1400" i="1" dirty="0">
                <a:solidFill>
                  <a:srgbClr val="36485A"/>
                </a:solidFill>
              </a:rPr>
              <a:t> </a:t>
            </a:r>
            <a:r>
              <a:rPr lang="en-US" sz="1400" i="1" dirty="0" err="1">
                <a:solidFill>
                  <a:srgbClr val="36485A"/>
                </a:solidFill>
              </a:rPr>
              <a:t>Ben`a</a:t>
            </a:r>
            <a:r>
              <a:rPr lang="en-US" sz="1400" i="1" dirty="0">
                <a:solidFill>
                  <a:srgbClr val="36485A"/>
                </a:solidFill>
              </a:rPr>
              <a:t> et a., 2025, </a:t>
            </a:r>
            <a:r>
              <a:rPr lang="en-US" sz="1400" i="1" dirty="0">
                <a:solidFill>
                  <a:srgbClr val="36485A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https://doi.org/10.1016/j.envint.2025.109264</a:t>
            </a:r>
            <a:r>
              <a:rPr lang="en-US" sz="1400" i="1" dirty="0">
                <a:solidFill>
                  <a:srgbClr val="36485A"/>
                </a:solidFill>
              </a:rPr>
              <a:t> 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3F76D100-C7AA-4BAA-84AD-079597C7D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201" y="1224608"/>
            <a:ext cx="990599" cy="938974"/>
          </a:xfrm>
          <a:prstGeom prst="rect">
            <a:avLst/>
          </a:prstGeom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A8F615E-3E16-4524-9056-051B9682049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910" y="6287780"/>
            <a:ext cx="557779" cy="5486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1F34B73-C3E0-4DEF-BC2D-E6E58454FF9B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886" y="6262488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118C7E-FCE5-4326-95EE-A9B1161AA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33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D50F262-343C-4101-AB3C-9DA1072F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BD36A5-993C-D8F9-46C3-B7530DB8C9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7514"/>
          <a:stretch>
            <a:fillRect/>
          </a:stretch>
        </p:blipFill>
        <p:spPr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A4DA9C-80F6-CF39-09E5-D3FAF24828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7" r="24442" b="-1"/>
          <a:stretch>
            <a:fillRect/>
          </a:stretch>
        </p:blipFill>
        <p:spPr>
          <a:xfrm>
            <a:off x="3595404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6A0924B3-0260-445E-AFD7-9533C0D1B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7C34E8CB-B972-4A94-8469-315C10C2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95F6BE-E72E-BB07-658C-CC2EE025B0F0}"/>
              </a:ext>
            </a:extLst>
          </p:cNvPr>
          <p:cNvSpPr txBox="1"/>
          <p:nvPr/>
        </p:nvSpPr>
        <p:spPr>
          <a:xfrm>
            <a:off x="438913" y="1511589"/>
            <a:ext cx="4375870" cy="289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kern="1200" dirty="0" err="1">
                <a:solidFill>
                  <a:srgbClr val="36485A"/>
                </a:solidFill>
                <a:latin typeface="+mj-lt"/>
                <a:ea typeface="+mj-ea"/>
                <a:cs typeface="+mj-cs"/>
              </a:rPr>
              <a:t>Դաշտային</a:t>
            </a:r>
            <a:r>
              <a:rPr lang="en-US" sz="3800" kern="1200" dirty="0">
                <a:solidFill>
                  <a:srgbClr val="36485A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800" kern="1200" dirty="0" err="1">
                <a:solidFill>
                  <a:srgbClr val="36485A"/>
                </a:solidFill>
                <a:latin typeface="+mj-lt"/>
                <a:ea typeface="+mj-ea"/>
                <a:cs typeface="+mj-cs"/>
              </a:rPr>
              <a:t>աշխատանքներ</a:t>
            </a:r>
            <a:endParaRPr lang="en-US" sz="3800" kern="1200" dirty="0">
              <a:solidFill>
                <a:srgbClr val="36485A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9A72FD1-DD6C-4EAE-9966-C7A2E4E278E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910" y="6287780"/>
            <a:ext cx="557779" cy="5486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2CBF12-92C1-4F2F-BCA5-9BCCECDB39FC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886" y="6262488"/>
            <a:ext cx="1538859" cy="59922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4B6EF0-3BDD-497F-9C90-40793A9CE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28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47A33-1FF0-41F9-AD37-A802CECAE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 err="1">
                <a:solidFill>
                  <a:srgbClr val="36485A"/>
                </a:solidFill>
                <a:latin typeface="+mj-lt"/>
                <a:ea typeface="+mj-ea"/>
                <a:cs typeface="+mj-cs"/>
              </a:rPr>
              <a:t>Դաշտային</a:t>
            </a:r>
            <a:r>
              <a:rPr lang="en-US" sz="4400" kern="1200" dirty="0">
                <a:solidFill>
                  <a:srgbClr val="36485A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rgbClr val="36485A"/>
                </a:solidFill>
                <a:latin typeface="+mj-lt"/>
                <a:ea typeface="+mj-ea"/>
                <a:cs typeface="+mj-cs"/>
              </a:rPr>
              <a:t>աշխատանքներ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E9EBEB0-89AD-40FA-8920-8E91D3764BB4}"/>
              </a:ext>
            </a:extLst>
          </p:cNvPr>
          <p:cNvGrpSpPr/>
          <p:nvPr/>
        </p:nvGrpSpPr>
        <p:grpSpPr>
          <a:xfrm>
            <a:off x="1636369" y="1907546"/>
            <a:ext cx="8919263" cy="4325112"/>
            <a:chOff x="1008574" y="1647899"/>
            <a:chExt cx="8919263" cy="432511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3BA6082-103C-462F-AE99-9F9561374D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8574" y="1647899"/>
              <a:ext cx="4325112" cy="432511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EA18C45-E374-47D2-A969-0B39C8589A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28149" y="1647899"/>
              <a:ext cx="3599688" cy="4325112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E47DD8C9-4FD6-4D77-B2F8-8953847A599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4383" y="6287780"/>
            <a:ext cx="557779" cy="5486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B623A9-F558-461C-ACA1-FD5836C6556D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359" y="6262488"/>
            <a:ext cx="1538859" cy="5992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182797-E9E2-4CBA-AA9B-D7B0D90F7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2847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BB43C-E8B3-23CC-DE00-4E7690483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hy-AM" dirty="0">
                <a:solidFill>
                  <a:srgbClr val="36485A"/>
                </a:solidFill>
              </a:rPr>
              <a:t>Երևան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27176E-4F93-43A8-9181-14FB65334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621"/>
          <a:stretch>
            <a:fillRect/>
          </a:stretch>
        </p:blipFill>
        <p:spPr>
          <a:xfrm>
            <a:off x="4195270" y="1962150"/>
            <a:ext cx="3607207" cy="3420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BA5BE6-98E2-E318-56FC-ED3552B171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621"/>
          <a:stretch>
            <a:fillRect/>
          </a:stretch>
        </p:blipFill>
        <p:spPr>
          <a:xfrm>
            <a:off x="409575" y="1962150"/>
            <a:ext cx="3607207" cy="342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8623F0-7ABF-0C9C-9706-6794AE3C40D5}"/>
              </a:ext>
            </a:extLst>
          </p:cNvPr>
          <p:cNvSpPr txBox="1"/>
          <p:nvPr/>
        </p:nvSpPr>
        <p:spPr>
          <a:xfrm>
            <a:off x="612978" y="5474689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Ռադոնի ակտիվություն հողի գազային ֆազայում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9B2CA8-CAD6-9D01-FF69-2C90E3233636}"/>
              </a:ext>
            </a:extLst>
          </p:cNvPr>
          <p:cNvSpPr txBox="1"/>
          <p:nvPr/>
        </p:nvSpPr>
        <p:spPr>
          <a:xfrm>
            <a:off x="4396386" y="5474689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Հողի  գազաթափանցելիություն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DC16FD-68DD-EAE2-1A4C-262D648F50D8}"/>
              </a:ext>
            </a:extLst>
          </p:cNvPr>
          <p:cNvSpPr txBox="1"/>
          <p:nvPr/>
        </p:nvSpPr>
        <p:spPr>
          <a:xfrm>
            <a:off x="8179793" y="5474689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Երկրածին ռանոդի պոտենցիալ</a:t>
            </a:r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73E9235-93F8-4211-0DEF-6D869A69CE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17"/>
          <a:stretch>
            <a:fillRect/>
          </a:stretch>
        </p:blipFill>
        <p:spPr>
          <a:xfrm>
            <a:off x="7980964" y="1962150"/>
            <a:ext cx="3598058" cy="342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C3E1735-BA56-43FB-8F63-F07927C0CCF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B77AA6C-B45E-4161-897C-84295A2707AD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0A19B0-38CD-4996-92EE-C17160514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52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7718C-2E5B-EC13-BD82-9309553B5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42E33-7CCE-55D0-9D62-1DC58D344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hy-AM" dirty="0">
                <a:solidFill>
                  <a:srgbClr val="36485A"/>
                </a:solidFill>
              </a:rPr>
              <a:t>Գյումրի</a:t>
            </a:r>
            <a:endParaRPr lang="en-US" dirty="0">
              <a:solidFill>
                <a:srgbClr val="36485A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847008-8E74-7935-A9CE-E0E5118B8518}"/>
              </a:ext>
            </a:extLst>
          </p:cNvPr>
          <p:cNvSpPr txBox="1"/>
          <p:nvPr/>
        </p:nvSpPr>
        <p:spPr>
          <a:xfrm>
            <a:off x="612978" y="5474689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Ռադոնի ակտիվություն հողի գազային ֆազայում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1F71D4-A4A4-AE61-4CEF-889A817675EA}"/>
              </a:ext>
            </a:extLst>
          </p:cNvPr>
          <p:cNvSpPr txBox="1"/>
          <p:nvPr/>
        </p:nvSpPr>
        <p:spPr>
          <a:xfrm>
            <a:off x="4396386" y="5474689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Հողի  գազաթափանցելիություն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200306-20F0-DD47-8944-A70D22B9A7BE}"/>
              </a:ext>
            </a:extLst>
          </p:cNvPr>
          <p:cNvSpPr txBox="1"/>
          <p:nvPr/>
        </p:nvSpPr>
        <p:spPr>
          <a:xfrm>
            <a:off x="8179793" y="5474689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Երկրածին ռանոդի պոտենցիալ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12A58F-A56E-1ACE-1F19-CCE6266C8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993" y="1963688"/>
            <a:ext cx="3420000" cy="342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BFDFD9-B880-EB2C-1B96-2B6F4050A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586" y="1963688"/>
            <a:ext cx="3420000" cy="3420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A82618-1345-7D77-A3BC-1DCCA00F67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178" y="1963688"/>
            <a:ext cx="3420000" cy="342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09091B0-6931-4890-AEEE-5FC40CE68D9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4FC437-3C4F-495A-98DC-A47453360124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4ABD6A-9296-4DD3-904B-FD5B41AF5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795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70888BF-4AE9-45B5-BC97-DDD73959D32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099FB43-7A21-4EA7-AC1E-B9F8EE01450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F8F358-AE10-F8FB-E3A7-C2EDF82F5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Առկա այլ տվյալներ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AA364B-4856-9E7A-E7C3-BD218EA0BA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608" y="1547445"/>
            <a:ext cx="2647500" cy="3600000"/>
          </a:xfrm>
          <a:prstGeom prst="rect">
            <a:avLst/>
          </a:prstGeom>
          <a:ln>
            <a:solidFill>
              <a:srgbClr val="36485A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921B30-B95F-C773-75A4-F204D78BA1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9085" y="1968539"/>
            <a:ext cx="2668900" cy="3600000"/>
          </a:xfrm>
          <a:prstGeom prst="rect">
            <a:avLst/>
          </a:prstGeom>
          <a:ln>
            <a:solidFill>
              <a:srgbClr val="36485A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945C1F-61B9-05CC-A099-9293372DC4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8962" y="2389633"/>
            <a:ext cx="2687900" cy="3600000"/>
          </a:xfrm>
          <a:prstGeom prst="rect">
            <a:avLst/>
          </a:prstGeom>
          <a:ln>
            <a:solidFill>
              <a:srgbClr val="36485A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ACE39C-E226-D471-FBB9-305FFB305E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7839" y="2810728"/>
            <a:ext cx="2660000" cy="3600000"/>
          </a:xfrm>
          <a:prstGeom prst="rect">
            <a:avLst/>
          </a:prstGeom>
          <a:ln>
            <a:solidFill>
              <a:srgbClr val="36485A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4F701FA-6633-0054-7923-A38AF0A85E59}"/>
              </a:ext>
            </a:extLst>
          </p:cNvPr>
          <p:cNvSpPr txBox="1"/>
          <p:nvPr/>
        </p:nvSpPr>
        <p:spPr>
          <a:xfrm>
            <a:off x="371475" y="6410727"/>
            <a:ext cx="35605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rgbClr val="36485A"/>
                </a:solidFill>
              </a:rPr>
              <a:t> DOI: 10.1007/ s10653-026-03109-8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11943D5-D925-4D2E-FFFB-380E2C4EDB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226" y="1675151"/>
            <a:ext cx="4208137" cy="2093388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9C07AB-75BA-9A03-FF83-1AAB1AF7DC8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86716" y="4016216"/>
            <a:ext cx="4208138" cy="236611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1BA3AF-0E7C-4EF7-A1DA-ABC98EFB0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88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4CE38-D673-485B-6683-D06E54A81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y-AM" sz="4000" dirty="0">
                <a:solidFill>
                  <a:srgbClr val="36485A"/>
                </a:solidFill>
              </a:rPr>
              <a:t>Վանաձոր</a:t>
            </a:r>
            <a:endParaRPr lang="en-US" sz="4000" dirty="0">
              <a:solidFill>
                <a:srgbClr val="36485A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15090B-FA9F-BE05-09AC-6DE3A1C284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161" y="1806222"/>
            <a:ext cx="4889231" cy="3983174"/>
          </a:xfrm>
          <a:prstGeom prst="rect">
            <a:avLst/>
          </a:prstGeom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6FE931-FA6C-A122-172F-DE826BAD19E9}"/>
              </a:ext>
            </a:extLst>
          </p:cNvPr>
          <p:cNvSpPr txBox="1"/>
          <p:nvPr/>
        </p:nvSpPr>
        <p:spPr>
          <a:xfrm>
            <a:off x="942975" y="2466975"/>
            <a:ext cx="3905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>
                <a:solidFill>
                  <a:srgbClr val="36485A"/>
                </a:solidFill>
              </a:rPr>
              <a:t>Պլանավորվող աշխատանքներ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750C68-CE28-429B-B2CE-83646294DA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3DA5EF0-227B-419D-A7AC-4C0201AF8C12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A00AF4-3D68-4AEB-B847-FEBAFA34A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70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30D5E-A7DB-89F3-75ED-8B54B23EE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Ջրում լուծված ռադոն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AC2943-BA31-E17C-4B1C-CEBD8A8AD1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3030" y="2708248"/>
            <a:ext cx="2565000" cy="342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71CC11-9A1B-A040-98C4-2F03FFED25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375"/>
          <a:stretch/>
        </p:blipFill>
        <p:spPr>
          <a:xfrm>
            <a:off x="4992415" y="2708248"/>
            <a:ext cx="3099380" cy="342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733375-9EEE-6622-32EA-46B8EF40573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10"/>
          <a:stretch/>
        </p:blipFill>
        <p:spPr>
          <a:xfrm>
            <a:off x="838200" y="2708248"/>
            <a:ext cx="3672979" cy="3420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FE4C84-06CF-C36A-9632-E2086EF57403}"/>
              </a:ext>
            </a:extLst>
          </p:cNvPr>
          <p:cNvSpPr txBox="1"/>
          <p:nvPr/>
        </p:nvSpPr>
        <p:spPr>
          <a:xfrm>
            <a:off x="1095642" y="1824928"/>
            <a:ext cx="4991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y-AM" dirty="0">
                <a:solidFill>
                  <a:srgbClr val="36485A"/>
                </a:solidFill>
              </a:rPr>
              <a:t>Ընդհանուր առմամբ </a:t>
            </a:r>
            <a:r>
              <a:rPr lang="hy-AM" b="1" dirty="0">
                <a:solidFill>
                  <a:srgbClr val="36485A"/>
                </a:solidFill>
              </a:rPr>
              <a:t>245</a:t>
            </a:r>
            <a:r>
              <a:rPr lang="hy-AM" dirty="0">
                <a:solidFill>
                  <a:srgbClr val="36485A"/>
                </a:solidFill>
              </a:rPr>
              <a:t> խմելու ջրի նմուշում ռադոնի ակտիվության չափումներ 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9AD838-CB0D-40E9-9BDA-E7312FBB54B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E927933-23F2-4E36-9049-7C7BCEE8B7B2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761CCE-F8BB-4164-8567-77CC3A719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6489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rrow: Curved Up 12">
            <a:extLst>
              <a:ext uri="{FF2B5EF4-FFF2-40B4-BE49-F238E27FC236}">
                <a16:creationId xmlns:a16="http://schemas.microsoft.com/office/drawing/2014/main" id="{B6400056-8C1E-2CC6-A5F5-CC22B730990C}"/>
              </a:ext>
            </a:extLst>
          </p:cNvPr>
          <p:cNvSpPr/>
          <p:nvPr/>
        </p:nvSpPr>
        <p:spPr>
          <a:xfrm rot="321613">
            <a:off x="1251447" y="4924184"/>
            <a:ext cx="7304724" cy="1336448"/>
          </a:xfrm>
          <a:prstGeom prst="curvedUpArrow">
            <a:avLst>
              <a:gd name="adj1" fmla="val 25000"/>
              <a:gd name="adj2" fmla="val 50000"/>
              <a:gd name="adj3" fmla="val 52262"/>
            </a:avLst>
          </a:prstGeom>
          <a:gradFill flip="none" rotWithShape="1">
            <a:gsLst>
              <a:gs pos="0">
                <a:schemeClr val="accent1">
                  <a:lumMod val="40000"/>
                  <a:lumOff val="60000"/>
                </a:schemeClr>
              </a:gs>
              <a:gs pos="51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39F05-B21E-29AC-D74A-4EE2EC052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Ռադոնի վտանգի գնահատում 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0A07CB-5391-B7E8-905A-10E93CB83D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D83AAB-8111-5CC7-7245-91B1EDCCF88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pic>
        <p:nvPicPr>
          <p:cNvPr id="5" name="Рисунок 2">
            <a:extLst>
              <a:ext uri="{FF2B5EF4-FFF2-40B4-BE49-F238E27FC236}">
                <a16:creationId xmlns:a16="http://schemas.microsoft.com/office/drawing/2014/main" id="{ABACAD83-FAFC-CC53-F978-8A0259A403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4560" y="2747866"/>
            <a:ext cx="2377440" cy="237744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43FAADD-C023-1FF7-0BF5-F4DA980C15FA}"/>
              </a:ext>
            </a:extLst>
          </p:cNvPr>
          <p:cNvGrpSpPr/>
          <p:nvPr/>
        </p:nvGrpSpPr>
        <p:grpSpPr>
          <a:xfrm>
            <a:off x="1329007" y="2062065"/>
            <a:ext cx="4929880" cy="3349690"/>
            <a:chOff x="1329007" y="2062065"/>
            <a:chExt cx="4929880" cy="3349690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5947A61-C80F-AB46-8356-053E8008AC5C}"/>
                </a:ext>
              </a:extLst>
            </p:cNvPr>
            <p:cNvSpPr txBox="1"/>
            <p:nvPr/>
          </p:nvSpPr>
          <p:spPr>
            <a:xfrm rot="16200000">
              <a:off x="243770" y="3536855"/>
              <a:ext cx="257058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hy-AM" sz="2000" dirty="0">
                  <a:latin typeface="+mj-lt"/>
                </a:rPr>
                <a:t>Գումարային դոզա</a:t>
              </a:r>
              <a:endParaRPr lang="en-US" sz="2000" dirty="0">
                <a:latin typeface="+mj-lt"/>
              </a:endParaRP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EC0CF20-30A8-2D19-31EE-ADCE45E693E8}"/>
                </a:ext>
              </a:extLst>
            </p:cNvPr>
            <p:cNvGrpSpPr/>
            <p:nvPr/>
          </p:nvGrpSpPr>
          <p:grpSpPr>
            <a:xfrm>
              <a:off x="2733435" y="2062065"/>
              <a:ext cx="3525452" cy="3349690"/>
              <a:chOff x="2733435" y="2062065"/>
              <a:chExt cx="3525452" cy="3349690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" name="TextBox 9">
                    <a:extLst>
                      <a:ext uri="{FF2B5EF4-FFF2-40B4-BE49-F238E27FC236}">
                        <a16:creationId xmlns:a16="http://schemas.microsoft.com/office/drawing/2014/main" id="{C479B669-9463-D666-F193-1ED38D120206}"/>
                      </a:ext>
                    </a:extLst>
                  </p:cNvPr>
                  <p:cNvSpPr txBox="1"/>
                  <p:nvPr/>
                </p:nvSpPr>
                <p:spPr>
                  <a:xfrm>
                    <a:off x="2733435" y="2062065"/>
                    <a:ext cx="3081228" cy="97513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hy-AM" dirty="0">
                        <a:latin typeface="+mj-lt"/>
                      </a:rPr>
                      <a:t>Կլանում</a:t>
                    </a:r>
                    <a:endParaRPr lang="en-US" dirty="0">
                      <a:latin typeface="+mj-lt"/>
                    </a:endParaRPr>
                  </a:p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𝐴𝐸𝐷</m:t>
                              </m:r>
                            </m:e>
                            <m: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𝑖𝑛𝑔</m:t>
                              </m:r>
                            </m:sub>
                          </m:sSub>
                          <m:r>
                            <a:rPr lang="hy-AM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nary>
                            <m:naryPr>
                              <m:chr m:val="∑"/>
                              <m:limLoc m:val="undOvr"/>
                              <m:ctrlPr>
                                <a:rPr lang="en-US" sz="1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𝐹𝑒𝑏</m:t>
                              </m:r>
                            </m:sub>
                            <m:sup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𝐽𝑎𝑛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US" sz="14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𝑅𝑛</m:t>
                                  </m:r>
                                </m:sub>
                              </m:s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b>
                                <m:sSubPr>
                                  <m:ctrlPr>
                                    <a:rPr lang="en-US" sz="14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𝐷𝑀</m:t>
                                  </m:r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×</m:t>
                                  </m:r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𝐸𝐷𝐶</m:t>
                              </m:r>
                            </m:e>
                          </m:nary>
                        </m:oMath>
                      </m:oMathPara>
                    </a14:m>
                    <a:endParaRPr lang="en-US" sz="1400" dirty="0">
                      <a:latin typeface="+mj-lt"/>
                    </a:endParaRPr>
                  </a:p>
                </p:txBody>
              </p:sp>
            </mc:Choice>
            <mc:Fallback xmlns="">
              <p:sp>
                <p:nvSpPr>
                  <p:cNvPr id="10" name="TextBox 9">
                    <a:extLst>
                      <a:ext uri="{FF2B5EF4-FFF2-40B4-BE49-F238E27FC236}">
                        <a16:creationId xmlns:a16="http://schemas.microsoft.com/office/drawing/2014/main" id="{C479B669-9463-D666-F193-1ED38D12020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33435" y="2062065"/>
                    <a:ext cx="3081228" cy="975139"/>
                  </a:xfrm>
                  <a:prstGeom prst="rect">
                    <a:avLst/>
                  </a:prstGeom>
                  <a:blipFill>
                    <a:blip r:embed="rId6"/>
                    <a:stretch>
                      <a:fillRect l="-1581" t="-250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Box 10">
                    <a:extLst>
                      <a:ext uri="{FF2B5EF4-FFF2-40B4-BE49-F238E27FC236}">
                        <a16:creationId xmlns:a16="http://schemas.microsoft.com/office/drawing/2014/main" id="{B51EDB02-0E86-47C9-7CA0-73A5EB2FFF26}"/>
                      </a:ext>
                    </a:extLst>
                  </p:cNvPr>
                  <p:cNvSpPr txBox="1"/>
                  <p:nvPr/>
                </p:nvSpPr>
                <p:spPr>
                  <a:xfrm>
                    <a:off x="2733435" y="3266345"/>
                    <a:ext cx="3525452" cy="97513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hy-AM" dirty="0">
                        <a:latin typeface="+mj-lt"/>
                      </a:rPr>
                      <a:t>Ինհալյացիա</a:t>
                    </a:r>
                    <a:endParaRPr lang="en-US" dirty="0">
                      <a:latin typeface="+mj-lt"/>
                    </a:endParaRPr>
                  </a:p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𝐴𝐸𝐷</m:t>
                              </m:r>
                            </m:e>
                            <m: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𝑖𝑛h</m:t>
                              </m:r>
                            </m:sub>
                          </m:sSub>
                          <m:r>
                            <a:rPr lang="hy-AM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nary>
                            <m:naryPr>
                              <m:chr m:val="∑"/>
                              <m:limLoc m:val="undOvr"/>
                              <m:ctrlPr>
                                <a:rPr lang="en-US" sz="1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𝐹𝑒𝑏</m:t>
                              </m:r>
                            </m:sub>
                            <m:sup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𝐽𝑎𝑛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US" sz="14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𝑅𝑛𝑊</m:t>
                                  </m:r>
                                </m:sub>
                              </m:s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𝑅𝐴𝑊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𝑂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𝐷𝐶𝐹</m:t>
                              </m:r>
                            </m:e>
                          </m:nary>
                        </m:oMath>
                      </m:oMathPara>
                    </a14:m>
                    <a:endParaRPr lang="en-US" sz="1400" dirty="0"/>
                  </a:p>
                </p:txBody>
              </p:sp>
            </mc:Choice>
            <mc:Fallback xmlns="">
              <p:sp>
                <p:nvSpPr>
                  <p:cNvPr id="11" name="TextBox 10">
                    <a:extLst>
                      <a:ext uri="{FF2B5EF4-FFF2-40B4-BE49-F238E27FC236}">
                        <a16:creationId xmlns:a16="http://schemas.microsoft.com/office/drawing/2014/main" id="{B51EDB02-0E86-47C9-7CA0-73A5EB2FFF26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33435" y="3266345"/>
                    <a:ext cx="3525452" cy="975139"/>
                  </a:xfrm>
                  <a:prstGeom prst="rect">
                    <a:avLst/>
                  </a:prstGeom>
                  <a:blipFill>
                    <a:blip r:embed="rId7"/>
                    <a:stretch>
                      <a:fillRect l="-1382" t="-3125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Box 11">
                    <a:extLst>
                      <a:ext uri="{FF2B5EF4-FFF2-40B4-BE49-F238E27FC236}">
                        <a16:creationId xmlns:a16="http://schemas.microsoft.com/office/drawing/2014/main" id="{4C9DF866-4CF5-F1F2-6C52-E83C85C89894}"/>
                      </a:ext>
                    </a:extLst>
                  </p:cNvPr>
                  <p:cNvSpPr txBox="1"/>
                  <p:nvPr/>
                </p:nvSpPr>
                <p:spPr>
                  <a:xfrm>
                    <a:off x="2733435" y="4436616"/>
                    <a:ext cx="3161763" cy="97513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hy-AM" dirty="0">
                        <a:latin typeface="+mj-lt"/>
                      </a:rPr>
                      <a:t>Լուծում արյան մեջ</a:t>
                    </a:r>
                    <a:endParaRPr lang="en-US" dirty="0">
                      <a:latin typeface="+mj-lt"/>
                    </a:endParaRPr>
                  </a:p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𝐴𝐸𝐷</m:t>
                              </m:r>
                            </m:e>
                            <m: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𝑑𝑖</m:t>
                              </m:r>
                            </m:sub>
                          </m:sSub>
                          <m:r>
                            <a:rPr lang="hy-AM" sz="14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nary>
                            <m:naryPr>
                              <m:chr m:val="∑"/>
                              <m:limLoc m:val="undOvr"/>
                              <m:ctrlPr>
                                <a:rPr lang="en-US" sz="1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𝐹𝑒𝑏</m:t>
                              </m:r>
                            </m:sub>
                            <m:sup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𝐽𝑎𝑛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US" sz="14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𝑅𝑛𝑊</m:t>
                                  </m:r>
                                </m:sub>
                              </m:sSub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hy-AM" sz="14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b>
                                <m:sSubPr>
                                  <m:ctrlPr>
                                    <a:rPr lang="en-US" sz="14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𝐷𝐶𝐹</m:t>
                                  </m:r>
                                </m:e>
                                <m:sub>
                                  <m:r>
                                    <a:rPr lang="hy-AM" sz="14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𝑑𝑖</m:t>
                                  </m:r>
                                </m:sub>
                              </m:sSub>
                            </m:e>
                          </m:nary>
                        </m:oMath>
                      </m:oMathPara>
                    </a14:m>
                    <a:endParaRPr lang="en-US" sz="1400" dirty="0"/>
                  </a:p>
                </p:txBody>
              </p:sp>
            </mc:Choice>
            <mc:Fallback xmlns="">
              <p:sp>
                <p:nvSpPr>
                  <p:cNvPr id="12" name="TextBox 11">
                    <a:extLst>
                      <a:ext uri="{FF2B5EF4-FFF2-40B4-BE49-F238E27FC236}">
                        <a16:creationId xmlns:a16="http://schemas.microsoft.com/office/drawing/2014/main" id="{4C9DF866-4CF5-F1F2-6C52-E83C85C89894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33435" y="4436616"/>
                    <a:ext cx="3161763" cy="975139"/>
                  </a:xfrm>
                  <a:prstGeom prst="rect">
                    <a:avLst/>
                  </a:prstGeom>
                  <a:blipFill>
                    <a:blip r:embed="rId8"/>
                    <a:stretch>
                      <a:fillRect l="-1541" t="-3125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9" name="Left Brace 8">
              <a:extLst>
                <a:ext uri="{FF2B5EF4-FFF2-40B4-BE49-F238E27FC236}">
                  <a16:creationId xmlns:a16="http://schemas.microsoft.com/office/drawing/2014/main" id="{A19D5FDD-4DBC-92A6-4FC8-4D47D46F4FC9}"/>
                </a:ext>
              </a:extLst>
            </p:cNvPr>
            <p:cNvSpPr/>
            <p:nvPr/>
          </p:nvSpPr>
          <p:spPr>
            <a:xfrm>
              <a:off x="2013711" y="2062065"/>
              <a:ext cx="400111" cy="3349690"/>
            </a:xfrm>
            <a:prstGeom prst="lef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040357C-B5E7-44A7-B2EC-F253EAF20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55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5BF9E-0795-434D-CF8F-662A36AAF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Ջրում լուծվաք ռադոնի ակտիվությունն  ու ջրի սպառման կլաստերները</a:t>
            </a:r>
            <a:endParaRPr lang="en-US" dirty="0">
              <a:solidFill>
                <a:srgbClr val="36485A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AE16D3D-52B9-B7B6-F37E-6267EEEF98E7}"/>
              </a:ext>
            </a:extLst>
          </p:cNvPr>
          <p:cNvGrpSpPr/>
          <p:nvPr/>
        </p:nvGrpSpPr>
        <p:grpSpPr>
          <a:xfrm>
            <a:off x="7875848" y="2449239"/>
            <a:ext cx="3263948" cy="2869692"/>
            <a:chOff x="705408" y="2497802"/>
            <a:chExt cx="3263948" cy="2869692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A47747D9-1C20-611A-D79A-70928055F33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05408" y="2497802"/>
              <a:ext cx="3263948" cy="2494355"/>
              <a:chOff x="649337" y="2497802"/>
              <a:chExt cx="4642009" cy="3547486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95C33927-FC4C-44B6-88DE-F38C374B68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8200" y="2497802"/>
                <a:ext cx="3964584" cy="2641996"/>
              </a:xfrm>
              <a:prstGeom prst="rect">
                <a:avLst/>
              </a:prstGeom>
            </p:spPr>
          </p:pic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0E7CBC8-6E85-AA69-1DC8-0565796092F9}"/>
                  </a:ext>
                </a:extLst>
              </p:cNvPr>
              <p:cNvSpPr txBox="1"/>
              <p:nvPr/>
            </p:nvSpPr>
            <p:spPr>
              <a:xfrm>
                <a:off x="649337" y="5213618"/>
                <a:ext cx="1708028" cy="8316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hy-AM" sz="1600" dirty="0">
                    <a:solidFill>
                      <a:srgbClr val="36485A"/>
                    </a:solidFill>
                    <a:latin typeface="+mj-lt"/>
                  </a:rPr>
                  <a:t>Կլաստեր</a:t>
                </a:r>
                <a:r>
                  <a:rPr lang="en-US" sz="1600" dirty="0">
                    <a:solidFill>
                      <a:srgbClr val="36485A"/>
                    </a:solidFill>
                    <a:latin typeface="+mj-lt"/>
                  </a:rPr>
                  <a:t> 1</a:t>
                </a:r>
              </a:p>
              <a:p>
                <a:pPr algn="ctr"/>
                <a:r>
                  <a:rPr lang="en-US" sz="1600" dirty="0">
                    <a:solidFill>
                      <a:srgbClr val="36485A"/>
                    </a:solidFill>
                    <a:latin typeface="+mj-lt"/>
                  </a:rPr>
                  <a:t>0.48 </a:t>
                </a:r>
                <a:r>
                  <a:rPr lang="hy-AM" sz="1600" dirty="0">
                    <a:solidFill>
                      <a:srgbClr val="36485A"/>
                    </a:solidFill>
                    <a:latin typeface="+mj-lt"/>
                  </a:rPr>
                  <a:t>լ</a:t>
                </a:r>
                <a:endParaRPr lang="en-US" sz="1600" dirty="0">
                  <a:solidFill>
                    <a:srgbClr val="36485A"/>
                  </a:solidFill>
                  <a:latin typeface="+mj-lt"/>
                </a:endParaRP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764F90C-2E4A-E278-EBB6-37B1BFE3B00B}"/>
                  </a:ext>
                </a:extLst>
              </p:cNvPr>
              <p:cNvSpPr txBox="1"/>
              <p:nvPr/>
            </p:nvSpPr>
            <p:spPr>
              <a:xfrm>
                <a:off x="2091868" y="4825885"/>
                <a:ext cx="1746784" cy="8316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hy-AM" sz="1600" dirty="0">
                    <a:solidFill>
                      <a:srgbClr val="36485A"/>
                    </a:solidFill>
                    <a:latin typeface="+mj-lt"/>
                  </a:rPr>
                  <a:t>Կլաստեր</a:t>
                </a:r>
                <a:r>
                  <a:rPr lang="en-US" sz="1600" dirty="0">
                    <a:solidFill>
                      <a:srgbClr val="36485A"/>
                    </a:solidFill>
                    <a:latin typeface="+mj-lt"/>
                  </a:rPr>
                  <a:t> 2</a:t>
                </a:r>
              </a:p>
              <a:p>
                <a:pPr algn="ctr"/>
                <a:r>
                  <a:rPr lang="en-US" sz="1600" dirty="0">
                    <a:solidFill>
                      <a:srgbClr val="36485A"/>
                    </a:solidFill>
                    <a:latin typeface="+mj-lt"/>
                  </a:rPr>
                  <a:t>1.18 </a:t>
                </a:r>
                <a:r>
                  <a:rPr lang="hy-AM" sz="1600" dirty="0">
                    <a:solidFill>
                      <a:srgbClr val="36485A"/>
                    </a:solidFill>
                    <a:latin typeface="+mj-lt"/>
                  </a:rPr>
                  <a:t>լ</a:t>
                </a:r>
                <a:endParaRPr lang="en-US" sz="1600" dirty="0">
                  <a:solidFill>
                    <a:srgbClr val="36485A"/>
                  </a:solidFill>
                  <a:latin typeface="+mj-lt"/>
                </a:endParaRP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F0F02179-1886-A112-435C-8174B7ADED41}"/>
                  </a:ext>
                </a:extLst>
              </p:cNvPr>
              <p:cNvSpPr txBox="1"/>
              <p:nvPr/>
            </p:nvSpPr>
            <p:spPr>
              <a:xfrm>
                <a:off x="3530883" y="4414887"/>
                <a:ext cx="1760463" cy="8316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hy-AM" sz="1600" dirty="0">
                    <a:solidFill>
                      <a:srgbClr val="36485A"/>
                    </a:solidFill>
                    <a:latin typeface="+mj-lt"/>
                  </a:rPr>
                  <a:t>Կլաստեր</a:t>
                </a:r>
                <a:r>
                  <a:rPr lang="en-US" sz="1600" dirty="0">
                    <a:solidFill>
                      <a:srgbClr val="36485A"/>
                    </a:solidFill>
                    <a:latin typeface="+mj-lt"/>
                  </a:rPr>
                  <a:t> 3</a:t>
                </a:r>
              </a:p>
              <a:p>
                <a:pPr algn="ctr"/>
                <a:r>
                  <a:rPr lang="en-US" sz="1600" dirty="0">
                    <a:solidFill>
                      <a:srgbClr val="36485A"/>
                    </a:solidFill>
                    <a:latin typeface="+mj-lt"/>
                  </a:rPr>
                  <a:t>2.16 </a:t>
                </a:r>
                <a:r>
                  <a:rPr lang="hy-AM" sz="1600" dirty="0">
                    <a:solidFill>
                      <a:srgbClr val="36485A"/>
                    </a:solidFill>
                    <a:latin typeface="+mj-lt"/>
                  </a:rPr>
                  <a:t>լ</a:t>
                </a:r>
                <a:endParaRPr lang="en-US" sz="1600" dirty="0">
                  <a:solidFill>
                    <a:srgbClr val="36485A"/>
                  </a:solidFill>
                  <a:latin typeface="+mj-lt"/>
                </a:endParaRPr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815612A-5E34-934B-7401-8D902B79058F}"/>
                </a:ext>
              </a:extLst>
            </p:cNvPr>
            <p:cNvSpPr txBox="1"/>
            <p:nvPr/>
          </p:nvSpPr>
          <p:spPr>
            <a:xfrm>
              <a:off x="838200" y="4998162"/>
              <a:ext cx="91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36485A"/>
                  </a:solidFill>
                  <a:latin typeface="+mj-lt"/>
                </a:rPr>
                <a:t>24.4%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A92C856-5545-C787-70F3-718671358404}"/>
                </a:ext>
              </a:extLst>
            </p:cNvPr>
            <p:cNvSpPr txBox="1"/>
            <p:nvPr/>
          </p:nvSpPr>
          <p:spPr>
            <a:xfrm>
              <a:off x="1867961" y="4998162"/>
              <a:ext cx="91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36485A"/>
                  </a:solidFill>
                  <a:latin typeface="+mj-lt"/>
                </a:rPr>
                <a:t>46.7%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14ACAB2-23CB-2303-A3F1-BC33F2BD2E60}"/>
                </a:ext>
              </a:extLst>
            </p:cNvPr>
            <p:cNvSpPr txBox="1"/>
            <p:nvPr/>
          </p:nvSpPr>
          <p:spPr>
            <a:xfrm>
              <a:off x="2897721" y="4998162"/>
              <a:ext cx="914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rgbClr val="36485A"/>
                  </a:solidFill>
                  <a:latin typeface="+mj-lt"/>
                </a:rPr>
                <a:t>28.9 %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7F4F7B4-531B-4989-A9B8-28D46A1367F8}"/>
              </a:ext>
            </a:extLst>
          </p:cNvPr>
          <p:cNvGrpSpPr/>
          <p:nvPr/>
        </p:nvGrpSpPr>
        <p:grpSpPr>
          <a:xfrm>
            <a:off x="1953242" y="2082511"/>
            <a:ext cx="6694510" cy="4007097"/>
            <a:chOff x="4212387" y="1821721"/>
            <a:chExt cx="7451064" cy="4580647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52CA6A8-181E-47B9-909B-F6D6C97D518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72112" y="1821721"/>
              <a:ext cx="5491339" cy="4580647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58A223A-A30C-42A7-BF46-48B79B1DCF04}"/>
                </a:ext>
              </a:extLst>
            </p:cNvPr>
            <p:cNvSpPr/>
            <p:nvPr/>
          </p:nvSpPr>
          <p:spPr>
            <a:xfrm>
              <a:off x="5918197" y="1821721"/>
              <a:ext cx="1024467" cy="402592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5ECD62E1-804A-4D89-AD5B-B037D8D2F7EF}"/>
                </a:ext>
              </a:extLst>
            </p:cNvPr>
            <p:cNvGrpSpPr/>
            <p:nvPr/>
          </p:nvGrpSpPr>
          <p:grpSpPr>
            <a:xfrm>
              <a:off x="4212387" y="2063583"/>
              <a:ext cx="2787629" cy="3367292"/>
              <a:chOff x="4212387" y="2063583"/>
              <a:chExt cx="2787629" cy="3367292"/>
            </a:xfrm>
          </p:grpSpPr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2F66EC1-B517-4B05-9037-ED92626F2313}"/>
                  </a:ext>
                </a:extLst>
              </p:cNvPr>
              <p:cNvSpPr txBox="1"/>
              <p:nvPr/>
            </p:nvSpPr>
            <p:spPr>
              <a:xfrm>
                <a:off x="5647820" y="2063583"/>
                <a:ext cx="135219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Արաբկիր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D5EC1AE-7673-4A4B-B67C-640F82F36F1D}"/>
                  </a:ext>
                </a:extLst>
              </p:cNvPr>
              <p:cNvSpPr txBox="1"/>
              <p:nvPr/>
            </p:nvSpPr>
            <p:spPr>
              <a:xfrm>
                <a:off x="5647820" y="2366457"/>
                <a:ext cx="135219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Աջափնյակ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12DA9568-0492-4F16-8B83-DD082ABE38E6}"/>
                  </a:ext>
                </a:extLst>
              </p:cNvPr>
              <p:cNvSpPr txBox="1"/>
              <p:nvPr/>
            </p:nvSpPr>
            <p:spPr>
              <a:xfrm>
                <a:off x="4212387" y="2669331"/>
                <a:ext cx="278762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Մալաթիա–Սեբաստիա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B2ED079A-A584-43E4-BDB0-D8A186963B93}"/>
                  </a:ext>
                </a:extLst>
              </p:cNvPr>
              <p:cNvSpPr txBox="1"/>
              <p:nvPr/>
            </p:nvSpPr>
            <p:spPr>
              <a:xfrm>
                <a:off x="5400828" y="2972205"/>
                <a:ext cx="159918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Դավթաշեն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90D2920E-35F1-46AE-9F63-DBBB28369A9D}"/>
                  </a:ext>
                </a:extLst>
              </p:cNvPr>
              <p:cNvSpPr txBox="1"/>
              <p:nvPr/>
            </p:nvSpPr>
            <p:spPr>
              <a:xfrm>
                <a:off x="5400828" y="3275079"/>
                <a:ext cx="159918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Էրեբունի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B65E113-D916-47E8-8886-69D340B52074}"/>
                  </a:ext>
                </a:extLst>
              </p:cNvPr>
              <p:cNvSpPr txBox="1"/>
              <p:nvPr/>
            </p:nvSpPr>
            <p:spPr>
              <a:xfrm>
                <a:off x="4952446" y="3577953"/>
                <a:ext cx="204757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Նորք–Մարաշ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4038A4AB-1BA7-41A6-8E1E-3C5F49FDB4DB}"/>
                  </a:ext>
                </a:extLst>
              </p:cNvPr>
              <p:cNvSpPr txBox="1"/>
              <p:nvPr/>
            </p:nvSpPr>
            <p:spPr>
              <a:xfrm>
                <a:off x="4952446" y="3880827"/>
                <a:ext cx="204757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Նոր Նորք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280D745D-FAFD-4E7A-A6C6-1A96DE7F956B}"/>
                  </a:ext>
                </a:extLst>
              </p:cNvPr>
              <p:cNvSpPr txBox="1"/>
              <p:nvPr/>
            </p:nvSpPr>
            <p:spPr>
              <a:xfrm>
                <a:off x="4952446" y="4183701"/>
                <a:ext cx="204757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Ավան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84A39B09-7915-4208-9D5B-B32FA96D7245}"/>
                  </a:ext>
                </a:extLst>
              </p:cNvPr>
              <p:cNvSpPr txBox="1"/>
              <p:nvPr/>
            </p:nvSpPr>
            <p:spPr>
              <a:xfrm>
                <a:off x="4952446" y="4486575"/>
                <a:ext cx="204757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Կենտրոն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7D2500A4-BBBE-4227-B854-42CF11EF46CD}"/>
                  </a:ext>
                </a:extLst>
              </p:cNvPr>
              <p:cNvSpPr txBox="1"/>
              <p:nvPr/>
            </p:nvSpPr>
            <p:spPr>
              <a:xfrm>
                <a:off x="4429548" y="4789449"/>
                <a:ext cx="257046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Քանաքեռ–Զեյթուն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14DE1B29-CC62-41F7-BF1A-BD71EA324A60}"/>
                  </a:ext>
                </a:extLst>
              </p:cNvPr>
              <p:cNvSpPr txBox="1"/>
              <p:nvPr/>
            </p:nvSpPr>
            <p:spPr>
              <a:xfrm>
                <a:off x="4429548" y="5092321"/>
                <a:ext cx="257046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hy-AM" sz="1600" dirty="0">
                    <a:solidFill>
                      <a:srgbClr val="36485A"/>
                    </a:solidFill>
                  </a:rPr>
                  <a:t>Շենգավիթ</a:t>
                </a:r>
                <a:endParaRPr lang="en-US" sz="1600" dirty="0">
                  <a:solidFill>
                    <a:srgbClr val="36485A"/>
                  </a:solidFill>
                </a:endParaRPr>
              </a:p>
            </p:txBody>
          </p:sp>
        </p:grpSp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B0316505-9D6A-4347-BF5C-BAB49235E36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415BFEB-4303-428A-807A-51A2D3B75BCC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8FAA6-70AD-40F7-B75A-A0248B3CB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94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33333E-6 L -0.14883 -0.0037 " pathEditMode="relative" rAng="0" ptsTypes="AA">
                                      <p:cBhvr>
                                        <p:cTn id="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48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B7D1-08C6-434A-8612-F26AA222F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hy-AM" sz="3000" dirty="0">
                <a:solidFill>
                  <a:srgbClr val="36485A"/>
                </a:solidFill>
              </a:rPr>
              <a:t>Էքսպոզիցիայի ուղիների մասնաբաժինը ջրում լուծված ռադոնով գումարային ճառագայթահարման մեջ</a:t>
            </a:r>
            <a:endParaRPr lang="en-US" sz="3000" dirty="0">
              <a:solidFill>
                <a:srgbClr val="36485A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A78A8F-CDD3-49C3-94C4-8C2B5E0249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47" y="2960511"/>
            <a:ext cx="11655552" cy="2743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092200-6E6E-491C-B71E-206B4C8591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87780"/>
            <a:ext cx="557779" cy="5486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7CE6DF7-DE5B-4890-B328-4CFBE1837EC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62488"/>
            <a:ext cx="1538859" cy="59922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FFE000-7363-4EC9-A671-3E7656D64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7283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CABDD-5503-482C-B248-C534EDDFC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9969"/>
            <a:ext cx="10515600" cy="1325563"/>
          </a:xfrm>
        </p:spPr>
        <p:txBody>
          <a:bodyPr>
            <a:normAutofit/>
          </a:bodyPr>
          <a:lstStyle/>
          <a:p>
            <a:r>
              <a:rPr lang="hy-AM" sz="4900" dirty="0">
                <a:solidFill>
                  <a:srgbClr val="36485A"/>
                </a:solidFill>
              </a:rPr>
              <a:t>«Վատթարագույն սցենար»</a:t>
            </a:r>
            <a:endParaRPr lang="en-US" sz="3000" dirty="0">
              <a:solidFill>
                <a:srgbClr val="36485A"/>
              </a:solidFill>
            </a:endParaRP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B33CFF53-46B7-4BA5-ABA0-219E84A36A29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11437-1C42-4EBC-8B7D-303A70DF7D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11"/>
          <a:stretch/>
        </p:blipFill>
        <p:spPr>
          <a:xfrm>
            <a:off x="976234" y="1854730"/>
            <a:ext cx="3850786" cy="3913956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623294-E93D-4A0F-8266-27396EAAD8C5}"/>
              </a:ext>
            </a:extLst>
          </p:cNvPr>
          <p:cNvSpPr txBox="1"/>
          <p:nvPr/>
        </p:nvSpPr>
        <p:spPr>
          <a:xfrm>
            <a:off x="5617028" y="2532053"/>
            <a:ext cx="550506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hy-AM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Կլաստեր </a:t>
            </a:r>
            <a:r>
              <a:rPr lang="en-US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3 (</a:t>
            </a:r>
            <a:r>
              <a:rPr lang="hy-AM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օրական </a:t>
            </a:r>
            <a:r>
              <a:rPr lang="en-US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2.1</a:t>
            </a:r>
            <a:r>
              <a:rPr lang="hy-AM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լ ջրի սպառում</a:t>
            </a:r>
            <a:r>
              <a:rPr lang="en-US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), IDC</a:t>
            </a:r>
            <a:r>
              <a:rPr lang="ru-RU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hy-AM" dirty="0">
                <a:solidFill>
                  <a:srgbClr val="36485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մակարդակի գերազանցման հավանականությունը 7.02% է։</a:t>
            </a:r>
            <a:endParaRPr lang="en-US" dirty="0">
              <a:solidFill>
                <a:srgbClr val="36485A"/>
              </a:solidFill>
              <a:latin typeface="+mj-lt"/>
            </a:endParaRP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hy-AM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Օրական </a:t>
            </a:r>
            <a:r>
              <a:rPr lang="en-US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3.5 </a:t>
            </a:r>
            <a:r>
              <a:rPr lang="hy-AM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լ ծորակի ջուր սպռման դեպքում </a:t>
            </a:r>
            <a:r>
              <a:rPr lang="en-US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IDC </a:t>
            </a:r>
            <a:r>
              <a:rPr lang="hy-AM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մակարդակի գերազանցվելու հավանականությունը </a:t>
            </a:r>
            <a:r>
              <a:rPr lang="en-US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86.26% </a:t>
            </a:r>
            <a:r>
              <a:rPr lang="hy-AM" sz="1800" dirty="0">
                <a:solidFill>
                  <a:srgbClr val="36485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է։</a:t>
            </a:r>
            <a:endParaRPr lang="en-US" sz="1800" dirty="0">
              <a:solidFill>
                <a:srgbClr val="36485A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59C333-8FAF-4CC0-9598-364FBE9F7140}"/>
              </a:ext>
            </a:extLst>
          </p:cNvPr>
          <p:cNvSpPr txBox="1"/>
          <p:nvPr/>
        </p:nvSpPr>
        <p:spPr>
          <a:xfrm>
            <a:off x="5631714" y="4739578"/>
            <a:ext cx="5822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36485A"/>
                </a:solidFill>
              </a:rPr>
              <a:t>DOI: 10.1016/j.scitotenv.2024.175217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EA447B-D618-4CE1-B75A-BC2789DDAA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42624"/>
            <a:ext cx="557779" cy="5486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D85434-180A-40D8-BD66-ACC9D63BAA4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17332"/>
            <a:ext cx="1538859" cy="59922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81D88A-714E-479F-84C9-D29F3F118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0957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93E94-B762-8142-2545-8148788540CA}"/>
              </a:ext>
            </a:extLst>
          </p:cNvPr>
          <p:cNvSpPr txBox="1">
            <a:spLocks/>
          </p:cNvSpPr>
          <p:nvPr/>
        </p:nvSpPr>
        <p:spPr>
          <a:xfrm>
            <a:off x="2493338" y="2035174"/>
            <a:ext cx="78867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endParaRPr lang="en-US" sz="2800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6EFD0D0-60C0-A46E-3637-35FB28227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114000"/>
              </a:lnSpc>
            </a:pPr>
            <a:r>
              <a:rPr lang="hy-AM" dirty="0">
                <a:solidFill>
                  <a:srgbClr val="36485A"/>
                </a:solidFill>
              </a:rPr>
              <a:t>Պրոֆ․ Ա․ Սաղաթելյանի հիշատակին նվիրված աշնանային դպրոց</a:t>
            </a:r>
            <a:endParaRPr lang="en-US" dirty="0">
              <a:solidFill>
                <a:srgbClr val="36485A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CB1667F-C7F9-6F80-F41F-20C13CF297D1}"/>
              </a:ext>
            </a:extLst>
          </p:cNvPr>
          <p:cNvGrpSpPr>
            <a:grpSpLocks noChangeAspect="1"/>
          </p:cNvGrpSpPr>
          <p:nvPr/>
        </p:nvGrpSpPr>
        <p:grpSpPr>
          <a:xfrm>
            <a:off x="5224404" y="6400800"/>
            <a:ext cx="1743193" cy="457200"/>
            <a:chOff x="1315623" y="4657754"/>
            <a:chExt cx="5578219" cy="146304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6515C10-CBBD-9109-7064-79E34360F03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15623" y="4657754"/>
              <a:ext cx="3757208" cy="1463040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31A0393F-B96F-50A7-7F2A-963637284D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06432" y="4657754"/>
              <a:ext cx="1487410" cy="1463040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1C9C4E0A-A174-3186-22FC-24E0D78807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6" t="19921" r="32443" b="26548"/>
          <a:stretch>
            <a:fillRect/>
          </a:stretch>
        </p:blipFill>
        <p:spPr>
          <a:xfrm>
            <a:off x="-596901" y="5321296"/>
            <a:ext cx="3695701" cy="2354852"/>
          </a:xfrm>
          <a:custGeom>
            <a:avLst/>
            <a:gdLst>
              <a:gd name="connsiteX0" fmla="*/ 3404149 w 3695701"/>
              <a:gd name="connsiteY0" fmla="*/ 925182 h 2354852"/>
              <a:gd name="connsiteX1" fmla="*/ 3404148 w 3695701"/>
              <a:gd name="connsiteY1" fmla="*/ 925183 h 2354852"/>
              <a:gd name="connsiteX2" fmla="*/ 3695701 w 3695701"/>
              <a:gd name="connsiteY2" fmla="*/ 1216736 h 2354852"/>
              <a:gd name="connsiteX3" fmla="*/ 3695701 w 3695701"/>
              <a:gd name="connsiteY3" fmla="*/ 2063299 h 2354852"/>
              <a:gd name="connsiteX4" fmla="*/ 3404148 w 3695701"/>
              <a:gd name="connsiteY4" fmla="*/ 2354852 h 2354852"/>
              <a:gd name="connsiteX5" fmla="*/ 3112595 w 3695701"/>
              <a:gd name="connsiteY5" fmla="*/ 2063299 h 2354852"/>
              <a:gd name="connsiteX6" fmla="*/ 3112596 w 3695701"/>
              <a:gd name="connsiteY6" fmla="*/ 1216735 h 2354852"/>
              <a:gd name="connsiteX7" fmla="*/ 3404149 w 3695701"/>
              <a:gd name="connsiteY7" fmla="*/ 925182 h 2354852"/>
              <a:gd name="connsiteX8" fmla="*/ 291554 w 3695701"/>
              <a:gd name="connsiteY8" fmla="*/ 732852 h 2354852"/>
              <a:gd name="connsiteX9" fmla="*/ 291553 w 3695701"/>
              <a:gd name="connsiteY9" fmla="*/ 732853 h 2354852"/>
              <a:gd name="connsiteX10" fmla="*/ 583106 w 3695701"/>
              <a:gd name="connsiteY10" fmla="*/ 1024406 h 2354852"/>
              <a:gd name="connsiteX11" fmla="*/ 583106 w 3695701"/>
              <a:gd name="connsiteY11" fmla="*/ 2063299 h 2354852"/>
              <a:gd name="connsiteX12" fmla="*/ 291553 w 3695701"/>
              <a:gd name="connsiteY12" fmla="*/ 2354852 h 2354852"/>
              <a:gd name="connsiteX13" fmla="*/ 0 w 3695701"/>
              <a:gd name="connsiteY13" fmla="*/ 2063299 h 2354852"/>
              <a:gd name="connsiteX14" fmla="*/ 1 w 3695701"/>
              <a:gd name="connsiteY14" fmla="*/ 1024405 h 2354852"/>
              <a:gd name="connsiteX15" fmla="*/ 291554 w 3695701"/>
              <a:gd name="connsiteY15" fmla="*/ 732852 h 2354852"/>
              <a:gd name="connsiteX16" fmla="*/ 2781630 w 3695701"/>
              <a:gd name="connsiteY16" fmla="*/ 590549 h 2354852"/>
              <a:gd name="connsiteX17" fmla="*/ 2781629 w 3695701"/>
              <a:gd name="connsiteY17" fmla="*/ 590550 h 2354852"/>
              <a:gd name="connsiteX18" fmla="*/ 3073182 w 3695701"/>
              <a:gd name="connsiteY18" fmla="*/ 882103 h 2354852"/>
              <a:gd name="connsiteX19" fmla="*/ 3073182 w 3695701"/>
              <a:gd name="connsiteY19" fmla="*/ 2063299 h 2354852"/>
              <a:gd name="connsiteX20" fmla="*/ 2781629 w 3695701"/>
              <a:gd name="connsiteY20" fmla="*/ 2354852 h 2354852"/>
              <a:gd name="connsiteX21" fmla="*/ 2490076 w 3695701"/>
              <a:gd name="connsiteY21" fmla="*/ 2063299 h 2354852"/>
              <a:gd name="connsiteX22" fmla="*/ 2490077 w 3695701"/>
              <a:gd name="connsiteY22" fmla="*/ 882102 h 2354852"/>
              <a:gd name="connsiteX23" fmla="*/ 2781630 w 3695701"/>
              <a:gd name="connsiteY23" fmla="*/ 590549 h 2354852"/>
              <a:gd name="connsiteX24" fmla="*/ 914073 w 3695701"/>
              <a:gd name="connsiteY24" fmla="*/ 476460 h 2354852"/>
              <a:gd name="connsiteX25" fmla="*/ 914072 w 3695701"/>
              <a:gd name="connsiteY25" fmla="*/ 476461 h 2354852"/>
              <a:gd name="connsiteX26" fmla="*/ 1205625 w 3695701"/>
              <a:gd name="connsiteY26" fmla="*/ 768014 h 2354852"/>
              <a:gd name="connsiteX27" fmla="*/ 1205625 w 3695701"/>
              <a:gd name="connsiteY27" fmla="*/ 2063299 h 2354852"/>
              <a:gd name="connsiteX28" fmla="*/ 914072 w 3695701"/>
              <a:gd name="connsiteY28" fmla="*/ 2354852 h 2354852"/>
              <a:gd name="connsiteX29" fmla="*/ 622519 w 3695701"/>
              <a:gd name="connsiteY29" fmla="*/ 2063299 h 2354852"/>
              <a:gd name="connsiteX30" fmla="*/ 622520 w 3695701"/>
              <a:gd name="connsiteY30" fmla="*/ 768013 h 2354852"/>
              <a:gd name="connsiteX31" fmla="*/ 914073 w 3695701"/>
              <a:gd name="connsiteY31" fmla="*/ 476460 h 2354852"/>
              <a:gd name="connsiteX32" fmla="*/ 2159111 w 3695701"/>
              <a:gd name="connsiteY32" fmla="*/ 289933 h 2354852"/>
              <a:gd name="connsiteX33" fmla="*/ 2159110 w 3695701"/>
              <a:gd name="connsiteY33" fmla="*/ 289934 h 2354852"/>
              <a:gd name="connsiteX34" fmla="*/ 2450663 w 3695701"/>
              <a:gd name="connsiteY34" fmla="*/ 581487 h 2354852"/>
              <a:gd name="connsiteX35" fmla="*/ 2450663 w 3695701"/>
              <a:gd name="connsiteY35" fmla="*/ 2063299 h 2354852"/>
              <a:gd name="connsiteX36" fmla="*/ 2159110 w 3695701"/>
              <a:gd name="connsiteY36" fmla="*/ 2354852 h 2354852"/>
              <a:gd name="connsiteX37" fmla="*/ 1867557 w 3695701"/>
              <a:gd name="connsiteY37" fmla="*/ 2063299 h 2354852"/>
              <a:gd name="connsiteX38" fmla="*/ 1867558 w 3695701"/>
              <a:gd name="connsiteY38" fmla="*/ 581486 h 2354852"/>
              <a:gd name="connsiteX39" fmla="*/ 2159111 w 3695701"/>
              <a:gd name="connsiteY39" fmla="*/ 289933 h 2354852"/>
              <a:gd name="connsiteX40" fmla="*/ 1536592 w 3695701"/>
              <a:gd name="connsiteY40" fmla="*/ 0 h 2354852"/>
              <a:gd name="connsiteX41" fmla="*/ 1536591 w 3695701"/>
              <a:gd name="connsiteY41" fmla="*/ 1 h 2354852"/>
              <a:gd name="connsiteX42" fmla="*/ 1828144 w 3695701"/>
              <a:gd name="connsiteY42" fmla="*/ 291554 h 2354852"/>
              <a:gd name="connsiteX43" fmla="*/ 1828144 w 3695701"/>
              <a:gd name="connsiteY43" fmla="*/ 2063299 h 2354852"/>
              <a:gd name="connsiteX44" fmla="*/ 1536591 w 3695701"/>
              <a:gd name="connsiteY44" fmla="*/ 2354852 h 2354852"/>
              <a:gd name="connsiteX45" fmla="*/ 1245038 w 3695701"/>
              <a:gd name="connsiteY45" fmla="*/ 2063299 h 2354852"/>
              <a:gd name="connsiteX46" fmla="*/ 1245039 w 3695701"/>
              <a:gd name="connsiteY46" fmla="*/ 291553 h 2354852"/>
              <a:gd name="connsiteX47" fmla="*/ 1536592 w 3695701"/>
              <a:gd name="connsiteY47" fmla="*/ 0 h 2354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695701" h="2354852">
                <a:moveTo>
                  <a:pt x="3404149" y="925182"/>
                </a:moveTo>
                <a:lnTo>
                  <a:pt x="3404148" y="925183"/>
                </a:lnTo>
                <a:cubicBezTo>
                  <a:pt x="3565168" y="925183"/>
                  <a:pt x="3695701" y="1055716"/>
                  <a:pt x="3695701" y="1216736"/>
                </a:cubicBezTo>
                <a:lnTo>
                  <a:pt x="3695701" y="2063299"/>
                </a:lnTo>
                <a:cubicBezTo>
                  <a:pt x="3695701" y="2224319"/>
                  <a:pt x="3565168" y="2354852"/>
                  <a:pt x="3404148" y="2354852"/>
                </a:cubicBezTo>
                <a:cubicBezTo>
                  <a:pt x="3243128" y="2354852"/>
                  <a:pt x="3112595" y="2224319"/>
                  <a:pt x="3112595" y="2063299"/>
                </a:cubicBezTo>
                <a:cubicBezTo>
                  <a:pt x="3112595" y="1781111"/>
                  <a:pt x="3112596" y="1498923"/>
                  <a:pt x="3112596" y="1216735"/>
                </a:cubicBezTo>
                <a:cubicBezTo>
                  <a:pt x="3112596" y="1055715"/>
                  <a:pt x="3243129" y="925182"/>
                  <a:pt x="3404149" y="925182"/>
                </a:cubicBezTo>
                <a:close/>
                <a:moveTo>
                  <a:pt x="291554" y="732852"/>
                </a:moveTo>
                <a:lnTo>
                  <a:pt x="291553" y="732853"/>
                </a:lnTo>
                <a:cubicBezTo>
                  <a:pt x="452573" y="732853"/>
                  <a:pt x="583106" y="863386"/>
                  <a:pt x="583106" y="1024406"/>
                </a:cubicBezTo>
                <a:lnTo>
                  <a:pt x="583106" y="2063299"/>
                </a:lnTo>
                <a:cubicBezTo>
                  <a:pt x="583106" y="2224319"/>
                  <a:pt x="452573" y="2354852"/>
                  <a:pt x="291553" y="2354852"/>
                </a:cubicBezTo>
                <a:cubicBezTo>
                  <a:pt x="130533" y="2354852"/>
                  <a:pt x="0" y="2224319"/>
                  <a:pt x="0" y="2063299"/>
                </a:cubicBezTo>
                <a:cubicBezTo>
                  <a:pt x="0" y="1717001"/>
                  <a:pt x="1" y="1370703"/>
                  <a:pt x="1" y="1024405"/>
                </a:cubicBezTo>
                <a:cubicBezTo>
                  <a:pt x="1" y="863385"/>
                  <a:pt x="130534" y="732852"/>
                  <a:pt x="291554" y="732852"/>
                </a:cubicBezTo>
                <a:close/>
                <a:moveTo>
                  <a:pt x="2781630" y="590549"/>
                </a:moveTo>
                <a:lnTo>
                  <a:pt x="2781629" y="590550"/>
                </a:lnTo>
                <a:cubicBezTo>
                  <a:pt x="2942649" y="590550"/>
                  <a:pt x="3073182" y="721083"/>
                  <a:pt x="3073182" y="882103"/>
                </a:cubicBezTo>
                <a:lnTo>
                  <a:pt x="3073182" y="2063299"/>
                </a:lnTo>
                <a:cubicBezTo>
                  <a:pt x="3073182" y="2224319"/>
                  <a:pt x="2942649" y="2354852"/>
                  <a:pt x="2781629" y="2354852"/>
                </a:cubicBezTo>
                <a:cubicBezTo>
                  <a:pt x="2620609" y="2354852"/>
                  <a:pt x="2490076" y="2224319"/>
                  <a:pt x="2490076" y="2063299"/>
                </a:cubicBezTo>
                <a:cubicBezTo>
                  <a:pt x="2490076" y="1669567"/>
                  <a:pt x="2490077" y="1275834"/>
                  <a:pt x="2490077" y="882102"/>
                </a:cubicBezTo>
                <a:cubicBezTo>
                  <a:pt x="2490077" y="721082"/>
                  <a:pt x="2620610" y="590549"/>
                  <a:pt x="2781630" y="590549"/>
                </a:cubicBezTo>
                <a:close/>
                <a:moveTo>
                  <a:pt x="914073" y="476460"/>
                </a:moveTo>
                <a:lnTo>
                  <a:pt x="914072" y="476461"/>
                </a:lnTo>
                <a:cubicBezTo>
                  <a:pt x="1075092" y="476461"/>
                  <a:pt x="1205625" y="606994"/>
                  <a:pt x="1205625" y="768014"/>
                </a:cubicBezTo>
                <a:lnTo>
                  <a:pt x="1205625" y="2063299"/>
                </a:lnTo>
                <a:cubicBezTo>
                  <a:pt x="1205625" y="2224319"/>
                  <a:pt x="1075092" y="2354852"/>
                  <a:pt x="914072" y="2354852"/>
                </a:cubicBezTo>
                <a:cubicBezTo>
                  <a:pt x="753052" y="2354852"/>
                  <a:pt x="622519" y="2224319"/>
                  <a:pt x="622519" y="2063299"/>
                </a:cubicBezTo>
                <a:cubicBezTo>
                  <a:pt x="622519" y="1631537"/>
                  <a:pt x="622520" y="1199775"/>
                  <a:pt x="622520" y="768013"/>
                </a:cubicBezTo>
                <a:cubicBezTo>
                  <a:pt x="622520" y="606993"/>
                  <a:pt x="753053" y="476460"/>
                  <a:pt x="914073" y="476460"/>
                </a:cubicBezTo>
                <a:close/>
                <a:moveTo>
                  <a:pt x="2159111" y="289933"/>
                </a:moveTo>
                <a:lnTo>
                  <a:pt x="2159110" y="289934"/>
                </a:lnTo>
                <a:cubicBezTo>
                  <a:pt x="2320130" y="289934"/>
                  <a:pt x="2450663" y="420467"/>
                  <a:pt x="2450663" y="581487"/>
                </a:cubicBezTo>
                <a:lnTo>
                  <a:pt x="2450663" y="2063299"/>
                </a:lnTo>
                <a:cubicBezTo>
                  <a:pt x="2450663" y="2224319"/>
                  <a:pt x="2320130" y="2354852"/>
                  <a:pt x="2159110" y="2354852"/>
                </a:cubicBezTo>
                <a:cubicBezTo>
                  <a:pt x="1998090" y="2354852"/>
                  <a:pt x="1867557" y="2224319"/>
                  <a:pt x="1867557" y="2063299"/>
                </a:cubicBezTo>
                <a:cubicBezTo>
                  <a:pt x="1867557" y="1569361"/>
                  <a:pt x="1867558" y="1075424"/>
                  <a:pt x="1867558" y="581486"/>
                </a:cubicBezTo>
                <a:cubicBezTo>
                  <a:pt x="1867558" y="420466"/>
                  <a:pt x="1998091" y="289933"/>
                  <a:pt x="2159111" y="289933"/>
                </a:cubicBezTo>
                <a:close/>
                <a:moveTo>
                  <a:pt x="1536592" y="0"/>
                </a:moveTo>
                <a:lnTo>
                  <a:pt x="1536591" y="1"/>
                </a:lnTo>
                <a:cubicBezTo>
                  <a:pt x="1697611" y="1"/>
                  <a:pt x="1828144" y="130534"/>
                  <a:pt x="1828144" y="291554"/>
                </a:cubicBezTo>
                <a:lnTo>
                  <a:pt x="1828144" y="2063299"/>
                </a:lnTo>
                <a:cubicBezTo>
                  <a:pt x="1828144" y="2224319"/>
                  <a:pt x="1697611" y="2354852"/>
                  <a:pt x="1536591" y="2354852"/>
                </a:cubicBezTo>
                <a:cubicBezTo>
                  <a:pt x="1375571" y="2354852"/>
                  <a:pt x="1245038" y="2224319"/>
                  <a:pt x="1245038" y="2063299"/>
                </a:cubicBezTo>
                <a:cubicBezTo>
                  <a:pt x="1245038" y="1472717"/>
                  <a:pt x="1245039" y="882135"/>
                  <a:pt x="1245039" y="291553"/>
                </a:cubicBezTo>
                <a:cubicBezTo>
                  <a:pt x="1245039" y="130533"/>
                  <a:pt x="1375572" y="0"/>
                  <a:pt x="1536592" y="0"/>
                </a:cubicBez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31CAE29-7FE1-E4BC-C293-88EC81D65AB6}"/>
              </a:ext>
            </a:extLst>
          </p:cNvPr>
          <p:cNvGrpSpPr/>
          <p:nvPr/>
        </p:nvGrpSpPr>
        <p:grpSpPr>
          <a:xfrm>
            <a:off x="970123" y="2331720"/>
            <a:ext cx="7186954" cy="2194560"/>
            <a:chOff x="6793621" y="1690688"/>
            <a:chExt cx="7186954" cy="219456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54D69A5-F781-92D0-B6E7-A69AB70C69E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264369" y="1690688"/>
              <a:ext cx="4716206" cy="2194560"/>
              <a:chOff x="3623482" y="3898900"/>
              <a:chExt cx="4126681" cy="1920240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D6A2503-67CD-6ED7-578B-482999DF40E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198352" y="3898900"/>
                <a:ext cx="2551811" cy="1920240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296EB330-3BD1-99F8-FC52-B16F90A9B7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623482" y="3898900"/>
                <a:ext cx="1444981" cy="1920240"/>
              </a:xfrm>
              <a:prstGeom prst="rect">
                <a:avLst/>
              </a:prstGeom>
            </p:spPr>
          </p:pic>
        </p:grp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E57F168-E22F-8CBA-92B3-086E027385F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93621" y="1701957"/>
              <a:ext cx="2322303" cy="2183291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B1BBD4C2-7BF2-4A6B-BD47-41336AE94E5D}"/>
              </a:ext>
            </a:extLst>
          </p:cNvPr>
          <p:cNvSpPr txBox="1"/>
          <p:nvPr/>
        </p:nvSpPr>
        <p:spPr>
          <a:xfrm>
            <a:off x="1250949" y="4739122"/>
            <a:ext cx="63951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hy-AM" sz="1800" b="1" i="1" dirty="0">
                <a:solidFill>
                  <a:srgbClr val="36485A"/>
                </a:solidFill>
                <a:latin typeface="+mj-lt"/>
                <a:cs typeface="Times New Roman" panose="02020603050405020304" pitchFamily="18" charset="0"/>
              </a:rPr>
              <a:t>Հոկտեմբերի 3-5</a:t>
            </a:r>
            <a:r>
              <a:rPr lang="en-GB" sz="1800" b="1" i="1" dirty="0">
                <a:solidFill>
                  <a:srgbClr val="36485A"/>
                </a:solidFill>
                <a:latin typeface="+mj-lt"/>
                <a:cs typeface="Times New Roman" panose="02020603050405020304" pitchFamily="18" charset="0"/>
              </a:rPr>
              <a:t>,</a:t>
            </a:r>
            <a:r>
              <a:rPr lang="hy-AM" sz="1800" b="1" i="1" dirty="0">
                <a:solidFill>
                  <a:srgbClr val="36485A"/>
                </a:solidFill>
                <a:latin typeface="+mj-lt"/>
                <a:cs typeface="Times New Roman" panose="02020603050405020304" pitchFamily="18" charset="0"/>
              </a:rPr>
              <a:t> 2025</a:t>
            </a:r>
            <a:r>
              <a:rPr lang="en-US" sz="1800" b="1" i="1" dirty="0">
                <a:solidFill>
                  <a:srgbClr val="36485A"/>
                </a:solidFill>
                <a:latin typeface="+mj-lt"/>
                <a:cs typeface="Times New Roman" panose="02020603050405020304" pitchFamily="18" charset="0"/>
              </a:rPr>
              <a:t>, </a:t>
            </a:r>
            <a:r>
              <a:rPr lang="en-US" sz="1800" b="1" i="1" dirty="0" err="1">
                <a:solidFill>
                  <a:srgbClr val="36485A"/>
                </a:solidFill>
                <a:latin typeface="+mj-lt"/>
                <a:cs typeface="Times New Roman" panose="02020603050405020304" pitchFamily="18" charset="0"/>
              </a:rPr>
              <a:t>Աղվերան</a:t>
            </a:r>
            <a:endParaRPr lang="ru-RU" sz="1800" b="1" i="1" dirty="0">
              <a:solidFill>
                <a:srgbClr val="36485A"/>
              </a:solidFill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DFD6A37-5A30-4BBE-812B-1D6E0F5C12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0740" y="3482280"/>
            <a:ext cx="2784000" cy="208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AC3B9D-48ED-4A9E-B770-27C2A9844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5098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FE0E3-1FF5-56F3-02FE-7DF1B2275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721" y="329080"/>
            <a:ext cx="10515600" cy="132556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hy-AM" sz="4400" dirty="0">
                <a:solidFill>
                  <a:srgbClr val="36485A"/>
                </a:solidFill>
              </a:rPr>
              <a:t>24LCG-1E012 նախագծի թիմ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AB5728-941B-AC16-C1C7-6B5C061C0B8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7745" y="6242624"/>
            <a:ext cx="557779" cy="5486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7D671B-6CC9-38D9-3BCF-E1E3CD56C657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721" y="6217332"/>
            <a:ext cx="1538859" cy="599225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2B759B0F-86CD-4D2E-989F-BE833D661BFB}"/>
              </a:ext>
            </a:extLst>
          </p:cNvPr>
          <p:cNvGrpSpPr/>
          <p:nvPr/>
        </p:nvGrpSpPr>
        <p:grpSpPr>
          <a:xfrm>
            <a:off x="5972346" y="1866008"/>
            <a:ext cx="1988835" cy="3597209"/>
            <a:chOff x="5019495" y="2198530"/>
            <a:chExt cx="1988835" cy="3597209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22042C55-E006-43ED-B0AA-9541FA4222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098" t="39146" r="32747" b="46568"/>
            <a:stretch/>
          </p:blipFill>
          <p:spPr>
            <a:xfrm>
              <a:off x="5083348" y="4136272"/>
              <a:ext cx="1924982" cy="1659467"/>
            </a:xfrm>
            <a:custGeom>
              <a:avLst/>
              <a:gdLst>
                <a:gd name="connsiteX0" fmla="*/ 414867 w 1924982"/>
                <a:gd name="connsiteY0" fmla="*/ 0 h 1659467"/>
                <a:gd name="connsiteX1" fmla="*/ 1510115 w 1924982"/>
                <a:gd name="connsiteY1" fmla="*/ 0 h 1659467"/>
                <a:gd name="connsiteX2" fmla="*/ 1924982 w 1924982"/>
                <a:gd name="connsiteY2" fmla="*/ 829734 h 1659467"/>
                <a:gd name="connsiteX3" fmla="*/ 1510115 w 1924982"/>
                <a:gd name="connsiteY3" fmla="*/ 1659467 h 1659467"/>
                <a:gd name="connsiteX4" fmla="*/ 414867 w 1924982"/>
                <a:gd name="connsiteY4" fmla="*/ 1659467 h 1659467"/>
                <a:gd name="connsiteX5" fmla="*/ 0 w 1924982"/>
                <a:gd name="connsiteY5" fmla="*/ 829734 h 1659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24982" h="1659467">
                  <a:moveTo>
                    <a:pt x="414867" y="0"/>
                  </a:moveTo>
                  <a:lnTo>
                    <a:pt x="1510115" y="0"/>
                  </a:lnTo>
                  <a:lnTo>
                    <a:pt x="1924982" y="829734"/>
                  </a:lnTo>
                  <a:lnTo>
                    <a:pt x="1510115" y="1659467"/>
                  </a:lnTo>
                  <a:lnTo>
                    <a:pt x="414867" y="1659467"/>
                  </a:lnTo>
                  <a:lnTo>
                    <a:pt x="0" y="829734"/>
                  </a:lnTo>
                  <a:close/>
                </a:path>
              </a:pathLst>
            </a:custGeom>
            <a:ln>
              <a:solidFill>
                <a:srgbClr val="36485A"/>
              </a:solidFill>
            </a:ln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DF52D27D-53C1-4101-BBD1-25EA3E4CC1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141" t="6030" r="20935" b="20331"/>
            <a:stretch/>
          </p:blipFill>
          <p:spPr>
            <a:xfrm>
              <a:off x="5019495" y="2198530"/>
              <a:ext cx="1924176" cy="1659467"/>
            </a:xfrm>
            <a:custGeom>
              <a:avLst/>
              <a:gdLst>
                <a:gd name="connsiteX0" fmla="*/ 414867 w 1924176"/>
                <a:gd name="connsiteY0" fmla="*/ 0 h 1659467"/>
                <a:gd name="connsiteX1" fmla="*/ 1510115 w 1924176"/>
                <a:gd name="connsiteY1" fmla="*/ 0 h 1659467"/>
                <a:gd name="connsiteX2" fmla="*/ 1924176 w 1924176"/>
                <a:gd name="connsiteY2" fmla="*/ 828122 h 1659467"/>
                <a:gd name="connsiteX3" fmla="*/ 1924176 w 1924176"/>
                <a:gd name="connsiteY3" fmla="*/ 831346 h 1659467"/>
                <a:gd name="connsiteX4" fmla="*/ 1510115 w 1924176"/>
                <a:gd name="connsiteY4" fmla="*/ 1659467 h 1659467"/>
                <a:gd name="connsiteX5" fmla="*/ 414867 w 1924176"/>
                <a:gd name="connsiteY5" fmla="*/ 1659467 h 1659467"/>
                <a:gd name="connsiteX6" fmla="*/ 0 w 1924176"/>
                <a:gd name="connsiteY6" fmla="*/ 829734 h 1659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4176" h="1659467">
                  <a:moveTo>
                    <a:pt x="414867" y="0"/>
                  </a:moveTo>
                  <a:lnTo>
                    <a:pt x="1510115" y="0"/>
                  </a:lnTo>
                  <a:lnTo>
                    <a:pt x="1924176" y="828122"/>
                  </a:lnTo>
                  <a:lnTo>
                    <a:pt x="1924176" y="831346"/>
                  </a:lnTo>
                  <a:lnTo>
                    <a:pt x="1510115" y="1659467"/>
                  </a:lnTo>
                  <a:lnTo>
                    <a:pt x="414867" y="1659467"/>
                  </a:lnTo>
                  <a:lnTo>
                    <a:pt x="0" y="829734"/>
                  </a:lnTo>
                  <a:close/>
                </a:path>
              </a:pathLst>
            </a:custGeom>
            <a:ln>
              <a:solidFill>
                <a:srgbClr val="36485A"/>
              </a:solidFill>
            </a:ln>
          </p:spPr>
        </p:pic>
      </p:grpSp>
      <p:pic>
        <p:nvPicPr>
          <p:cNvPr id="49" name="Picture 48">
            <a:extLst>
              <a:ext uri="{FF2B5EF4-FFF2-40B4-BE49-F238E27FC236}">
                <a16:creationId xmlns:a16="http://schemas.microsoft.com/office/drawing/2014/main" id="{9CF66419-9DD6-4CB0-BDE2-D97F67E222E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882" t="24513" r="14482" b="10641"/>
          <a:stretch/>
        </p:blipFill>
        <p:spPr>
          <a:xfrm>
            <a:off x="4287591" y="4774542"/>
            <a:ext cx="1924982" cy="1659467"/>
          </a:xfrm>
          <a:custGeom>
            <a:avLst/>
            <a:gdLst>
              <a:gd name="connsiteX0" fmla="*/ 414867 w 1924982"/>
              <a:gd name="connsiteY0" fmla="*/ 0 h 1659467"/>
              <a:gd name="connsiteX1" fmla="*/ 1510115 w 1924982"/>
              <a:gd name="connsiteY1" fmla="*/ 0 h 1659467"/>
              <a:gd name="connsiteX2" fmla="*/ 1924982 w 1924982"/>
              <a:gd name="connsiteY2" fmla="*/ 829734 h 1659467"/>
              <a:gd name="connsiteX3" fmla="*/ 1510115 w 1924982"/>
              <a:gd name="connsiteY3" fmla="*/ 1659467 h 1659467"/>
              <a:gd name="connsiteX4" fmla="*/ 414867 w 1924982"/>
              <a:gd name="connsiteY4" fmla="*/ 1659467 h 1659467"/>
              <a:gd name="connsiteX5" fmla="*/ 0 w 1924982"/>
              <a:gd name="connsiteY5" fmla="*/ 829734 h 1659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4982" h="1659467">
                <a:moveTo>
                  <a:pt x="414867" y="0"/>
                </a:moveTo>
                <a:lnTo>
                  <a:pt x="1510115" y="0"/>
                </a:lnTo>
                <a:lnTo>
                  <a:pt x="1924982" y="829734"/>
                </a:lnTo>
                <a:lnTo>
                  <a:pt x="1510115" y="1659467"/>
                </a:lnTo>
                <a:lnTo>
                  <a:pt x="414867" y="1659467"/>
                </a:lnTo>
                <a:lnTo>
                  <a:pt x="0" y="829734"/>
                </a:lnTo>
                <a:close/>
              </a:path>
            </a:pathLst>
          </a:custGeom>
          <a:ln>
            <a:solidFill>
              <a:srgbClr val="36485A"/>
            </a:solidFill>
          </a:ln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D224129-7BB8-4B0A-ACCE-D4BC0093F7B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2" r="1166" b="26117"/>
          <a:stretch>
            <a:fillRect/>
          </a:stretch>
        </p:blipFill>
        <p:spPr>
          <a:xfrm>
            <a:off x="4244375" y="2836800"/>
            <a:ext cx="1924982" cy="1659467"/>
          </a:xfrm>
          <a:custGeom>
            <a:avLst/>
            <a:gdLst>
              <a:gd name="connsiteX0" fmla="*/ 414867 w 1924982"/>
              <a:gd name="connsiteY0" fmla="*/ 0 h 1659467"/>
              <a:gd name="connsiteX1" fmla="*/ 1510115 w 1924982"/>
              <a:gd name="connsiteY1" fmla="*/ 0 h 1659467"/>
              <a:gd name="connsiteX2" fmla="*/ 1924982 w 1924982"/>
              <a:gd name="connsiteY2" fmla="*/ 829734 h 1659467"/>
              <a:gd name="connsiteX3" fmla="*/ 1510115 w 1924982"/>
              <a:gd name="connsiteY3" fmla="*/ 1659467 h 1659467"/>
              <a:gd name="connsiteX4" fmla="*/ 414867 w 1924982"/>
              <a:gd name="connsiteY4" fmla="*/ 1659467 h 1659467"/>
              <a:gd name="connsiteX5" fmla="*/ 0 w 1924982"/>
              <a:gd name="connsiteY5" fmla="*/ 829734 h 1659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4982" h="1659467">
                <a:moveTo>
                  <a:pt x="414867" y="0"/>
                </a:moveTo>
                <a:lnTo>
                  <a:pt x="1510115" y="0"/>
                </a:lnTo>
                <a:lnTo>
                  <a:pt x="1924982" y="829734"/>
                </a:lnTo>
                <a:lnTo>
                  <a:pt x="1510115" y="1659467"/>
                </a:lnTo>
                <a:lnTo>
                  <a:pt x="414867" y="1659467"/>
                </a:lnTo>
                <a:lnTo>
                  <a:pt x="0" y="829734"/>
                </a:lnTo>
                <a:close/>
              </a:path>
            </a:pathLst>
          </a:custGeom>
          <a:ln>
            <a:solidFill>
              <a:srgbClr val="36485A"/>
            </a:solidFill>
          </a:ln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44B5B5FD-3782-4F66-BE37-BF530F64577B}"/>
              </a:ext>
            </a:extLst>
          </p:cNvPr>
          <p:cNvGrpSpPr/>
          <p:nvPr/>
        </p:nvGrpSpPr>
        <p:grpSpPr>
          <a:xfrm>
            <a:off x="2546871" y="1866008"/>
            <a:ext cx="1937731" cy="3597208"/>
            <a:chOff x="608930" y="2198530"/>
            <a:chExt cx="1937731" cy="3597208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0ED46437-9FBB-4DBE-982F-9D1874AEDCD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477" t="1456" r="31953" b="7014"/>
            <a:stretch/>
          </p:blipFill>
          <p:spPr>
            <a:xfrm rot="5400000">
              <a:off x="754436" y="4003514"/>
              <a:ext cx="1659467" cy="1924982"/>
            </a:xfrm>
            <a:custGeom>
              <a:avLst/>
              <a:gdLst>
                <a:gd name="connsiteX0" fmla="*/ 0 w 1659467"/>
                <a:gd name="connsiteY0" fmla="*/ 1510115 h 1924982"/>
                <a:gd name="connsiteX1" fmla="*/ 0 w 1659467"/>
                <a:gd name="connsiteY1" fmla="*/ 414867 h 1924982"/>
                <a:gd name="connsiteX2" fmla="*/ 829734 w 1659467"/>
                <a:gd name="connsiteY2" fmla="*/ 0 h 1924982"/>
                <a:gd name="connsiteX3" fmla="*/ 1659467 w 1659467"/>
                <a:gd name="connsiteY3" fmla="*/ 414867 h 1924982"/>
                <a:gd name="connsiteX4" fmla="*/ 1659467 w 1659467"/>
                <a:gd name="connsiteY4" fmla="*/ 1510115 h 1924982"/>
                <a:gd name="connsiteX5" fmla="*/ 829734 w 1659467"/>
                <a:gd name="connsiteY5" fmla="*/ 1924982 h 192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9467" h="1924982">
                  <a:moveTo>
                    <a:pt x="0" y="1510115"/>
                  </a:moveTo>
                  <a:lnTo>
                    <a:pt x="0" y="414867"/>
                  </a:lnTo>
                  <a:lnTo>
                    <a:pt x="829734" y="0"/>
                  </a:lnTo>
                  <a:lnTo>
                    <a:pt x="1659467" y="414867"/>
                  </a:lnTo>
                  <a:lnTo>
                    <a:pt x="1659467" y="1510115"/>
                  </a:lnTo>
                  <a:lnTo>
                    <a:pt x="829734" y="1924982"/>
                  </a:lnTo>
                  <a:close/>
                </a:path>
              </a:pathLst>
            </a:custGeom>
            <a:ln w="12700">
              <a:solidFill>
                <a:srgbClr val="36485A"/>
              </a:solidFill>
            </a:ln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85F31815-A2D4-48E9-ABBD-64ECC46084A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598" t="180" r="29098" b="47710"/>
            <a:stretch/>
          </p:blipFill>
          <p:spPr>
            <a:xfrm>
              <a:off x="608930" y="2198530"/>
              <a:ext cx="1924982" cy="1659467"/>
            </a:xfrm>
            <a:custGeom>
              <a:avLst/>
              <a:gdLst>
                <a:gd name="connsiteX0" fmla="*/ 414867 w 1924982"/>
                <a:gd name="connsiteY0" fmla="*/ 0 h 1659467"/>
                <a:gd name="connsiteX1" fmla="*/ 1510115 w 1924982"/>
                <a:gd name="connsiteY1" fmla="*/ 0 h 1659467"/>
                <a:gd name="connsiteX2" fmla="*/ 1924982 w 1924982"/>
                <a:gd name="connsiteY2" fmla="*/ 829734 h 1659467"/>
                <a:gd name="connsiteX3" fmla="*/ 1510115 w 1924982"/>
                <a:gd name="connsiteY3" fmla="*/ 1659467 h 1659467"/>
                <a:gd name="connsiteX4" fmla="*/ 414867 w 1924982"/>
                <a:gd name="connsiteY4" fmla="*/ 1659467 h 1659467"/>
                <a:gd name="connsiteX5" fmla="*/ 0 w 1924982"/>
                <a:gd name="connsiteY5" fmla="*/ 829734 h 1659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24982" h="1659467">
                  <a:moveTo>
                    <a:pt x="414867" y="0"/>
                  </a:moveTo>
                  <a:lnTo>
                    <a:pt x="1510115" y="0"/>
                  </a:lnTo>
                  <a:lnTo>
                    <a:pt x="1924982" y="829734"/>
                  </a:lnTo>
                  <a:lnTo>
                    <a:pt x="1510115" y="1659467"/>
                  </a:lnTo>
                  <a:lnTo>
                    <a:pt x="414867" y="1659467"/>
                  </a:lnTo>
                  <a:lnTo>
                    <a:pt x="0" y="829734"/>
                  </a:lnTo>
                  <a:close/>
                </a:path>
              </a:pathLst>
            </a:custGeom>
            <a:ln>
              <a:solidFill>
                <a:srgbClr val="36485A"/>
              </a:solidFill>
            </a:ln>
          </p:spPr>
        </p:pic>
      </p:grpSp>
      <p:pic>
        <p:nvPicPr>
          <p:cNvPr id="46" name="Picture 45">
            <a:extLst>
              <a:ext uri="{FF2B5EF4-FFF2-40B4-BE49-F238E27FC236}">
                <a16:creationId xmlns:a16="http://schemas.microsoft.com/office/drawing/2014/main" id="{7FCDA673-AEA4-4AEF-9B4E-01A7F0A1FA90}"/>
              </a:ext>
            </a:extLst>
          </p:cNvPr>
          <p:cNvPicPr>
            <a:picLocks noChangeAspect="1"/>
          </p:cNvPicPr>
          <p:nvPr/>
        </p:nvPicPr>
        <p:blipFill>
          <a:blip r:embed="rId11">
            <a:clrChange>
              <a:clrFrom>
                <a:srgbClr val="F9FDFE"/>
              </a:clrFrom>
              <a:clrTo>
                <a:srgbClr val="F9FD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4" b="27211"/>
          <a:stretch>
            <a:fillRect/>
          </a:stretch>
        </p:blipFill>
        <p:spPr>
          <a:xfrm>
            <a:off x="7720954" y="2834879"/>
            <a:ext cx="1924176" cy="1659467"/>
          </a:xfrm>
          <a:custGeom>
            <a:avLst/>
            <a:gdLst>
              <a:gd name="connsiteX0" fmla="*/ 414867 w 1924176"/>
              <a:gd name="connsiteY0" fmla="*/ 0 h 1659467"/>
              <a:gd name="connsiteX1" fmla="*/ 1510115 w 1924176"/>
              <a:gd name="connsiteY1" fmla="*/ 0 h 1659467"/>
              <a:gd name="connsiteX2" fmla="*/ 1924176 w 1924176"/>
              <a:gd name="connsiteY2" fmla="*/ 828122 h 1659467"/>
              <a:gd name="connsiteX3" fmla="*/ 1924176 w 1924176"/>
              <a:gd name="connsiteY3" fmla="*/ 831346 h 1659467"/>
              <a:gd name="connsiteX4" fmla="*/ 1510115 w 1924176"/>
              <a:gd name="connsiteY4" fmla="*/ 1659467 h 1659467"/>
              <a:gd name="connsiteX5" fmla="*/ 414867 w 1924176"/>
              <a:gd name="connsiteY5" fmla="*/ 1659467 h 1659467"/>
              <a:gd name="connsiteX6" fmla="*/ 0 w 1924176"/>
              <a:gd name="connsiteY6" fmla="*/ 829734 h 1659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176" h="1659467">
                <a:moveTo>
                  <a:pt x="414867" y="0"/>
                </a:moveTo>
                <a:lnTo>
                  <a:pt x="1510115" y="0"/>
                </a:lnTo>
                <a:lnTo>
                  <a:pt x="1924176" y="828122"/>
                </a:lnTo>
                <a:lnTo>
                  <a:pt x="1924176" y="831346"/>
                </a:lnTo>
                <a:lnTo>
                  <a:pt x="1510115" y="1659467"/>
                </a:lnTo>
                <a:lnTo>
                  <a:pt x="414867" y="1659467"/>
                </a:lnTo>
                <a:lnTo>
                  <a:pt x="0" y="829734"/>
                </a:lnTo>
                <a:close/>
              </a:path>
            </a:pathLst>
          </a:custGeom>
          <a:ln>
            <a:solidFill>
              <a:srgbClr val="36485A"/>
            </a:solidFill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BA50CE-63AD-4BCA-AFEF-3C17CA702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0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B438F-5927-0714-2A6A-712A868D6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Արտասահմանյան գործընկերներ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E6AB9B-4A2F-407E-9E26-467EE252A1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52" t="13233" r="16140" b="39095"/>
          <a:stretch/>
        </p:blipFill>
        <p:spPr>
          <a:xfrm>
            <a:off x="968925" y="1699800"/>
            <a:ext cx="2620942" cy="27256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B04C08-BB4B-40F0-B460-B1F5BF294E93}"/>
              </a:ext>
            </a:extLst>
          </p:cNvPr>
          <p:cNvSpPr txBox="1"/>
          <p:nvPr/>
        </p:nvSpPr>
        <p:spPr>
          <a:xfrm>
            <a:off x="968925" y="4578530"/>
            <a:ext cx="2880621" cy="69183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hy-AM" dirty="0">
                <a:solidFill>
                  <a:srgbClr val="36485A"/>
                </a:solidFill>
              </a:rPr>
              <a:t>Պրոֆ</a:t>
            </a:r>
            <a:r>
              <a:rPr lang="ru-RU" dirty="0">
                <a:solidFill>
                  <a:srgbClr val="36485A"/>
                </a:solidFill>
              </a:rPr>
              <a:t>. </a:t>
            </a:r>
            <a:r>
              <a:rPr lang="hy-AM" b="1" dirty="0">
                <a:solidFill>
                  <a:srgbClr val="36485A"/>
                </a:solidFill>
              </a:rPr>
              <a:t>Յովանա Նիկոլով</a:t>
            </a:r>
          </a:p>
          <a:p>
            <a:pPr algn="ctr"/>
            <a:r>
              <a:rPr lang="hy-AM" dirty="0">
                <a:solidFill>
                  <a:srgbClr val="36485A"/>
                </a:solidFill>
              </a:rPr>
              <a:t>Նովի Սադի համալսարան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543B03C-A68B-47ED-B215-07E4FEB107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8"/>
          <a:stretch/>
        </p:blipFill>
        <p:spPr>
          <a:xfrm>
            <a:off x="3916858" y="1699800"/>
            <a:ext cx="2992328" cy="272488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20CE82C-A0AB-4A8F-BFBB-5176C15B5B76}"/>
              </a:ext>
            </a:extLst>
          </p:cNvPr>
          <p:cNvSpPr txBox="1"/>
          <p:nvPr/>
        </p:nvSpPr>
        <p:spPr>
          <a:xfrm>
            <a:off x="4040462" y="4578530"/>
            <a:ext cx="2880621" cy="69183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hy-AM" b="1" dirty="0">
                <a:solidFill>
                  <a:srgbClr val="36485A"/>
                </a:solidFill>
              </a:rPr>
              <a:t>Դր</a:t>
            </a:r>
            <a:r>
              <a:rPr lang="ru-RU" b="1" dirty="0">
                <a:solidFill>
                  <a:srgbClr val="36485A"/>
                </a:solidFill>
              </a:rPr>
              <a:t>. </a:t>
            </a:r>
            <a:r>
              <a:rPr lang="hy-AM" b="1" dirty="0">
                <a:solidFill>
                  <a:srgbClr val="36485A"/>
                </a:solidFill>
              </a:rPr>
              <a:t>Ստեֆեն ԼաՄոնտ</a:t>
            </a:r>
          </a:p>
          <a:p>
            <a:pPr algn="ctr"/>
            <a:r>
              <a:rPr lang="en-US" dirty="0">
                <a:solidFill>
                  <a:srgbClr val="36485A"/>
                </a:solidFill>
              </a:rPr>
              <a:t>LANL</a:t>
            </a:r>
            <a:r>
              <a:rPr lang="hy-AM" dirty="0">
                <a:solidFill>
                  <a:srgbClr val="36485A"/>
                </a:solidFill>
              </a:rPr>
              <a:t>, ԱՄՆ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12D1D8E-1C78-4BFA-B582-3171F79A75AD}"/>
              </a:ext>
            </a:extLst>
          </p:cNvPr>
          <p:cNvSpPr txBox="1"/>
          <p:nvPr/>
        </p:nvSpPr>
        <p:spPr>
          <a:xfrm>
            <a:off x="7112000" y="4578530"/>
            <a:ext cx="4625254" cy="1789971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hy-AM" b="1" dirty="0">
                <a:solidFill>
                  <a:srgbClr val="36485A"/>
                </a:solidFill>
              </a:rPr>
              <a:t>Դր</a:t>
            </a:r>
            <a:r>
              <a:rPr lang="ru-RU" b="1" dirty="0">
                <a:solidFill>
                  <a:srgbClr val="36485A"/>
                </a:solidFill>
              </a:rPr>
              <a:t>. </a:t>
            </a:r>
            <a:r>
              <a:rPr lang="hy-AM" b="1" dirty="0">
                <a:solidFill>
                  <a:srgbClr val="36485A"/>
                </a:solidFill>
              </a:rPr>
              <a:t>Լիզ Դալլաս</a:t>
            </a:r>
          </a:p>
          <a:p>
            <a:pPr algn="ctr">
              <a:spcAft>
                <a:spcPts val="600"/>
              </a:spcAft>
            </a:pPr>
            <a:r>
              <a:rPr lang="en-US" sz="1600" dirty="0">
                <a:solidFill>
                  <a:srgbClr val="36485A"/>
                </a:solidFill>
              </a:rPr>
              <a:t>ORNL</a:t>
            </a:r>
            <a:r>
              <a:rPr lang="hy-AM" sz="1600" dirty="0">
                <a:solidFill>
                  <a:srgbClr val="36485A"/>
                </a:solidFill>
              </a:rPr>
              <a:t>, ԱՄՆ</a:t>
            </a:r>
            <a:endParaRPr lang="en-US" sz="1600" dirty="0">
              <a:solidFill>
                <a:srgbClr val="36485A"/>
              </a:solidFill>
            </a:endParaRPr>
          </a:p>
          <a:p>
            <a:pPr algn="ctr"/>
            <a:r>
              <a:rPr lang="hy-AM" b="1" dirty="0">
                <a:solidFill>
                  <a:srgbClr val="36485A"/>
                </a:solidFill>
              </a:rPr>
              <a:t>Դր</a:t>
            </a:r>
            <a:r>
              <a:rPr lang="ru-RU" b="1" dirty="0">
                <a:solidFill>
                  <a:srgbClr val="36485A"/>
                </a:solidFill>
              </a:rPr>
              <a:t>. </a:t>
            </a:r>
            <a:r>
              <a:rPr lang="hy-AM" b="1" dirty="0">
                <a:solidFill>
                  <a:srgbClr val="36485A"/>
                </a:solidFill>
              </a:rPr>
              <a:t>Կլաուս Մայեր</a:t>
            </a:r>
          </a:p>
          <a:p>
            <a:pPr algn="ctr">
              <a:spcAft>
                <a:spcPts val="600"/>
              </a:spcAft>
            </a:pPr>
            <a:r>
              <a:rPr lang="en-US" sz="1600" dirty="0">
                <a:solidFill>
                  <a:srgbClr val="36485A"/>
                </a:solidFill>
              </a:rPr>
              <a:t>JRC</a:t>
            </a:r>
            <a:r>
              <a:rPr lang="hy-AM" sz="1600" dirty="0">
                <a:solidFill>
                  <a:srgbClr val="36485A"/>
                </a:solidFill>
              </a:rPr>
              <a:t>, Գերմանիա</a:t>
            </a:r>
          </a:p>
          <a:p>
            <a:pPr algn="ctr"/>
            <a:r>
              <a:rPr lang="hy-AM" b="1" dirty="0">
                <a:solidFill>
                  <a:srgbClr val="36485A"/>
                </a:solidFill>
              </a:rPr>
              <a:t>Դր․ Ալեքսանդրե Դադիանիդզե</a:t>
            </a:r>
            <a:r>
              <a:rPr lang="hy-AM" dirty="0">
                <a:solidFill>
                  <a:srgbClr val="36485A"/>
                </a:solidFill>
              </a:rPr>
              <a:t> </a:t>
            </a:r>
          </a:p>
          <a:p>
            <a:pPr algn="ctr"/>
            <a:r>
              <a:rPr lang="hy-AM" dirty="0">
                <a:solidFill>
                  <a:srgbClr val="36485A"/>
                </a:solidFill>
              </a:rPr>
              <a:t>Վրաստանի ՆԳՆ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4BD0916-BD42-460B-93A6-D29BD048B17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56" r="32625" b="35335"/>
          <a:stretch/>
        </p:blipFill>
        <p:spPr>
          <a:xfrm>
            <a:off x="7236178" y="1699800"/>
            <a:ext cx="4501076" cy="2724883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854A83-CDAB-4A1E-898A-7DFB91765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11195"/>
            <a:ext cx="2743200" cy="365125"/>
          </a:xfrm>
        </p:spPr>
        <p:txBody>
          <a:bodyPr/>
          <a:lstStyle/>
          <a:p>
            <a:fld id="{31CF97E1-9C10-4B26-A6CA-7A2D83790D16}" type="slidenum">
              <a:rPr lang="en-US" smtClean="0"/>
              <a:t>25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6B28BB-03C5-4B12-B4DD-A33531DD1AC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7745" y="6242624"/>
            <a:ext cx="557779" cy="5486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CA844C-94EB-48DA-A96D-B40ADAB3F8AF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721" y="6217332"/>
            <a:ext cx="1538859" cy="59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1619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B438F-5927-0714-2A6A-712A868D6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Էկոկենտրոնի թիմ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61926E-CA90-8E3F-F242-E2EE0C8360F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42624"/>
            <a:ext cx="557779" cy="5486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7AA09F6-658C-C256-B478-B87D1B7174AB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17332"/>
            <a:ext cx="1538859" cy="5992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3410D17-B73F-4401-9C0F-D4FBFEA8DF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083" y="2510241"/>
            <a:ext cx="4224092" cy="3168069"/>
          </a:xfrm>
          <a:prstGeom prst="rect">
            <a:avLst/>
          </a:prstGeom>
        </p:spPr>
      </p:pic>
      <p:pic>
        <p:nvPicPr>
          <p:cNvPr id="12" name="Picture 2" descr="Возможно, это изображение 10 человек и текст">
            <a:extLst>
              <a:ext uri="{FF2B5EF4-FFF2-40B4-BE49-F238E27FC236}">
                <a16:creationId xmlns:a16="http://schemas.microsoft.com/office/drawing/2014/main" id="{A7891A5F-2AF9-4017-B74C-134C829576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789"/>
          <a:stretch/>
        </p:blipFill>
        <p:spPr bwMode="auto">
          <a:xfrm>
            <a:off x="6096000" y="1807414"/>
            <a:ext cx="4072929" cy="457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FBBFB-B9DA-4FF4-9D6A-D5E03CAC4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987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CB4236-B8E2-CE5E-C3A9-AFE6E4D279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278" y="244727"/>
            <a:ext cx="5192488" cy="63685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2F8B5F-FBEC-790F-5846-015D619835AE}"/>
              </a:ext>
            </a:extLst>
          </p:cNvPr>
          <p:cNvSpPr txBox="1"/>
          <p:nvPr/>
        </p:nvSpPr>
        <p:spPr>
          <a:xfrm>
            <a:off x="6461132" y="3847287"/>
            <a:ext cx="4810374" cy="1800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hy-AM" sz="4000" dirty="0">
                <a:solidFill>
                  <a:srgbClr val="122334"/>
                </a:solidFill>
                <a:latin typeface="+mj-lt"/>
              </a:rPr>
              <a:t>Շնորհակալություն</a:t>
            </a:r>
            <a:endParaRPr lang="en-US" sz="4000" dirty="0">
              <a:solidFill>
                <a:srgbClr val="122334"/>
              </a:solidFill>
              <a:latin typeface="+mj-lt"/>
            </a:endParaRPr>
          </a:p>
          <a:p>
            <a:pPr algn="ctr">
              <a:spcAft>
                <a:spcPts val="600"/>
              </a:spcAft>
            </a:pPr>
            <a:r>
              <a:rPr lang="hy-AM" sz="1400" dirty="0">
                <a:solidFill>
                  <a:srgbClr val="000000"/>
                </a:solidFill>
                <a:latin typeface="+mj-lt"/>
              </a:rPr>
              <a:t>ՀՀ ԳԱԱ Էկոլոգանոոսֆերային հետազոտությունների կենտրոն</a:t>
            </a:r>
          </a:p>
          <a:p>
            <a:pPr algn="ctr">
              <a:spcAft>
                <a:spcPts val="600"/>
              </a:spcAft>
            </a:pPr>
            <a:r>
              <a:rPr lang="hy-AM" sz="1400" dirty="0">
                <a:solidFill>
                  <a:srgbClr val="000000"/>
                </a:solidFill>
                <a:latin typeface="+mj-lt"/>
              </a:rPr>
              <a:t>ՀՀ</a:t>
            </a:r>
            <a:r>
              <a:rPr lang="en-US" sz="1400" dirty="0">
                <a:solidFill>
                  <a:srgbClr val="000000"/>
                </a:solidFill>
                <a:latin typeface="+mj-lt"/>
              </a:rPr>
              <a:t>, </a:t>
            </a:r>
            <a:r>
              <a:rPr lang="hy-AM" sz="1400" dirty="0">
                <a:solidFill>
                  <a:srgbClr val="000000"/>
                </a:solidFill>
                <a:latin typeface="+mj-lt"/>
              </a:rPr>
              <a:t>ք</a:t>
            </a:r>
            <a:r>
              <a:rPr lang="en-US" sz="1400" dirty="0">
                <a:solidFill>
                  <a:srgbClr val="000000"/>
                </a:solidFill>
                <a:latin typeface="+mj-lt"/>
              </a:rPr>
              <a:t>.</a:t>
            </a:r>
            <a:r>
              <a:rPr lang="hy-AM" sz="1400" dirty="0">
                <a:solidFill>
                  <a:srgbClr val="000000"/>
                </a:solidFill>
                <a:latin typeface="+mj-lt"/>
              </a:rPr>
              <a:t> Երևան 0025, Աբովյան 68</a:t>
            </a:r>
            <a:r>
              <a:rPr lang="en-US" sz="1400" dirty="0">
                <a:solidFill>
                  <a:srgbClr val="000000"/>
                </a:solidFill>
                <a:latin typeface="+mj-lt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1400" dirty="0">
                <a:solidFill>
                  <a:srgbClr val="000000"/>
                </a:solidFill>
                <a:latin typeface="+mj-lt"/>
              </a:rPr>
              <a:t>E-mail: </a:t>
            </a:r>
            <a:r>
              <a:rPr lang="en-US" sz="1400" dirty="0">
                <a:solidFill>
                  <a:srgbClr val="000000"/>
                </a:solidFill>
                <a:latin typeface="+mj-lt"/>
                <a:hlinkClick r:id="rId3"/>
              </a:rPr>
              <a:t>info@cens.am</a:t>
            </a:r>
            <a:r>
              <a:rPr lang="en-US" sz="1400" dirty="0">
                <a:solidFill>
                  <a:srgbClr val="000000"/>
                </a:solidFill>
                <a:latin typeface="+mj-lt"/>
              </a:rPr>
              <a:t>; </a:t>
            </a:r>
            <a:r>
              <a:rPr lang="en-US" sz="1400" dirty="0">
                <a:solidFill>
                  <a:srgbClr val="000000"/>
                </a:solidFill>
                <a:latin typeface="+mj-lt"/>
                <a:hlinkClick r:id="rId4"/>
              </a:rPr>
              <a:t>http://cens.am/</a:t>
            </a:r>
            <a:r>
              <a:rPr lang="en-US" sz="1400" dirty="0">
                <a:solidFill>
                  <a:srgbClr val="000000"/>
                </a:solidFill>
                <a:latin typeface="+mj-lt"/>
              </a:rPr>
              <a:t> </a:t>
            </a:r>
            <a:endParaRPr lang="en-US" sz="1400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0C86B0-B554-CB1C-348A-3A2481928F89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120" y="1838425"/>
            <a:ext cx="5022398" cy="19557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B773B-4952-47A3-90C1-F08DD019D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4865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77089-99BA-4FDB-AEC0-D9A148812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y-AM" dirty="0">
                <a:solidFill>
                  <a:srgbClr val="36485A"/>
                </a:solidFill>
              </a:rPr>
              <a:t>Ձեռք բերված սարքավորում</a:t>
            </a:r>
            <a:endParaRPr lang="en-US" dirty="0">
              <a:solidFill>
                <a:srgbClr val="36485A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BF1CB3-3735-4860-82E7-FC4B4343E3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3405" y="2792475"/>
            <a:ext cx="1767744" cy="2232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F99BB3-1817-4DB7-9BD0-273E3D3BF4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7" t="28702" r="15240" b="24861"/>
          <a:stretch/>
        </p:blipFill>
        <p:spPr>
          <a:xfrm>
            <a:off x="904544" y="2792475"/>
            <a:ext cx="3100310" cy="223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8D122E-BBA5-4662-99EF-A75C03CB53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700" y="2792475"/>
            <a:ext cx="2429780" cy="2232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11E4EBA-6D21-47AC-9327-3D00184B07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8031" y="2792475"/>
            <a:ext cx="1657198" cy="2232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7AE13B6-1E95-473B-80DC-5E4543440E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3780" y="2792475"/>
            <a:ext cx="1780020" cy="2232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3F0F36-7600-4FCE-908F-8DA90782448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42624"/>
            <a:ext cx="557779" cy="5486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EFEAC0F-F3A9-4DDC-9A05-A5D9F6A75A7D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17332"/>
            <a:ext cx="1538859" cy="59922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929462-0904-4F26-BF90-A5021A77E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F97E1-9C10-4B26-A6CA-7A2D83790D1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3164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1ED15-B8D2-4B24-7BAF-8D1D220FF2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ACD0C20-51F4-4A28-9DE6-8CFBE11A7D2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309" y="6242624"/>
            <a:ext cx="557779" cy="5486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B1BAA65-9267-465C-823A-D9A22F9E0729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85" y="6217332"/>
            <a:ext cx="1538859" cy="5992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2D72ED-0F1E-4A42-BDFB-160100C58DED}"/>
              </a:ext>
            </a:extLst>
          </p:cNvPr>
          <p:cNvSpPr txBox="1"/>
          <p:nvPr/>
        </p:nvSpPr>
        <p:spPr>
          <a:xfrm>
            <a:off x="3031522" y="6185098"/>
            <a:ext cx="83222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400" i="1" dirty="0">
                <a:solidFill>
                  <a:srgbClr val="F1955E"/>
                </a:solidFill>
              </a:rPr>
              <a:t>WHO handbook on indoor radon: a public health perspective / H. </a:t>
            </a:r>
            <a:r>
              <a:rPr lang="en-US" sz="1400" i="1" dirty="0" err="1">
                <a:solidFill>
                  <a:srgbClr val="F1955E"/>
                </a:solidFill>
              </a:rPr>
              <a:t>Zeeb</a:t>
            </a:r>
            <a:r>
              <a:rPr lang="en-US" sz="1400" i="1" dirty="0">
                <a:solidFill>
                  <a:srgbClr val="F1955E"/>
                </a:solidFill>
              </a:rPr>
              <a:t>, F. </a:t>
            </a:r>
            <a:r>
              <a:rPr lang="en-US" sz="1400" i="1" dirty="0" err="1">
                <a:solidFill>
                  <a:srgbClr val="F1955E"/>
                </a:solidFill>
              </a:rPr>
              <a:t>Shannoun</a:t>
            </a:r>
            <a:r>
              <a:rPr lang="en-US" sz="1400" i="1" dirty="0">
                <a:solidFill>
                  <a:srgbClr val="F1955E"/>
                </a:solidFill>
              </a:rPr>
              <a:t> (Eds</a:t>
            </a:r>
            <a:r>
              <a:rPr lang="hy-AM" sz="1400" i="1" dirty="0">
                <a:solidFill>
                  <a:srgbClr val="F1955E"/>
                </a:solidFill>
              </a:rPr>
              <a:t>․</a:t>
            </a:r>
            <a:r>
              <a:rPr lang="en-US" sz="1400" i="1" dirty="0">
                <a:solidFill>
                  <a:srgbClr val="F1955E"/>
                </a:solidFill>
              </a:rPr>
              <a:t>) WHO, 2009</a:t>
            </a:r>
            <a:endParaRPr lang="en-US" sz="1400" dirty="0">
              <a:solidFill>
                <a:srgbClr val="F1955E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4934837-7856-40F1-B085-D1AD7E62A145}"/>
              </a:ext>
            </a:extLst>
          </p:cNvPr>
          <p:cNvGrpSpPr/>
          <p:nvPr/>
        </p:nvGrpSpPr>
        <p:grpSpPr>
          <a:xfrm>
            <a:off x="8448254" y="0"/>
            <a:ext cx="8128000" cy="3251199"/>
            <a:chOff x="2032000" y="1803399"/>
            <a:chExt cx="8128000" cy="3251199"/>
          </a:xfrm>
        </p:grpSpPr>
        <p:sp>
          <p:nvSpPr>
            <p:cNvPr id="11" name="Shape 10">
              <a:extLst>
                <a:ext uri="{FF2B5EF4-FFF2-40B4-BE49-F238E27FC236}">
                  <a16:creationId xmlns:a16="http://schemas.microsoft.com/office/drawing/2014/main" id="{A1A32778-6431-492B-B249-D809416A02C0}"/>
                </a:ext>
              </a:extLst>
            </p:cNvPr>
            <p:cNvSpPr/>
            <p:nvPr/>
          </p:nvSpPr>
          <p:spPr>
            <a:xfrm>
              <a:off x="2032000" y="1803399"/>
              <a:ext cx="8128000" cy="3251199"/>
            </a:xfrm>
            <a:prstGeom prst="leftRightRibb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8D117B5-E813-4BAE-AC5A-CD5B33E6C214}"/>
                </a:ext>
              </a:extLst>
            </p:cNvPr>
            <p:cNvSpPr/>
            <p:nvPr/>
          </p:nvSpPr>
          <p:spPr>
            <a:xfrm>
              <a:off x="3007360" y="2372359"/>
              <a:ext cx="2682239" cy="1593088"/>
            </a:xfrm>
            <a:custGeom>
              <a:avLst/>
              <a:gdLst>
                <a:gd name="connsiteX0" fmla="*/ 0 w 2682239"/>
                <a:gd name="connsiteY0" fmla="*/ 0 h 1593088"/>
                <a:gd name="connsiteX1" fmla="*/ 2682239 w 2682239"/>
                <a:gd name="connsiteY1" fmla="*/ 0 h 1593088"/>
                <a:gd name="connsiteX2" fmla="*/ 2682239 w 2682239"/>
                <a:gd name="connsiteY2" fmla="*/ 1593088 h 1593088"/>
                <a:gd name="connsiteX3" fmla="*/ 0 w 2682239"/>
                <a:gd name="connsiteY3" fmla="*/ 1593088 h 1593088"/>
                <a:gd name="connsiteX4" fmla="*/ 0 w 2682239"/>
                <a:gd name="connsiteY4" fmla="*/ 0 h 15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2239" h="1593088">
                  <a:moveTo>
                    <a:pt x="0" y="0"/>
                  </a:moveTo>
                  <a:lnTo>
                    <a:pt x="2682239" y="0"/>
                  </a:lnTo>
                  <a:lnTo>
                    <a:pt x="2682239" y="1593088"/>
                  </a:lnTo>
                  <a:lnTo>
                    <a:pt x="0" y="159308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2456" rIns="0" bIns="9906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hy-AM" sz="2600" kern="1200" dirty="0"/>
                <a:t>Սենյայկային ռադոնի հետազոտություն</a:t>
              </a:r>
              <a:endParaRPr lang="en-US" sz="2600" kern="120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03A1ED2-1424-4245-B4BC-56DD78204CB5}"/>
                </a:ext>
              </a:extLst>
            </p:cNvPr>
            <p:cNvSpPr/>
            <p:nvPr/>
          </p:nvSpPr>
          <p:spPr>
            <a:xfrm>
              <a:off x="6096000" y="2892551"/>
              <a:ext cx="3169920" cy="1593088"/>
            </a:xfrm>
            <a:custGeom>
              <a:avLst/>
              <a:gdLst>
                <a:gd name="connsiteX0" fmla="*/ 0 w 3169920"/>
                <a:gd name="connsiteY0" fmla="*/ 0 h 1593088"/>
                <a:gd name="connsiteX1" fmla="*/ 3169920 w 3169920"/>
                <a:gd name="connsiteY1" fmla="*/ 0 h 1593088"/>
                <a:gd name="connsiteX2" fmla="*/ 3169920 w 3169920"/>
                <a:gd name="connsiteY2" fmla="*/ 1593088 h 1593088"/>
                <a:gd name="connsiteX3" fmla="*/ 0 w 3169920"/>
                <a:gd name="connsiteY3" fmla="*/ 1593088 h 1593088"/>
                <a:gd name="connsiteX4" fmla="*/ 0 w 3169920"/>
                <a:gd name="connsiteY4" fmla="*/ 0 h 15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69920" h="1593088">
                  <a:moveTo>
                    <a:pt x="0" y="0"/>
                  </a:moveTo>
                  <a:lnTo>
                    <a:pt x="3169920" y="0"/>
                  </a:lnTo>
                  <a:lnTo>
                    <a:pt x="3169920" y="1593088"/>
                  </a:lnTo>
                  <a:lnTo>
                    <a:pt x="0" y="159308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2456" rIns="0" bIns="9906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hy-AM" sz="2600" kern="1200" dirty="0"/>
                <a:t>Այլընտրանքային </a:t>
              </a:r>
              <a:r>
                <a:rPr lang="hy-AM" sz="2600" dirty="0"/>
                <a:t>մ</a:t>
              </a:r>
              <a:r>
                <a:rPr lang="hy-AM" sz="2600" kern="1200" dirty="0"/>
                <a:t>ոտեցում</a:t>
              </a:r>
              <a:endParaRPr lang="en-US" sz="2600" kern="1200" dirty="0"/>
            </a:p>
          </p:txBody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4BBD143-4C46-4F71-A101-C005D63546BE}"/>
              </a:ext>
            </a:extLst>
          </p:cNvPr>
          <p:cNvGraphicFramePr>
            <a:graphicFrameLocks noGrp="1"/>
          </p:cNvGraphicFramePr>
          <p:nvPr/>
        </p:nvGraphicFramePr>
        <p:xfrm>
          <a:off x="838199" y="2539419"/>
          <a:ext cx="10350730" cy="344830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2898914">
                  <a:extLst>
                    <a:ext uri="{9D8B030D-6E8A-4147-A177-3AD203B41FA5}">
                      <a16:colId xmlns:a16="http://schemas.microsoft.com/office/drawing/2014/main" val="1417402512"/>
                    </a:ext>
                  </a:extLst>
                </a:gridCol>
                <a:gridCol w="1241378">
                  <a:extLst>
                    <a:ext uri="{9D8B030D-6E8A-4147-A177-3AD203B41FA5}">
                      <a16:colId xmlns:a16="http://schemas.microsoft.com/office/drawing/2014/main" val="3961863495"/>
                    </a:ext>
                  </a:extLst>
                </a:gridCol>
                <a:gridCol w="2070146">
                  <a:extLst>
                    <a:ext uri="{9D8B030D-6E8A-4147-A177-3AD203B41FA5}">
                      <a16:colId xmlns:a16="http://schemas.microsoft.com/office/drawing/2014/main" val="1942751583"/>
                    </a:ext>
                  </a:extLst>
                </a:gridCol>
                <a:gridCol w="2411247">
                  <a:extLst>
                    <a:ext uri="{9D8B030D-6E8A-4147-A177-3AD203B41FA5}">
                      <a16:colId xmlns:a16="http://schemas.microsoft.com/office/drawing/2014/main" val="621532640"/>
                    </a:ext>
                  </a:extLst>
                </a:gridCol>
                <a:gridCol w="1729045">
                  <a:extLst>
                    <a:ext uri="{9D8B030D-6E8A-4147-A177-3AD203B41FA5}">
                      <a16:colId xmlns:a16="http://schemas.microsoft.com/office/drawing/2014/main" val="3511568712"/>
                    </a:ext>
                  </a:extLst>
                </a:gridCol>
              </a:tblGrid>
              <a:tr h="565912">
                <a:tc>
                  <a:txBody>
                    <a:bodyPr/>
                    <a:lstStyle/>
                    <a:p>
                      <a:r>
                        <a:rPr lang="hy-AM" sz="1600" dirty="0"/>
                        <a:t>Դետեկտոր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Տիպ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Անորոշություն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Նմուշառման ժամանակ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Արժեք 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4994845"/>
                  </a:ext>
                </a:extLst>
              </a:tr>
              <a:tr h="565912">
                <a:tc>
                  <a:txBody>
                    <a:bodyPr/>
                    <a:lstStyle/>
                    <a:p>
                      <a:r>
                        <a:rPr lang="hy-AM" sz="1600" b="0" dirty="0"/>
                        <a:t>Ալֆա-հետքի դետեկտոր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Պասիվ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10-20</a:t>
                      </a:r>
                      <a:r>
                        <a:rPr lang="ru-RU" sz="1600" dirty="0"/>
                        <a:t>%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sz="1600" dirty="0"/>
                        <a:t>1-12</a:t>
                      </a:r>
                      <a:r>
                        <a:rPr lang="en-US" sz="1600" dirty="0"/>
                        <a:t> </a:t>
                      </a:r>
                      <a:r>
                        <a:rPr lang="hy-AM" sz="1600" dirty="0"/>
                        <a:t>ամիս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Ցածր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861256"/>
                  </a:ext>
                </a:extLst>
              </a:tr>
              <a:tr h="565912">
                <a:tc>
                  <a:txBody>
                    <a:bodyPr/>
                    <a:lstStyle/>
                    <a:p>
                      <a:r>
                        <a:rPr lang="hy-AM" sz="1600" b="0" dirty="0"/>
                        <a:t>Ակտիվացված ածխի դետեկտոր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Պասիվ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10-30</a:t>
                      </a:r>
                      <a:r>
                        <a:rPr lang="ru-RU" sz="1600" dirty="0"/>
                        <a:t>%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2-7 օր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Ցածր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098129"/>
                  </a:ext>
                </a:extLst>
              </a:tr>
              <a:tr h="565912">
                <a:tc>
                  <a:txBody>
                    <a:bodyPr/>
                    <a:lstStyle/>
                    <a:p>
                      <a:r>
                        <a:rPr lang="hy-AM" sz="1600" b="0" dirty="0"/>
                        <a:t>Իոնային խցիկ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Պասիվ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8-15</a:t>
                      </a:r>
                      <a:r>
                        <a:rPr lang="ru-RU" sz="1600" dirty="0"/>
                        <a:t>%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5 օր – 1 տարի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Միջին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1154954"/>
                  </a:ext>
                </a:extLst>
              </a:tr>
              <a:tr h="565912">
                <a:tc>
                  <a:txBody>
                    <a:bodyPr/>
                    <a:lstStyle/>
                    <a:p>
                      <a:r>
                        <a:rPr lang="hy-AM" sz="1600" b="0" dirty="0"/>
                        <a:t>Էլեկտրոնային ինտեգրացնող սարք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Ակտիվ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20</a:t>
                      </a:r>
                      <a:r>
                        <a:rPr lang="ru-RU" sz="1600" dirty="0"/>
                        <a:t>%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2 օր – տարի(ներ)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Միջին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0648189"/>
                  </a:ext>
                </a:extLst>
              </a:tr>
              <a:tr h="565912">
                <a:tc>
                  <a:txBody>
                    <a:bodyPr/>
                    <a:lstStyle/>
                    <a:p>
                      <a:r>
                        <a:rPr lang="hy-AM" sz="1600" b="0" dirty="0"/>
                        <a:t>Շարունակական ռադոնի մոնիտոր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Ակտիվ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10</a:t>
                      </a:r>
                      <a:r>
                        <a:rPr lang="ru-RU" sz="1600" dirty="0"/>
                        <a:t>%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y-AM" sz="1600" dirty="0"/>
                        <a:t>1 ժամ – տարի(ներ)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hy-AM" sz="1600" dirty="0"/>
                        <a:t>Բարձր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0931338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31FBC99F-0046-45E2-AF70-344C1F64E12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021" y="441579"/>
            <a:ext cx="2466975" cy="18478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AD6F312-13AE-44BB-9BD7-7F477AA46096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4419" y="441579"/>
            <a:ext cx="2466975" cy="18478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E939CEC-1000-4EBD-917D-108A492104A3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9386" y="441960"/>
            <a:ext cx="2173046" cy="1847088"/>
          </a:xfrm>
          <a:prstGeom prst="rect">
            <a:avLst/>
          </a:prstGeom>
        </p:spPr>
      </p:pic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A06B211-F8B8-43AE-8082-19E107CB8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4F4E1-51F5-499E-94F2-A70EA96BCA3B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7124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98.6|34.3|35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29.8|37.9|4.4|14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1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1">
      <a:majorFont>
        <a:latin typeface="GHEA Grapalat"/>
        <a:ea typeface=""/>
        <a:cs typeface=""/>
      </a:majorFont>
      <a:minorFont>
        <a:latin typeface="GHEA Grapala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1626</TotalTime>
  <Words>941</Words>
  <Application>Microsoft Office PowerPoint</Application>
  <PresentationFormat>Widescreen</PresentationFormat>
  <Paragraphs>245</Paragraphs>
  <Slides>29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Aptos</vt:lpstr>
      <vt:lpstr>Arial</vt:lpstr>
      <vt:lpstr>Avenir Next LT Pro</vt:lpstr>
      <vt:lpstr>Calibri</vt:lpstr>
      <vt:lpstr>Cambria Math</vt:lpstr>
      <vt:lpstr>GHEA Grapalat</vt:lpstr>
      <vt:lpstr>Wingdings</vt:lpstr>
      <vt:lpstr>Office Theme</vt:lpstr>
      <vt:lpstr>Ռադիոէկոլոգիական հետազոտությունների ամրապնդում՝ Հայաստանում ճառագայթման ռիսկի գնահատման և կառավարման համար 24LCG-1E012 </vt:lpstr>
      <vt:lpstr>PowerPoint Presentation</vt:lpstr>
      <vt:lpstr>PowerPoint Presentation</vt:lpstr>
      <vt:lpstr>PowerPoint Presentation</vt:lpstr>
      <vt:lpstr>Ռադոնը բնության մեջ</vt:lpstr>
      <vt:lpstr>Մարդու օրգանիզմի վրա ազդեցության ուղիները</vt:lpstr>
      <vt:lpstr>Մարդու ճառագայթահարում բնական աղբյուրներից և ռադոնի վերաբերյալ տվյալները ՀՀ-ում ըստ ՄԱԿ-ի</vt:lpstr>
      <vt:lpstr>Սենյակային ռադոնի աղբյուրները</vt:lpstr>
      <vt:lpstr>PowerPoint Presentation</vt:lpstr>
      <vt:lpstr>Հետազոտության առաջին փուլի հիմնական արդյունք․ GRP</vt:lpstr>
      <vt:lpstr>Հետազոտության առաջին փուլի հիմնական արդյունք․ Ռիսկ</vt:lpstr>
      <vt:lpstr>PowerPoint Presentation</vt:lpstr>
      <vt:lpstr>Դաշտային աշխատանքներ</vt:lpstr>
      <vt:lpstr>Երևան</vt:lpstr>
      <vt:lpstr>Գյումրի</vt:lpstr>
      <vt:lpstr>Առկա այլ տվյալներ</vt:lpstr>
      <vt:lpstr>Վանաձոր</vt:lpstr>
      <vt:lpstr>Ջրում լուծված ռադոն</vt:lpstr>
      <vt:lpstr>Ռադոնի վտանգի գնահատում </vt:lpstr>
      <vt:lpstr>Ջրում լուծվաք ռադոնի ակտիվությունն  ու ջրի սպառման կլաստերները</vt:lpstr>
      <vt:lpstr>Էքսպոզիցիայի ուղիների մասնաբաժինը ջրում լուծված ռադոնով գումարային ճառագայթահարման մեջ</vt:lpstr>
      <vt:lpstr>«Վատթարագույն սցենար»</vt:lpstr>
      <vt:lpstr>Պրոֆ․ Ա․ Սաղաթելյանի հիշատակին նվիրված աշնանային դպրոց</vt:lpstr>
      <vt:lpstr>24LCG-1E012 նախագծի թիմ</vt:lpstr>
      <vt:lpstr>Արտասահմանյան գործընկերներ</vt:lpstr>
      <vt:lpstr>Էկոկենտրոնի թիմ</vt:lpstr>
      <vt:lpstr>PowerPoint Presentation</vt:lpstr>
      <vt:lpstr>Ձեռք բերված սարքավորում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Ռադիոէկոլոգիական հետազոտությունների ամրապնդում՝ Հայաստանում ճառագայթման ռիսկի գնահատման և կառավարման համար 24LCG-1E012 </dc:title>
  <dc:creator>Olga</dc:creator>
  <cp:lastModifiedBy>Olga</cp:lastModifiedBy>
  <cp:revision>47</cp:revision>
  <dcterms:created xsi:type="dcterms:W3CDTF">2026-05-08T07:39:57Z</dcterms:created>
  <dcterms:modified xsi:type="dcterms:W3CDTF">2026-05-13T10:44:58Z</dcterms:modified>
</cp:coreProperties>
</file>