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7" r:id="rId2"/>
    <p:sldId id="335" r:id="rId3"/>
    <p:sldId id="336" r:id="rId4"/>
    <p:sldId id="274" r:id="rId5"/>
    <p:sldId id="298" r:id="rId6"/>
    <p:sldId id="299" r:id="rId7"/>
    <p:sldId id="307" r:id="rId8"/>
    <p:sldId id="308" r:id="rId9"/>
    <p:sldId id="338" r:id="rId10"/>
    <p:sldId id="309" r:id="rId11"/>
    <p:sldId id="300" r:id="rId12"/>
    <p:sldId id="347" r:id="rId13"/>
    <p:sldId id="349" r:id="rId14"/>
    <p:sldId id="348" r:id="rId15"/>
    <p:sldId id="350" r:id="rId16"/>
    <p:sldId id="304" r:id="rId17"/>
    <p:sldId id="305" r:id="rId18"/>
    <p:sldId id="306" r:id="rId19"/>
    <p:sldId id="340" r:id="rId20"/>
    <p:sldId id="342" r:id="rId21"/>
    <p:sldId id="341" r:id="rId22"/>
    <p:sldId id="344" r:id="rId23"/>
    <p:sldId id="353" r:id="rId24"/>
    <p:sldId id="343" r:id="rId25"/>
    <p:sldId id="354" r:id="rId26"/>
    <p:sldId id="346" r:id="rId27"/>
    <p:sldId id="355" r:id="rId28"/>
    <p:sldId id="345" r:id="rId29"/>
    <p:sldId id="334" r:id="rId30"/>
    <p:sldId id="356" r:id="rId31"/>
    <p:sldId id="358" r:id="rId32"/>
    <p:sldId id="357" r:id="rId33"/>
    <p:sldId id="359" r:id="rId34"/>
    <p:sldId id="360" r:id="rId35"/>
    <p:sldId id="361" r:id="rId36"/>
    <p:sldId id="362" r:id="rId37"/>
    <p:sldId id="321" r:id="rId38"/>
    <p:sldId id="337" r:id="rId39"/>
    <p:sldId id="294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87209" autoAdjust="0"/>
  </p:normalViewPr>
  <p:slideViewPr>
    <p:cSldViewPr snapToGrid="0">
      <p:cViewPr varScale="1">
        <p:scale>
          <a:sx n="74" d="100"/>
          <a:sy n="74" d="100"/>
        </p:scale>
        <p:origin x="1027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E09400-9420-49F3-BA4C-9AFC660D2A10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76D32-06CD-457F-B268-7FD3044DF3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331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2.38 nm means helix</a:t>
            </a:r>
          </a:p>
          <a:p>
            <a:r>
              <a:rPr lang="en-US" dirty="0"/>
              <a:t>1 kcal/mol ~ 7 </a:t>
            </a:r>
            <a:r>
              <a:rPr lang="en-US" dirty="0" err="1"/>
              <a:t>pN</a:t>
            </a:r>
            <a:r>
              <a:rPr lang="en-US" dirty="0"/>
              <a:t> nm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006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3AA95-B220-C8F8-0154-85B98D1FA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DD3A4D-AE2B-FF29-BDAE-6C39E512D6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16AE0B-1B45-94C3-142D-CE1843EDAE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356B2-148C-C4E0-BFCC-8E5F97FE03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175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Total simulation time = 16,5 ns</a:t>
            </a:r>
            <a:br>
              <a:rPr lang="en-US" dirty="0"/>
            </a:br>
            <a:r>
              <a:rPr lang="en-US" dirty="0"/>
              <a:t>Pulling speed = 1 nm per ns</a:t>
            </a:r>
            <a:br>
              <a:rPr lang="en-US" dirty="0"/>
            </a:br>
            <a:r>
              <a:rPr lang="en-US" dirty="0"/>
              <a:t>k = 60.22 kJ mol^-1 nm^-2 ~ 100 </a:t>
            </a:r>
            <a:r>
              <a:rPr lang="en-US" dirty="0" err="1"/>
              <a:t>pN</a:t>
            </a:r>
            <a:r>
              <a:rPr lang="en-US" dirty="0"/>
              <a:t>/nm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151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911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640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875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7675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FCF23-7362-B0EC-8AB1-6726BD25B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5672DB-7680-64C0-9F0E-A2DF260794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DE8783-13A1-7D64-E022-E4A8BE9B4E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045D85-3B47-0AFC-4A0C-3427F6FA58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441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240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02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958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67B440-D969-C31C-9778-5B0FBAC28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F8D865-D223-A3EF-9BCD-FF79F0FCBF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51BF86-287B-1DDC-2F1F-15A2B2361C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00E00-F6E5-B684-89CE-D184BABE57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2612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6FC87-9156-FED2-270F-F82452732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A7D37C-0DB4-FA23-F8FB-2F913BA01F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A8E37F-A47D-F0A9-41F8-E31001F128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11BB7D-1E7F-7B9C-7EB6-14BD46F887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1747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2B93E-C8AE-0F8F-0775-117479F08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7AA7C1-4936-E442-8004-C1E732F9CB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95C851-C08D-BD64-5F9E-0D47B7A7D7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6B9A8F-1C81-55D4-BB2B-4437158C2C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2441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9C36F-52BD-C39A-5642-DCDA56D65E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DD00BD-541D-7B23-E6C3-78A384B42A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644983-D247-42CA-B79E-3A9B49B32B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2C039-D572-84DF-8B1F-80A6D0566D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9967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E2C0A-CE2F-7615-A098-365865AE1A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4E6AC7-022F-5124-A857-B76C55CB95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69D23D-2B8B-B111-1F9A-09965E054A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69196C-ECBC-8C1C-D2EC-B7F6BB9CDA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634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A37BAF-5CBD-D811-F257-B1C234F34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AD4579-8DD0-411E-53E7-A1AEEA6659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C194DD-159A-A887-5BF4-AFD074239B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3DB0C-7D4C-5BDE-5501-6AD5B00408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649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7C99E-9FFE-4CEA-172E-FD845AB93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20D71-7DD8-1C7B-AE7C-0B8083D663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0FA4A2-9C4F-6D0D-1FA2-FD28776D1C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5967E3-DC2D-E293-9A69-FC9EFD8E4A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EE2E1-573C-4989-A29F-183B71FD44AC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620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FD892A-37F8-25EC-86AB-1F6C7C6102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C199AA-0112-8808-69BF-3CC730BCD6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4DFECD-7762-F07C-330B-93812D18F4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4F777-2FD4-5806-6B06-A542EDFB4A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0893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92676-2869-0DFC-0008-E7557E044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76D02B-F70E-EDF3-E058-680404BEF9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19BEDC-F2F3-F19D-3888-BEC1285671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CC805-2775-EF55-000C-8828BBDCEF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303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012A8-B450-5804-B6BB-9DB36127F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B728A4-4FCB-82AA-D3B7-A90E2075AA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560ADD-BB83-A085-FD18-9AD5E72EDE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BA04FC-5CA8-958C-A43C-6DAFA53D7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7288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DDB22-AE14-E091-D1A8-E6BF55A06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8E7900-B433-94C9-0240-12528458CF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092C0D-A1CB-B253-A8DA-BDAF25306F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001130-8629-7C25-D602-A69C9C964F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102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C19E67-C857-0987-BEF9-2A07BC202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1BF23F-F7CF-84D0-D6D8-AEA227C444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7849EC-8A95-3DF9-BB26-4176131A6F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92881E-AE46-D9FC-2CC6-227E06FF2B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677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DD2D4C-20A4-3B0E-9006-916B9AB817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8CDABE-3444-3531-0917-9E96CB76A1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2C2824-8A4E-ED20-C886-5D25AF633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D440F-4FEA-202D-DABA-DBB740BE82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68580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91D70-0BC3-724E-0620-03BF3EF7D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8D699F-8406-E7BA-70C3-07CF52187E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401AC1-89DD-FC66-3854-CF40EFDEB7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4CCCD-79C3-F8D3-2B2F-E123AC69A0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3214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9E3E2-6D89-6CA1-0A48-D57BE91E3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A3AD8C-B35A-AE27-FEC5-45C534921F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23BDE6-4665-F0C1-820D-A8AD8026D5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0D0728-27D5-EAA9-2F93-B41FE825A6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0888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976D32-06CD-457F-B268-7FD3044DF3FA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365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19F88-1D1B-1FA9-A336-40B84D9C73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855E88-C8E3-980D-BAAF-AA955F4150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CC18A4-2434-0471-9DBB-D80577CBF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B1D4D-F438-7484-0847-799E9F23E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F3AA5-AAD6-0E9A-59E2-31F70CBBF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773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80929-ADFD-9264-611D-69387942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0B287-3B8D-1A92-F478-B731E86AB8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18CC8-84D2-DDD5-5674-BD6E9E669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75CDD-E329-00EF-6BC5-0F602226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2D937E-5F21-2160-D10A-6E7CE585B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80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5706-0BBA-7C1C-3073-2592966E1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4F9B0-B040-A897-FB20-04804FD0A5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BE8BE-B0F5-6ADB-FF22-93DC94DA0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37158-2234-F803-A5B7-4567F543A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3C425-0B27-86D0-8F96-17699443C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67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BF536-F79F-227D-C94D-967E7F641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20D14-D987-A35A-B8BE-6F289ACF1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95773B-E42E-EDD1-D9F1-A47E9479A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1BA5A-DE65-54D5-290C-373C7EC57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6686A9-94FC-1414-E159-314A412BA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3125FC-ABA3-E7AE-B6C6-76EE1D2A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759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5FEA6-A220-2FE7-CB16-52E5C445B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DDC23-BF01-901C-D5C6-1FEAB56990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95050F-8123-4209-5EB4-83323B4E91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918E6B-E577-1E1F-D441-701864C209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795488-E32F-2A45-0A3B-9879FAE75C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270085-9F27-9A8E-8211-1CA5B7D86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09D533-304E-078A-D530-ECF8C4F13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22863A-F642-3603-6489-0E7BB284A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752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61BC3-C58E-3838-42FE-6FCA93A88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66B1CD-330F-58D7-FE4C-DBAEA4454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C6D05E-018B-650F-E317-CF8EBA37D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666E22-1666-397D-64EB-AF1F33EDE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085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338846-8C75-A48A-13DD-316D3AC2C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71245E-E88A-B1B7-9BED-D899F739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2D63D4-5B58-881B-4853-03852AAB1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286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1B1A2-D5DA-A6DB-C98B-0E01BA8E1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4304F-925A-1EBB-63C7-94CAEFC17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1B0822-078F-981A-03F8-5FFA86B72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596B1E-AB0D-5EA5-82F9-37FE160ED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45F047-4359-525C-C0B9-2A05A3E91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C9416-B47D-8DEB-ED36-0C3E402F8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229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E1DAF-3C2A-35CD-5DBE-C3E3F0669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584759-78B6-FA42-B0D6-FDE950362A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2F87CF-DA73-CD77-D117-399F39DA5D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3E3508-7301-FCD3-BA64-E3FF8EE3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354109-9E3C-B6C3-2656-0131CB419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7CD75C-266A-D276-A7CA-4ACB0B9D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52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A8F17-E060-2BE6-1C7F-2D56DB05D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8D944B-72D0-EBBD-BB33-C4D3E9F429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6905E-8978-62D9-F7DB-998A7572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28D43-581A-F92B-78D5-CA5861075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32F2D-5C86-A05D-BA37-9952FBD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097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1E4BB8-BFF6-9259-508F-84288A9378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E6703-EF1B-09DA-3865-A445543C95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CC1FD-8D52-9546-F48D-B5E5392E0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1D86F-393E-37CE-C8FB-22C7210BA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BE8FB-5AA4-14F0-C9B1-7CD1F6C63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881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325B16-59BC-3C9A-2B23-295F3D6E8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CB8351-7810-55BF-C324-7E43E2A7F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7E0AB-F8CB-18B2-C746-E02BD5D7DC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834F63-FFC3-4EDC-9B14-4FE6162211C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7928CA-A3CB-9F1F-BF80-105398F8A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22207-7578-EECD-217B-36514BDC28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29848E-7976-4514-8ABB-1C4A0019B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857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emf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1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mp4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3" Type="http://schemas.microsoft.com/office/2007/relationships/media" Target="../media/media5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video" Target="../media/media6.mp4"/><Relationship Id="rId11" Type="http://schemas.openxmlformats.org/officeDocument/2006/relationships/image" Target="../media/image20.png"/><Relationship Id="rId5" Type="http://schemas.microsoft.com/office/2007/relationships/media" Target="../media/media6.mp4"/><Relationship Id="rId10" Type="http://schemas.openxmlformats.org/officeDocument/2006/relationships/image" Target="../media/image19.png"/><Relationship Id="rId4" Type="http://schemas.openxmlformats.org/officeDocument/2006/relationships/video" Target="../media/media5.mp4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3" Type="http://schemas.microsoft.com/office/2007/relationships/media" Target="../media/media9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mp4"/><Relationship Id="rId11" Type="http://schemas.openxmlformats.org/officeDocument/2006/relationships/image" Target="../media/image24.png"/><Relationship Id="rId5" Type="http://schemas.microsoft.com/office/2007/relationships/media" Target="../media/media10.mp4"/><Relationship Id="rId10" Type="http://schemas.openxmlformats.org/officeDocument/2006/relationships/image" Target="../media/image23.png"/><Relationship Id="rId4" Type="http://schemas.openxmlformats.org/officeDocument/2006/relationships/video" Target="../media/media9.mp4"/><Relationship Id="rId9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9.xml"/><Relationship Id="rId3" Type="http://schemas.microsoft.com/office/2007/relationships/media" Target="../media/media12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video" Target="../media/media13.mp4"/><Relationship Id="rId11" Type="http://schemas.openxmlformats.org/officeDocument/2006/relationships/image" Target="../media/image30.png"/><Relationship Id="rId5" Type="http://schemas.microsoft.com/office/2007/relationships/media" Target="../media/media13.mp4"/><Relationship Id="rId10" Type="http://schemas.openxmlformats.org/officeDocument/2006/relationships/image" Target="../media/image29.png"/><Relationship Id="rId4" Type="http://schemas.openxmlformats.org/officeDocument/2006/relationships/video" Target="../media/media12.mp4"/><Relationship Id="rId9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ypi.org/project/amylodeep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orxiv.org/content/10.1101/2025.09.16.676495v1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g"/><Relationship Id="rId5" Type="http://schemas.openxmlformats.org/officeDocument/2006/relationships/image" Target="../media/image52.jpeg"/><Relationship Id="rId4" Type="http://schemas.openxmlformats.org/officeDocument/2006/relationships/image" Target="../media/image51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5.MOV"/><Relationship Id="rId1" Type="http://schemas.microsoft.com/office/2007/relationships/media" Target="../media/media15.MOV"/><Relationship Id="rId5" Type="http://schemas.openxmlformats.org/officeDocument/2006/relationships/image" Target="../media/image61.png"/><Relationship Id="rId4" Type="http://schemas.openxmlformats.org/officeDocument/2006/relationships/notesSlide" Target="../notesSlides/notesSlide2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jpg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3B8B9-FA12-72E4-0548-E37D7C86D6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704" y="1554393"/>
            <a:ext cx="11326191" cy="1473546"/>
          </a:xfrm>
        </p:spPr>
        <p:txBody>
          <a:bodyPr>
            <a:normAutofit/>
          </a:bodyPr>
          <a:lstStyle/>
          <a:p>
            <a:r>
              <a:rPr lang="en-US" sz="4400" dirty="0"/>
              <a:t>Molecular mechanism of long-term memory at the single-molecule level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BDD240-B112-C360-FCA7-126A53A1B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409" y="4566834"/>
            <a:ext cx="11374782" cy="1818303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Rafayel Petrosyan</a:t>
            </a:r>
          </a:p>
          <a:p>
            <a:r>
              <a:rPr lang="en-US" dirty="0">
                <a:latin typeface="+mj-lt"/>
              </a:rPr>
              <a:t>1</a:t>
            </a:r>
            <a:r>
              <a:rPr lang="hy-AM" dirty="0">
                <a:latin typeface="+mj-lt"/>
              </a:rPr>
              <a:t>5</a:t>
            </a:r>
            <a:r>
              <a:rPr lang="en-US" dirty="0">
                <a:latin typeface="+mj-lt"/>
              </a:rPr>
              <a:t>.0</a:t>
            </a:r>
            <a:r>
              <a:rPr lang="hy-AM" dirty="0">
                <a:latin typeface="+mj-lt"/>
              </a:rPr>
              <a:t>5</a:t>
            </a:r>
            <a:r>
              <a:rPr lang="en-US" dirty="0">
                <a:latin typeface="+mj-lt"/>
              </a:rPr>
              <a:t>.2026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779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97739-5EE0-EA2E-8BA7-4BC4C7C434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67A437-9B57-C190-9BC1-D9DF396BA785}"/>
              </a:ext>
            </a:extLst>
          </p:cNvPr>
          <p:cNvSpPr txBox="1"/>
          <p:nvPr/>
        </p:nvSpPr>
        <p:spPr>
          <a:xfrm>
            <a:off x="9868887" y="3472202"/>
            <a:ext cx="14704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F. H. C. Crick</a:t>
            </a:r>
          </a:p>
        </p:txBody>
      </p:sp>
      <p:pic>
        <p:nvPicPr>
          <p:cNvPr id="6" name="Picture 5" descr="A collage of a person&#10;&#10;Description automatically generated">
            <a:extLst>
              <a:ext uri="{FF2B5EF4-FFF2-40B4-BE49-F238E27FC236}">
                <a16:creationId xmlns:a16="http://schemas.microsoft.com/office/drawing/2014/main" id="{F5330C82-1DE1-93EA-F602-899914A53E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477"/>
          <a:stretch/>
        </p:blipFill>
        <p:spPr>
          <a:xfrm>
            <a:off x="8538518" y="1724704"/>
            <a:ext cx="2607276" cy="170429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66E5849-E2D3-6993-5E8A-FBB36C5B7BB4}"/>
              </a:ext>
            </a:extLst>
          </p:cNvPr>
          <p:cNvSpPr/>
          <p:nvPr/>
        </p:nvSpPr>
        <p:spPr>
          <a:xfrm>
            <a:off x="8538517" y="1724704"/>
            <a:ext cx="1330369" cy="17042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3357B5E-2A57-9BA1-01AA-5FC00DC5E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156" y="0"/>
            <a:ext cx="5148442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635EFE9-9EF2-B65F-075C-C0F3DCE307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6886" y="1627244"/>
            <a:ext cx="4572000" cy="2276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47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86A6D4-A4D7-C7A6-DB15-49282FC8E7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295644-6553-DD8F-B36E-ADFB5D115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51" y="0"/>
            <a:ext cx="118388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520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D52E3FB-4F83-DE5E-B893-989935BE9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0732" y="46856"/>
            <a:ext cx="6942451" cy="67642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47DE5CC-C307-83FF-B375-C726A92463F1}"/>
              </a:ext>
            </a:extLst>
          </p:cNvPr>
          <p:cNvSpPr txBox="1"/>
          <p:nvPr/>
        </p:nvSpPr>
        <p:spPr>
          <a:xfrm>
            <a:off x="9505641" y="6329973"/>
            <a:ext cx="268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Khan, et al. </a:t>
            </a:r>
            <a:r>
              <a:rPr lang="en-US" sz="1800" b="0" i="1" u="none" strike="noStrike" baseline="0" dirty="0">
                <a:latin typeface="+mj-lt"/>
              </a:rPr>
              <a:t>Cell</a:t>
            </a:r>
            <a:r>
              <a:rPr lang="en-US" sz="1800" b="0" i="0" u="none" strike="noStrike" baseline="0" dirty="0">
                <a:latin typeface="+mj-lt"/>
              </a:rPr>
              <a:t> 2015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0702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CFCDF-B929-9CAE-BFCD-1DBC06CD9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990" y="0"/>
            <a:ext cx="10829296" cy="1325563"/>
          </a:xfrm>
        </p:spPr>
        <p:txBody>
          <a:bodyPr>
            <a:normAutofit/>
          </a:bodyPr>
          <a:lstStyle/>
          <a:p>
            <a:r>
              <a:rPr lang="en-US" sz="3600" dirty="0"/>
              <a:t>Biochemical activity of Orb2 monomer and oligomer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89D36B-864A-6C66-B3C7-CCFF76B89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56111"/>
            <a:ext cx="12192000" cy="24807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2D659A-91D8-C1A3-AEA5-A1B7DB8CB488}"/>
              </a:ext>
            </a:extLst>
          </p:cNvPr>
          <p:cNvSpPr txBox="1"/>
          <p:nvPr/>
        </p:nvSpPr>
        <p:spPr>
          <a:xfrm>
            <a:off x="9208982" y="6394956"/>
            <a:ext cx="29830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Hervas, et al. </a:t>
            </a:r>
            <a:r>
              <a:rPr lang="en-US" sz="1800" b="0" i="1" u="none" strike="noStrike" baseline="0" dirty="0" err="1">
                <a:latin typeface="+mj-lt"/>
              </a:rPr>
              <a:t>Sciecne</a:t>
            </a:r>
            <a:r>
              <a:rPr lang="en-US" sz="1800" b="0" i="1" u="none" strike="noStrike" baseline="0" dirty="0">
                <a:latin typeface="+mj-lt"/>
              </a:rPr>
              <a:t> </a:t>
            </a:r>
            <a:r>
              <a:rPr lang="en-US" sz="1800" b="0" u="none" strike="noStrike" baseline="0" dirty="0">
                <a:latin typeface="+mj-lt"/>
              </a:rPr>
              <a:t>2020</a:t>
            </a:r>
            <a:endParaRPr lang="en-US" dirty="0"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A56915-9C4C-D21C-ECCD-1EF47F22037A}"/>
              </a:ext>
            </a:extLst>
          </p:cNvPr>
          <p:cNvSpPr/>
          <p:nvPr/>
        </p:nvSpPr>
        <p:spPr>
          <a:xfrm>
            <a:off x="5936638" y="4497734"/>
            <a:ext cx="422387" cy="4223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741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2B7A3-18B1-1847-E235-CB8E5FF34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EEF82F6-C9FA-B38E-AB55-FCEC654F5C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33"/>
            <a:ext cx="6400800" cy="45414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9578C5-9C0C-6F52-E101-10105F787B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0" y="2938849"/>
            <a:ext cx="6400800" cy="36267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CC6DEC-3DDF-E298-9CB6-EA72820C9E61}"/>
              </a:ext>
            </a:extLst>
          </p:cNvPr>
          <p:cNvSpPr txBox="1"/>
          <p:nvPr/>
        </p:nvSpPr>
        <p:spPr>
          <a:xfrm>
            <a:off x="9208982" y="6436730"/>
            <a:ext cx="29830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Hervas, et al. </a:t>
            </a:r>
            <a:r>
              <a:rPr lang="en-US" sz="1800" b="0" i="1" u="none" strike="noStrike" baseline="0" dirty="0" err="1">
                <a:latin typeface="+mj-lt"/>
              </a:rPr>
              <a:t>Sciecne</a:t>
            </a:r>
            <a:r>
              <a:rPr lang="en-US" sz="1800" b="0" i="1" u="none" strike="noStrike" baseline="0" dirty="0">
                <a:latin typeface="+mj-lt"/>
              </a:rPr>
              <a:t> </a:t>
            </a:r>
            <a:r>
              <a:rPr lang="en-US" sz="1800" b="0" u="none" strike="noStrike" baseline="0" dirty="0">
                <a:latin typeface="+mj-lt"/>
              </a:rPr>
              <a:t>2020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4336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417D8-1BD7-84B9-3448-645560FFF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70324-984F-B182-6A9A-F68389434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1110759"/>
          </a:xfrm>
        </p:spPr>
        <p:txBody>
          <a:bodyPr>
            <a:noAutofit/>
          </a:bodyPr>
          <a:lstStyle/>
          <a:p>
            <a:r>
              <a:rPr lang="en-US" sz="3600" dirty="0"/>
              <a:t>How does the structural transition from alpha-helical to betta sheet-rich structure occur?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8BC2F6-AB85-FA51-1718-2DF27CC87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65" y="1424982"/>
            <a:ext cx="5486400" cy="4900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630DFD-8E87-7C3E-1284-4B38CA03D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5600" y="1318221"/>
            <a:ext cx="5486400" cy="4820856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8D087313-A73D-B4FD-3EA3-B1E9A40B6727}"/>
              </a:ext>
            </a:extLst>
          </p:cNvPr>
          <p:cNvSpPr/>
          <p:nvPr/>
        </p:nvSpPr>
        <p:spPr>
          <a:xfrm>
            <a:off x="5402851" y="3429000"/>
            <a:ext cx="1302749" cy="437473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86C493-DB53-D04F-E18E-99107DC6C456}"/>
              </a:ext>
            </a:extLst>
          </p:cNvPr>
          <p:cNvSpPr txBox="1"/>
          <p:nvPr/>
        </p:nvSpPr>
        <p:spPr>
          <a:xfrm>
            <a:off x="5672064" y="3463070"/>
            <a:ext cx="6637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+mj-lt"/>
              </a:rPr>
              <a:t>???</a:t>
            </a:r>
          </a:p>
        </p:txBody>
      </p:sp>
    </p:spTree>
    <p:extLst>
      <p:ext uri="{BB962C8B-B14F-4D97-AF65-F5344CB8AC3E}">
        <p14:creationId xmlns:p14="http://schemas.microsoft.com/office/powerpoint/2010/main" val="2118725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1D01-8F08-58BC-63DF-AF54C4B3A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49" y="17003"/>
            <a:ext cx="12068123" cy="1325563"/>
          </a:xfrm>
        </p:spPr>
        <p:txBody>
          <a:bodyPr>
            <a:normAutofit/>
          </a:bodyPr>
          <a:lstStyle/>
          <a:p>
            <a:r>
              <a:rPr lang="en-US" sz="3600" dirty="0"/>
              <a:t>The cytoskeleton as the origin of mechanical force on the CPEB oligomers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1B1612-7253-3CF7-B143-36B88E390E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0" y="2170045"/>
            <a:ext cx="5069589" cy="457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45BC5F-E04D-F0FD-91D4-00841F6962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681" y="1444191"/>
            <a:ext cx="5065776" cy="9003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B9B298E-5A51-470A-EC08-0B585BACB5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0292" y="1735968"/>
            <a:ext cx="5065776" cy="446618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7F26A8-7F7C-87A2-8070-739ED401FC56}"/>
              </a:ext>
            </a:extLst>
          </p:cNvPr>
          <p:cNvSpPr txBox="1"/>
          <p:nvPr/>
        </p:nvSpPr>
        <p:spPr>
          <a:xfrm>
            <a:off x="9208982" y="6394956"/>
            <a:ext cx="29830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Chen, et al. </a:t>
            </a:r>
            <a:r>
              <a:rPr lang="en-US" sz="1800" b="0" i="1" u="none" strike="noStrike" baseline="0" dirty="0">
                <a:latin typeface="+mj-lt"/>
              </a:rPr>
              <a:t>PNAS </a:t>
            </a:r>
            <a:r>
              <a:rPr lang="en-US" sz="1800" b="0" u="none" strike="noStrike" baseline="0" dirty="0">
                <a:latin typeface="+mj-lt"/>
              </a:rPr>
              <a:t>2016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56277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5327-F2C7-74E0-9947-DEF7E9B0B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29" y="64042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Steered molecular dynamics of two Orb2 </a:t>
            </a:r>
            <a:r>
              <a:rPr lang="en-US" sz="3600" dirty="0" err="1"/>
              <a:t>polyQ</a:t>
            </a:r>
            <a:r>
              <a:rPr lang="en-US" sz="3600" dirty="0"/>
              <a:t> domains</a:t>
            </a:r>
          </a:p>
        </p:txBody>
      </p:sp>
      <p:pic>
        <p:nvPicPr>
          <p:cNvPr id="11" name="2_hel_pulling_3">
            <a:hlinkClick r:id="" action="ppaction://media"/>
            <a:extLst>
              <a:ext uri="{FF2B5EF4-FFF2-40B4-BE49-F238E27FC236}">
                <a16:creationId xmlns:a16="http://schemas.microsoft.com/office/drawing/2014/main" id="{CD5A5D9F-87D8-9821-874F-C5C83DFD1A8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8851" y="1826785"/>
            <a:ext cx="4991100" cy="4351338"/>
          </a:xfr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7E86441-F1AB-C02A-C52A-689F1A6C5173}"/>
              </a:ext>
            </a:extLst>
          </p:cNvPr>
          <p:cNvSpPr/>
          <p:nvPr/>
        </p:nvSpPr>
        <p:spPr>
          <a:xfrm>
            <a:off x="53010" y="1768116"/>
            <a:ext cx="2729948" cy="406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17C39F-FEF4-0FE3-26FA-B22D2DF8DCDD}"/>
              </a:ext>
            </a:extLst>
          </p:cNvPr>
          <p:cNvSpPr/>
          <p:nvPr/>
        </p:nvSpPr>
        <p:spPr>
          <a:xfrm>
            <a:off x="5857461" y="1687430"/>
            <a:ext cx="238539" cy="4490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91ED863-DCD1-7927-95AF-795E4E5E41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749" y="2244034"/>
            <a:ext cx="537926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89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3E000-29C6-631B-F8FC-5C25D1C96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All-atom explicit solvent MD simulations of two unfolded </a:t>
            </a:r>
            <a:r>
              <a:rPr lang="en-US" sz="3600" dirty="0" err="1"/>
              <a:t>PolyQ</a:t>
            </a:r>
            <a:r>
              <a:rPr lang="en-US" sz="3600" dirty="0"/>
              <a:t> peptides</a:t>
            </a:r>
          </a:p>
        </p:txBody>
      </p:sp>
      <p:pic>
        <p:nvPicPr>
          <p:cNvPr id="4" name="2_hel_prot 50 ns ">
            <a:hlinkClick r:id="" action="ppaction://media"/>
            <a:extLst>
              <a:ext uri="{FF2B5EF4-FFF2-40B4-BE49-F238E27FC236}">
                <a16:creationId xmlns:a16="http://schemas.microsoft.com/office/drawing/2014/main" id="{A78C6DF3-4514-BEA9-646D-F218851F0F2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3875" y="1817375"/>
            <a:ext cx="4667250" cy="4351338"/>
          </a:xfrm>
        </p:spPr>
      </p:pic>
      <p:pic>
        <p:nvPicPr>
          <p:cNvPr id="5" name="2_hel_prot 800 ns to 875 ns ">
            <a:hlinkClick r:id="" action="ppaction://media"/>
            <a:extLst>
              <a:ext uri="{FF2B5EF4-FFF2-40B4-BE49-F238E27FC236}">
                <a16:creationId xmlns:a16="http://schemas.microsoft.com/office/drawing/2014/main" id="{598CEE0C-7124-AE06-CAA3-D938048DA0E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40881" y="2035942"/>
            <a:ext cx="4663440" cy="43280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F220C5-6F3A-D7E6-50D2-63B7F53AC255}"/>
              </a:ext>
            </a:extLst>
          </p:cNvPr>
          <p:cNvSpPr txBox="1"/>
          <p:nvPr/>
        </p:nvSpPr>
        <p:spPr>
          <a:xfrm>
            <a:off x="2222348" y="6488668"/>
            <a:ext cx="14760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First 50 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9503F5-C39A-5599-7737-613DFD73DAA0}"/>
              </a:ext>
            </a:extLst>
          </p:cNvPr>
          <p:cNvSpPr txBox="1"/>
          <p:nvPr/>
        </p:nvSpPr>
        <p:spPr>
          <a:xfrm>
            <a:off x="6809073" y="6488668"/>
            <a:ext cx="2750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From 800 ns to 875 ns</a:t>
            </a:r>
          </a:p>
        </p:txBody>
      </p:sp>
    </p:spTree>
    <p:extLst>
      <p:ext uri="{BB962C8B-B14F-4D97-AF65-F5344CB8AC3E}">
        <p14:creationId xmlns:p14="http://schemas.microsoft.com/office/powerpoint/2010/main" val="30126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97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Stability of a betta sheet from Orb2 filament PDB structure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55D4F3-02EB-7824-E6D9-455D13763A97}"/>
              </a:ext>
            </a:extLst>
          </p:cNvPr>
          <p:cNvSpPr txBox="1"/>
          <p:nvPr/>
        </p:nvSpPr>
        <p:spPr>
          <a:xfrm>
            <a:off x="1364638" y="6334131"/>
            <a:ext cx="14760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First 100 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0C221B-ADA9-16E0-BE9D-784EF29610F7}"/>
              </a:ext>
            </a:extLst>
          </p:cNvPr>
          <p:cNvSpPr txBox="1"/>
          <p:nvPr/>
        </p:nvSpPr>
        <p:spPr>
          <a:xfrm>
            <a:off x="5313886" y="6328511"/>
            <a:ext cx="25861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From 600 ns to 700 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95FCC8-019C-8514-AD3F-3F60B201EC07}"/>
              </a:ext>
            </a:extLst>
          </p:cNvPr>
          <p:cNvSpPr txBox="1"/>
          <p:nvPr/>
        </p:nvSpPr>
        <p:spPr>
          <a:xfrm>
            <a:off x="8811771" y="6328511"/>
            <a:ext cx="2750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From 900 ns to 1000 ns</a:t>
            </a:r>
          </a:p>
        </p:txBody>
      </p:sp>
      <p:pic>
        <p:nvPicPr>
          <p:cNvPr id="12" name="2_beta 100 ns ">
            <a:hlinkClick r:id="" action="ppaction://media"/>
            <a:extLst>
              <a:ext uri="{FF2B5EF4-FFF2-40B4-BE49-F238E27FC236}">
                <a16:creationId xmlns:a16="http://schemas.microsoft.com/office/drawing/2014/main" id="{E33D322B-43DD-237C-083E-2AF8BC03834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4388" y="1458797"/>
            <a:ext cx="4572000" cy="4364979"/>
          </a:xfrm>
        </p:spPr>
      </p:pic>
      <p:pic>
        <p:nvPicPr>
          <p:cNvPr id="13" name="2_beta 600 ns to 700 ns ">
            <a:hlinkClick r:id="" action="ppaction://media"/>
            <a:extLst>
              <a:ext uri="{FF2B5EF4-FFF2-40B4-BE49-F238E27FC236}">
                <a16:creationId xmlns:a16="http://schemas.microsoft.com/office/drawing/2014/main" id="{6910E853-7509-B507-9D28-281CC7A2DB9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109796" y="1430389"/>
            <a:ext cx="4572000" cy="4364678"/>
          </a:xfrm>
          <a:prstGeom prst="rect">
            <a:avLst/>
          </a:prstGeom>
        </p:spPr>
      </p:pic>
      <p:pic>
        <p:nvPicPr>
          <p:cNvPr id="14" name="2_beta 900 ns to 1000 ns ">
            <a:hlinkClick r:id="" action="ppaction://media"/>
            <a:extLst>
              <a:ext uri="{FF2B5EF4-FFF2-40B4-BE49-F238E27FC236}">
                <a16:creationId xmlns:a16="http://schemas.microsoft.com/office/drawing/2014/main" id="{7D3440BD-5E55-DDD7-B06A-D4391B4CC524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575613" y="1458797"/>
            <a:ext cx="4572000" cy="436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46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06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646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Stability of a betta sheet formed by 3 </a:t>
            </a:r>
            <a:r>
              <a:rPr lang="en-US" sz="3600" dirty="0" err="1"/>
              <a:t>polyQ</a:t>
            </a:r>
            <a:r>
              <a:rPr lang="en-US" sz="3600" dirty="0"/>
              <a:t> domains</a:t>
            </a:r>
          </a:p>
        </p:txBody>
      </p:sp>
      <p:pic>
        <p:nvPicPr>
          <p:cNvPr id="6" name="3CH">
            <a:hlinkClick r:id="" action="ppaction://media"/>
            <a:extLst>
              <a:ext uri="{FF2B5EF4-FFF2-40B4-BE49-F238E27FC236}">
                <a16:creationId xmlns:a16="http://schemas.microsoft.com/office/drawing/2014/main" id="{15E79A41-5622-F795-7620-799E0251AD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71799" y="1370069"/>
            <a:ext cx="5990757" cy="479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5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Stability of a betta sheet formed by 4, 5, and 9 </a:t>
            </a:r>
            <a:r>
              <a:rPr lang="en-US" sz="3600" dirty="0" err="1"/>
              <a:t>polyQ</a:t>
            </a:r>
            <a:r>
              <a:rPr lang="en-US" sz="3600" dirty="0"/>
              <a:t> domains</a:t>
            </a:r>
          </a:p>
        </p:txBody>
      </p:sp>
      <p:pic>
        <p:nvPicPr>
          <p:cNvPr id="7" name="4CH">
            <a:hlinkClick r:id="" action="ppaction://media"/>
            <a:extLst>
              <a:ext uri="{FF2B5EF4-FFF2-40B4-BE49-F238E27FC236}">
                <a16:creationId xmlns:a16="http://schemas.microsoft.com/office/drawing/2014/main" id="{DA9B6201-0327-0EF7-621D-F3426AA558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1704975"/>
            <a:ext cx="4572000" cy="3657600"/>
          </a:xfrm>
          <a:prstGeom prst="rect">
            <a:avLst/>
          </a:prstGeom>
        </p:spPr>
      </p:pic>
      <p:pic>
        <p:nvPicPr>
          <p:cNvPr id="10" name="5CH">
            <a:hlinkClick r:id="" action="ppaction://media"/>
            <a:extLst>
              <a:ext uri="{FF2B5EF4-FFF2-40B4-BE49-F238E27FC236}">
                <a16:creationId xmlns:a16="http://schemas.microsoft.com/office/drawing/2014/main" id="{D5EB777B-DACA-0842-AE84-41BBD7B91FE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810000" y="1662112"/>
            <a:ext cx="4572000" cy="3657600"/>
          </a:xfrm>
          <a:prstGeom prst="rect">
            <a:avLst/>
          </a:prstGeom>
        </p:spPr>
      </p:pic>
      <p:pic>
        <p:nvPicPr>
          <p:cNvPr id="3" name="9CH">
            <a:hlinkClick r:id="" action="ppaction://media"/>
            <a:extLst>
              <a:ext uri="{FF2B5EF4-FFF2-40B4-BE49-F238E27FC236}">
                <a16:creationId xmlns:a16="http://schemas.microsoft.com/office/drawing/2014/main" id="{1577009A-71DA-7DF1-D530-CC648ABDFC54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620000" y="1704975"/>
            <a:ext cx="45720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31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33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33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46" y="67367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The stability of Orb2 filament depends on the number of </a:t>
            </a:r>
            <a:r>
              <a:rPr lang="en-US" sz="3600" dirty="0" err="1"/>
              <a:t>polyQ</a:t>
            </a:r>
            <a:r>
              <a:rPr lang="en-US" sz="3600" dirty="0"/>
              <a:t> domains that form 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572071-9F93-282B-F0A1-DA7D134D0B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28800"/>
            <a:ext cx="5943600" cy="44209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AC89A9-84BF-B8E0-0362-4C284179FA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933" y="1828800"/>
            <a:ext cx="5943600" cy="4436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475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0194F-A448-CA93-EEF7-E84CEE986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9BB5A-2745-6336-0CC9-CCC8CA799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The stability of Orb2 filament depends on the number of </a:t>
            </a:r>
            <a:r>
              <a:rPr lang="en-US" sz="3600" dirty="0" err="1"/>
              <a:t>polyQ</a:t>
            </a:r>
            <a:r>
              <a:rPr lang="en-US" sz="3600" dirty="0"/>
              <a:t> domains that form 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671D4B-6D3B-EE51-B11C-E4330006AD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078" y="1337570"/>
            <a:ext cx="7375954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362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Stability of the Orb2 filament core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55D4F3-02EB-7824-E6D9-455D13763A97}"/>
              </a:ext>
            </a:extLst>
          </p:cNvPr>
          <p:cNvSpPr txBox="1"/>
          <p:nvPr/>
        </p:nvSpPr>
        <p:spPr>
          <a:xfrm>
            <a:off x="1364638" y="6334131"/>
            <a:ext cx="14760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First 50 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0C221B-ADA9-16E0-BE9D-784EF29610F7}"/>
              </a:ext>
            </a:extLst>
          </p:cNvPr>
          <p:cNvSpPr txBox="1"/>
          <p:nvPr/>
        </p:nvSpPr>
        <p:spPr>
          <a:xfrm>
            <a:off x="5313886" y="6328511"/>
            <a:ext cx="25861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From 500 ns to 520 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95FCC8-019C-8514-AD3F-3F60B201EC07}"/>
              </a:ext>
            </a:extLst>
          </p:cNvPr>
          <p:cNvSpPr txBox="1"/>
          <p:nvPr/>
        </p:nvSpPr>
        <p:spPr>
          <a:xfrm>
            <a:off x="8811771" y="6328511"/>
            <a:ext cx="2750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From 850 ns to 1060 ns</a:t>
            </a:r>
          </a:p>
        </p:txBody>
      </p:sp>
      <p:pic>
        <p:nvPicPr>
          <p:cNvPr id="16" name="6VPS_core 50 ns ">
            <a:hlinkClick r:id="" action="ppaction://media"/>
            <a:extLst>
              <a:ext uri="{FF2B5EF4-FFF2-40B4-BE49-F238E27FC236}">
                <a16:creationId xmlns:a16="http://schemas.microsoft.com/office/drawing/2014/main" id="{DCC69E60-25B5-0B44-9C4E-43E673A6652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1528038"/>
            <a:ext cx="4590288" cy="4382439"/>
          </a:xfrm>
        </p:spPr>
      </p:pic>
      <p:pic>
        <p:nvPicPr>
          <p:cNvPr id="17" name="6VPS_core 500 ns to 520 ns ">
            <a:hlinkClick r:id="" action="ppaction://media"/>
            <a:extLst>
              <a:ext uri="{FF2B5EF4-FFF2-40B4-BE49-F238E27FC236}">
                <a16:creationId xmlns:a16="http://schemas.microsoft.com/office/drawing/2014/main" id="{96425AE4-A6A8-9DDF-FEFB-3BAF627233D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128241" y="1528038"/>
            <a:ext cx="4590288" cy="4371703"/>
          </a:xfrm>
          <a:prstGeom prst="rect">
            <a:avLst/>
          </a:prstGeom>
        </p:spPr>
      </p:pic>
      <p:pic>
        <p:nvPicPr>
          <p:cNvPr id="18" name="6VPS_core 850 ns to 1060 ns ">
            <a:hlinkClick r:id="" action="ppaction://media"/>
            <a:extLst>
              <a:ext uri="{FF2B5EF4-FFF2-40B4-BE49-F238E27FC236}">
                <a16:creationId xmlns:a16="http://schemas.microsoft.com/office/drawing/2014/main" id="{CC764EC5-0F4F-31D5-EB69-F3C8F355D7BA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813329" y="1543540"/>
            <a:ext cx="4590288" cy="4340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20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14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3122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09" y="100705"/>
            <a:ext cx="10515600" cy="985435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Stability of AlphaFold3 predicted the structure of nine </a:t>
            </a:r>
            <a:r>
              <a:rPr lang="en-US" sz="3600" dirty="0" err="1"/>
              <a:t>PolyQ</a:t>
            </a:r>
            <a:r>
              <a:rPr lang="en-US" sz="3600" dirty="0"/>
              <a:t> peptides</a:t>
            </a:r>
          </a:p>
        </p:txBody>
      </p:sp>
      <p:pic>
        <p:nvPicPr>
          <p:cNvPr id="20" name="Orb2_amyloid_9_AF3">
            <a:hlinkClick r:id="" action="ppaction://media"/>
            <a:extLst>
              <a:ext uri="{FF2B5EF4-FFF2-40B4-BE49-F238E27FC236}">
                <a16:creationId xmlns:a16="http://schemas.microsoft.com/office/drawing/2014/main" id="{9A1B14BE-7E45-D6E9-AD3A-003267144A7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65542" y="1148536"/>
            <a:ext cx="6400800" cy="6168986"/>
          </a:xfrm>
        </p:spPr>
      </p:pic>
    </p:spTree>
    <p:extLst>
      <p:ext uri="{BB962C8B-B14F-4D97-AF65-F5344CB8AC3E}">
        <p14:creationId xmlns:p14="http://schemas.microsoft.com/office/powerpoint/2010/main" val="154068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46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A81-5F9B-12C1-F5F0-CB10A44D6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AlphaFold3 structure predictions of several </a:t>
            </a:r>
            <a:r>
              <a:rPr lang="en-US" sz="3600" dirty="0" err="1"/>
              <a:t>PolyQ</a:t>
            </a:r>
            <a:r>
              <a:rPr lang="en-US" sz="3600" dirty="0"/>
              <a:t> peptide complexes</a:t>
            </a: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383A55E0-76DD-D223-ABE1-EC3767B146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05" y="1086140"/>
            <a:ext cx="4572000" cy="2506496"/>
          </a:xfrm>
          <a:prstGeom prst="rect">
            <a:avLst/>
          </a:prstGeom>
        </p:spPr>
      </p:pic>
      <p:pic>
        <p:nvPicPr>
          <p:cNvPr id="15" name="Picture 14" descr="A screenshot of a computer&#10;&#10;Description automatically generated">
            <a:extLst>
              <a:ext uri="{FF2B5EF4-FFF2-40B4-BE49-F238E27FC236}">
                <a16:creationId xmlns:a16="http://schemas.microsoft.com/office/drawing/2014/main" id="{D69F1951-84C6-3A19-B7D3-AF212B3887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291" y="1080989"/>
            <a:ext cx="4572000" cy="2516798"/>
          </a:xfrm>
          <a:prstGeom prst="rect">
            <a:avLst/>
          </a:prstGeom>
        </p:spPr>
      </p:pic>
      <p:pic>
        <p:nvPicPr>
          <p:cNvPr id="17" name="Picture 16" descr="A screenshot of a computer&#10;&#10;Description automatically generated">
            <a:extLst>
              <a:ext uri="{FF2B5EF4-FFF2-40B4-BE49-F238E27FC236}">
                <a16:creationId xmlns:a16="http://schemas.microsoft.com/office/drawing/2014/main" id="{DA525A4B-CF8A-F6D9-E8D6-0BEE3CCBDD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05" y="4077809"/>
            <a:ext cx="4572000" cy="2600927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E7E6F637-874A-BD94-F9B6-E4696FAA66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291" y="4077809"/>
            <a:ext cx="4572000" cy="250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618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639BB-588C-7BE3-0316-4457695A0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55074-FB7A-1F65-A7AE-5F4934C47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 err="1"/>
              <a:t>AmyloDeep</a:t>
            </a:r>
            <a:r>
              <a:rPr lang="en-US" sz="3600" dirty="0"/>
              <a:t>: </a:t>
            </a:r>
            <a:r>
              <a:rPr lang="en-US" sz="3600" dirty="0" err="1"/>
              <a:t>pLM</a:t>
            </a:r>
            <a:r>
              <a:rPr lang="en-US" sz="3600" dirty="0"/>
              <a:t>-based ensemble model for predicting amyloid propensity from the amino acid sequence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D67C5C-75D8-2B0E-A7AD-177FBCE55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220" y="1380849"/>
            <a:ext cx="10551559" cy="490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767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984F8-0BFA-5E1B-BD2C-10F4BB439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001DA-533D-24D9-CA93-0F2A5F916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 err="1"/>
              <a:t>AmyloDeep</a:t>
            </a:r>
            <a:r>
              <a:rPr lang="en-US" sz="3600" dirty="0"/>
              <a:t>: </a:t>
            </a:r>
            <a:r>
              <a:rPr lang="en-US" sz="3600" dirty="0" err="1"/>
              <a:t>pLM</a:t>
            </a:r>
            <a:r>
              <a:rPr lang="en-US" sz="3600" dirty="0"/>
              <a:t>-based ensemble model for predicting amyloid propensity from the amino acid sequence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42CA26-B1E4-B210-09CD-49B1549D46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002" y="1152106"/>
            <a:ext cx="8716674" cy="545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668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666BD-076C-2D5C-486E-61944292F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D5DBB-F910-04F5-E8DA-605EE347C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 err="1"/>
              <a:t>AmyloDeep</a:t>
            </a:r>
            <a:r>
              <a:rPr lang="en-US" sz="3600" dirty="0"/>
              <a:t>: </a:t>
            </a:r>
            <a:r>
              <a:rPr lang="en-US" sz="3600" dirty="0" err="1"/>
              <a:t>pLM</a:t>
            </a:r>
            <a:r>
              <a:rPr lang="en-US" sz="3600" dirty="0"/>
              <a:t>-based ensemble model for predicting amyloid propensity from the amino acid sequence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4FE1BD-8324-7D9C-7DB9-299E9783E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8378" y="1248663"/>
            <a:ext cx="8513064" cy="526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6755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B03C8-0854-F624-E37D-9A30545EA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4466B7-D5AF-65D0-A834-172EE3BCB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305" y="116047"/>
            <a:ext cx="5551449" cy="5486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8472715-0137-EA42-0445-AD98106016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5074" y="116047"/>
            <a:ext cx="5573279" cy="5486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F38044-E0F6-CCFC-7817-4E62481BDCB5}"/>
              </a:ext>
            </a:extLst>
          </p:cNvPr>
          <p:cNvSpPr txBox="1"/>
          <p:nvPr/>
        </p:nvSpPr>
        <p:spPr>
          <a:xfrm>
            <a:off x="341915" y="5602447"/>
            <a:ext cx="52654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b="0" u="none" strike="noStrike" baseline="0" dirty="0">
                <a:latin typeface="+mj-lt"/>
              </a:rPr>
              <a:t>Human PrP sequence (UniProt: P04156) for comparison. The gray shaded area corresponds to the amyloid fibril spanning residues 170−229 (PDB: 6LNI)․</a:t>
            </a:r>
            <a:endParaRPr lang="en-US" dirty="0">
              <a:latin typeface="+mj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E57637-CA01-5D2C-43F1-739FD3D1ADC0}"/>
              </a:ext>
            </a:extLst>
          </p:cNvPr>
          <p:cNvSpPr txBox="1"/>
          <p:nvPr/>
        </p:nvSpPr>
        <p:spPr>
          <a:xfrm>
            <a:off x="6526905" y="5602446"/>
            <a:ext cx="555144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+mj-lt"/>
              </a:rPr>
              <a:t>Human heterogeneous nuclear ribonucleoprotein D-like sequence (UniProt: O14979) for comparison. The gray shaded area corresponds to the amyloid fibril spanning residues 345−395 (PDB: 7ZIR).</a:t>
            </a:r>
          </a:p>
        </p:txBody>
      </p:sp>
    </p:spTree>
    <p:extLst>
      <p:ext uri="{BB962C8B-B14F-4D97-AF65-F5344CB8AC3E}">
        <p14:creationId xmlns:p14="http://schemas.microsoft.com/office/powerpoint/2010/main" val="1882962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16162E-A200-A01A-541B-9405B74B6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94D0D-7CA6-FA82-7C10-4E8342A70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 err="1"/>
              <a:t>AmyloDeep</a:t>
            </a:r>
            <a:r>
              <a:rPr lang="en-US" sz="3600" dirty="0"/>
              <a:t>: </a:t>
            </a:r>
            <a:r>
              <a:rPr lang="en-US" sz="3600" dirty="0" err="1"/>
              <a:t>pLM</a:t>
            </a:r>
            <a:r>
              <a:rPr lang="en-US" sz="3600" dirty="0"/>
              <a:t>-based ensemble model for predicting amyloid propensity from the amino acid sequence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763A43-D7BC-6024-6433-1CE353DBFB5C}"/>
              </a:ext>
            </a:extLst>
          </p:cNvPr>
          <p:cNvSpPr txBox="1"/>
          <p:nvPr/>
        </p:nvSpPr>
        <p:spPr>
          <a:xfrm>
            <a:off x="914296" y="3234190"/>
            <a:ext cx="10363408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0" i="0" u="none" strike="noStrike" baseline="0" dirty="0">
                <a:solidFill>
                  <a:srgbClr val="000000"/>
                </a:solidFill>
                <a:latin typeface="+mj-lt"/>
              </a:rPr>
              <a:t>Users can access the light version of </a:t>
            </a:r>
            <a:r>
              <a:rPr lang="en-US" b="0" i="0" u="none" strike="noStrike" baseline="0" dirty="0" err="1">
                <a:solidFill>
                  <a:srgbClr val="000000"/>
                </a:solidFill>
                <a:latin typeface="+mj-lt"/>
              </a:rPr>
              <a:t>AmyloDeep</a:t>
            </a:r>
            <a:r>
              <a:rPr lang="en-US" b="0" i="0" u="none" strike="noStrike" baseline="0" dirty="0">
                <a:solidFill>
                  <a:srgbClr val="000000"/>
                </a:solidFill>
                <a:latin typeface="+mj-lt"/>
              </a:rPr>
              <a:t> through the web server at </a:t>
            </a:r>
            <a:r>
              <a:rPr lang="en-US" b="0" i="0" u="none" strike="noStrike" baseline="0" dirty="0">
                <a:solidFill>
                  <a:srgbClr val="0563C2"/>
                </a:solidFill>
                <a:latin typeface="+mj-lt"/>
              </a:rPr>
              <a:t>amylodeep.com</a:t>
            </a:r>
            <a:r>
              <a:rPr lang="en-US" b="0" i="0" u="none" strike="noStrike" baseline="0" dirty="0">
                <a:solidFill>
                  <a:srgbClr val="000000"/>
                </a:solidFill>
                <a:latin typeface="+mj-lt"/>
              </a:rPr>
              <a:t>, and the full model is available as a Python package at </a:t>
            </a:r>
            <a:r>
              <a:rPr lang="en-US" b="0" i="0" u="none" strike="noStrike" baseline="0" dirty="0">
                <a:solidFill>
                  <a:srgbClr val="0563C2"/>
                </a:solidFill>
                <a:latin typeface="+mj-lt"/>
                <a:hlinkClick r:id="rId3"/>
              </a:rPr>
              <a:t>https://pypi.org/project/amylodeep/</a:t>
            </a:r>
            <a:r>
              <a:rPr lang="en-US" b="0" i="0" u="none" strike="noStrike" baseline="0" dirty="0">
                <a:solidFill>
                  <a:srgbClr val="000000"/>
                </a:solidFill>
                <a:latin typeface="+mj-lt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+mj-lt"/>
                <a:hlinkClick r:id="rId4"/>
              </a:rPr>
              <a:t>https://www.biorxiv.org/content/10.1101/2025.09.16.676495v1</a:t>
            </a:r>
            <a:endParaRPr lang="en-US" dirty="0">
              <a:latin typeface="+mj-lt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480680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E50473-7EA7-9C04-A9A0-AFE5544CA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D8C5-23AB-F242-072F-08BB01F2A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A comparison of de novo designed amyloids with naturally occurring ones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52B2FA-1515-5E5C-A06C-6D12C3A983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96" y="1174968"/>
            <a:ext cx="4632792" cy="558232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4821685-E6D0-A55F-AAB7-3F2CCF92A4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2588" y="1007014"/>
            <a:ext cx="6186916" cy="5796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2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08D46-40DB-AB99-74C1-311AE2C0D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BE0CE-0306-AF19-9C15-2B72D8039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7" y="100705"/>
            <a:ext cx="11367338" cy="985435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A comparison of de novo designed amyloids with naturally occurring ones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EF4379-7CB9-5BC4-330E-A2642170D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0738" y="857856"/>
            <a:ext cx="7521262" cy="600014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2B18365-6B5A-D757-62A1-2813409A73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89391"/>
              </p:ext>
            </p:extLst>
          </p:nvPr>
        </p:nvGraphicFramePr>
        <p:xfrm>
          <a:off x="145232" y="3078100"/>
          <a:ext cx="4525506" cy="3158641"/>
        </p:xfrm>
        <a:graphic>
          <a:graphicData uri="http://schemas.openxmlformats.org/drawingml/2006/table">
            <a:tbl>
              <a:tblPr/>
              <a:tblGrid>
                <a:gridCol w="2262753">
                  <a:extLst>
                    <a:ext uri="{9D8B030D-6E8A-4147-A177-3AD203B41FA5}">
                      <a16:colId xmlns:a16="http://schemas.microsoft.com/office/drawing/2014/main" val="600362019"/>
                    </a:ext>
                  </a:extLst>
                </a:gridCol>
                <a:gridCol w="2262753">
                  <a:extLst>
                    <a:ext uri="{9D8B030D-6E8A-4147-A177-3AD203B41FA5}">
                      <a16:colId xmlns:a16="http://schemas.microsoft.com/office/drawing/2014/main" val="1533369384"/>
                    </a:ext>
                  </a:extLst>
                </a:gridCol>
              </a:tblGrid>
              <a:tr h="6466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effectLst/>
                          <a:latin typeface="+mj-lt"/>
                        </a:rPr>
                        <a:t>Comparison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effectLst/>
                          <a:latin typeface="+mj-lt"/>
                        </a:rPr>
                        <a:t>Maximum Mean Discrepancy 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953233"/>
                  </a:ext>
                </a:extLst>
              </a:tr>
              <a:tr h="4286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Natural vs ProtGPT2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0.076504 Subtle Shift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15824"/>
                  </a:ext>
                </a:extLst>
              </a:tr>
              <a:tr h="4236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effectLst/>
                          <a:latin typeface="+mj-lt"/>
                        </a:rPr>
                        <a:t>Natural vs ProtGen2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0.017225 Negligible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208350"/>
                  </a:ext>
                </a:extLst>
              </a:tr>
              <a:tr h="4184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effectLst/>
                          <a:latin typeface="+mj-lt"/>
                        </a:rPr>
                        <a:t>Natural vs Chroma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0.008338 Negligible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9213008"/>
                  </a:ext>
                </a:extLst>
              </a:tr>
              <a:tr h="4202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effectLst/>
                          <a:latin typeface="+mj-lt"/>
                        </a:rPr>
                        <a:t>ProtGPT2 vs ProtGen2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0.033172 Subtle Shift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2306522"/>
                  </a:ext>
                </a:extLst>
              </a:tr>
              <a:tr h="4915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effectLst/>
                          <a:latin typeface="+mj-lt"/>
                        </a:rPr>
                        <a:t>ProtGPT2 vs Chroma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0.07786 Subtle Shift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101048"/>
                  </a:ext>
                </a:extLst>
              </a:tr>
              <a:tr h="2993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ProtGen2 vs Chroma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effectLst/>
                          <a:latin typeface="+mj-lt"/>
                        </a:rPr>
                        <a:t>0.01548 Negligible</a:t>
                      </a:r>
                    </a:p>
                  </a:txBody>
                  <a:tcPr marL="85638" marR="85638" marT="42819" marB="42819" anchor="ctr">
                    <a:lnL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6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562160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0E9C2AA-5D31-8548-E801-ECDAE6BC32DC}"/>
              </a:ext>
            </a:extLst>
          </p:cNvPr>
          <p:cNvSpPr txBox="1"/>
          <p:nvPr/>
        </p:nvSpPr>
        <p:spPr>
          <a:xfrm>
            <a:off x="1186498" y="1645297"/>
            <a:ext cx="196828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600" b="0" i="0" dirty="0">
                <a:effectLst/>
                <a:latin typeface="+mj-lt"/>
              </a:rPr>
              <a:t>ProtGPT2: 1814</a:t>
            </a:r>
            <a:endParaRPr lang="en-US" sz="1600" dirty="0">
              <a:effectLst/>
              <a:latin typeface="+mj-lt"/>
            </a:endParaRPr>
          </a:p>
          <a:p>
            <a:pPr algn="just">
              <a:buNone/>
            </a:pPr>
            <a:r>
              <a:rPr lang="en-US" sz="1600" b="0" i="0" dirty="0">
                <a:effectLst/>
                <a:latin typeface="+mj-lt"/>
              </a:rPr>
              <a:t>ProtGen2: 1836</a:t>
            </a:r>
            <a:endParaRPr lang="en-US" sz="1600" dirty="0">
              <a:latin typeface="+mj-lt"/>
            </a:endParaRPr>
          </a:p>
          <a:p>
            <a:pPr algn="just">
              <a:buNone/>
            </a:pPr>
            <a:r>
              <a:rPr lang="en-US" sz="1600" b="0" i="0" dirty="0">
                <a:effectLst/>
                <a:latin typeface="+mj-lt"/>
              </a:rPr>
              <a:t>Chroma: 1929</a:t>
            </a:r>
            <a:endParaRPr lang="en-US" sz="1600" dirty="0">
              <a:effectLst/>
              <a:latin typeface="+mj-lt"/>
            </a:endParaRPr>
          </a:p>
          <a:p>
            <a:pPr algn="just">
              <a:buNone/>
            </a:pPr>
            <a:r>
              <a:rPr lang="en-US" sz="1600" b="0" i="0" dirty="0">
                <a:effectLst/>
                <a:latin typeface="+mj-lt"/>
              </a:rPr>
              <a:t>Natural: 1236</a:t>
            </a:r>
            <a:endParaRPr lang="en-US" sz="1600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01517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31C141-D3AF-2F65-8920-FD8AF6CC5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B3ADC-3B38-2DDE-0F4B-E264AAC2C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095" y="0"/>
            <a:ext cx="10515600" cy="1325563"/>
          </a:xfrm>
        </p:spPr>
        <p:txBody>
          <a:bodyPr/>
          <a:lstStyle/>
          <a:p>
            <a:r>
              <a:rPr lang="en-US" dirty="0"/>
              <a:t>Rat tail collagen AFM images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79D089-4A02-550C-A97E-90E214E02D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1708"/>
            <a:ext cx="5909094" cy="5486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35D6BD-CBAE-533A-FE58-493B330CB5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4189" y="1141708"/>
            <a:ext cx="600829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5692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43928DA-42CE-F299-5798-29D5A113F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6B386-1C25-25D3-84FE-1389D34F9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095" y="0"/>
            <a:ext cx="10515600" cy="1325563"/>
          </a:xfrm>
        </p:spPr>
        <p:txBody>
          <a:bodyPr/>
          <a:lstStyle/>
          <a:p>
            <a:r>
              <a:rPr lang="en-US" dirty="0"/>
              <a:t>Rat tail collagen AFM images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9666C9-8167-FA33-5A41-3118898DD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95" y="1161700"/>
            <a:ext cx="5486400" cy="5486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E0C470-CB0F-DAA1-8143-15B3031C6B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507" y="1161700"/>
            <a:ext cx="5486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480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3ED8F-6A16-0A48-A984-F8500E7DB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095" y="0"/>
            <a:ext cx="10515600" cy="1325563"/>
          </a:xfrm>
        </p:spPr>
        <p:txBody>
          <a:bodyPr/>
          <a:lstStyle/>
          <a:p>
            <a:r>
              <a:rPr lang="en-US" dirty="0"/>
              <a:t>Rat tail collagen AFM images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B80A5B-0418-41BB-B80A-1393C175BB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95" y="1213361"/>
            <a:ext cx="5486400" cy="5486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4F45A2-8D4E-7560-7CF9-3D2E88059B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122" y="1213361"/>
            <a:ext cx="5486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1147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FA5249-B18F-38D2-982D-27F4BE96A8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472BC-4E45-2C34-39F3-8D06195E6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71069"/>
            <a:ext cx="10515600" cy="1325563"/>
          </a:xfrm>
        </p:spPr>
        <p:txBody>
          <a:bodyPr/>
          <a:lstStyle/>
          <a:p>
            <a:r>
              <a:rPr lang="en-US" dirty="0"/>
              <a:t>Acknowledgments</a:t>
            </a:r>
          </a:p>
        </p:txBody>
      </p:sp>
      <p:pic>
        <p:nvPicPr>
          <p:cNvPr id="13" name="Picture 12" descr="A logo for a company&#10;&#10;Description automatically generated">
            <a:extLst>
              <a:ext uri="{FF2B5EF4-FFF2-40B4-BE49-F238E27FC236}">
                <a16:creationId xmlns:a16="http://schemas.microsoft.com/office/drawing/2014/main" id="{CD9EC844-5905-17E7-0D01-256661DB1B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5327212"/>
            <a:ext cx="3409339" cy="1568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435045B-CBB9-C8BA-457D-55D44171B87B}"/>
              </a:ext>
            </a:extLst>
          </p:cNvPr>
          <p:cNvSpPr txBox="1"/>
          <p:nvPr/>
        </p:nvSpPr>
        <p:spPr>
          <a:xfrm>
            <a:off x="4558553" y="460700"/>
            <a:ext cx="5350373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>
                <a:latin typeface="+mj-lt"/>
              </a:rPr>
              <a:t>Nikolay </a:t>
            </a:r>
            <a:r>
              <a:rPr lang="en-US" sz="1800" dirty="0" err="1">
                <a:latin typeface="+mj-lt"/>
              </a:rPr>
              <a:t>Dokholyan</a:t>
            </a:r>
            <a:r>
              <a:rPr lang="en-US" sz="1800" dirty="0">
                <a:latin typeface="+mj-lt"/>
              </a:rPr>
              <a:t> (University of Virginia)</a:t>
            </a: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Artur Hambardzumyan / Ani </a:t>
            </a:r>
            <a:r>
              <a:rPr lang="en-US" sz="1800" dirty="0" err="1">
                <a:latin typeface="+mj-lt"/>
              </a:rPr>
              <a:t>Paloyan</a:t>
            </a:r>
            <a:r>
              <a:rPr lang="en-US" dirty="0">
                <a:latin typeface="+mj-lt"/>
              </a:rPr>
              <a:t> </a:t>
            </a:r>
            <a:r>
              <a:rPr lang="en-US" sz="1800" dirty="0">
                <a:latin typeface="+mj-lt"/>
              </a:rPr>
              <a:t>(SPC "</a:t>
            </a:r>
            <a:r>
              <a:rPr lang="en-US" sz="1800" dirty="0" err="1">
                <a:latin typeface="+mj-lt"/>
              </a:rPr>
              <a:t>Armbiotechnology</a:t>
            </a:r>
            <a:r>
              <a:rPr lang="en-US" sz="1800" dirty="0">
                <a:latin typeface="+mj-lt"/>
              </a:rPr>
              <a:t>")</a:t>
            </a:r>
          </a:p>
          <a:p>
            <a:pPr marL="0" indent="0">
              <a:buNone/>
            </a:pPr>
            <a:endParaRPr lang="en-US" sz="1800" dirty="0">
              <a:latin typeface="+mj-lt"/>
            </a:endParaRPr>
          </a:p>
          <a:p>
            <a:pPr marL="0" indent="0">
              <a:buNone/>
            </a:pPr>
            <a:r>
              <a:rPr lang="en-US" dirty="0" err="1">
                <a:latin typeface="+mj-lt"/>
              </a:rPr>
              <a:t>Mkrtich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Yeranosyan</a:t>
            </a:r>
            <a:r>
              <a:rPr lang="en-US" dirty="0">
                <a:latin typeface="+mj-lt"/>
              </a:rPr>
              <a:t> (Nalbandyan Institute of Chemical Physics)</a:t>
            </a: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Narine </a:t>
            </a:r>
            <a:r>
              <a:rPr lang="en-US" sz="1800" dirty="0" err="1">
                <a:latin typeface="+mj-lt"/>
              </a:rPr>
              <a:t>Sarvazyan</a:t>
            </a:r>
            <a:r>
              <a:rPr lang="en-US" sz="1800" dirty="0">
                <a:latin typeface="+mj-lt"/>
              </a:rPr>
              <a:t> (American University of Armenia, </a:t>
            </a:r>
            <a:r>
              <a:rPr lang="en-US" sz="1800" dirty="0" err="1">
                <a:latin typeface="+mj-lt"/>
              </a:rPr>
              <a:t>Orbeli</a:t>
            </a:r>
            <a:r>
              <a:rPr lang="en-US" sz="1800" dirty="0">
                <a:latin typeface="+mj-lt"/>
              </a:rPr>
              <a:t> Institute of Physiology, George Washington University)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r>
              <a:rPr lang="en-US" sz="1800" dirty="0" err="1">
                <a:latin typeface="+mj-lt"/>
              </a:rPr>
              <a:t>Mahipal</a:t>
            </a:r>
            <a:r>
              <a:rPr lang="en-US" sz="1800" dirty="0">
                <a:latin typeface="+mj-lt"/>
              </a:rPr>
              <a:t> </a:t>
            </a:r>
            <a:r>
              <a:rPr lang="en-US" sz="1800" dirty="0" err="1">
                <a:latin typeface="+mj-lt"/>
              </a:rPr>
              <a:t>Ganji</a:t>
            </a:r>
            <a:r>
              <a:rPr lang="en-US" sz="1800" dirty="0">
                <a:latin typeface="+mj-lt"/>
              </a:rPr>
              <a:t> (IISc Bangalore)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David Martínez-Martín (University of Sydney)</a:t>
            </a: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Sargis Karapetyan</a:t>
            </a:r>
            <a:r>
              <a:rPr lang="en-US" dirty="0">
                <a:latin typeface="+mj-lt"/>
              </a:rPr>
              <a:t> </a:t>
            </a:r>
            <a:r>
              <a:rPr lang="en-US" sz="1800" dirty="0">
                <a:latin typeface="+mj-lt"/>
              </a:rPr>
              <a:t>(Duke University)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Anthony </a:t>
            </a:r>
            <a:r>
              <a:rPr lang="en-US" dirty="0" err="1">
                <a:latin typeface="+mj-lt"/>
              </a:rPr>
              <a:t>Burnetti</a:t>
            </a:r>
            <a:r>
              <a:rPr lang="en-US" dirty="0">
                <a:latin typeface="+mj-lt"/>
              </a:rPr>
              <a:t> (Georgia Tech)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Mikayel </a:t>
            </a:r>
            <a:r>
              <a:rPr lang="en-US" sz="1800" dirty="0" err="1">
                <a:latin typeface="+mj-lt"/>
              </a:rPr>
              <a:t>Aznauryan</a:t>
            </a:r>
            <a:r>
              <a:rPr lang="en-US" sz="1800" dirty="0">
                <a:latin typeface="+mj-lt"/>
              </a:rPr>
              <a:t> (University of Bordeaux)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8D498B-A183-91C5-509F-987FAA574DC1}"/>
              </a:ext>
            </a:extLst>
          </p:cNvPr>
          <p:cNvSpPr txBox="1"/>
          <p:nvPr/>
        </p:nvSpPr>
        <p:spPr>
          <a:xfrm>
            <a:off x="745516" y="3757552"/>
            <a:ext cx="2929631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latin typeface="+mj-lt"/>
              </a:rPr>
              <a:t>Alisa Davtyan</a:t>
            </a:r>
          </a:p>
          <a:p>
            <a:pPr marL="0" indent="0" algn="ctr">
              <a:buNone/>
            </a:pPr>
            <a:r>
              <a:rPr lang="en-US" sz="1800" dirty="0">
                <a:latin typeface="+mj-lt"/>
              </a:rPr>
              <a:t>Lev </a:t>
            </a:r>
            <a:r>
              <a:rPr lang="en-US" sz="1800" dirty="0" err="1">
                <a:latin typeface="+mj-lt"/>
              </a:rPr>
              <a:t>Sukovatyi</a:t>
            </a:r>
            <a:endParaRPr lang="en-US" sz="1800" dirty="0">
              <a:latin typeface="+mj-lt"/>
            </a:endParaRPr>
          </a:p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Mher 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latin typeface="+mj-lt"/>
              </a:rPr>
              <a:t>Beginyan</a:t>
            </a:r>
            <a:endParaRPr lang="en-US" sz="18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algn="ctr"/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Diana Tumasyan</a:t>
            </a:r>
          </a:p>
          <a:p>
            <a:pPr marL="0" indent="0" algn="ctr">
              <a:buNone/>
            </a:pPr>
            <a:r>
              <a:rPr lang="en-US" sz="1800" dirty="0">
                <a:latin typeface="+mj-lt"/>
              </a:rPr>
              <a:t>Yester Hakobyan</a:t>
            </a:r>
          </a:p>
          <a:p>
            <a:pPr algn="ctr"/>
            <a:r>
              <a:rPr lang="en-US" dirty="0">
                <a:latin typeface="+mj-lt"/>
              </a:rPr>
              <a:t>Hrachya Aslanyan</a:t>
            </a:r>
            <a:endParaRPr lang="en-US" sz="1800" dirty="0">
              <a:latin typeface="+mj-lt"/>
            </a:endParaRPr>
          </a:p>
          <a:p>
            <a:pPr marL="0" indent="0" algn="ctr">
              <a:buNone/>
            </a:pPr>
            <a:r>
              <a:rPr lang="en-US" dirty="0">
                <a:latin typeface="+mj-lt"/>
              </a:rPr>
              <a:t>Anahit </a:t>
            </a:r>
            <a:r>
              <a:rPr lang="en-US" dirty="0" err="1">
                <a:latin typeface="+mj-lt"/>
              </a:rPr>
              <a:t>Khachatryn</a:t>
            </a:r>
            <a:endParaRPr lang="en-US" dirty="0">
              <a:latin typeface="+mj-lt"/>
            </a:endParaRPr>
          </a:p>
          <a:p>
            <a:pPr algn="ctr"/>
            <a:r>
              <a:rPr lang="en-US" sz="18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Gevorg Ghukasyan</a:t>
            </a:r>
            <a:endParaRPr lang="en-US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0" indent="0" algn="ctr">
              <a:buNone/>
            </a:pPr>
            <a:r>
              <a:rPr lang="en-US" sz="18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Tamara Ohanjanyan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Araks Hovhannisyan</a:t>
            </a:r>
          </a:p>
          <a:p>
            <a:pPr marL="0" indent="0" algn="ctr">
              <a:buNone/>
            </a:pPr>
            <a:r>
              <a:rPr lang="en-US" dirty="0">
                <a:latin typeface="+mj-lt"/>
              </a:rPr>
              <a:t>Ashot Hambartsumyan</a:t>
            </a:r>
          </a:p>
        </p:txBody>
      </p:sp>
      <p:pic>
        <p:nvPicPr>
          <p:cNvPr id="8" name="Picture 7" descr="A grey logo with white text&#10;&#10;Description automatically generated">
            <a:extLst>
              <a:ext uri="{FF2B5EF4-FFF2-40B4-BE49-F238E27FC236}">
                <a16:creationId xmlns:a16="http://schemas.microsoft.com/office/drawing/2014/main" id="{7B9A2746-90B6-C691-2A75-B7EB91C127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2369" y="4910423"/>
            <a:ext cx="2929631" cy="1371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31EFD6-F99C-5190-8868-6F0D1DCC6FA3}"/>
              </a:ext>
            </a:extLst>
          </p:cNvPr>
          <p:cNvSpPr txBox="1"/>
          <p:nvPr/>
        </p:nvSpPr>
        <p:spPr>
          <a:xfrm>
            <a:off x="10308513" y="6028001"/>
            <a:ext cx="11951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CA21169</a:t>
            </a:r>
          </a:p>
          <a:p>
            <a:r>
              <a:rPr lang="en-US" dirty="0">
                <a:latin typeface="+mj-lt"/>
              </a:rPr>
              <a:t>CA21160</a:t>
            </a:r>
          </a:p>
        </p:txBody>
      </p:sp>
      <p:pic>
        <p:nvPicPr>
          <p:cNvPr id="10" name="Picture 9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CB6D694-4486-7A72-BF2E-F9B9E91771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3" t="9974" r="11311" b="9462"/>
          <a:stretch>
            <a:fillRect/>
          </a:stretch>
        </p:blipFill>
        <p:spPr>
          <a:xfrm>
            <a:off x="98961" y="628590"/>
            <a:ext cx="4222743" cy="3200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40F334-736B-7732-BE8A-DAD98146B6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8800" y="950321"/>
            <a:ext cx="2743200" cy="2743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2BDBE7-5398-D564-8D37-7B3572E76BC9}"/>
              </a:ext>
            </a:extLst>
          </p:cNvPr>
          <p:cNvSpPr txBox="1"/>
          <p:nvPr/>
        </p:nvSpPr>
        <p:spPr>
          <a:xfrm>
            <a:off x="10082615" y="3324189"/>
            <a:ext cx="1475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23IRF-1F04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246228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3E2BC4-23FC-48B1-7491-C7477B1D3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AC366-FE33-8FE7-3639-1B9DABB5A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71069"/>
            <a:ext cx="10515600" cy="1325563"/>
          </a:xfrm>
        </p:spPr>
        <p:txBody>
          <a:bodyPr/>
          <a:lstStyle/>
          <a:p>
            <a:r>
              <a:rPr lang="en-US" dirty="0"/>
              <a:t>Activities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1A337F-CB0C-B8FE-43C8-61B71909C0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09600" y="1600200"/>
            <a:ext cx="4876800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666F2DA-6E02-B87C-6212-0319D0B248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22058" y="1600200"/>
            <a:ext cx="4876800" cy="365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6204823-4D23-F518-D0DF-6BA08F8C90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650997" y="1564094"/>
            <a:ext cx="48768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623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D0E0E-B5ED-46D7-9CB2-DDED5D753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1743C2C-F8E2-4F19-A1BC-FCB3877AB7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7949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E1CCFA-9410-0CF0-A0A7-0DA602227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36C1DC-17F0-B771-67FE-AEF32ABCEE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8135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014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F97432-16E2-C543-F544-BBF3ACCED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3220D5F-D28D-A9CB-70B7-39373649C5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31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8224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5150D-55FB-ED92-C51B-BBF8FE64F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D409405-B83B-3B3C-D099-B829AD3FF2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728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1370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5F86F2-E2BA-74AE-B85E-B6B4AAD6D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G_4593">
            <a:hlinkClick r:id="" action="ppaction://media"/>
            <a:extLst>
              <a:ext uri="{FF2B5EF4-FFF2-40B4-BE49-F238E27FC236}">
                <a16:creationId xmlns:a16="http://schemas.microsoft.com/office/drawing/2014/main" id="{C8AF2E2D-FF3C-1F82-E433-748A634A9E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69302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52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AED71-BAE6-7859-55D0-493CEE8B4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B20B49-AFA8-5718-4DE1-9DF0E4AA4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400" y="21959"/>
            <a:ext cx="5426156" cy="683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8067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2407-E4DD-BF30-B8C8-59D7565A3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93090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4840638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01329-DB3D-6DD8-CF45-0AA86681F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801" y="1825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Questions for further 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F8C02-AFC0-3712-1289-CFA227DE6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10000"/>
              </a:lnSpc>
            </a:pPr>
            <a:r>
              <a:rPr lang="en-US" dirty="0">
                <a:latin typeface="+mj-lt"/>
              </a:rPr>
              <a:t>What is the transition mechanism from alpha-helical to betta sheet-rich structure in Orb2?</a:t>
            </a:r>
            <a:endParaRPr lang="en-US" sz="2800" dirty="0">
              <a:latin typeface="+mj-lt"/>
              <a:cs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en-US" sz="2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US" dirty="0">
                <a:latin typeface="+mj-lt"/>
                <a:cs typeface="Arial" panose="020B0604020202020204" pitchFamily="34" charset="0"/>
              </a:rPr>
              <a:t>What roles do the Orb2 parts other than the </a:t>
            </a:r>
            <a:r>
              <a:rPr lang="en-US" dirty="0" err="1">
                <a:latin typeface="+mj-lt"/>
                <a:cs typeface="Arial" panose="020B0604020202020204" pitchFamily="34" charset="0"/>
              </a:rPr>
              <a:t>PolyQ</a:t>
            </a:r>
            <a:r>
              <a:rPr lang="en-US" dirty="0">
                <a:latin typeface="+mj-lt"/>
                <a:cs typeface="Arial" panose="020B0604020202020204" pitchFamily="34" charset="0"/>
              </a:rPr>
              <a:t> domain play in the stability of the amyloid fibril?</a:t>
            </a:r>
          </a:p>
          <a:p>
            <a:pPr algn="just">
              <a:lnSpc>
                <a:spcPct val="110000"/>
              </a:lnSpc>
            </a:pPr>
            <a:endParaRPr lang="en-US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US" dirty="0">
                <a:latin typeface="+mj-lt"/>
                <a:cs typeface="Arial" panose="020B0604020202020204" pitchFamily="34" charset="0"/>
              </a:rPr>
              <a:t>Why is AlphaFold prediction different from the PDB structure, which was in its training data? And why, for n&gt;3, does it predict a betta sheet-rich structure?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972487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223A3-2677-2526-2BE9-6B028D02A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273"/>
            <a:ext cx="10515600" cy="1325563"/>
          </a:xfrm>
        </p:spPr>
        <p:txBody>
          <a:bodyPr/>
          <a:lstStyle/>
          <a:p>
            <a:r>
              <a:rPr lang="en-US" dirty="0"/>
              <a:t>Acknowledgments</a:t>
            </a:r>
          </a:p>
        </p:txBody>
      </p:sp>
      <p:pic>
        <p:nvPicPr>
          <p:cNvPr id="6" name="Picture 5" descr="A logo with colorful circles and lines&#10;&#10;Description automatically generated with medium confidence">
            <a:extLst>
              <a:ext uri="{FF2B5EF4-FFF2-40B4-BE49-F238E27FC236}">
                <a16:creationId xmlns:a16="http://schemas.microsoft.com/office/drawing/2014/main" id="{12624736-0944-2429-DFC2-BF8082A14CA5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2036" y="4586041"/>
            <a:ext cx="1838676" cy="1828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42C1A53-E594-8A66-E636-96860B9D2B24}"/>
              </a:ext>
            </a:extLst>
          </p:cNvPr>
          <p:cNvSpPr txBox="1"/>
          <p:nvPr/>
        </p:nvSpPr>
        <p:spPr>
          <a:xfrm>
            <a:off x="10114598" y="6395353"/>
            <a:ext cx="1475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23IRF-1F04</a:t>
            </a:r>
            <a:endParaRPr lang="en-US" dirty="0">
              <a:latin typeface="+mj-lt"/>
            </a:endParaRPr>
          </a:p>
        </p:txBody>
      </p:sp>
      <p:pic>
        <p:nvPicPr>
          <p:cNvPr id="13" name="Picture 12" descr="A logo for a company&#10;&#10;Description automatically generated">
            <a:extLst>
              <a:ext uri="{FF2B5EF4-FFF2-40B4-BE49-F238E27FC236}">
                <a16:creationId xmlns:a16="http://schemas.microsoft.com/office/drawing/2014/main" id="{2643D1C3-2172-0DA1-4221-B110A22566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4729" y="518884"/>
            <a:ext cx="2981739" cy="13716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F71A21B-92AC-8B8B-D6D0-411559243F65}"/>
              </a:ext>
            </a:extLst>
          </p:cNvPr>
          <p:cNvSpPr txBox="1"/>
          <p:nvPr/>
        </p:nvSpPr>
        <p:spPr>
          <a:xfrm>
            <a:off x="3387025" y="2305518"/>
            <a:ext cx="535037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>
                <a:latin typeface="+mj-lt"/>
              </a:rPr>
              <a:t>Nikolay </a:t>
            </a:r>
            <a:r>
              <a:rPr lang="en-US" sz="1800" dirty="0" err="1">
                <a:latin typeface="+mj-lt"/>
              </a:rPr>
              <a:t>Dokholyan</a:t>
            </a:r>
            <a:r>
              <a:rPr lang="en-US" sz="1800" dirty="0">
                <a:latin typeface="+mj-lt"/>
              </a:rPr>
              <a:t> (Pennsylvania State University)</a:t>
            </a: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Artur </a:t>
            </a:r>
            <a:r>
              <a:rPr lang="en-US" sz="1800" dirty="0" err="1">
                <a:latin typeface="+mj-lt"/>
              </a:rPr>
              <a:t>Hambardzumyan</a:t>
            </a:r>
            <a:r>
              <a:rPr lang="en-US" dirty="0">
                <a:latin typeface="+mj-lt"/>
              </a:rPr>
              <a:t> </a:t>
            </a:r>
            <a:r>
              <a:rPr lang="en-US" sz="1800" dirty="0">
                <a:latin typeface="+mj-lt"/>
              </a:rPr>
              <a:t>(SPC "</a:t>
            </a:r>
            <a:r>
              <a:rPr lang="en-US" sz="1800" dirty="0" err="1">
                <a:latin typeface="+mj-lt"/>
              </a:rPr>
              <a:t>Armbiotechnology</a:t>
            </a:r>
            <a:r>
              <a:rPr lang="en-US" sz="1800" dirty="0">
                <a:latin typeface="+mj-lt"/>
              </a:rPr>
              <a:t>" NAS RA)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r>
              <a:rPr lang="en-US" sz="1800" dirty="0" err="1">
                <a:latin typeface="+mj-lt"/>
              </a:rPr>
              <a:t>Mahipal</a:t>
            </a:r>
            <a:r>
              <a:rPr lang="en-US" sz="1800" dirty="0">
                <a:latin typeface="+mj-lt"/>
              </a:rPr>
              <a:t> </a:t>
            </a:r>
            <a:r>
              <a:rPr lang="en-US" sz="1800" dirty="0" err="1">
                <a:latin typeface="+mj-lt"/>
              </a:rPr>
              <a:t>Ganji</a:t>
            </a:r>
            <a:r>
              <a:rPr lang="en-US" sz="1800" dirty="0">
                <a:latin typeface="+mj-lt"/>
              </a:rPr>
              <a:t> (IISc Bangalore)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David Martínez-Martín (University of Sydney)</a:t>
            </a: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Sargis </a:t>
            </a:r>
            <a:r>
              <a:rPr lang="en-US" sz="1800" dirty="0" err="1">
                <a:latin typeface="+mj-lt"/>
              </a:rPr>
              <a:t>Karapetyan</a:t>
            </a:r>
            <a:r>
              <a:rPr lang="en-US" dirty="0">
                <a:latin typeface="+mj-lt"/>
              </a:rPr>
              <a:t> </a:t>
            </a:r>
            <a:r>
              <a:rPr lang="en-US" sz="1800" dirty="0">
                <a:latin typeface="+mj-lt"/>
              </a:rPr>
              <a:t>(Duke University)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44DF69-8B1D-89A7-63AC-2E26F043CA06}"/>
              </a:ext>
            </a:extLst>
          </p:cNvPr>
          <p:cNvSpPr txBox="1"/>
          <p:nvPr/>
        </p:nvSpPr>
        <p:spPr>
          <a:xfrm>
            <a:off x="495730" y="2460126"/>
            <a:ext cx="242012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+mj-lt"/>
              </a:rPr>
              <a:t>Alisa </a:t>
            </a:r>
            <a:r>
              <a:rPr lang="en-US" sz="1800" dirty="0" err="1">
                <a:latin typeface="+mj-lt"/>
              </a:rPr>
              <a:t>Davtyan</a:t>
            </a:r>
            <a:endParaRPr lang="en-US" sz="1800" dirty="0">
              <a:latin typeface="+mj-lt"/>
            </a:endParaRP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Lev </a:t>
            </a:r>
            <a:r>
              <a:rPr lang="en-US" sz="1800" dirty="0" err="1">
                <a:latin typeface="+mj-lt"/>
              </a:rPr>
              <a:t>Sukovatyi</a:t>
            </a:r>
            <a:endParaRPr lang="en-US" sz="1800" dirty="0">
              <a:latin typeface="+mj-lt"/>
            </a:endParaRP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Yester Hakobyan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Anahit </a:t>
            </a:r>
            <a:r>
              <a:rPr lang="en-US" dirty="0" err="1">
                <a:latin typeface="+mj-lt"/>
              </a:rPr>
              <a:t>Khachatryn</a:t>
            </a:r>
            <a:endParaRPr lang="en-US" dirty="0">
              <a:latin typeface="+mj-lt"/>
            </a:endParaRPr>
          </a:p>
          <a:p>
            <a:r>
              <a:rPr lang="en-US" sz="1800" dirty="0">
                <a:latin typeface="+mj-lt"/>
              </a:rPr>
              <a:t>Gevorg Ghukasyan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sz="1800" dirty="0">
                <a:latin typeface="+mj-lt"/>
              </a:rPr>
              <a:t>Tamara </a:t>
            </a:r>
            <a:r>
              <a:rPr lang="en-US" sz="1800" dirty="0" err="1">
                <a:latin typeface="+mj-lt"/>
              </a:rPr>
              <a:t>Ohanjanyan</a:t>
            </a:r>
            <a:endParaRPr lang="en-US" sz="1800" dirty="0">
              <a:latin typeface="+mj-lt"/>
            </a:endParaRPr>
          </a:p>
          <a:p>
            <a:pPr marL="0" indent="0">
              <a:buNone/>
            </a:pPr>
            <a:r>
              <a:rPr lang="en-US" sz="1800" dirty="0" err="1">
                <a:latin typeface="+mj-lt"/>
              </a:rPr>
              <a:t>Araks</a:t>
            </a:r>
            <a:r>
              <a:rPr lang="en-US" sz="1800" dirty="0">
                <a:latin typeface="+mj-lt"/>
              </a:rPr>
              <a:t> Hovhannisyan</a:t>
            </a:r>
          </a:p>
        </p:txBody>
      </p:sp>
      <p:pic>
        <p:nvPicPr>
          <p:cNvPr id="8" name="Picture 7" descr="A grey logo with white text&#10;&#10;Description automatically generated">
            <a:extLst>
              <a:ext uri="{FF2B5EF4-FFF2-40B4-BE49-F238E27FC236}">
                <a16:creationId xmlns:a16="http://schemas.microsoft.com/office/drawing/2014/main" id="{F4BDA760-467E-7A4A-7D46-F3A287A168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4729" y="2128785"/>
            <a:ext cx="2929631" cy="1371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CD713F7-DA20-7236-BDA7-F40B4981F169}"/>
              </a:ext>
            </a:extLst>
          </p:cNvPr>
          <p:cNvSpPr txBox="1"/>
          <p:nvPr/>
        </p:nvSpPr>
        <p:spPr>
          <a:xfrm>
            <a:off x="10173789" y="3376630"/>
            <a:ext cx="11951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+mj-lt"/>
              </a:rPr>
              <a:t>CA21169</a:t>
            </a:r>
          </a:p>
          <a:p>
            <a:r>
              <a:rPr lang="en-US" dirty="0">
                <a:latin typeface="+mj-lt"/>
              </a:rPr>
              <a:t>CA21160</a:t>
            </a:r>
          </a:p>
        </p:txBody>
      </p:sp>
    </p:spTree>
    <p:extLst>
      <p:ext uri="{BB962C8B-B14F-4D97-AF65-F5344CB8AC3E}">
        <p14:creationId xmlns:p14="http://schemas.microsoft.com/office/powerpoint/2010/main" val="1876545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1625</TotalTime>
  <Words>782</Words>
  <Application>Microsoft Office PowerPoint</Application>
  <PresentationFormat>Widescreen</PresentationFormat>
  <Paragraphs>146</Paragraphs>
  <Slides>39</Slides>
  <Notes>27</Notes>
  <HiddenSlides>6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Aptos</vt:lpstr>
      <vt:lpstr>Arial</vt:lpstr>
      <vt:lpstr>Calibri</vt:lpstr>
      <vt:lpstr>Office Theme</vt:lpstr>
      <vt:lpstr>Molecular mechanism of long-term memory at the single-molecule level</vt:lpstr>
      <vt:lpstr>PowerPoint Presentation</vt:lpstr>
      <vt:lpstr>PowerPoint Presentation</vt:lpstr>
      <vt:lpstr>PowerPoint Presentation</vt:lpstr>
      <vt:lpstr>Biochemical activity of Orb2 monomer and oligomer</vt:lpstr>
      <vt:lpstr>PowerPoint Presentation</vt:lpstr>
      <vt:lpstr>How does the structural transition from alpha-helical to betta sheet-rich structure occur?</vt:lpstr>
      <vt:lpstr>The cytoskeleton as the origin of mechanical force on the CPEB oligomers</vt:lpstr>
      <vt:lpstr>Steered molecular dynamics of two Orb2 polyQ domains</vt:lpstr>
      <vt:lpstr>All-atom explicit solvent MD simulations of two unfolded PolyQ peptides</vt:lpstr>
      <vt:lpstr>Stability of a betta sheet from Orb2 filament PDB structure</vt:lpstr>
      <vt:lpstr>Stability of a betta sheet formed by 3 polyQ domains</vt:lpstr>
      <vt:lpstr>Stability of a betta sheet formed by 4, 5, and 9 polyQ domains</vt:lpstr>
      <vt:lpstr>The stability of Orb2 filament depends on the number of polyQ domains that form it</vt:lpstr>
      <vt:lpstr>The stability of Orb2 filament depends on the number of polyQ domains that form it</vt:lpstr>
      <vt:lpstr>Stability of the Orb2 filament core</vt:lpstr>
      <vt:lpstr>Stability of AlphaFold3 predicted the structure of nine PolyQ peptides</vt:lpstr>
      <vt:lpstr>AlphaFold3 structure predictions of several PolyQ peptide complexes</vt:lpstr>
      <vt:lpstr>AmyloDeep: pLM-based ensemble model for predicting amyloid propensity from the amino acid sequence</vt:lpstr>
      <vt:lpstr>AmyloDeep: pLM-based ensemble model for predicting amyloid propensity from the amino acid sequence</vt:lpstr>
      <vt:lpstr>AmyloDeep: pLM-based ensemble model for predicting amyloid propensity from the amino acid sequence</vt:lpstr>
      <vt:lpstr>PowerPoint Presentation</vt:lpstr>
      <vt:lpstr>AmyloDeep: pLM-based ensemble model for predicting amyloid propensity from the amino acid sequence</vt:lpstr>
      <vt:lpstr>A comparison of de novo designed amyloids with naturally occurring ones </vt:lpstr>
      <vt:lpstr>A comparison of de novo designed amyloids with naturally occurring ones </vt:lpstr>
      <vt:lpstr>Rat tail collagen AFM images</vt:lpstr>
      <vt:lpstr>Rat tail collagen AFM images</vt:lpstr>
      <vt:lpstr>Rat tail collagen AFM images</vt:lpstr>
      <vt:lpstr>Acknowledgments</vt:lpstr>
      <vt:lpstr>Activities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  <vt:lpstr>Questions for further investigation</vt:lpstr>
      <vt:lpstr>Acknowledgments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Rafayel Petrosyan</dc:creator>
  <cp:lastModifiedBy>Rafayel Petrosyan</cp:lastModifiedBy>
  <cp:revision>30</cp:revision>
  <dcterms:created xsi:type="dcterms:W3CDTF">2024-11-14T05:34:02Z</dcterms:created>
  <dcterms:modified xsi:type="dcterms:W3CDTF">2026-05-15T07:20:32Z</dcterms:modified>
</cp:coreProperties>
</file>