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7.xml" ContentType="application/vnd.openxmlformats-officedocument.themeOverride+xml"/>
  <Override PartName="/ppt/notesSlides/notesSlide42.xml" ContentType="application/vnd.openxmlformats-officedocument.presentationml.notesSlide+xml"/>
  <Override PartName="/ppt/theme/themeOverride8.xml" ContentType="application/vnd.openxmlformats-officedocument.themeOverride+xml"/>
  <Override PartName="/ppt/notesSlides/notesSlide43.xml" ContentType="application/vnd.openxmlformats-officedocument.presentationml.notesSlide+xml"/>
  <Override PartName="/ppt/theme/themeOverride9.xml" ContentType="application/vnd.openxmlformats-officedocument.themeOverride+xml"/>
  <Override PartName="/ppt/notesSlides/notesSlide44.xml" ContentType="application/vnd.openxmlformats-officedocument.presentationml.notesSlide+xml"/>
  <Override PartName="/ppt/theme/themeOverride10.xml" ContentType="application/vnd.openxmlformats-officedocument.themeOverride+xml"/>
  <Override PartName="/ppt/notesSlides/notesSlide45.xml" ContentType="application/vnd.openxmlformats-officedocument.presentationml.notesSlide+xml"/>
  <Override PartName="/ppt/theme/themeOverride11.xml" ContentType="application/vnd.openxmlformats-officedocument.themeOverride+xml"/>
  <Override PartName="/ppt/notesSlides/notesSlide46.xml" ContentType="application/vnd.openxmlformats-officedocument.presentationml.notesSlide+xml"/>
  <Override PartName="/ppt/theme/themeOverride12.xml" ContentType="application/vnd.openxmlformats-officedocument.themeOverride+xml"/>
  <Override PartName="/ppt/notesSlides/notesSlide47.xml" ContentType="application/vnd.openxmlformats-officedocument.presentationml.notesSlide+xml"/>
  <Override PartName="/ppt/theme/themeOverride13.xml" ContentType="application/vnd.openxmlformats-officedocument.themeOverride+xml"/>
  <Override PartName="/ppt/notesSlides/notesSlide48.xml" ContentType="application/vnd.openxmlformats-officedocument.presentationml.notesSlide+xml"/>
  <Override PartName="/ppt/theme/themeOverride14.xml" ContentType="application/vnd.openxmlformats-officedocument.themeOverride+xml"/>
  <Override PartName="/ppt/notesSlides/notesSlide49.xml" ContentType="application/vnd.openxmlformats-officedocument.presentationml.notesSlide+xml"/>
  <Override PartName="/ppt/theme/themeOverride15.xml" ContentType="application/vnd.openxmlformats-officedocument.themeOverride+xml"/>
  <Override PartName="/ppt/notesSlides/notesSlide50.xml" ContentType="application/vnd.openxmlformats-officedocument.presentationml.notesSlide+xml"/>
  <Override PartName="/ppt/theme/themeOverride16.xml" ContentType="application/vnd.openxmlformats-officedocument.themeOverride+xml"/>
  <Override PartName="/ppt/notesSlides/notesSlide51.xml" ContentType="application/vnd.openxmlformats-officedocument.presentationml.notesSlide+xml"/>
  <Override PartName="/ppt/theme/themeOverride17.xml" ContentType="application/vnd.openxmlformats-officedocument.themeOverride+xml"/>
  <Override PartName="/ppt/notesSlides/notesSlide52.xml" ContentType="application/vnd.openxmlformats-officedocument.presentationml.notesSlide+xml"/>
  <Override PartName="/ppt/theme/themeOverride18.xml" ContentType="application/vnd.openxmlformats-officedocument.themeOverride+xml"/>
  <Override PartName="/ppt/notesSlides/notesSlide53.xml" ContentType="application/vnd.openxmlformats-officedocument.presentationml.notesSlide+xml"/>
  <Override PartName="/ppt/theme/themeOverride19.xml" ContentType="application/vnd.openxmlformats-officedocument.themeOverride+xml"/>
  <Override PartName="/ppt/notesSlides/notesSlide54.xml" ContentType="application/vnd.openxmlformats-officedocument.presentationml.notesSlide+xml"/>
  <Override PartName="/ppt/theme/themeOverride20.xml" ContentType="application/vnd.openxmlformats-officedocument.themeOverride+xml"/>
  <Override PartName="/ppt/notesSlides/notesSlide55.xml" ContentType="application/vnd.openxmlformats-officedocument.presentationml.notesSlide+xml"/>
  <Override PartName="/ppt/theme/themeOverride21.xml" ContentType="application/vnd.openxmlformats-officedocument.themeOverride+xml"/>
  <Override PartName="/ppt/notesSlides/notesSlide56.xml" ContentType="application/vnd.openxmlformats-officedocument.presentationml.notesSlide+xml"/>
  <Override PartName="/ppt/theme/themeOverride22.xml" ContentType="application/vnd.openxmlformats-officedocument.themeOverride+xml"/>
  <Override PartName="/ppt/notesSlides/notesSlide57.xml" ContentType="application/vnd.openxmlformats-officedocument.presentationml.notesSlide+xml"/>
  <Override PartName="/ppt/theme/themeOverride23.xml" ContentType="application/vnd.openxmlformats-officedocument.themeOverride+xml"/>
  <Override PartName="/ppt/notesSlides/notesSlide58.xml" ContentType="application/vnd.openxmlformats-officedocument.presentationml.notesSlide+xml"/>
  <Override PartName="/ppt/theme/themeOverride24.xml" ContentType="application/vnd.openxmlformats-officedocument.themeOverride+xml"/>
  <Override PartName="/ppt/notesSlides/notesSlide59.xml" ContentType="application/vnd.openxmlformats-officedocument.presentationml.notesSlide+xml"/>
  <Override PartName="/ppt/theme/themeOverride25.xml" ContentType="application/vnd.openxmlformats-officedocument.themeOverride+xml"/>
  <Override PartName="/ppt/notesSlides/notesSlide60.xml" ContentType="application/vnd.openxmlformats-officedocument.presentationml.notesSlide+xml"/>
  <Override PartName="/ppt/theme/themeOverride26.xml" ContentType="application/vnd.openxmlformats-officedocument.themeOverride+xml"/>
  <Override PartName="/ppt/notesSlides/notesSlide61.xml" ContentType="application/vnd.openxmlformats-officedocument.presentationml.notesSlide+xml"/>
  <Override PartName="/ppt/theme/themeOverride27.xml" ContentType="application/vnd.openxmlformats-officedocument.themeOverride+xml"/>
  <Override PartName="/ppt/notesSlides/notesSlide62.xml" ContentType="application/vnd.openxmlformats-officedocument.presentationml.notesSlide+xml"/>
  <Override PartName="/ppt/theme/themeOverride28.xml" ContentType="application/vnd.openxmlformats-officedocument.themeOverride+xml"/>
  <Override PartName="/ppt/notesSlides/notesSlide63.xml" ContentType="application/vnd.openxmlformats-officedocument.presentationml.notesSlide+xml"/>
  <Override PartName="/ppt/theme/themeOverride29.xml" ContentType="application/vnd.openxmlformats-officedocument.themeOverr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media/image152.jpg" ContentType="image/jpg"/>
  <Override PartName="/ppt/notesSlides/notesSlide70.xml" ContentType="application/vnd.openxmlformats-officedocument.presentationml.notesSlide+xml"/>
  <Override PartName="/ppt/media/image162.jpg" ContentType="image/jpg"/>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media/image163.jpg" ContentType="image/jpg"/>
  <Override PartName="/ppt/media/image164.jpg" ContentType="image/jpg"/>
  <Override PartName="/ppt/media/image166.jpg" ContentType="image/jpg"/>
  <Override PartName="/ppt/notesSlides/notesSlide71.xml" ContentType="application/vnd.openxmlformats-officedocument.presentationml.notesSlide+xml"/>
  <Override PartName="/ppt/media/image168.jpg" ContentType="image/jpg"/>
  <Override PartName="/ppt/media/image174.jpg" ContentType="image/jpg"/>
  <Override PartName="/ppt/ink/ink14.xml" ContentType="application/inkml+xml"/>
  <Override PartName="/ppt/notesSlides/notesSlide72.xml" ContentType="application/vnd.openxmlformats-officedocument.presentationml.notesSlide+xml"/>
  <Override PartName="/ppt/media/image185.jpg" ContentType="image/jpg"/>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09"/>
  </p:notesMasterIdLst>
  <p:sldIdLst>
    <p:sldId id="419" r:id="rId2"/>
    <p:sldId id="475" r:id="rId3"/>
    <p:sldId id="477" r:id="rId4"/>
    <p:sldId id="476" r:id="rId5"/>
    <p:sldId id="478" r:id="rId6"/>
    <p:sldId id="479" r:id="rId7"/>
    <p:sldId id="486" r:id="rId8"/>
    <p:sldId id="396" r:id="rId9"/>
    <p:sldId id="482" r:id="rId10"/>
    <p:sldId id="488" r:id="rId11"/>
    <p:sldId id="489" r:id="rId12"/>
    <p:sldId id="490" r:id="rId13"/>
    <p:sldId id="491" r:id="rId14"/>
    <p:sldId id="492" r:id="rId15"/>
    <p:sldId id="493" r:id="rId16"/>
    <p:sldId id="494" r:id="rId17"/>
    <p:sldId id="480" r:id="rId18"/>
    <p:sldId id="487" r:id="rId19"/>
    <p:sldId id="323" r:id="rId20"/>
    <p:sldId id="495" r:id="rId21"/>
    <p:sldId id="484" r:id="rId22"/>
    <p:sldId id="496" r:id="rId23"/>
    <p:sldId id="497" r:id="rId24"/>
    <p:sldId id="485" r:id="rId25"/>
    <p:sldId id="395" r:id="rId26"/>
    <p:sldId id="498" r:id="rId27"/>
    <p:sldId id="334" r:id="rId28"/>
    <p:sldId id="352" r:id="rId29"/>
    <p:sldId id="341" r:id="rId30"/>
    <p:sldId id="339" r:id="rId31"/>
    <p:sldId id="340" r:id="rId32"/>
    <p:sldId id="356" r:id="rId33"/>
    <p:sldId id="342" r:id="rId34"/>
    <p:sldId id="343" r:id="rId35"/>
    <p:sldId id="499" r:id="rId36"/>
    <p:sldId id="500" r:id="rId37"/>
    <p:sldId id="501" r:id="rId38"/>
    <p:sldId id="502" r:id="rId39"/>
    <p:sldId id="503" r:id="rId40"/>
    <p:sldId id="504" r:id="rId41"/>
    <p:sldId id="520" r:id="rId42"/>
    <p:sldId id="519" r:id="rId43"/>
    <p:sldId id="521" r:id="rId44"/>
    <p:sldId id="522" r:id="rId45"/>
    <p:sldId id="523" r:id="rId46"/>
    <p:sldId id="518" r:id="rId47"/>
    <p:sldId id="505" r:id="rId48"/>
    <p:sldId id="506" r:id="rId49"/>
    <p:sldId id="507" r:id="rId50"/>
    <p:sldId id="508" r:id="rId51"/>
    <p:sldId id="404" r:id="rId52"/>
    <p:sldId id="403" r:id="rId53"/>
    <p:sldId id="406" r:id="rId54"/>
    <p:sldId id="431" r:id="rId55"/>
    <p:sldId id="509" r:id="rId56"/>
    <p:sldId id="309" r:id="rId57"/>
    <p:sldId id="289" r:id="rId58"/>
    <p:sldId id="408" r:id="rId59"/>
    <p:sldId id="430" r:id="rId60"/>
    <p:sldId id="302" r:id="rId61"/>
    <p:sldId id="422" r:id="rId62"/>
    <p:sldId id="425" r:id="rId63"/>
    <p:sldId id="423" r:id="rId64"/>
    <p:sldId id="426" r:id="rId65"/>
    <p:sldId id="424" r:id="rId66"/>
    <p:sldId id="428" r:id="rId67"/>
    <p:sldId id="510" r:id="rId68"/>
    <p:sldId id="514" r:id="rId69"/>
    <p:sldId id="515" r:id="rId70"/>
    <p:sldId id="516" r:id="rId71"/>
    <p:sldId id="513" r:id="rId72"/>
    <p:sldId id="512" r:id="rId73"/>
    <p:sldId id="511" r:id="rId74"/>
    <p:sldId id="517" r:id="rId75"/>
    <p:sldId id="483" r:id="rId76"/>
    <p:sldId id="258" r:id="rId77"/>
    <p:sldId id="414" r:id="rId78"/>
    <p:sldId id="259" r:id="rId79"/>
    <p:sldId id="380" r:id="rId80"/>
    <p:sldId id="381" r:id="rId81"/>
    <p:sldId id="260" r:id="rId82"/>
    <p:sldId id="384" r:id="rId83"/>
    <p:sldId id="261" r:id="rId84"/>
    <p:sldId id="262" r:id="rId85"/>
    <p:sldId id="265" r:id="rId86"/>
    <p:sldId id="269" r:id="rId87"/>
    <p:sldId id="270" r:id="rId88"/>
    <p:sldId id="271" r:id="rId89"/>
    <p:sldId id="310" r:id="rId90"/>
    <p:sldId id="385" r:id="rId91"/>
    <p:sldId id="272" r:id="rId92"/>
    <p:sldId id="373" r:id="rId93"/>
    <p:sldId id="374" r:id="rId94"/>
    <p:sldId id="402" r:id="rId95"/>
    <p:sldId id="435" r:id="rId96"/>
    <p:sldId id="436" r:id="rId97"/>
    <p:sldId id="465" r:id="rId98"/>
    <p:sldId id="437" r:id="rId99"/>
    <p:sldId id="466" r:id="rId100"/>
    <p:sldId id="448" r:id="rId101"/>
    <p:sldId id="467" r:id="rId102"/>
    <p:sldId id="468" r:id="rId103"/>
    <p:sldId id="469" r:id="rId104"/>
    <p:sldId id="471" r:id="rId105"/>
    <p:sldId id="472" r:id="rId106"/>
    <p:sldId id="473" r:id="rId107"/>
    <p:sldId id="474" r:id="rId108"/>
  </p:sldIdLst>
  <p:sldSz cx="12192000" cy="6858000"/>
  <p:notesSz cx="12192000" cy="6858000"/>
  <p:defaultTextStyle>
    <a:defPPr>
      <a:defRPr kern="0"/>
    </a:defPPr>
  </p:defaultTextStyle>
  <p:extLst>
    <p:ext uri="{521415D9-36F7-43E2-AB2F-B90AF26B5E84}">
      <p14:sectionLst xmlns:p14="http://schemas.microsoft.com/office/powerpoint/2010/main">
        <p14:section name="Раздел по умолчанию" id="{BF306C77-9ADA-4A99-B4F9-C89A3861454B}">
          <p14:sldIdLst>
            <p14:sldId id="419"/>
            <p14:sldId id="475"/>
            <p14:sldId id="477"/>
            <p14:sldId id="476"/>
            <p14:sldId id="478"/>
            <p14:sldId id="479"/>
            <p14:sldId id="486"/>
            <p14:sldId id="396"/>
            <p14:sldId id="482"/>
            <p14:sldId id="488"/>
            <p14:sldId id="489"/>
            <p14:sldId id="490"/>
            <p14:sldId id="491"/>
            <p14:sldId id="492"/>
            <p14:sldId id="493"/>
            <p14:sldId id="494"/>
            <p14:sldId id="480"/>
            <p14:sldId id="487"/>
            <p14:sldId id="323"/>
            <p14:sldId id="495"/>
            <p14:sldId id="484"/>
            <p14:sldId id="496"/>
            <p14:sldId id="497"/>
            <p14:sldId id="485"/>
            <p14:sldId id="395"/>
            <p14:sldId id="498"/>
            <p14:sldId id="334"/>
            <p14:sldId id="352"/>
            <p14:sldId id="341"/>
            <p14:sldId id="339"/>
            <p14:sldId id="340"/>
            <p14:sldId id="356"/>
            <p14:sldId id="342"/>
            <p14:sldId id="343"/>
            <p14:sldId id="499"/>
            <p14:sldId id="500"/>
            <p14:sldId id="501"/>
            <p14:sldId id="502"/>
            <p14:sldId id="503"/>
            <p14:sldId id="504"/>
            <p14:sldId id="520"/>
            <p14:sldId id="519"/>
            <p14:sldId id="521"/>
            <p14:sldId id="522"/>
            <p14:sldId id="523"/>
            <p14:sldId id="518"/>
            <p14:sldId id="505"/>
            <p14:sldId id="506"/>
            <p14:sldId id="507"/>
            <p14:sldId id="508"/>
            <p14:sldId id="404"/>
            <p14:sldId id="403"/>
            <p14:sldId id="406"/>
            <p14:sldId id="431"/>
            <p14:sldId id="509"/>
            <p14:sldId id="309"/>
            <p14:sldId id="289"/>
            <p14:sldId id="408"/>
            <p14:sldId id="430"/>
            <p14:sldId id="302"/>
            <p14:sldId id="422"/>
            <p14:sldId id="425"/>
            <p14:sldId id="423"/>
            <p14:sldId id="426"/>
            <p14:sldId id="424"/>
            <p14:sldId id="428"/>
            <p14:sldId id="510"/>
            <p14:sldId id="514"/>
            <p14:sldId id="515"/>
            <p14:sldId id="516"/>
            <p14:sldId id="513"/>
            <p14:sldId id="512"/>
            <p14:sldId id="511"/>
            <p14:sldId id="517"/>
            <p14:sldId id="483"/>
            <p14:sldId id="258"/>
            <p14:sldId id="414"/>
            <p14:sldId id="259"/>
            <p14:sldId id="380"/>
            <p14:sldId id="381"/>
            <p14:sldId id="260"/>
            <p14:sldId id="384"/>
            <p14:sldId id="261"/>
            <p14:sldId id="262"/>
            <p14:sldId id="265"/>
            <p14:sldId id="269"/>
            <p14:sldId id="270"/>
            <p14:sldId id="271"/>
            <p14:sldId id="310"/>
            <p14:sldId id="385"/>
            <p14:sldId id="272"/>
            <p14:sldId id="373"/>
            <p14:sldId id="374"/>
            <p14:sldId id="402"/>
            <p14:sldId id="435"/>
            <p14:sldId id="436"/>
            <p14:sldId id="465"/>
            <p14:sldId id="437"/>
            <p14:sldId id="466"/>
            <p14:sldId id="448"/>
            <p14:sldId id="467"/>
            <p14:sldId id="468"/>
            <p14:sldId id="469"/>
            <p14:sldId id="471"/>
            <p14:sldId id="472"/>
            <p14:sldId id="473"/>
            <p14:sldId id="474"/>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844F677-AD3F-325B-D17D-6C8B9C89AEF2}" name="Hovakimyan, Naira" initials="HN" userId="S::nhovakim@illinois.edu::ec2bf5d6-3f0a-469a-a0a4-54c3f1233c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9F3"/>
    <a:srgbClr val="095823"/>
    <a:srgbClr val="008233"/>
    <a:srgbClr val="C3D4E0"/>
    <a:srgbClr val="C4D6E9"/>
    <a:srgbClr val="F7F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53359-9277-EE7B-2C06-CF572CA0315B}" v="251" dt="2024-04-16T21:01:46.96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459"/>
    <p:restoredTop sz="91057"/>
  </p:normalViewPr>
  <p:slideViewPr>
    <p:cSldViewPr>
      <p:cViewPr>
        <p:scale>
          <a:sx n="89" d="100"/>
          <a:sy n="89" d="100"/>
        </p:scale>
        <p:origin x="392" y="320"/>
      </p:cViewPr>
      <p:guideLst>
        <p:guide orient="horz" pos="2880"/>
        <p:guide pos="2160"/>
      </p:guideLst>
    </p:cSldViewPr>
  </p:slideViewPr>
  <p:outlineViewPr>
    <p:cViewPr>
      <p:scale>
        <a:sx n="20" d="100"/>
        <a:sy n="20"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112" d="100"/>
          <a:sy n="112" d="100"/>
        </p:scale>
        <p:origin x="1496"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115" Type="http://schemas.microsoft.com/office/2018/10/relationships/authors" Targe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09:30:09.618"/>
    </inkml:context>
    <inkml:brush xml:id="br0">
      <inkml:brushProperty name="width" value="0.2" units="cm"/>
      <inkml:brushProperty name="height" value="0.2" units="cm"/>
      <inkml:brushProperty name="color" value="#008C3A"/>
    </inkml:brush>
  </inkml:definitions>
  <inkml:trace contextRef="#ctx0" brushRef="#br0">0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32.899"/>
    </inkml:context>
    <inkml:brush xml:id="br0">
      <inkml:brushProperty name="width" value="0.2" units="cm"/>
      <inkml:brushProperty name="height" value="0.2" units="cm"/>
    </inkml:brush>
  </inkml:definitions>
  <inkml:trace contextRef="#ctx0" brushRef="#br0">0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50.067"/>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53.881"/>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56.880"/>
    </inkml:context>
    <inkml:brush xml:id="br0">
      <inkml:brushProperty name="width" value="0.2" units="cm"/>
      <inkml:brushProperty name="height" value="0.2" units="cm"/>
      <inkml:brushProperty name="color" value="#E71224"/>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4T02:22:13.994"/>
    </inkml:context>
    <inkml:brush xml:id="br0">
      <inkml:brushProperty name="width" value="0.1" units="cm"/>
      <inkml:brushProperty name="height" value="0.1"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09:30:16.719"/>
    </inkml:context>
    <inkml:brush xml:id="br0">
      <inkml:brushProperty name="width" value="0.2" units="cm"/>
      <inkml:brushProperty name="height" value="0.2" units="cm"/>
      <inkml:brushProperty name="color" value="#008C3A"/>
    </inkml:brush>
  </inkml:definitions>
  <inkml:trace contextRef="#ctx0" brushRef="#br0">1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09:30:53.652"/>
    </inkml:context>
    <inkml:brush xml:id="br0">
      <inkml:brushProperty name="width" value="0.2" units="cm"/>
      <inkml:brushProperty name="height" value="0.2" units="cm"/>
      <inkml:brushProperty name="color" value="#E71224"/>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09:31:01.960"/>
    </inkml:context>
    <inkml:brush xml:id="br0">
      <inkml:brushProperty name="width" value="0.2" units="cm"/>
      <inkml:brushProperty name="height" value="0.2" units="cm"/>
      <inkml:brushProperty name="color" value="#008C3A"/>
    </inkml:brush>
  </inkml:definitions>
  <inkml:trace contextRef="#ctx0" brushRef="#br0">1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14.248"/>
    </inkml:context>
    <inkml:brush xml:id="br0">
      <inkml:brushProperty name="width" value="0.2" units="cm"/>
      <inkml:brushProperty name="height" value="0.2" units="cm"/>
      <inkml:brushProperty name="color" value="#008C3A"/>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16.072"/>
    </inkml:context>
    <inkml:brush xml:id="br0">
      <inkml:brushProperty name="width" value="0.2" units="cm"/>
      <inkml:brushProperty name="height" value="0.2" units="cm"/>
      <inkml:brushProperty name="color" value="#008C3A"/>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19.668"/>
    </inkml:context>
    <inkml:brush xml:id="br0">
      <inkml:brushProperty name="width" value="0.2" units="cm"/>
      <inkml:brushProperty name="height" value="0.2" units="cm"/>
      <inkml:brushProperty name="color" value="#008C3A"/>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29.611"/>
    </inkml:context>
    <inkml:brush xml:id="br0">
      <inkml:brushProperty name="width" value="0.2" units="cm"/>
      <inkml:brushProperty name="height" value="0.2" units="cm"/>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3T02:36:31.186"/>
    </inkml:context>
    <inkml:brush xml:id="br0">
      <inkml:brushProperty name="width" value="0.2" units="cm"/>
      <inkml:brushProperty name="height" value="0.2"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5C93A6A-9800-A545-8CB3-C21825F28186}" type="datetimeFigureOut">
              <a:rPr lang="en-US" smtClean="0"/>
              <a:t>5/15/26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537D15A-734B-264D-98B9-8B9ED6BF453D}" type="slidenum">
              <a:rPr lang="en-US" smtClean="0"/>
              <a:t>‹#›</a:t>
            </a:fld>
            <a:endParaRPr lang="en-US"/>
          </a:p>
        </p:txBody>
      </p:sp>
    </p:spTree>
    <p:extLst>
      <p:ext uri="{BB962C8B-B14F-4D97-AF65-F5344CB8AC3E}">
        <p14:creationId xmlns:p14="http://schemas.microsoft.com/office/powerpoint/2010/main" val="2673812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52.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53.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6.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hemeOverride" Target="../theme/themeOverride12.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hemeOverride" Target="../theme/themeOverride13.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hemeOverride" Target="../theme/themeOverride14.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hemeOverride" Target="../theme/themeOverride15.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hemeOverride" Target="../theme/themeOverride16.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hemeOverride" Target="../theme/themeOverride17.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hemeOverride" Target="../theme/themeOverride18.xml"/></Relationships>
</file>

<file path=ppt/notesSlides/_rels/notesSlide53.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hemeOverride" Target="../theme/themeOverride19.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hemeOverride" Target="../theme/themeOverride20.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hemeOverride" Target="../theme/themeOverride21.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68.xml"/><Relationship Id="rId2" Type="http://schemas.openxmlformats.org/officeDocument/2006/relationships/notesMaster" Target="../notesMasters/notesMaster1.xml"/><Relationship Id="rId1" Type="http://schemas.openxmlformats.org/officeDocument/2006/relationships/themeOverride" Target="../theme/themeOverride22.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hemeOverride" Target="../theme/themeOverride23.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hemeOverride" Target="../theme/themeOverride24.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hemeOverride" Target="../theme/themeOverride25.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hemeOverride" Target="../theme/themeOverride26.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hemeOverride" Target="../theme/themeOverride27.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hemeOverride" Target="../theme/themeOverride28.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hemeOverride" Target="../theme/themeOverride29.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1</a:t>
            </a:fld>
            <a:endParaRPr lang="en-US"/>
          </a:p>
        </p:txBody>
      </p:sp>
    </p:spTree>
    <p:extLst>
      <p:ext uri="{BB962C8B-B14F-4D97-AF65-F5344CB8AC3E}">
        <p14:creationId xmlns:p14="http://schemas.microsoft.com/office/powerpoint/2010/main" val="3715830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12</a:t>
            </a:fld>
            <a:endParaRPr lang="en-US"/>
          </a:p>
        </p:txBody>
      </p:sp>
    </p:spTree>
    <p:extLst>
      <p:ext uri="{BB962C8B-B14F-4D97-AF65-F5344CB8AC3E}">
        <p14:creationId xmlns:p14="http://schemas.microsoft.com/office/powerpoint/2010/main" val="3842197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13</a:t>
            </a:fld>
            <a:endParaRPr lang="en-US"/>
          </a:p>
        </p:txBody>
      </p:sp>
    </p:spTree>
    <p:extLst>
      <p:ext uri="{BB962C8B-B14F-4D97-AF65-F5344CB8AC3E}">
        <p14:creationId xmlns:p14="http://schemas.microsoft.com/office/powerpoint/2010/main" val="3153380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14</a:t>
            </a:fld>
            <a:endParaRPr lang="en-US"/>
          </a:p>
        </p:txBody>
      </p:sp>
    </p:spTree>
    <p:extLst>
      <p:ext uri="{BB962C8B-B14F-4D97-AF65-F5344CB8AC3E}">
        <p14:creationId xmlns:p14="http://schemas.microsoft.com/office/powerpoint/2010/main" val="612430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15</a:t>
            </a:fld>
            <a:endParaRPr lang="en-US"/>
          </a:p>
        </p:txBody>
      </p:sp>
    </p:spTree>
    <p:extLst>
      <p:ext uri="{BB962C8B-B14F-4D97-AF65-F5344CB8AC3E}">
        <p14:creationId xmlns:p14="http://schemas.microsoft.com/office/powerpoint/2010/main" val="844565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IxMj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90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dirty="0"/>
          </a:p>
        </p:txBody>
      </p:sp>
      <p:sp>
        <p:nvSpPr>
          <p:cNvPr id="4" name="Footer Placeholder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JJZD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AAAAG41AABIEgAAQDgAABAAAAAmAAAACAAAAAEAAAAAAAAA"/>
              </a:ext>
            </a:extLst>
          </p:cNvSpPr>
          <p:nvPr>
            <p:ph type="ftr" sz="quarter" idx="11"/>
          </p:nvPr>
        </p:nvSpPr>
        <p:spPr>
          <a:xfrm>
            <a:off x="0" y="8685530"/>
            <a:ext cx="2971800" cy="458470"/>
          </a:xfrm>
        </p:spPr>
        <p:txBody>
          <a:bodyPr/>
          <a:lstStyle/>
          <a:p>
            <a:pPr>
              <a:defRPr lang="en-us"/>
            </a:pPr>
            <a:endParaRPr/>
          </a:p>
        </p:txBody>
      </p:sp>
      <p:sp>
        <p:nvSpPr>
          <p:cNvPr id="5" name="Slide Number Placeholder 4"/>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JsUH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D195-DBD2-EA27-9C07-2D729F496A78}" type="slidenum">
              <a:t>20</a:t>
            </a:fld>
            <a:endParaRPr/>
          </a:p>
        </p:txBody>
      </p:sp>
    </p:spTree>
    <p:extLst>
      <p:ext uri="{BB962C8B-B14F-4D97-AF65-F5344CB8AC3E}">
        <p14:creationId xmlns:p14="http://schemas.microsoft.com/office/powerpoint/2010/main" val="3358720017"/>
      </p:ext>
    </p:extLst>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NoY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dirty="0"/>
          </a:p>
        </p:txBody>
      </p:sp>
      <p:sp>
        <p:nvSpPr>
          <p:cNvPr id="4" name="Footer Placeholder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AAAAG41AABIEgAAQDgAABAAAAAmAAAACAAAAAEAAAAAAAAA"/>
              </a:ext>
            </a:extLst>
          </p:cNvSpPr>
          <p:nvPr>
            <p:ph type="ftr" sz="quarter" idx="11"/>
          </p:nvPr>
        </p:nvSpPr>
        <p:spPr>
          <a:xfrm>
            <a:off x="0" y="8685530"/>
            <a:ext cx="2971800" cy="458470"/>
          </a:xfrm>
        </p:spPr>
        <p:txBody>
          <a:bodyPr/>
          <a:lstStyle/>
          <a:p>
            <a:pPr>
              <a:defRPr lang="en-us"/>
            </a:pPr>
            <a:endParaRPr/>
          </a:p>
        </p:txBody>
      </p:sp>
      <p:sp>
        <p:nvSpPr>
          <p:cNvPr id="5" name="Slide Number Placeholder 4"/>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RsZX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8BEC-A2D2-EA7D-9C07-5428C5496A01}" type="slidenum">
              <a:t>21</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NoY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dirty="0"/>
          </a:p>
        </p:txBody>
      </p:sp>
      <p:sp>
        <p:nvSpPr>
          <p:cNvPr id="4" name="Footer Placeholder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AAAAG41AABIEgAAQDgAABAAAAAmAAAACAAAAAEAAAAAAAAA"/>
              </a:ext>
            </a:extLst>
          </p:cNvSpPr>
          <p:nvPr>
            <p:ph type="ftr" sz="quarter" idx="11"/>
          </p:nvPr>
        </p:nvSpPr>
        <p:spPr>
          <a:xfrm>
            <a:off x="0" y="8685530"/>
            <a:ext cx="2971800" cy="458470"/>
          </a:xfrm>
        </p:spPr>
        <p:txBody>
          <a:bodyPr/>
          <a:lstStyle/>
          <a:p>
            <a:pPr>
              <a:defRPr lang="en-us"/>
            </a:pPr>
            <a:endParaRPr/>
          </a:p>
        </p:txBody>
      </p:sp>
      <p:sp>
        <p:nvSpPr>
          <p:cNvPr id="5" name="Slide Number Placeholder 4"/>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RsZX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8BEC-A2D2-EA7D-9C07-5428C5496A01}" type="slidenum">
              <a:t>22</a:t>
            </a:fld>
            <a:endParaRPr/>
          </a:p>
        </p:txBody>
      </p:sp>
    </p:spTree>
    <p:extLst>
      <p:ext uri="{BB962C8B-B14F-4D97-AF65-F5344CB8AC3E}">
        <p14:creationId xmlns:p14="http://schemas.microsoft.com/office/powerpoint/2010/main" val="3833478288"/>
      </p:ext>
    </p:extLst>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NoY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dirty="0"/>
          </a:p>
        </p:txBody>
      </p:sp>
      <p:sp>
        <p:nvSpPr>
          <p:cNvPr id="4" name="Footer Placeholder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AAAAG41AABIEgAAQDgAABAAAAAmAAAACAAAAAEAAAAAAAAA"/>
              </a:ext>
            </a:extLst>
          </p:cNvSpPr>
          <p:nvPr>
            <p:ph type="ftr" sz="quarter" idx="11"/>
          </p:nvPr>
        </p:nvSpPr>
        <p:spPr>
          <a:xfrm>
            <a:off x="0" y="8685530"/>
            <a:ext cx="2971800" cy="458470"/>
          </a:xfrm>
        </p:spPr>
        <p:txBody>
          <a:bodyPr/>
          <a:lstStyle/>
          <a:p>
            <a:pPr>
              <a:defRPr lang="en-us"/>
            </a:pPr>
            <a:endParaRPr/>
          </a:p>
        </p:txBody>
      </p:sp>
      <p:sp>
        <p:nvSpPr>
          <p:cNvPr id="5" name="Slide Number Placeholder 4"/>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RsZX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8BEC-A2D2-EA7D-9C07-5428C5496A01}" type="slidenum">
              <a:t>23</a:t>
            </a:fld>
            <a:endParaRPr/>
          </a:p>
        </p:txBody>
      </p:sp>
    </p:spTree>
    <p:extLst>
      <p:ext uri="{BB962C8B-B14F-4D97-AF65-F5344CB8AC3E}">
        <p14:creationId xmlns:p14="http://schemas.microsoft.com/office/powerpoint/2010/main" val="4255930852"/>
      </p:ext>
    </p:extLst>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dirty="0"/>
          </a:p>
        </p:txBody>
      </p:sp>
      <p:sp>
        <p:nvSpPr>
          <p:cNvPr id="4" name="Slide Number Placeholder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A35F-11D2-EA55-9C07-E700ED496AB2}" type="slidenum">
              <a:t>24</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000" b="0" i="0" dirty="0">
                <a:solidFill>
                  <a:srgbClr val="D1D5DB"/>
                </a:solidFill>
                <a:effectLst/>
                <a:latin typeface="Söhne"/>
              </a:rPr>
              <a:t>Bounded rationality refers to the idea that individuals have limited cognitive resources and can only take into account a limited amount of information when updating their opinions. Confirmation bias refers to the tendency of individuals to seek out and give more weight to information that confirms their existing beliefs.</a:t>
            </a:r>
          </a:p>
          <a:p>
            <a:pPr marL="228600" indent="-228600">
              <a:buAutoNum type="arabicPeriod"/>
            </a:pPr>
            <a:r>
              <a:rPr lang="en-US" sz="1000" b="0" i="0" dirty="0">
                <a:solidFill>
                  <a:srgbClr val="D1D5DB"/>
                </a:solidFill>
                <a:effectLst/>
                <a:latin typeface="Söhne"/>
              </a:rPr>
              <a:t>Demographic characteristics can have a significant impact on cognitive behaviors related to opinion formation and decision-making. For example, individuals with conservative political views may be more likely to rely on their existing beliefs and values when making decisions, while individuals with liberal political views may be more open to new information and perspectives.</a:t>
            </a:r>
          </a:p>
          <a:p>
            <a:pPr marL="228600" indent="-228600">
              <a:buAutoNum type="arabicPeriod"/>
            </a:pPr>
            <a:r>
              <a:rPr lang="en-US" sz="1000" b="0" i="0" dirty="0">
                <a:solidFill>
                  <a:srgbClr val="D1D5DB"/>
                </a:solidFill>
                <a:effectLst/>
                <a:latin typeface="Söhne"/>
              </a:rPr>
              <a:t>Overall, the outcome of bounded confidence in opinion dynamics models can be complex and depend on a variety of factors. However, polarization and fragmentation are two common outcomes</a:t>
            </a:r>
            <a:endParaRPr lang="en-US" sz="1000" dirty="0"/>
          </a:p>
        </p:txBody>
      </p:sp>
      <p:sp>
        <p:nvSpPr>
          <p:cNvPr id="4" name="Slide Number Placeholder 3"/>
          <p:cNvSpPr>
            <a:spLocks noGrp="1"/>
          </p:cNvSpPr>
          <p:nvPr>
            <p:ph type="sldNum" sz="quarter" idx="5"/>
          </p:nvPr>
        </p:nvSpPr>
        <p:spPr/>
        <p:txBody>
          <a:bodyPr/>
          <a:lstStyle/>
          <a:p>
            <a:fld id="{F5A24F7D-2FF9-E840-B2C9-7D4001F93C29}" type="slidenum">
              <a:rPr lang="en-US" smtClean="0"/>
              <a:t>27</a:t>
            </a:fld>
            <a:endParaRPr lang="en-US"/>
          </a:p>
        </p:txBody>
      </p:sp>
      <p:sp>
        <p:nvSpPr>
          <p:cNvPr id="5" name="Footer Placeholder 4">
            <a:extLst>
              <a:ext uri="{FF2B5EF4-FFF2-40B4-BE49-F238E27FC236}">
                <a16:creationId xmlns:a16="http://schemas.microsoft.com/office/drawing/2014/main" id="{C98FC3B3-707E-D87D-E2C6-728E7A4A86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1519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2</a:t>
            </a:fld>
            <a:endParaRPr lang="en-US"/>
          </a:p>
        </p:txBody>
      </p:sp>
    </p:spTree>
    <p:extLst>
      <p:ext uri="{BB962C8B-B14F-4D97-AF65-F5344CB8AC3E}">
        <p14:creationId xmlns:p14="http://schemas.microsoft.com/office/powerpoint/2010/main" val="3858115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000" b="0" i="0" dirty="0">
                <a:solidFill>
                  <a:srgbClr val="D1D5DB"/>
                </a:solidFill>
                <a:effectLst/>
                <a:latin typeface="Söhne"/>
              </a:rPr>
              <a:t>Bounded rationality refers to the idea that individuals have limited cognitive resources and can only take into account a limited amount of information when updating their opinions. Confirmation bias refers to the tendency of individuals to seek out and give more weight to that confirms their existing beliefs.</a:t>
            </a:r>
          </a:p>
          <a:p>
            <a:pPr marL="228600" indent="-228600">
              <a:buAutoNum type="arabicPeriod"/>
            </a:pPr>
            <a:r>
              <a:rPr lang="en-US" sz="1000" b="0" i="0" dirty="0">
                <a:solidFill>
                  <a:srgbClr val="D1D5DB"/>
                </a:solidFill>
                <a:effectLst/>
                <a:latin typeface="Söhne"/>
              </a:rPr>
              <a:t>Demographic characteristics can have a significant impact on cognitive behaviors related to opinion formation and decision-making. For example, individuals with conservative political views may be more likely to rely on their existing beliefs and values when making decisions, while individuals with liberal political views may be more open to new information and perspectives.</a:t>
            </a:r>
          </a:p>
          <a:p>
            <a:pPr marL="228600" indent="-228600">
              <a:buAutoNum type="arabicPeriod"/>
            </a:pPr>
            <a:r>
              <a:rPr lang="en-US" sz="1000" b="0" i="0" dirty="0">
                <a:solidFill>
                  <a:srgbClr val="D1D5DB"/>
                </a:solidFill>
                <a:effectLst/>
                <a:latin typeface="Söhne"/>
              </a:rPr>
              <a:t>Overall, the outcome of bounded confidence in opinion dynamics models can be complex and depend on a variety of factors. However, polarization and fragmentation are two common outcomes</a:t>
            </a:r>
            <a:endParaRPr lang="en-US" sz="1000" dirty="0"/>
          </a:p>
        </p:txBody>
      </p:sp>
      <p:sp>
        <p:nvSpPr>
          <p:cNvPr id="4" name="Slide Number Placeholder 3"/>
          <p:cNvSpPr>
            <a:spLocks noGrp="1"/>
          </p:cNvSpPr>
          <p:nvPr>
            <p:ph type="sldNum" sz="quarter" idx="5"/>
          </p:nvPr>
        </p:nvSpPr>
        <p:spPr/>
        <p:txBody>
          <a:bodyPr/>
          <a:lstStyle/>
          <a:p>
            <a:fld id="{F5A24F7D-2FF9-E840-B2C9-7D4001F93C29}" type="slidenum">
              <a:rPr lang="en-US" smtClean="0"/>
              <a:t>28</a:t>
            </a:fld>
            <a:endParaRPr lang="en-US"/>
          </a:p>
        </p:txBody>
      </p:sp>
      <p:sp>
        <p:nvSpPr>
          <p:cNvPr id="5" name="Footer Placeholder 4">
            <a:extLst>
              <a:ext uri="{FF2B5EF4-FFF2-40B4-BE49-F238E27FC236}">
                <a16:creationId xmlns:a16="http://schemas.microsoft.com/office/drawing/2014/main" id="{C98FC3B3-707E-D87D-E2C6-728E7A4A86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72790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0F46-FD8C-2FF1-A198-5AFDFBC2E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630F9-BA9C-6A08-C991-F3BF5B704E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C7DD5-7BC9-3F01-E679-9C59B1E7496E}"/>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2BE42709-DB64-666E-D600-2351283EB3D7}"/>
              </a:ext>
            </a:extLst>
          </p:cNvPr>
          <p:cNvSpPr>
            <a:spLocks noGrp="1"/>
          </p:cNvSpPr>
          <p:nvPr>
            <p:ph type="sldNum" sz="quarter" idx="5"/>
          </p:nvPr>
        </p:nvSpPr>
        <p:spPr/>
        <p:txBody>
          <a:bodyPr/>
          <a:lstStyle/>
          <a:p>
            <a:fld id="{F5A24F7D-2FF9-E840-B2C9-7D4001F93C29}" type="slidenum">
              <a:rPr lang="en-US" smtClean="0"/>
              <a:t>29</a:t>
            </a:fld>
            <a:endParaRPr lang="en-US"/>
          </a:p>
        </p:txBody>
      </p:sp>
      <p:sp>
        <p:nvSpPr>
          <p:cNvPr id="5" name="Footer Placeholder 4">
            <a:extLst>
              <a:ext uri="{FF2B5EF4-FFF2-40B4-BE49-F238E27FC236}">
                <a16:creationId xmlns:a16="http://schemas.microsoft.com/office/drawing/2014/main" id="{F5D15114-3883-5D4F-3E9F-E6F4B498BCC7}"/>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71552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48A-8D6F-3C87-5735-88A18852F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15C888-BB1F-CE56-2CBE-EC08ED217D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BF812-877E-5EF5-0598-317035290D98}"/>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7B6D5BC1-F00F-6707-B036-82C48CFCA734}"/>
              </a:ext>
            </a:extLst>
          </p:cNvPr>
          <p:cNvSpPr>
            <a:spLocks noGrp="1"/>
          </p:cNvSpPr>
          <p:nvPr>
            <p:ph type="sldNum" sz="quarter" idx="5"/>
          </p:nvPr>
        </p:nvSpPr>
        <p:spPr/>
        <p:txBody>
          <a:bodyPr/>
          <a:lstStyle/>
          <a:p>
            <a:fld id="{F5A24F7D-2FF9-E840-B2C9-7D4001F93C29}" type="slidenum">
              <a:rPr lang="en-US" smtClean="0"/>
              <a:t>30</a:t>
            </a:fld>
            <a:endParaRPr lang="en-US"/>
          </a:p>
        </p:txBody>
      </p:sp>
      <p:sp>
        <p:nvSpPr>
          <p:cNvPr id="5" name="Footer Placeholder 4">
            <a:extLst>
              <a:ext uri="{FF2B5EF4-FFF2-40B4-BE49-F238E27FC236}">
                <a16:creationId xmlns:a16="http://schemas.microsoft.com/office/drawing/2014/main" id="{0CAA208B-B6DC-4373-6B88-BC0E139FFBF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4827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9EFF6-8EBE-6168-B0D8-AC0B2694D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1D2BD-8EF4-598F-CEF0-31A995F64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24AC-5560-FF72-841A-4ACB35417A52}"/>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62E96361-B907-4B3C-E57A-C15462360CCF}"/>
              </a:ext>
            </a:extLst>
          </p:cNvPr>
          <p:cNvSpPr>
            <a:spLocks noGrp="1"/>
          </p:cNvSpPr>
          <p:nvPr>
            <p:ph type="sldNum" sz="quarter" idx="5"/>
          </p:nvPr>
        </p:nvSpPr>
        <p:spPr/>
        <p:txBody>
          <a:bodyPr/>
          <a:lstStyle/>
          <a:p>
            <a:fld id="{F5A24F7D-2FF9-E840-B2C9-7D4001F93C29}" type="slidenum">
              <a:rPr lang="en-US" smtClean="0"/>
              <a:t>31</a:t>
            </a:fld>
            <a:endParaRPr lang="en-US"/>
          </a:p>
        </p:txBody>
      </p:sp>
      <p:sp>
        <p:nvSpPr>
          <p:cNvPr id="5" name="Footer Placeholder 4">
            <a:extLst>
              <a:ext uri="{FF2B5EF4-FFF2-40B4-BE49-F238E27FC236}">
                <a16:creationId xmlns:a16="http://schemas.microsoft.com/office/drawing/2014/main" id="{32805C74-EF65-AD1B-7D21-4CD75C64F73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58738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9EFF6-8EBE-6168-B0D8-AC0B2694D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51D2BD-8EF4-598F-CEF0-31A995F64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24AC-5560-FF72-841A-4ACB35417A52}"/>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62E96361-B907-4B3C-E57A-C15462360CCF}"/>
              </a:ext>
            </a:extLst>
          </p:cNvPr>
          <p:cNvSpPr>
            <a:spLocks noGrp="1"/>
          </p:cNvSpPr>
          <p:nvPr>
            <p:ph type="sldNum" sz="quarter" idx="5"/>
          </p:nvPr>
        </p:nvSpPr>
        <p:spPr/>
        <p:txBody>
          <a:bodyPr/>
          <a:lstStyle/>
          <a:p>
            <a:fld id="{F5A24F7D-2FF9-E840-B2C9-7D4001F93C29}" type="slidenum">
              <a:rPr lang="en-US" smtClean="0"/>
              <a:t>32</a:t>
            </a:fld>
            <a:endParaRPr lang="en-US"/>
          </a:p>
        </p:txBody>
      </p:sp>
      <p:sp>
        <p:nvSpPr>
          <p:cNvPr id="5" name="Footer Placeholder 4">
            <a:extLst>
              <a:ext uri="{FF2B5EF4-FFF2-40B4-BE49-F238E27FC236}">
                <a16:creationId xmlns:a16="http://schemas.microsoft.com/office/drawing/2014/main" id="{32805C74-EF65-AD1B-7D21-4CD75C64F730}"/>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769646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5132-3FC3-4B51-C01B-37FBDAE47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B54186-B4BD-0431-6E90-5731C8A555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FB12D-14D1-1C70-62A5-FD77F288EB27}"/>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A3F84A0F-C463-0C30-2E84-DD61C31D761A}"/>
              </a:ext>
            </a:extLst>
          </p:cNvPr>
          <p:cNvSpPr>
            <a:spLocks noGrp="1"/>
          </p:cNvSpPr>
          <p:nvPr>
            <p:ph type="sldNum" sz="quarter" idx="5"/>
          </p:nvPr>
        </p:nvSpPr>
        <p:spPr/>
        <p:txBody>
          <a:bodyPr/>
          <a:lstStyle/>
          <a:p>
            <a:fld id="{F5A24F7D-2FF9-E840-B2C9-7D4001F93C29}" type="slidenum">
              <a:rPr lang="en-US" smtClean="0"/>
              <a:t>33</a:t>
            </a:fld>
            <a:endParaRPr lang="en-US"/>
          </a:p>
        </p:txBody>
      </p:sp>
      <p:sp>
        <p:nvSpPr>
          <p:cNvPr id="5" name="Footer Placeholder 4">
            <a:extLst>
              <a:ext uri="{FF2B5EF4-FFF2-40B4-BE49-F238E27FC236}">
                <a16:creationId xmlns:a16="http://schemas.microsoft.com/office/drawing/2014/main" id="{7E7DFF4E-CAD9-18BE-D3C8-7CB10BE332EE}"/>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620067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34</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83807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35</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391789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36</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60508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37</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5933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3</a:t>
            </a:fld>
            <a:endParaRPr lang="en-US"/>
          </a:p>
        </p:txBody>
      </p:sp>
    </p:spTree>
    <p:extLst>
      <p:ext uri="{BB962C8B-B14F-4D97-AF65-F5344CB8AC3E}">
        <p14:creationId xmlns:p14="http://schemas.microsoft.com/office/powerpoint/2010/main" val="1212333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38</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511619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39</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832850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40</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367235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41</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34255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42</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26729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43</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110781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44</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502681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45</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54855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46</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1598006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47</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5113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4</a:t>
            </a:fld>
            <a:endParaRPr lang="en-US"/>
          </a:p>
        </p:txBody>
      </p:sp>
    </p:spTree>
    <p:extLst>
      <p:ext uri="{BB962C8B-B14F-4D97-AF65-F5344CB8AC3E}">
        <p14:creationId xmlns:p14="http://schemas.microsoft.com/office/powerpoint/2010/main" val="1103503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FA84A-E210-3E31-968E-51D6EF9D42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E9829-7B7A-40EF-29B2-6CF077B73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F3085-A3B6-D6D8-ECC0-6809601764AC}"/>
              </a:ext>
            </a:extLst>
          </p:cNvPr>
          <p:cNvSpPr>
            <a:spLocks noGrp="1"/>
          </p:cNvSpPr>
          <p:nvPr>
            <p:ph type="body" idx="1"/>
          </p:nvPr>
        </p:nvSpPr>
        <p:spPr/>
        <p:txBody>
          <a:bodyPr/>
          <a:lstStyle/>
          <a:p>
            <a:pPr marL="228600" indent="-228600">
              <a:buAutoNum type="arabicPeriod"/>
            </a:pPr>
            <a:endParaRPr lang="en-US" sz="1000" dirty="0"/>
          </a:p>
        </p:txBody>
      </p:sp>
      <p:sp>
        <p:nvSpPr>
          <p:cNvPr id="4" name="Slide Number Placeholder 3">
            <a:extLst>
              <a:ext uri="{FF2B5EF4-FFF2-40B4-BE49-F238E27FC236}">
                <a16:creationId xmlns:a16="http://schemas.microsoft.com/office/drawing/2014/main" id="{DC23E587-1D24-95D2-90A5-B6CF4D325F27}"/>
              </a:ext>
            </a:extLst>
          </p:cNvPr>
          <p:cNvSpPr>
            <a:spLocks noGrp="1"/>
          </p:cNvSpPr>
          <p:nvPr>
            <p:ph type="sldNum" sz="quarter" idx="5"/>
          </p:nvPr>
        </p:nvSpPr>
        <p:spPr/>
        <p:txBody>
          <a:bodyPr/>
          <a:lstStyle/>
          <a:p>
            <a:fld id="{F5A24F7D-2FF9-E840-B2C9-7D4001F93C29}" type="slidenum">
              <a:rPr lang="en-US" smtClean="0"/>
              <a:t>48</a:t>
            </a:fld>
            <a:endParaRPr lang="en-US"/>
          </a:p>
        </p:txBody>
      </p:sp>
      <p:sp>
        <p:nvSpPr>
          <p:cNvPr id="5" name="Footer Placeholder 4">
            <a:extLst>
              <a:ext uri="{FF2B5EF4-FFF2-40B4-BE49-F238E27FC236}">
                <a16:creationId xmlns:a16="http://schemas.microsoft.com/office/drawing/2014/main" id="{2E4D7074-7558-71EE-C0C4-DCAB44B98F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01123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DC7A-34D2-EA2A-9C07-C27F92496A97}" type="slidenum">
              <a:t>52</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A9E8-A6D2-EA5F-9C07-500AE7496A05}" type="slidenum">
              <a:t>53</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lQ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lQ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FFDE-90D2-EA09-9C07-665CB1496A33}" type="slidenum">
              <a:t>55</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cwNj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4bWw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E6cD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D93B-75D2-EA2F-9C07-837A97496AD6}" type="slidenum">
              <a:t>56</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1lQ2w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C6B4-FAD2-EA30-9C07-0C6588496A59}" type="slidenum">
              <a:t>57</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lQ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9910-5ED2-EA6F-9C07-A83AD7496AFD}" type="slidenum">
              <a:t>58</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lQ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9910-5ED2-EA6F-9C07-A83AD7496AFD}" type="slidenum">
              <a:t>59</a:t>
            </a:fld>
            <a:endParaRPr/>
          </a:p>
        </p:txBody>
      </p:sp>
    </p:spTree>
    <p:extLst>
      <p:ext uri="{BB962C8B-B14F-4D97-AF65-F5344CB8AC3E}">
        <p14:creationId xmlns:p14="http://schemas.microsoft.com/office/powerpoint/2010/main" val="1326127023"/>
      </p:ext>
    </p:extLst>
  </p:cSld>
  <p:clrMapOvr>
    <a:overrideClrMapping bg1="lt1" tx1="dk1" bg2="lt2" tx2="dk2" accent1="accent1" accent2="accent2" accent3="accent3" accent4="accent4" accent5="accent5" accent6="accent6" hlink="hlink" folHlink="folHlink"/>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슬라이드 이미지 개체 틀 1"/>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JhUl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E985-CBD2-EA1F-9C07-3D4AA7496A68}" type="slidenum">
              <a:t>60</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ACBAC95F-07EC-8346-B8C2-AD2A14B1DC92}"/>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A3FD06B-A3A5-3F28-30D2-DC92104FE88B}"/>
              </a:ext>
            </a:extLst>
          </p:cNvPr>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6F981F85-0156-7CD9-27B9-356F10D9F02C}"/>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n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F63D2154-459D-5764-6B03-53311DAC3985}"/>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D4A-04D2-EA4B-9C07-F21EF3496AA7}" type="slidenum">
              <a:t>61</a:t>
            </a:fld>
            <a:endParaRPr/>
          </a:p>
        </p:txBody>
      </p:sp>
    </p:spTree>
    <p:extLst>
      <p:ext uri="{BB962C8B-B14F-4D97-AF65-F5344CB8AC3E}">
        <p14:creationId xmlns:p14="http://schemas.microsoft.com/office/powerpoint/2010/main" val="3825604068"/>
      </p:ext>
    </p:extLst>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5</a:t>
            </a:fld>
            <a:endParaRPr lang="en-US"/>
          </a:p>
        </p:txBody>
      </p:sp>
    </p:spTree>
    <p:extLst>
      <p:ext uri="{BB962C8B-B14F-4D97-AF65-F5344CB8AC3E}">
        <p14:creationId xmlns:p14="http://schemas.microsoft.com/office/powerpoint/2010/main" val="28787003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0D6F7ECC-01D5-0CD5-5460-7A8F57BBB96E}"/>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ED9E0114-FF3F-AA6E-E927-CA46F263F2F2}"/>
              </a:ext>
            </a:extLst>
          </p:cNvPr>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4F3C1551-74AA-C05D-B822-B5EDBA06ED3A}"/>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FD41E3B6-F566-CE39-6562-CE3450BB899D}"/>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62</a:t>
            </a:fld>
            <a:endParaRPr/>
          </a:p>
        </p:txBody>
      </p:sp>
    </p:spTree>
    <p:extLst>
      <p:ext uri="{BB962C8B-B14F-4D97-AF65-F5344CB8AC3E}">
        <p14:creationId xmlns:p14="http://schemas.microsoft.com/office/powerpoint/2010/main" val="3141616937"/>
      </p:ext>
    </p:extLst>
  </p:cSld>
  <p:clrMapOvr>
    <a:overrideClrMapping bg1="lt1" tx1="dk1" bg2="lt2" tx2="dk2" accent1="accent1" accent2="accent2" accent3="accent3" accent4="accent4" accent5="accent5" accent6="accent6" hlink="hlink" folHlink="folHlink"/>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507949A-EDD4-B0F1-E07D-F2AB387D1C04}"/>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5E5BCAC1-2A2B-3BC4-719C-A58B201DF61D}"/>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0902D6B3-1EC3-5E46-3C04-CA8382C86A12}"/>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n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242B9903-3E95-FCBF-5322-6CDE2AB2223D}"/>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D4A-04D2-EA4B-9C07-F21EF3496AA7}" type="slidenum">
              <a:t>63</a:t>
            </a:fld>
            <a:endParaRPr/>
          </a:p>
        </p:txBody>
      </p:sp>
    </p:spTree>
    <p:extLst>
      <p:ext uri="{BB962C8B-B14F-4D97-AF65-F5344CB8AC3E}">
        <p14:creationId xmlns:p14="http://schemas.microsoft.com/office/powerpoint/2010/main" val="1115260059"/>
      </p:ext>
    </p:extLst>
  </p:cSld>
  <p:clrMapOvr>
    <a:overrideClrMapping bg1="lt1" tx1="dk1" bg2="lt2" tx2="dk2" accent1="accent1" accent2="accent2" accent3="accent3" accent4="accent4" accent5="accent5" accent6="accent6" hlink="hlink" folHlink="folHlink"/>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28653EE5-C243-56F9-1925-6F5A6C29231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F7E96521-1741-0084-3540-9C84946B7FF5}"/>
              </a:ext>
            </a:extLst>
          </p:cNvPr>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4FA4E979-CF71-2F4A-9145-8EC285DEDDDA}"/>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69A32D8F-61DC-3D0B-CF4C-45B722132C35}"/>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64</a:t>
            </a:fld>
            <a:endParaRPr/>
          </a:p>
        </p:txBody>
      </p:sp>
    </p:spTree>
    <p:extLst>
      <p:ext uri="{BB962C8B-B14F-4D97-AF65-F5344CB8AC3E}">
        <p14:creationId xmlns:p14="http://schemas.microsoft.com/office/powerpoint/2010/main" val="1893867335"/>
      </p:ext>
    </p:extLst>
  </p:cSld>
  <p:clrMapOvr>
    <a:overrideClrMapping bg1="lt1" tx1="dk1" bg2="lt2" tx2="dk2" accent1="accent1" accent2="accent2" accent3="accent3" accent4="accent4" accent5="accent5" accent6="accent6" hlink="hlink" folHlink="folHlink"/>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D8B6161D-4D47-FFEF-E549-CB0A7094F92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A55D04B-CB60-CC16-33CA-2D808C04CB3F}"/>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ACAF13CD-9373-CCD8-F928-42F9C0DADFC0}"/>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n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D45F0370-D2AC-8FDE-58DD-2FC583FDA7C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AEAAAAAAAAAAAAAAAAAAAAAAAAAAAAAAAAAAAAAAAAAAAAAAAB/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D4A-04D2-EA4B-9C07-F21EF3496AA7}" type="slidenum">
              <a:t>65</a:t>
            </a:fld>
            <a:endParaRPr/>
          </a:p>
        </p:txBody>
      </p:sp>
    </p:spTree>
    <p:extLst>
      <p:ext uri="{BB962C8B-B14F-4D97-AF65-F5344CB8AC3E}">
        <p14:creationId xmlns:p14="http://schemas.microsoft.com/office/powerpoint/2010/main" val="561394599"/>
      </p:ext>
    </p:extLst>
  </p:cSld>
  <p:clrMapOvr>
    <a:overrideClrMapping bg1="lt1" tx1="dk1" bg2="lt2" tx2="dk2" accent1="accent1" accent2="accent2" accent3="accent3" accent4="accent4" accent5="accent5" accent6="accent6" hlink="hlink" folHlink="folHlink"/>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66</a:t>
            </a:fld>
            <a:endParaRPr/>
          </a:p>
        </p:txBody>
      </p:sp>
    </p:spTree>
    <p:extLst>
      <p:ext uri="{BB962C8B-B14F-4D97-AF65-F5344CB8AC3E}">
        <p14:creationId xmlns:p14="http://schemas.microsoft.com/office/powerpoint/2010/main" val="3946217150"/>
      </p:ext>
    </p:extLst>
  </p:cSld>
  <p:clrMapOvr>
    <a:overrideClrMapping bg1="lt1" tx1="dk1" bg2="lt2" tx2="dk2" accent1="accent1" accent2="accent2" accent3="accent3" accent4="accent4" accent5="accent5" accent6="accent6" hlink="hlink" folHlink="folHlink"/>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67</a:t>
            </a:fld>
            <a:endParaRPr/>
          </a:p>
        </p:txBody>
      </p:sp>
    </p:spTree>
    <p:extLst>
      <p:ext uri="{BB962C8B-B14F-4D97-AF65-F5344CB8AC3E}">
        <p14:creationId xmlns:p14="http://schemas.microsoft.com/office/powerpoint/2010/main" val="3248772865"/>
      </p:ext>
    </p:extLst>
  </p:cSld>
  <p:clrMapOvr>
    <a:overrideClrMapping bg1="lt1" tx1="dk1" bg2="lt2" tx2="dk2" accent1="accent1" accent2="accent2" accent3="accent3" accent4="accent4" accent5="accent5" accent6="accent6" hlink="hlink" folHlink="folHlink"/>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68</a:t>
            </a:fld>
            <a:endParaRPr/>
          </a:p>
        </p:txBody>
      </p:sp>
    </p:spTree>
    <p:extLst>
      <p:ext uri="{BB962C8B-B14F-4D97-AF65-F5344CB8AC3E}">
        <p14:creationId xmlns:p14="http://schemas.microsoft.com/office/powerpoint/2010/main" val="3282878454"/>
      </p:ext>
    </p:extLst>
  </p:cSld>
  <p:clrMapOvr>
    <a:overrideClrMapping bg1="lt1" tx1="dk1" bg2="lt2" tx2="dk2" accent1="accent1" accent2="accent2" accent3="accent3" accent4="accent4" accent5="accent5" accent6="accent6" hlink="hlink" folHlink="folHlink"/>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69</a:t>
            </a:fld>
            <a:endParaRPr/>
          </a:p>
        </p:txBody>
      </p:sp>
    </p:spTree>
    <p:extLst>
      <p:ext uri="{BB962C8B-B14F-4D97-AF65-F5344CB8AC3E}">
        <p14:creationId xmlns:p14="http://schemas.microsoft.com/office/powerpoint/2010/main" val="3265360555"/>
      </p:ext>
    </p:extLst>
  </p:cSld>
  <p:clrMapOvr>
    <a:overrideClrMapping bg1="lt1" tx1="dk1" bg2="lt2" tx2="dk2" accent1="accent1" accent2="accent2" accent3="accent3" accent4="accent4" accent5="accent5" accent6="accent6" hlink="hlink" folHlink="folHlink"/>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70</a:t>
            </a:fld>
            <a:endParaRPr/>
          </a:p>
        </p:txBody>
      </p:sp>
    </p:spTree>
    <p:extLst>
      <p:ext uri="{BB962C8B-B14F-4D97-AF65-F5344CB8AC3E}">
        <p14:creationId xmlns:p14="http://schemas.microsoft.com/office/powerpoint/2010/main" val="1787028252"/>
      </p:ext>
    </p:extLst>
  </p:cSld>
  <p:clrMapOvr>
    <a:overrideClrMapping bg1="lt1" tx1="dk1" bg2="lt2" tx2="dk2" accent1="accent1" accent2="accent2" accent3="accent3" accent4="accent4" accent5="accent5" accent6="accent6" hlink="hlink" folHlink="folHlink"/>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71</a:t>
            </a:fld>
            <a:endParaRPr/>
          </a:p>
        </p:txBody>
      </p:sp>
    </p:spTree>
    <p:extLst>
      <p:ext uri="{BB962C8B-B14F-4D97-AF65-F5344CB8AC3E}">
        <p14:creationId xmlns:p14="http://schemas.microsoft.com/office/powerpoint/2010/main" val="84439469"/>
      </p:ext>
    </p:extLst>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6</a:t>
            </a:fld>
            <a:endParaRPr lang="en-US"/>
          </a:p>
        </p:txBody>
      </p:sp>
    </p:spTree>
    <p:extLst>
      <p:ext uri="{BB962C8B-B14F-4D97-AF65-F5344CB8AC3E}">
        <p14:creationId xmlns:p14="http://schemas.microsoft.com/office/powerpoint/2010/main" val="27665223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72</a:t>
            </a:fld>
            <a:endParaRPr/>
          </a:p>
        </p:txBody>
      </p:sp>
    </p:spTree>
    <p:extLst>
      <p:ext uri="{BB962C8B-B14F-4D97-AF65-F5344CB8AC3E}">
        <p14:creationId xmlns:p14="http://schemas.microsoft.com/office/powerpoint/2010/main" val="2686264559"/>
      </p:ext>
    </p:extLst>
  </p:cSld>
  <p:clrMapOvr>
    <a:overrideClrMapping bg1="lt1" tx1="dk1" bg2="lt2" tx2="dk2" accent1="accent1" accent2="accent2" accent3="accent3" accent4="accent4" accent5="accent5" accent6="accent6" hlink="hlink" folHlink="folHlink"/>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73</a:t>
            </a:fld>
            <a:endParaRPr/>
          </a:p>
        </p:txBody>
      </p:sp>
    </p:spTree>
    <p:extLst>
      <p:ext uri="{BB962C8B-B14F-4D97-AF65-F5344CB8AC3E}">
        <p14:creationId xmlns:p14="http://schemas.microsoft.com/office/powerpoint/2010/main" val="1827001164"/>
      </p:ext>
    </p:extLst>
  </p:cSld>
  <p:clrMapOvr>
    <a:overrideClrMapping bg1="lt1" tx1="dk1" bg2="lt2" tx2="dk2" accent1="accent1" accent2="accent2" accent3="accent3" accent4="accent4" accent5="accent5" accent6="accent6" hlink="hlink" folHlink="folHlink"/>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657401E6-A33B-40BC-2102-04B39757D1C9}"/>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B166C18-52AE-00A8-4194-022A9FDB2F0E}"/>
              </a:ext>
            </a:extLst>
          </p:cNvPr>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슬라이드 노트 개체 틀 2">
            <a:extLst>
              <a:ext uri="{FF2B5EF4-FFF2-40B4-BE49-F238E27FC236}">
                <a16:creationId xmlns:a16="http://schemas.microsoft.com/office/drawing/2014/main" id="{21CC8CF9-A4BE-1840-2AFD-8064BA424A98}"/>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슬라이드 번호 개체 틀 3">
            <a:extLst>
              <a:ext uri="{FF2B5EF4-FFF2-40B4-BE49-F238E27FC236}">
                <a16:creationId xmlns:a16="http://schemas.microsoft.com/office/drawing/2014/main" id="{1F8266C6-3C91-82E8-7661-3E7F666A7E57}"/>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939-77D2-EA4F-9C07-811AF7496AD4}" type="slidenum">
              <a:t>74</a:t>
            </a:fld>
            <a:endParaRPr/>
          </a:p>
        </p:txBody>
      </p:sp>
    </p:spTree>
    <p:extLst>
      <p:ext uri="{BB962C8B-B14F-4D97-AF65-F5344CB8AC3E}">
        <p14:creationId xmlns:p14="http://schemas.microsoft.com/office/powerpoint/2010/main" val="1236393577"/>
      </p:ext>
    </p:extLst>
  </p:cSld>
  <p:clrMapOvr>
    <a:overrideClrMapping bg1="lt1" tx1="dk1" bg2="lt2" tx2="dk2" accent1="accent1" accent2="accent2" accent3="accent3" accent4="accent4" accent5="accent5" accent6="accent6" hlink="hlink" folHlink="folHlink"/>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a:p>
        </p:txBody>
      </p:sp>
      <p:sp>
        <p:nvSpPr>
          <p:cNvPr id="4" name="Footer Placeholder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BwaX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AAAAG41AABIEgAAQDgAABAAAAAmAAAACAAAAAEAAAAAAAAA"/>
              </a:ext>
            </a:extLst>
          </p:cNvSpPr>
          <p:nvPr>
            <p:ph type="ftr" sz="quarter" idx="11"/>
          </p:nvPr>
        </p:nvSpPr>
        <p:spPr>
          <a:xfrm>
            <a:off x="0" y="8685530"/>
            <a:ext cx="2971800" cy="458470"/>
          </a:xfrm>
        </p:spPr>
        <p:txBody>
          <a:bodyPr/>
          <a:lstStyle/>
          <a:p>
            <a:pPr>
              <a:defRPr lang="en-us"/>
            </a:pPr>
            <a:endParaRPr/>
          </a:p>
        </p:txBody>
      </p:sp>
      <p:sp>
        <p:nvSpPr>
          <p:cNvPr id="5" name="Slide Number Placeholder 4"/>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B195-DBD2-EA47-9C07-2D12FF496A78}" type="slidenum">
              <a:t>75</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GB" dirty="0"/>
          </a:p>
        </p:txBody>
      </p:sp>
      <p:sp>
        <p:nvSpPr>
          <p:cNvPr id="4" name="Номер слайда 3"/>
          <p:cNvSpPr>
            <a:spLocks noGrp="1"/>
          </p:cNvSpPr>
          <p:nvPr>
            <p:ph type="sldNum" sz="quarter" idx="10"/>
          </p:nvPr>
        </p:nvSpPr>
        <p:spPr/>
        <p:txBody>
          <a:bodyPr/>
          <a:lstStyle/>
          <a:p>
            <a:fld id="{8537D15A-734B-264D-98B9-8B9ED6BF453D}" type="slidenum">
              <a:rPr lang="en-US" smtClean="0"/>
              <a:t>76</a:t>
            </a:fld>
            <a:endParaRPr lang="en-US"/>
          </a:p>
        </p:txBody>
      </p:sp>
    </p:spTree>
    <p:extLst>
      <p:ext uri="{BB962C8B-B14F-4D97-AF65-F5344CB8AC3E}">
        <p14:creationId xmlns:p14="http://schemas.microsoft.com/office/powerpoint/2010/main" val="8342054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77</a:t>
            </a:fld>
            <a:endParaRPr lang="en-US"/>
          </a:p>
        </p:txBody>
      </p:sp>
    </p:spTree>
    <p:extLst>
      <p:ext uri="{BB962C8B-B14F-4D97-AF65-F5344CB8AC3E}">
        <p14:creationId xmlns:p14="http://schemas.microsoft.com/office/powerpoint/2010/main" val="336822030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7D15A-734B-264D-98B9-8B9ED6BF453D}" type="slidenum">
              <a:rPr lang="en-US" smtClean="0"/>
              <a:t>78</a:t>
            </a:fld>
            <a:endParaRPr lang="en-US"/>
          </a:p>
        </p:txBody>
      </p:sp>
    </p:spTree>
    <p:extLst>
      <p:ext uri="{BB962C8B-B14F-4D97-AF65-F5344CB8AC3E}">
        <p14:creationId xmlns:p14="http://schemas.microsoft.com/office/powerpoint/2010/main" val="36097778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74151"/>
                </a:solidFill>
                <a:effectLst/>
                <a:latin typeface="Söhne"/>
              </a:rPr>
              <a:t> In opinion dynamics, selective exposure reinforce bounded confidence by causing individuals to only interact with like-minded individuals and consume information that aligns with their existing beliefs.</a:t>
            </a:r>
          </a:p>
          <a:p>
            <a:br>
              <a:rPr lang="en-US" dirty="0"/>
            </a:br>
            <a:endParaRPr lang="en-US" dirty="0"/>
          </a:p>
        </p:txBody>
      </p:sp>
      <p:sp>
        <p:nvSpPr>
          <p:cNvPr id="4" name="Slide Number Placeholder 3"/>
          <p:cNvSpPr>
            <a:spLocks noGrp="1"/>
          </p:cNvSpPr>
          <p:nvPr>
            <p:ph type="sldNum" sz="quarter" idx="5"/>
          </p:nvPr>
        </p:nvSpPr>
        <p:spPr/>
        <p:txBody>
          <a:bodyPr/>
          <a:lstStyle/>
          <a:p>
            <a:fld id="{F5A24F7D-2FF9-E840-B2C9-7D4001F93C29}" type="slidenum">
              <a:rPr lang="en-US" smtClean="0"/>
              <a:t>79</a:t>
            </a:fld>
            <a:endParaRPr lang="en-US"/>
          </a:p>
        </p:txBody>
      </p:sp>
      <p:sp>
        <p:nvSpPr>
          <p:cNvPr id="5" name="Footer Placeholder 4">
            <a:extLst>
              <a:ext uri="{FF2B5EF4-FFF2-40B4-BE49-F238E27FC236}">
                <a16:creationId xmlns:a16="http://schemas.microsoft.com/office/drawing/2014/main" id="{FFA828C9-C64E-D3FF-E238-63D013206D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252092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374151"/>
                </a:solidFill>
                <a:effectLst/>
                <a:latin typeface="Söhne"/>
              </a:rPr>
              <a:t> In opinion dynamics, selective exposure reinforce bounded confidence by causing individuals to only interact with like-minded individuals and consume information that aligns with their existing beliefs.</a:t>
            </a:r>
          </a:p>
          <a:p>
            <a:br>
              <a:rPr lang="en-US" dirty="0"/>
            </a:br>
            <a:endParaRPr lang="en-US" dirty="0"/>
          </a:p>
        </p:txBody>
      </p:sp>
      <p:sp>
        <p:nvSpPr>
          <p:cNvPr id="4" name="Slide Number Placeholder 3"/>
          <p:cNvSpPr>
            <a:spLocks noGrp="1"/>
          </p:cNvSpPr>
          <p:nvPr>
            <p:ph type="sldNum" sz="quarter" idx="5"/>
          </p:nvPr>
        </p:nvSpPr>
        <p:spPr/>
        <p:txBody>
          <a:bodyPr/>
          <a:lstStyle/>
          <a:p>
            <a:fld id="{F5A24F7D-2FF9-E840-B2C9-7D4001F93C29}" type="slidenum">
              <a:rPr lang="en-US" smtClean="0"/>
              <a:t>80</a:t>
            </a:fld>
            <a:endParaRPr lang="en-US"/>
          </a:p>
        </p:txBody>
      </p:sp>
      <p:sp>
        <p:nvSpPr>
          <p:cNvPr id="5" name="Footer Placeholder 4">
            <a:extLst>
              <a:ext uri="{FF2B5EF4-FFF2-40B4-BE49-F238E27FC236}">
                <a16:creationId xmlns:a16="http://schemas.microsoft.com/office/drawing/2014/main" id="{FFA828C9-C64E-D3FF-E238-63D013206DD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63149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81</a:t>
            </a:fld>
            <a:endParaRPr lang="en-US"/>
          </a:p>
        </p:txBody>
      </p:sp>
    </p:spTree>
    <p:extLst>
      <p:ext uri="{BB962C8B-B14F-4D97-AF65-F5344CB8AC3E}">
        <p14:creationId xmlns:p14="http://schemas.microsoft.com/office/powerpoint/2010/main" val="102263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C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IxMj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B/f38AAAAAA8zMzADAwP8Af39/AAAAAAAAAAAAAAAAAAAAAAAAAAAAIQAAABgAAAAUAAAAOAQAAAgHAAD4JQAABBoAABAAAAAmAAAACAAAAAEAAAAAAAAA"/>
              </a:ext>
            </a:extLst>
          </p:cNvSpPr>
          <p:nvPr>
            <p:ph type="sldImg"/>
          </p:nvPr>
        </p:nvSpPr>
        <p:spPr>
          <a:xfrm>
            <a:off x="685800" y="1143000"/>
            <a:ext cx="5486400" cy="3086100"/>
          </a:xfrm>
        </p:spPr>
      </p:sp>
      <p:sp>
        <p:nvSpPr>
          <p:cNvPr id="3" name="Notes Placeholder 2"/>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90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OAQAABIbAAD4JQAAODEAABAAAAAmAAAACAAAAAEAAAAAAAAA"/>
              </a:ext>
            </a:extLst>
          </p:cNvSpPr>
          <p:nvPr>
            <p:ph type="body" idx="1"/>
          </p:nvPr>
        </p:nvSpPr>
        <p:spPr>
          <a:xfrm>
            <a:off x="685800" y="4400550"/>
            <a:ext cx="5486400" cy="3600450"/>
          </a:xfrm>
        </p:spPr>
        <p:txBody>
          <a:bodyPr/>
          <a:lstStyle/>
          <a:p>
            <a:pPr>
              <a:defRPr lang="en-us"/>
            </a:pPr>
            <a:endParaRPr dirty="0"/>
          </a:p>
        </p:txBody>
      </p:sp>
      <p:sp>
        <p:nvSpPr>
          <p:cNvPr id="4" name="Footer Placeholder 3"/>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JJZD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AAAAAG41AABIEgAAQDgAABAAAAAmAAAACAAAAAEAAAAAAAAA"/>
              </a:ext>
            </a:extLst>
          </p:cNvSpPr>
          <p:nvPr>
            <p:ph type="ftr" sz="quarter" idx="11"/>
          </p:nvPr>
        </p:nvSpPr>
        <p:spPr>
          <a:xfrm>
            <a:off x="0" y="8685530"/>
            <a:ext cx="2971800" cy="458470"/>
          </a:xfrm>
        </p:spPr>
        <p:txBody>
          <a:bodyPr/>
          <a:lstStyle/>
          <a:p>
            <a:pPr>
              <a:defRPr lang="en-us"/>
            </a:pPr>
            <a:endParaRPr/>
          </a:p>
        </p:txBody>
      </p:sp>
      <p:sp>
        <p:nvSpPr>
          <p:cNvPr id="5" name="Slide Number Placeholder 4"/>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C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JsUH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5hcAAG41AAAuKgAAQDgAABAAAAAmAAAACAAAAAEAAAAAAAAA"/>
              </a:ext>
            </a:extLst>
          </p:cNvSpPr>
          <p:nvPr>
            <p:ph type="sldNum" sz="quarter" idx="12"/>
          </p:nvPr>
        </p:nvSpPr>
        <p:spPr>
          <a:xfrm>
            <a:off x="3884930" y="8685530"/>
            <a:ext cx="2971800" cy="458470"/>
          </a:xfrm>
        </p:spPr>
        <p:txBody>
          <a:bodyPr/>
          <a:lstStyle/>
          <a:p>
            <a:pPr>
              <a:defRPr lang="en-us"/>
            </a:pPr>
            <a:fld id="{3FBFD195-DBD2-EA27-9C07-2D729F496A78}" type="slidenum">
              <a:t>8</a:t>
            </a:fld>
            <a:endParaRPr/>
          </a:p>
        </p:txBody>
      </p:sp>
    </p:spTree>
  </p:cSld>
  <p:clrMapOvr>
    <a:overrideClrMapping bg1="lt1" tx1="dk1" bg2="lt2" tx2="dk2" accent1="accent1" accent2="accent2" accent3="accent3" accent4="accent4" accent5="accent5" accent6="accent6" hlink="hlink" folHlink="folHlink"/>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37D15A-734B-264D-98B9-8B9ED6BF453D}" type="slidenum">
              <a:rPr lang="en-US" smtClean="0"/>
              <a:t>84</a:t>
            </a:fld>
            <a:endParaRPr lang="en-US"/>
          </a:p>
        </p:txBody>
      </p:sp>
    </p:spTree>
    <p:extLst>
      <p:ext uri="{BB962C8B-B14F-4D97-AF65-F5344CB8AC3E}">
        <p14:creationId xmlns:p14="http://schemas.microsoft.com/office/powerpoint/2010/main" val="32458764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86</a:t>
            </a:fld>
            <a:endParaRPr lang="en-US"/>
          </a:p>
        </p:txBody>
      </p:sp>
    </p:spTree>
    <p:extLst>
      <p:ext uri="{BB962C8B-B14F-4D97-AF65-F5344CB8AC3E}">
        <p14:creationId xmlns:p14="http://schemas.microsoft.com/office/powerpoint/2010/main" val="3337150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A24F7D-2FF9-E840-B2C9-7D4001F93C29}" type="slidenum">
              <a:rPr lang="en-US" smtClean="0"/>
              <a:t>89</a:t>
            </a:fld>
            <a:endParaRPr lang="en-US"/>
          </a:p>
        </p:txBody>
      </p:sp>
      <p:sp>
        <p:nvSpPr>
          <p:cNvPr id="5" name="Footer Placeholder 4">
            <a:extLst>
              <a:ext uri="{FF2B5EF4-FFF2-40B4-BE49-F238E27FC236}">
                <a16:creationId xmlns:a16="http://schemas.microsoft.com/office/drawing/2014/main" id="{9E14357F-F242-D3EE-EAC8-A5DB7185E7AF}"/>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607530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91</a:t>
            </a:fld>
            <a:endParaRPr lang="en-US"/>
          </a:p>
        </p:txBody>
      </p:sp>
    </p:spTree>
    <p:extLst>
      <p:ext uri="{BB962C8B-B14F-4D97-AF65-F5344CB8AC3E}">
        <p14:creationId xmlns:p14="http://schemas.microsoft.com/office/powerpoint/2010/main" val="19037580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5A24F7D-2FF9-E840-B2C9-7D4001F93C29}" type="slidenum">
              <a:rPr lang="en-US" smtClean="0"/>
              <a:t>92</a:t>
            </a:fld>
            <a:endParaRPr lang="en-US"/>
          </a:p>
        </p:txBody>
      </p:sp>
      <p:sp>
        <p:nvSpPr>
          <p:cNvPr id="5" name="Footer Placeholder 4">
            <a:extLst>
              <a:ext uri="{FF2B5EF4-FFF2-40B4-BE49-F238E27FC236}">
                <a16:creationId xmlns:a16="http://schemas.microsoft.com/office/drawing/2014/main" id="{91835B3D-39A0-E205-1084-61A1D5BD197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0330758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5A24F7D-2FF9-E840-B2C9-7D4001F93C29}" type="slidenum">
              <a:rPr lang="en-US" smtClean="0"/>
              <a:t>93</a:t>
            </a:fld>
            <a:endParaRPr lang="en-US"/>
          </a:p>
        </p:txBody>
      </p:sp>
      <p:sp>
        <p:nvSpPr>
          <p:cNvPr id="5" name="Footer Placeholder 4">
            <a:extLst>
              <a:ext uri="{FF2B5EF4-FFF2-40B4-BE49-F238E27FC236}">
                <a16:creationId xmlns:a16="http://schemas.microsoft.com/office/drawing/2014/main" id="{91835B3D-39A0-E205-1084-61A1D5BD197B}"/>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448304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95</a:t>
            </a:fld>
            <a:endParaRPr lang="en-US"/>
          </a:p>
        </p:txBody>
      </p:sp>
    </p:spTree>
    <p:extLst>
      <p:ext uri="{BB962C8B-B14F-4D97-AF65-F5344CB8AC3E}">
        <p14:creationId xmlns:p14="http://schemas.microsoft.com/office/powerpoint/2010/main" val="34145774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96</a:t>
            </a:fld>
            <a:endParaRPr lang="en-US"/>
          </a:p>
        </p:txBody>
      </p:sp>
    </p:spTree>
    <p:extLst>
      <p:ext uri="{BB962C8B-B14F-4D97-AF65-F5344CB8AC3E}">
        <p14:creationId xmlns:p14="http://schemas.microsoft.com/office/powerpoint/2010/main" val="6689923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97</a:t>
            </a:fld>
            <a:endParaRPr lang="en-US"/>
          </a:p>
        </p:txBody>
      </p:sp>
    </p:spTree>
    <p:extLst>
      <p:ext uri="{BB962C8B-B14F-4D97-AF65-F5344CB8AC3E}">
        <p14:creationId xmlns:p14="http://schemas.microsoft.com/office/powerpoint/2010/main" val="1749777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98</a:t>
            </a:fld>
            <a:endParaRPr lang="en-US"/>
          </a:p>
        </p:txBody>
      </p:sp>
    </p:spTree>
    <p:extLst>
      <p:ext uri="{BB962C8B-B14F-4D97-AF65-F5344CB8AC3E}">
        <p14:creationId xmlns:p14="http://schemas.microsoft.com/office/powerpoint/2010/main" val="3711998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a:t>
            </a:fld>
            <a:endParaRPr lang="en-US"/>
          </a:p>
        </p:txBody>
      </p:sp>
    </p:spTree>
    <p:extLst>
      <p:ext uri="{BB962C8B-B14F-4D97-AF65-F5344CB8AC3E}">
        <p14:creationId xmlns:p14="http://schemas.microsoft.com/office/powerpoint/2010/main" val="28986424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A24F7D-2FF9-E840-B2C9-7D4001F93C29}" type="slidenum">
              <a:rPr lang="en-US" smtClean="0"/>
              <a:t>99</a:t>
            </a:fld>
            <a:endParaRPr lang="en-US"/>
          </a:p>
        </p:txBody>
      </p:sp>
    </p:spTree>
    <p:extLst>
      <p:ext uri="{BB962C8B-B14F-4D97-AF65-F5344CB8AC3E}">
        <p14:creationId xmlns:p14="http://schemas.microsoft.com/office/powerpoint/2010/main" val="19356697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100</a:t>
            </a:fld>
            <a:endParaRPr lang="en-US"/>
          </a:p>
        </p:txBody>
      </p:sp>
    </p:spTree>
    <p:extLst>
      <p:ext uri="{BB962C8B-B14F-4D97-AF65-F5344CB8AC3E}">
        <p14:creationId xmlns:p14="http://schemas.microsoft.com/office/powerpoint/2010/main" val="21169640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101</a:t>
            </a:fld>
            <a:endParaRPr lang="en-US"/>
          </a:p>
        </p:txBody>
      </p:sp>
    </p:spTree>
    <p:extLst>
      <p:ext uri="{BB962C8B-B14F-4D97-AF65-F5344CB8AC3E}">
        <p14:creationId xmlns:p14="http://schemas.microsoft.com/office/powerpoint/2010/main" val="8211913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102</a:t>
            </a:fld>
            <a:endParaRPr lang="en-US"/>
          </a:p>
        </p:txBody>
      </p:sp>
    </p:spTree>
    <p:extLst>
      <p:ext uri="{BB962C8B-B14F-4D97-AF65-F5344CB8AC3E}">
        <p14:creationId xmlns:p14="http://schemas.microsoft.com/office/powerpoint/2010/main" val="38551889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103</a:t>
            </a:fld>
            <a:endParaRPr lang="en-US"/>
          </a:p>
        </p:txBody>
      </p:sp>
    </p:spTree>
    <p:extLst>
      <p:ext uri="{BB962C8B-B14F-4D97-AF65-F5344CB8AC3E}">
        <p14:creationId xmlns:p14="http://schemas.microsoft.com/office/powerpoint/2010/main" val="11482911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104</a:t>
            </a:fld>
            <a:endParaRPr lang="en-US"/>
          </a:p>
        </p:txBody>
      </p:sp>
    </p:spTree>
    <p:extLst>
      <p:ext uri="{BB962C8B-B14F-4D97-AF65-F5344CB8AC3E}">
        <p14:creationId xmlns:p14="http://schemas.microsoft.com/office/powerpoint/2010/main" val="13681387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105</a:t>
            </a:fld>
            <a:endParaRPr lang="en-US"/>
          </a:p>
        </p:txBody>
      </p:sp>
    </p:spTree>
    <p:extLst>
      <p:ext uri="{BB962C8B-B14F-4D97-AF65-F5344CB8AC3E}">
        <p14:creationId xmlns:p14="http://schemas.microsoft.com/office/powerpoint/2010/main" val="18907005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106</a:t>
            </a:fld>
            <a:endParaRPr lang="en-US"/>
          </a:p>
        </p:txBody>
      </p:sp>
    </p:spTree>
    <p:extLst>
      <p:ext uri="{BB962C8B-B14F-4D97-AF65-F5344CB8AC3E}">
        <p14:creationId xmlns:p14="http://schemas.microsoft.com/office/powerpoint/2010/main" val="31473705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107</a:t>
            </a:fld>
            <a:endParaRPr lang="en-US"/>
          </a:p>
        </p:txBody>
      </p:sp>
    </p:spTree>
    <p:extLst>
      <p:ext uri="{BB962C8B-B14F-4D97-AF65-F5344CB8AC3E}">
        <p14:creationId xmlns:p14="http://schemas.microsoft.com/office/powerpoint/2010/main" val="54151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37D15A-734B-264D-98B9-8B9ED6BF453D}" type="slidenum">
              <a:rPr lang="en-US" smtClean="0"/>
              <a:t>11</a:t>
            </a:fld>
            <a:endParaRPr lang="en-US"/>
          </a:p>
        </p:txBody>
      </p:sp>
    </p:spTree>
    <p:extLst>
      <p:ext uri="{BB962C8B-B14F-4D97-AF65-F5344CB8AC3E}">
        <p14:creationId xmlns:p14="http://schemas.microsoft.com/office/powerpoint/2010/main" val="129585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4000"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800" b="0"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1800" b="0" i="1">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981907" y="1818639"/>
            <a:ext cx="3900170" cy="3622675"/>
          </a:xfrm>
          <a:prstGeom prst="rect">
            <a:avLst/>
          </a:prstGeom>
        </p:spPr>
        <p:txBody>
          <a:bodyPr wrap="square" lIns="0" tIns="0" rIns="0" bIns="0">
            <a:spAutoFit/>
          </a:bodyPr>
          <a:lstStyle>
            <a:lvl1pPr>
              <a:defRPr sz="2500" b="1" i="0">
                <a:solidFill>
                  <a:schemeClr val="tx1"/>
                </a:solidFill>
                <a:latin typeface="Arial"/>
                <a:cs typeface="Arial"/>
              </a:defRPr>
            </a:lvl1pPr>
          </a:lstStyle>
          <a:p>
            <a:endParaRPr/>
          </a:p>
        </p:txBody>
      </p:sp>
      <p:sp>
        <p:nvSpPr>
          <p:cNvPr id="4" name="Holder 4"/>
          <p:cNvSpPr>
            <a:spLocks noGrp="1"/>
          </p:cNvSpPr>
          <p:nvPr>
            <p:ph sz="half" idx="3"/>
          </p:nvPr>
        </p:nvSpPr>
        <p:spPr>
          <a:xfrm>
            <a:off x="7606624" y="1818639"/>
            <a:ext cx="4516755" cy="3796665"/>
          </a:xfrm>
          <a:prstGeom prst="rect">
            <a:avLst/>
          </a:prstGeom>
        </p:spPr>
        <p:txBody>
          <a:bodyPr wrap="square" lIns="0" tIns="0" rIns="0" bIns="0">
            <a:spAutoFit/>
          </a:bodyPr>
          <a:lstStyle>
            <a:lvl1pPr>
              <a:defRPr sz="2500" b="1"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02FD29B-8F43-774F-8A84-F642A088A99B}" type="datetime1">
              <a:rPr lang="en-US" smtClean="0"/>
              <a:t>5/15/26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83B1033C-B884-8F49-B37F-691C000BAE25}" type="slidenum">
              <a:rPr lang="en-US" smtClean="0"/>
              <a:t>‹#›</a:t>
            </a:fld>
            <a:endParaRPr lang="en-US"/>
          </a:p>
        </p:txBody>
      </p:sp>
    </p:spTree>
    <p:extLst>
      <p:ext uri="{BB962C8B-B14F-4D97-AF65-F5344CB8AC3E}">
        <p14:creationId xmlns:p14="http://schemas.microsoft.com/office/powerpoint/2010/main" val="2663928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빈 화면">
    <p:spTree>
      <p:nvGrpSpPr>
        <p:cNvPr id="1" name=""/>
        <p:cNvGrpSpPr/>
        <p:nvPr/>
      </p:nvGrpSpPr>
      <p:grpSpPr>
        <a:xfrm>
          <a:off x="0" y="0"/>
          <a:ext cx="0" cy="0"/>
          <a:chOff x="0" y="0"/>
          <a:chExt cx="0" cy="0"/>
        </a:xfrm>
      </p:grpSpPr>
      <p:sp>
        <p:nvSpPr>
          <p:cNvPr id="2" name="날짜 개체 틀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KAUAABonAAAIFgAAWSkAABAAAAAmAAAACAAAAAAAAAAAAAAA"/>
              </a:ext>
            </a:extLst>
          </p:cNvSpPr>
          <p:nvPr>
            <p:ph type="dt" sz="half" idx="10"/>
          </p:nvPr>
        </p:nvSpPr>
        <p:spPr/>
        <p:txBody>
          <a:bodyPr/>
          <a:lstStyle/>
          <a:p>
            <a:pPr>
              <a:defRPr lang="en-us"/>
            </a:pPr>
            <a:fld id="{3FBFABA8-E6D2-EA5D-9C07-1008E5496A45}" type="datetime1">
              <a:t>5/15/26</a:t>
            </a:fld>
            <a:endParaRPr/>
          </a:p>
        </p:txBody>
      </p:sp>
      <p:sp>
        <p:nvSpPr>
          <p:cNvPr id="3" name="바닥글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2BgAABonAAAoMgAAWSkAABAAAAAmAAAACAAAAAAAAAAAAAAA"/>
              </a:ext>
            </a:extLst>
          </p:cNvSpPr>
          <p:nvPr>
            <p:ph type="ftr" sz="quarter" idx="11"/>
          </p:nvPr>
        </p:nvSpPr>
        <p:spPr/>
        <p:txBody>
          <a:bodyPr/>
          <a:lstStyle/>
          <a:p>
            <a:pPr>
              <a:defRPr lang="en-us"/>
            </a:pPr>
            <a:endParaRPr/>
          </a:p>
        </p:txBody>
      </p:sp>
      <p:sp>
        <p:nvSpPr>
          <p:cNvPr id="4"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inTw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BQAAAAEAAAAAAAAAAAAAAAAAAAAAAAAAAAAAAAAAAAAAAAAAAAAAAAJ/f38AAAAAA8zMzADAwP8Af39/AAAAAAAAAAAAAAAAAAAAAAAAAAAAIQAAABgAAAAUAAAA+DQAABonAADYRQAAWSkAABAAAAAmAAAACAAAAAAAAAAAAAAA"/>
              </a:ext>
            </a:extLst>
          </p:cNvSpPr>
          <p:nvPr>
            <p:ph type="sldNum" sz="quarter" idx="12"/>
          </p:nvPr>
        </p:nvSpPr>
        <p:spPr/>
        <p:txBody>
          <a:bodyPr/>
          <a:lstStyle/>
          <a:p>
            <a:pPr>
              <a:defRPr lang="en-us"/>
            </a:pPr>
            <a:fld id="{3FBFE89A-D4D2-EA1E-9C07-224BA6496A77}" type="slidenum">
              <a:t>‹#›</a:t>
            </a:fld>
            <a:endParaRPr/>
          </a:p>
        </p:txBody>
      </p:sp>
    </p:spTree>
    <p:extLst>
      <p:ext uri="{BB962C8B-B14F-4D97-AF65-F5344CB8AC3E}">
        <p14:creationId xmlns:p14="http://schemas.microsoft.com/office/powerpoint/2010/main" val="3496959673"/>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7000">
              <a:schemeClr val="accent3">
                <a:alpha val="0"/>
                <a:lumMod val="47079"/>
              </a:schemeClr>
            </a:gs>
            <a:gs pos="13000">
              <a:srgbClr val="008233">
                <a:alpha val="9014"/>
                <a:lumMod val="97000"/>
                <a:lumOff val="3000"/>
              </a:srgbClr>
            </a:gs>
          </a:gsLst>
          <a:lin ang="15600000" scaled="0"/>
          <a:tileRect/>
        </a:gra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7338" y="74676"/>
            <a:ext cx="8305166" cy="972311"/>
          </a:xfrm>
          <a:prstGeom prst="rect">
            <a:avLst/>
          </a:prstGeom>
        </p:spPr>
        <p:txBody>
          <a:bodyPr wrap="square" lIns="0" tIns="0" rIns="0" bIns="0">
            <a:spAutoFit/>
          </a:bodyPr>
          <a:lstStyle>
            <a:lvl1pPr>
              <a:defRPr sz="40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655751" y="3169411"/>
            <a:ext cx="6886575" cy="2272029"/>
          </a:xfrm>
          <a:prstGeom prst="rect">
            <a:avLst/>
          </a:prstGeom>
        </p:spPr>
        <p:txBody>
          <a:bodyPr wrap="square" lIns="0" tIns="0" rIns="0" bIns="0">
            <a:spAutoFit/>
          </a:bodyPr>
          <a:lstStyle>
            <a:lvl1pPr>
              <a:defRPr sz="1800" b="0" i="1">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5/15/26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218.gif"/><Relationship Id="rId5" Type="http://schemas.openxmlformats.org/officeDocument/2006/relationships/image" Target="../media/image217.gif"/><Relationship Id="rId4" Type="http://schemas.openxmlformats.org/officeDocument/2006/relationships/image" Target="../media/image216.png"/></Relationships>
</file>

<file path=ppt/slides/_rels/slide10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222.gif"/><Relationship Id="rId5" Type="http://schemas.openxmlformats.org/officeDocument/2006/relationships/image" Target="../media/image221.png"/><Relationship Id="rId4" Type="http://schemas.openxmlformats.org/officeDocument/2006/relationships/image" Target="../media/image220.gif"/></Relationships>
</file>

<file path=ppt/slides/_rels/slide102.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225.gif"/><Relationship Id="rId4" Type="http://schemas.openxmlformats.org/officeDocument/2006/relationships/image" Target="../media/image224.png"/></Relationships>
</file>

<file path=ppt/slides/_rels/slide10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228.gif"/><Relationship Id="rId4" Type="http://schemas.openxmlformats.org/officeDocument/2006/relationships/image" Target="../media/image227.png"/></Relationships>
</file>

<file path=ppt/slides/_rels/slide10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0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06.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9.gif"/><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gif"/><Relationship Id="rId4" Type="http://schemas.openxmlformats.org/officeDocument/2006/relationships/image" Target="../media/image236.png"/></Relationships>
</file>

<file path=ppt/slides/_rels/slide107.xml.rels><?xml version="1.0" encoding="UTF-8" standalone="yes"?>
<Relationships xmlns="http://schemas.openxmlformats.org/package/2006/relationships"><Relationship Id="rId3" Type="http://schemas.openxmlformats.org/officeDocument/2006/relationships/image" Target="../media/image242.png"/><Relationship Id="rId7" Type="http://schemas.openxmlformats.org/officeDocument/2006/relationships/image" Target="../media/image246.gif"/><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45.png"/><Relationship Id="rId5" Type="http://schemas.openxmlformats.org/officeDocument/2006/relationships/image" Target="../media/image244.gif"/><Relationship Id="rId4" Type="http://schemas.openxmlformats.org/officeDocument/2006/relationships/image" Target="../media/image2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jp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2.png"/><Relationship Id="rId7"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2.xml.rels><?xml version="1.0" encoding="UTF-8" standalone="yes"?>
<Relationships xmlns="http://schemas.openxmlformats.org/package/2006/relationships"><Relationship Id="rId8" Type="http://schemas.openxmlformats.org/officeDocument/2006/relationships/customXml" Target="../ink/ink1.xml"/><Relationship Id="rId13" Type="http://schemas.openxmlformats.org/officeDocument/2006/relationships/customXml" Target="../ink/ink4.xml"/><Relationship Id="rId3" Type="http://schemas.openxmlformats.org/officeDocument/2006/relationships/image" Target="../media/image182.png"/><Relationship Id="rId7" Type="http://schemas.openxmlformats.org/officeDocument/2006/relationships/image" Target="../media/image70.png"/><Relationship Id="rId12" Type="http://schemas.openxmlformats.org/officeDocument/2006/relationships/image" Target="../media/image29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customXml" Target="../ink/ink3.xml"/><Relationship Id="rId5" Type="http://schemas.openxmlformats.org/officeDocument/2006/relationships/image" Target="../media/image63.png"/><Relationship Id="rId10" Type="http://schemas.openxmlformats.org/officeDocument/2006/relationships/customXml" Target="../ink/ink2.xml"/><Relationship Id="rId4" Type="http://schemas.openxmlformats.org/officeDocument/2006/relationships/image" Target="../media/image62.png"/><Relationship Id="rId9" Type="http://schemas.openxmlformats.org/officeDocument/2006/relationships/image" Target="../media/image281.png"/></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82.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1110.png"/><Relationship Id="rId4" Type="http://schemas.openxmlformats.org/officeDocument/2006/relationships/image" Target="../media/image1010.png"/></Relationships>
</file>

<file path=ppt/slides/_rels/slide54.xml.rels><?xml version="1.0" encoding="UTF-8" standalone="yes"?>
<Relationships xmlns="http://schemas.openxmlformats.org/package/2006/relationships"><Relationship Id="rId3" Type="http://schemas.openxmlformats.org/officeDocument/2006/relationships/image" Target="../media/image851.png"/><Relationship Id="rId2" Type="http://schemas.openxmlformats.org/officeDocument/2006/relationships/image" Target="../media/image840.png"/><Relationship Id="rId1" Type="http://schemas.openxmlformats.org/officeDocument/2006/relationships/slideLayout" Target="../slideLayouts/slideLayout7.xml"/><Relationship Id="rId5" Type="http://schemas.openxmlformats.org/officeDocument/2006/relationships/image" Target="../media/image871.png"/><Relationship Id="rId4" Type="http://schemas.openxmlformats.org/officeDocument/2006/relationships/image" Target="../media/image861.png"/></Relationships>
</file>

<file path=ppt/slides/_rels/slide55.xml.rels><?xml version="1.0" encoding="UTF-8" standalone="yes"?>
<Relationships xmlns="http://schemas.openxmlformats.org/package/2006/relationships"><Relationship Id="rId8" Type="http://schemas.openxmlformats.org/officeDocument/2006/relationships/image" Target="../media/image900.png"/><Relationship Id="rId3" Type="http://schemas.openxmlformats.org/officeDocument/2006/relationships/image" Target="../media/image850.png"/><Relationship Id="rId7" Type="http://schemas.openxmlformats.org/officeDocument/2006/relationships/image" Target="../media/image89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image" Target="../media/image870.png"/><Relationship Id="rId4" Type="http://schemas.openxmlformats.org/officeDocument/2006/relationships/image" Target="../media/image860.png"/><Relationship Id="rId9" Type="http://schemas.openxmlformats.org/officeDocument/2006/relationships/image" Target="../media/image910.png"/></Relationships>
</file>

<file path=ppt/slides/_rels/slide5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36.png"/><Relationship Id="rId18" Type="http://schemas.openxmlformats.org/officeDocument/2006/relationships/image" Target="../media/image105.png"/><Relationship Id="rId3" Type="http://schemas.openxmlformats.org/officeDocument/2006/relationships/image" Target="../media/image920.png"/><Relationship Id="rId21" Type="http://schemas.openxmlformats.org/officeDocument/2006/relationships/image" Target="../media/image108.png"/><Relationship Id="rId7" Type="http://schemas.openxmlformats.org/officeDocument/2006/relationships/image" Target="../media/image960.png"/><Relationship Id="rId12" Type="http://schemas.openxmlformats.org/officeDocument/2006/relationships/image" Target="../media/image350.png"/><Relationship Id="rId17" Type="http://schemas.openxmlformats.org/officeDocument/2006/relationships/image" Target="../media/image104.png"/><Relationship Id="rId2" Type="http://schemas.openxmlformats.org/officeDocument/2006/relationships/notesSlide" Target="../notesSlides/notesSlide44.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50.png"/><Relationship Id="rId11" Type="http://schemas.openxmlformats.org/officeDocument/2006/relationships/image" Target="../media/image1000.png"/><Relationship Id="rId5" Type="http://schemas.openxmlformats.org/officeDocument/2006/relationships/image" Target="../media/image940.png"/><Relationship Id="rId15" Type="http://schemas.openxmlformats.org/officeDocument/2006/relationships/image" Target="../media/image102.png"/><Relationship Id="rId10" Type="http://schemas.openxmlformats.org/officeDocument/2006/relationships/image" Target="../media/image990.png"/><Relationship Id="rId19" Type="http://schemas.openxmlformats.org/officeDocument/2006/relationships/image" Target="../media/image106.png"/><Relationship Id="rId4" Type="http://schemas.openxmlformats.org/officeDocument/2006/relationships/image" Target="../media/image930.png"/><Relationship Id="rId9" Type="http://schemas.openxmlformats.org/officeDocument/2006/relationships/image" Target="../media/image980.png"/><Relationship Id="rId1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33.png"/><Relationship Id="rId7"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24.png"/><Relationship Id="rId4" Type="http://schemas.openxmlformats.org/officeDocument/2006/relationships/image" Target="../media/image134.png"/><Relationship Id="rId9" Type="http://schemas.openxmlformats.org/officeDocument/2006/relationships/image" Target="../media/image137.png"/></Relationships>
</file>

<file path=ppt/slides/_rels/slide6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141.png"/><Relationship Id="rId4" Type="http://schemas.openxmlformats.org/officeDocument/2006/relationships/image" Target="../media/image630.png"/></Relationships>
</file>

<file path=ppt/slides/_rels/slide7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7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6.png"/><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51.svg"/><Relationship Id="rId5" Type="http://schemas.openxmlformats.org/officeDocument/2006/relationships/image" Target="../media/image150.png"/><Relationship Id="rId4" Type="http://schemas.openxmlformats.org/officeDocument/2006/relationships/image" Target="../media/image149.svg"/></Relationships>
</file>

<file path=ppt/slides/_rels/slide81.xml.rels><?xml version="1.0" encoding="UTF-8" standalone="yes"?>
<Relationships xmlns="http://schemas.openxmlformats.org/package/2006/relationships"><Relationship Id="rId8" Type="http://schemas.openxmlformats.org/officeDocument/2006/relationships/image" Target="../media/image231.png"/><Relationship Id="rId13" Type="http://schemas.openxmlformats.org/officeDocument/2006/relationships/image" Target="../media/image150.png"/><Relationship Id="rId3" Type="http://schemas.openxmlformats.org/officeDocument/2006/relationships/image" Target="../media/image152.jpg"/><Relationship Id="rId7" Type="http://schemas.microsoft.com/office/2007/relationships/hdphoto" Target="../media/hdphoto5.wdp"/><Relationship Id="rId12" Type="http://schemas.openxmlformats.org/officeDocument/2006/relationships/image" Target="../media/image156.svg"/><Relationship Id="rId17" Type="http://schemas.openxmlformats.org/officeDocument/2006/relationships/image" Target="../media/image300.png"/><Relationship Id="rId2" Type="http://schemas.openxmlformats.org/officeDocument/2006/relationships/notesSlide" Target="../notesSlides/notesSlide69.xml"/><Relationship Id="rId16"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5.png"/><Relationship Id="rId5" Type="http://schemas.openxmlformats.org/officeDocument/2006/relationships/image" Target="../media/image211.png"/><Relationship Id="rId15" Type="http://schemas.openxmlformats.org/officeDocument/2006/relationships/image" Target="../media/image280.png"/><Relationship Id="rId10" Type="http://schemas.openxmlformats.org/officeDocument/2006/relationships/image" Target="../media/image154.png"/><Relationship Id="rId4" Type="http://schemas.openxmlformats.org/officeDocument/2006/relationships/image" Target="../media/image201.png"/><Relationship Id="rId9" Type="http://schemas.openxmlformats.org/officeDocument/2006/relationships/image" Target="../media/image241.png"/><Relationship Id="rId14" Type="http://schemas.openxmlformats.org/officeDocument/2006/relationships/image" Target="../media/image151.svg"/></Relationships>
</file>

<file path=ppt/slides/_rels/slide82.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2.jpg"/></Relationships>
</file>

<file path=ppt/slides/_rels/slide83.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159.png"/><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160.png"/></Relationships>
</file>

<file path=ppt/slides/_rels/slide84.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customXml" Target="../ink/ink11.xml"/><Relationship Id="rId18" Type="http://schemas.openxmlformats.org/officeDocument/2006/relationships/image" Target="../media/image210.png"/><Relationship Id="rId3" Type="http://schemas.openxmlformats.org/officeDocument/2006/relationships/image" Target="../media/image161.png"/><Relationship Id="rId21" Type="http://schemas.openxmlformats.org/officeDocument/2006/relationships/image" Target="../media/image240.png"/><Relationship Id="rId7" Type="http://schemas.openxmlformats.org/officeDocument/2006/relationships/customXml" Target="../ink/ink6.xml"/><Relationship Id="rId12" Type="http://schemas.openxmlformats.org/officeDocument/2006/relationships/customXml" Target="../ink/ink10.xml"/><Relationship Id="rId17" Type="http://schemas.openxmlformats.org/officeDocument/2006/relationships/image" Target="../media/image200.png"/><Relationship Id="rId2" Type="http://schemas.openxmlformats.org/officeDocument/2006/relationships/notesSlide" Target="../notesSlides/notesSlide70.xml"/><Relationship Id="rId16" Type="http://schemas.openxmlformats.org/officeDocument/2006/relationships/customXml" Target="../ink/ink13.xml"/><Relationship Id="rId20" Type="http://schemas.openxmlformats.org/officeDocument/2006/relationships/image" Target="../media/image230.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customXml" Target="../ink/ink9.xml"/><Relationship Id="rId5" Type="http://schemas.openxmlformats.org/officeDocument/2006/relationships/customXml" Target="../ink/ink5.xml"/><Relationship Id="rId15" Type="http://schemas.openxmlformats.org/officeDocument/2006/relationships/customXml" Target="../ink/ink12.xml"/><Relationship Id="rId10" Type="http://schemas.openxmlformats.org/officeDocument/2006/relationships/image" Target="../media/image180.png"/><Relationship Id="rId19" Type="http://schemas.openxmlformats.org/officeDocument/2006/relationships/image" Target="../media/image220.png"/><Relationship Id="rId4" Type="http://schemas.openxmlformats.org/officeDocument/2006/relationships/image" Target="../media/image162.jpg"/><Relationship Id="rId9" Type="http://schemas.openxmlformats.org/officeDocument/2006/relationships/customXml" Target="../ink/ink8.xml"/><Relationship Id="rId14" Type="http://schemas.openxmlformats.org/officeDocument/2006/relationships/image" Target="../media/image190.png"/></Relationships>
</file>

<file path=ppt/slides/_rels/slide8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163.jp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jpg"/><Relationship Id="rId4" Type="http://schemas.openxmlformats.org/officeDocument/2006/relationships/image" Target="../media/image165.png"/></Relationships>
</file>

<file path=ppt/slides/_rels/slide8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jpg"/><Relationship Id="rId7" Type="http://schemas.openxmlformats.org/officeDocument/2006/relationships/image" Target="../media/image149.sv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70.svg"/><Relationship Id="rId10" Type="http://schemas.openxmlformats.org/officeDocument/2006/relationships/image" Target="../media/image173.svg"/><Relationship Id="rId4" Type="http://schemas.openxmlformats.org/officeDocument/2006/relationships/image" Target="../media/image169.png"/><Relationship Id="rId9" Type="http://schemas.openxmlformats.org/officeDocument/2006/relationships/image" Target="../media/image172.svg"/></Relationships>
</file>

<file path=ppt/slides/_rels/slide87.xml.rels><?xml version="1.0" encoding="UTF-8" standalone="yes"?>
<Relationships xmlns="http://schemas.openxmlformats.org/package/2006/relationships"><Relationship Id="rId2" Type="http://schemas.openxmlformats.org/officeDocument/2006/relationships/image" Target="../media/image17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3.svg"/><Relationship Id="rId3" Type="http://schemas.openxmlformats.org/officeDocument/2006/relationships/image" Target="../media/image461.png"/><Relationship Id="rId7" Type="http://schemas.openxmlformats.org/officeDocument/2006/relationships/image" Target="../media/image169.png"/><Relationship Id="rId12" Type="http://schemas.openxmlformats.org/officeDocument/2006/relationships/image" Target="../media/image172.svg"/><Relationship Id="rId2" Type="http://schemas.openxmlformats.org/officeDocument/2006/relationships/image" Target="../media/image451.png"/><Relationship Id="rId1" Type="http://schemas.openxmlformats.org/officeDocument/2006/relationships/slideLayout" Target="../slideLayouts/slideLayout2.xml"/><Relationship Id="rId6" Type="http://schemas.openxmlformats.org/officeDocument/2006/relationships/image" Target="../media/image450.png"/><Relationship Id="rId11" Type="http://schemas.openxmlformats.org/officeDocument/2006/relationships/image" Target="../media/image171.png"/><Relationship Id="rId5" Type="http://schemas.openxmlformats.org/officeDocument/2006/relationships/customXml" Target="../ink/ink14.xml"/><Relationship Id="rId10" Type="http://schemas.openxmlformats.org/officeDocument/2006/relationships/image" Target="../media/image149.svg"/><Relationship Id="rId4" Type="http://schemas.openxmlformats.org/officeDocument/2006/relationships/image" Target="../media/image175.png"/><Relationship Id="rId9" Type="http://schemas.openxmlformats.org/officeDocument/2006/relationships/image" Target="../media/image148.png"/></Relationships>
</file>

<file path=ppt/slides/_rels/slide89.xml.rels><?xml version="1.0" encoding="UTF-8" standalone="yes"?>
<Relationships xmlns="http://schemas.openxmlformats.org/package/2006/relationships"><Relationship Id="rId8" Type="http://schemas.openxmlformats.org/officeDocument/2006/relationships/image" Target="../media/image182.svg"/><Relationship Id="rId3" Type="http://schemas.openxmlformats.org/officeDocument/2006/relationships/image" Target="../media/image176.png"/><Relationship Id="rId7" Type="http://schemas.openxmlformats.org/officeDocument/2006/relationships/image" Target="../media/image18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79.svg"/><Relationship Id="rId5" Type="http://schemas.openxmlformats.org/officeDocument/2006/relationships/image" Target="../media/image178.png"/><Relationship Id="rId10" Type="http://schemas.openxmlformats.org/officeDocument/2006/relationships/image" Target="../media/image184.svg"/><Relationship Id="rId4" Type="http://schemas.openxmlformats.org/officeDocument/2006/relationships/image" Target="../media/image177.svg"/><Relationship Id="rId9" Type="http://schemas.openxmlformats.org/officeDocument/2006/relationships/image" Target="../media/image18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460.png"/><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490.png"/><Relationship Id="rId4" Type="http://schemas.openxmlformats.org/officeDocument/2006/relationships/image" Target="../media/image186.png"/></Relationships>
</file>

<file path=ppt/slides/_rels/slide9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92.svg"/><Relationship Id="rId18" Type="http://schemas.openxmlformats.org/officeDocument/2006/relationships/image" Target="../media/image196.svg"/><Relationship Id="rId3" Type="http://schemas.openxmlformats.org/officeDocument/2006/relationships/image" Target="../media/image189.png"/><Relationship Id="rId7" Type="http://schemas.openxmlformats.org/officeDocument/2006/relationships/image" Target="../media/image178.png"/><Relationship Id="rId12" Type="http://schemas.openxmlformats.org/officeDocument/2006/relationships/image" Target="../media/image176.png"/><Relationship Id="rId17" Type="http://schemas.openxmlformats.org/officeDocument/2006/relationships/image" Target="../media/image195.svg"/><Relationship Id="rId2" Type="http://schemas.openxmlformats.org/officeDocument/2006/relationships/notesSlide" Target="../notesSlides/notesSlide74.xml"/><Relationship Id="rId16"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image" Target="../media/image170.svg"/><Relationship Id="rId11" Type="http://schemas.openxmlformats.org/officeDocument/2006/relationships/image" Target="../media/image1100.png"/><Relationship Id="rId5" Type="http://schemas.openxmlformats.org/officeDocument/2006/relationships/image" Target="../media/image169.png"/><Relationship Id="rId15" Type="http://schemas.openxmlformats.org/officeDocument/2006/relationships/image" Target="../media/image194.svg"/><Relationship Id="rId4" Type="http://schemas.openxmlformats.org/officeDocument/2006/relationships/image" Target="../media/image190.svg"/><Relationship Id="rId9" Type="http://schemas.openxmlformats.org/officeDocument/2006/relationships/image" Target="../media/image191.svg"/><Relationship Id="rId14" Type="http://schemas.openxmlformats.org/officeDocument/2006/relationships/image" Target="../media/image193.png"/></Relationships>
</file>

<file path=ppt/slides/_rels/slide93.xml.rels><?xml version="1.0" encoding="UTF-8" standalone="yes"?>
<Relationships xmlns="http://schemas.openxmlformats.org/package/2006/relationships"><Relationship Id="rId8" Type="http://schemas.openxmlformats.org/officeDocument/2006/relationships/image" Target="../media/image1210.png"/><Relationship Id="rId13" Type="http://schemas.openxmlformats.org/officeDocument/2006/relationships/image" Target="../media/image1220.png"/><Relationship Id="rId18" Type="http://schemas.openxmlformats.org/officeDocument/2006/relationships/image" Target="../media/image1250.png"/><Relationship Id="rId3" Type="http://schemas.openxmlformats.org/officeDocument/2006/relationships/image" Target="../media/image1180.png"/><Relationship Id="rId21" Type="http://schemas.openxmlformats.org/officeDocument/2006/relationships/image" Target="../media/image199.png"/><Relationship Id="rId7" Type="http://schemas.openxmlformats.org/officeDocument/2006/relationships/image" Target="../media/image1200.png"/><Relationship Id="rId17" Type="http://schemas.openxmlformats.org/officeDocument/2006/relationships/image" Target="../media/image1240.png"/><Relationship Id="rId2" Type="http://schemas.openxmlformats.org/officeDocument/2006/relationships/notesSlide" Target="../notesSlides/notesSlide75.xml"/><Relationship Id="rId16" Type="http://schemas.openxmlformats.org/officeDocument/2006/relationships/image" Target="../media/image194.svg"/><Relationship Id="rId20"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1190.png"/><Relationship Id="rId11" Type="http://schemas.openxmlformats.org/officeDocument/2006/relationships/image" Target="../media/image191.svg"/><Relationship Id="rId5" Type="http://schemas.openxmlformats.org/officeDocument/2006/relationships/image" Target="../media/image197.svg"/><Relationship Id="rId15" Type="http://schemas.openxmlformats.org/officeDocument/2006/relationships/image" Target="../media/image193.png"/><Relationship Id="rId10" Type="http://schemas.openxmlformats.org/officeDocument/2006/relationships/image" Target="../media/image190.svg"/><Relationship Id="rId19" Type="http://schemas.openxmlformats.org/officeDocument/2006/relationships/image" Target="../media/image1260.png"/><Relationship Id="rId4" Type="http://schemas.openxmlformats.org/officeDocument/2006/relationships/image" Target="../media/image176.png"/><Relationship Id="rId9" Type="http://schemas.openxmlformats.org/officeDocument/2006/relationships/image" Target="../media/image189.png"/><Relationship Id="rId14" Type="http://schemas.openxmlformats.org/officeDocument/2006/relationships/image" Target="../media/image1230.png"/></Relationships>
</file>

<file path=ppt/slides/_rels/slide94.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80.png"/><Relationship Id="rId7" Type="http://schemas.openxmlformats.org/officeDocument/2006/relationships/image" Target="../media/image154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96.xml.rels><?xml version="1.0" encoding="UTF-8" standalone="yes"?>
<Relationships xmlns="http://schemas.openxmlformats.org/package/2006/relationships"><Relationship Id="rId8" Type="http://schemas.openxmlformats.org/officeDocument/2006/relationships/image" Target="../media/image1590.png"/><Relationship Id="rId3" Type="http://schemas.openxmlformats.org/officeDocument/2006/relationships/image" Target="../media/image1530.png"/><Relationship Id="rId7" Type="http://schemas.openxmlformats.org/officeDocument/2006/relationships/image" Target="../media/image20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214.png"/><Relationship Id="rId4" Type="http://schemas.openxmlformats.org/officeDocument/2006/relationships/image" Target="../media/image213.png"/></Relationships>
</file>

<file path=ppt/slides/_rels/slide9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8026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B552AD-ED2C-C02E-39BA-80A4A85C2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7935" y="5638607"/>
            <a:ext cx="4392945" cy="1218355"/>
          </a:xfrm>
          <a:prstGeom prst="rect">
            <a:avLst/>
          </a:prstGeom>
          <a:solidFill>
            <a:schemeClr val="bg1"/>
          </a:solidFill>
        </p:spPr>
      </p:pic>
      <p:sp>
        <p:nvSpPr>
          <p:cNvPr id="8" name="TextBox 7">
            <a:extLst>
              <a:ext uri="{FF2B5EF4-FFF2-40B4-BE49-F238E27FC236}">
                <a16:creationId xmlns:a16="http://schemas.microsoft.com/office/drawing/2014/main" id="{7A2E3378-051E-BCE5-6E69-DDAD89432A12}"/>
              </a:ext>
            </a:extLst>
          </p:cNvPr>
          <p:cNvSpPr txBox="1"/>
          <p:nvPr/>
        </p:nvSpPr>
        <p:spPr>
          <a:xfrm>
            <a:off x="567512" y="1132214"/>
            <a:ext cx="11056975" cy="1754326"/>
          </a:xfrm>
          <a:prstGeom prst="rect">
            <a:avLst/>
          </a:prstGeom>
          <a:solidFill>
            <a:srgbClr val="008233">
              <a:alpha val="55000"/>
            </a:srgbClr>
          </a:solidFill>
        </p:spPr>
        <p:txBody>
          <a:bodyPr wrap="square" rtlCol="0">
            <a:spAutoFit/>
          </a:bodyPr>
          <a:lstStyle/>
          <a:p>
            <a:pPr algn="ctr"/>
            <a:r>
              <a:rPr lang="en-US" sz="5400" b="1" dirty="0">
                <a:solidFill>
                  <a:schemeClr val="bg1"/>
                </a:solidFill>
                <a:latin typeface="+mj-lt"/>
              </a:rPr>
              <a:t>Mean-Field Game Theory and Applications</a:t>
            </a:r>
          </a:p>
        </p:txBody>
      </p:sp>
      <p:sp>
        <p:nvSpPr>
          <p:cNvPr id="14" name="TextBox 13">
            <a:extLst>
              <a:ext uri="{FF2B5EF4-FFF2-40B4-BE49-F238E27FC236}">
                <a16:creationId xmlns:a16="http://schemas.microsoft.com/office/drawing/2014/main" id="{0D393648-CB30-3789-88C5-30E63FBF19BF}"/>
              </a:ext>
            </a:extLst>
          </p:cNvPr>
          <p:cNvSpPr txBox="1"/>
          <p:nvPr/>
        </p:nvSpPr>
        <p:spPr>
          <a:xfrm>
            <a:off x="914400" y="3187389"/>
            <a:ext cx="5673424" cy="584775"/>
          </a:xfrm>
          <a:prstGeom prst="rect">
            <a:avLst/>
          </a:prstGeom>
          <a:solidFill>
            <a:srgbClr val="008233">
              <a:alpha val="52619"/>
            </a:srgbClr>
          </a:solidFill>
        </p:spPr>
        <p:txBody>
          <a:bodyPr wrap="square" rtlCol="0">
            <a:spAutoFit/>
          </a:bodyPr>
          <a:lstStyle/>
          <a:p>
            <a:r>
              <a:rPr lang="en-US" sz="2400" dirty="0">
                <a:solidFill>
                  <a:schemeClr val="bg1"/>
                </a:solidFill>
              </a:rPr>
              <a:t>Presenter</a:t>
            </a:r>
            <a:r>
              <a:rPr lang="en-US" sz="3200" b="1" dirty="0">
                <a:solidFill>
                  <a:schemeClr val="bg1"/>
                </a:solidFill>
              </a:rPr>
              <a:t>       T. Bakaryan</a:t>
            </a:r>
            <a:endParaRPr lang="en-US" sz="4800" b="1" dirty="0">
              <a:solidFill>
                <a:schemeClr val="bg1"/>
              </a:solidFill>
            </a:endParaRPr>
          </a:p>
        </p:txBody>
      </p:sp>
      <p:sp>
        <p:nvSpPr>
          <p:cNvPr id="15" name="TextBox 14">
            <a:extLst>
              <a:ext uri="{FF2B5EF4-FFF2-40B4-BE49-F238E27FC236}">
                <a16:creationId xmlns:a16="http://schemas.microsoft.com/office/drawing/2014/main" id="{AB4AF0F4-5DE3-E329-DC03-4AA2DE0ACDE5}"/>
              </a:ext>
            </a:extLst>
          </p:cNvPr>
          <p:cNvSpPr txBox="1"/>
          <p:nvPr/>
        </p:nvSpPr>
        <p:spPr>
          <a:xfrm>
            <a:off x="914400" y="4547526"/>
            <a:ext cx="2938467" cy="400110"/>
          </a:xfrm>
          <a:prstGeom prst="rect">
            <a:avLst/>
          </a:prstGeom>
          <a:solidFill>
            <a:srgbClr val="008233">
              <a:alpha val="53000"/>
            </a:srgbClr>
          </a:solidFill>
        </p:spPr>
        <p:txBody>
          <a:bodyPr wrap="square">
            <a:spAutoFit/>
          </a:bodyPr>
          <a:lstStyle/>
          <a:p>
            <a:r>
              <a:rPr lang="en-US" sz="2000" b="1" dirty="0">
                <a:solidFill>
                  <a:schemeClr val="bg1"/>
                </a:solidFill>
              </a:rPr>
              <a:t>Dilijan, Armenia, 2026</a:t>
            </a:r>
          </a:p>
        </p:txBody>
      </p:sp>
      <p:sp>
        <p:nvSpPr>
          <p:cNvPr id="3" name="TextBox 2">
            <a:extLst>
              <a:ext uri="{FF2B5EF4-FFF2-40B4-BE49-F238E27FC236}">
                <a16:creationId xmlns:a16="http://schemas.microsoft.com/office/drawing/2014/main" id="{FF40CD05-6009-5F80-D2DE-9E865F7989C5}"/>
              </a:ext>
            </a:extLst>
          </p:cNvPr>
          <p:cNvSpPr txBox="1"/>
          <p:nvPr/>
        </p:nvSpPr>
        <p:spPr>
          <a:xfrm>
            <a:off x="914400" y="3911025"/>
            <a:ext cx="6591300" cy="584775"/>
          </a:xfrm>
          <a:prstGeom prst="rect">
            <a:avLst/>
          </a:prstGeom>
          <a:solidFill>
            <a:srgbClr val="008233">
              <a:alpha val="52938"/>
            </a:srgbClr>
          </a:solidFill>
        </p:spPr>
        <p:txBody>
          <a:bodyPr wrap="square">
            <a:spAutoFit/>
          </a:bodyPr>
          <a:lstStyle/>
          <a:p>
            <a:r>
              <a:rPr lang="en-US" sz="3200" b="1" dirty="0">
                <a:solidFill>
                  <a:schemeClr val="bg1"/>
                </a:solidFill>
              </a:rPr>
              <a:t>Institute of Mathematics NAS RA</a:t>
            </a:r>
          </a:p>
        </p:txBody>
      </p:sp>
      <p:pic>
        <p:nvPicPr>
          <p:cNvPr id="4" name="Picture 3" descr="A green field and trees&#10;&#10;Description automatically generated with medium confidence">
            <a:extLst>
              <a:ext uri="{FF2B5EF4-FFF2-40B4-BE49-F238E27FC236}">
                <a16:creationId xmlns:a16="http://schemas.microsoft.com/office/drawing/2014/main" id="{484B3917-488B-57E1-319A-DDE848663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216" y="5133418"/>
            <a:ext cx="1685784" cy="1724582"/>
          </a:xfrm>
          <a:prstGeom prst="rect">
            <a:avLst/>
          </a:prstGeom>
        </p:spPr>
      </p:pic>
      <p:pic>
        <p:nvPicPr>
          <p:cNvPr id="7" name="Picture 6" descr="A white sign with a mountain and text&#10;&#10;Description automatically generated">
            <a:extLst>
              <a:ext uri="{FF2B5EF4-FFF2-40B4-BE49-F238E27FC236}">
                <a16:creationId xmlns:a16="http://schemas.microsoft.com/office/drawing/2014/main" id="{CDE566DE-90AE-A203-ABF8-80EB4E21B775}"/>
              </a:ext>
            </a:extLst>
          </p:cNvPr>
          <p:cNvPicPr>
            <a:picLocks noChangeAspect="1"/>
          </p:cNvPicPr>
          <p:nvPr/>
        </p:nvPicPr>
        <p:blipFill rotWithShape="1">
          <a:blip r:embed="rId6">
            <a:extLst>
              <a:ext uri="{28A0092B-C50C-407E-A947-70E740481C1C}">
                <a14:useLocalDpi xmlns:a14="http://schemas.microsoft.com/office/drawing/2010/main" val="0"/>
              </a:ext>
            </a:extLst>
          </a:blip>
          <a:srcRect l="2216" r="2783" b="5264"/>
          <a:stretch/>
        </p:blipFill>
        <p:spPr>
          <a:xfrm>
            <a:off x="8686800" y="5128746"/>
            <a:ext cx="1825324" cy="1729254"/>
          </a:xfrm>
          <a:prstGeom prst="rect">
            <a:avLst/>
          </a:prstGeom>
        </p:spPr>
      </p:pic>
      <p:pic>
        <p:nvPicPr>
          <p:cNvPr id="13" name="Picture 12" descr="A logo for a higher education and science committee&#10;&#10;Description automatically generated">
            <a:extLst>
              <a:ext uri="{FF2B5EF4-FFF2-40B4-BE49-F238E27FC236}">
                <a16:creationId xmlns:a16="http://schemas.microsoft.com/office/drawing/2014/main" id="{278FE8FA-D7BD-7732-4BF9-35827D83FE82}"/>
              </a:ext>
            </a:extLst>
          </p:cNvPr>
          <p:cNvPicPr>
            <a:picLocks noChangeAspect="1"/>
          </p:cNvPicPr>
          <p:nvPr/>
        </p:nvPicPr>
        <p:blipFill rotWithShape="1">
          <a:blip r:embed="rId7">
            <a:extLst>
              <a:ext uri="{28A0092B-C50C-407E-A947-70E740481C1C}">
                <a14:useLocalDpi xmlns:a14="http://schemas.microsoft.com/office/drawing/2010/main" val="0"/>
              </a:ext>
            </a:extLst>
          </a:blip>
          <a:srcRect l="17003" t="15839" r="15720" b="18924"/>
          <a:stretch/>
        </p:blipFill>
        <p:spPr>
          <a:xfrm>
            <a:off x="7040880" y="5128746"/>
            <a:ext cx="1737360" cy="1728216"/>
          </a:xfrm>
          <a:prstGeom prst="rect">
            <a:avLst/>
          </a:prstGeom>
        </p:spPr>
      </p:pic>
    </p:spTree>
    <p:extLst>
      <p:ext uri="{BB962C8B-B14F-4D97-AF65-F5344CB8AC3E}">
        <p14:creationId xmlns:p14="http://schemas.microsoft.com/office/powerpoint/2010/main" val="171542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Nash Equilibrium</a:t>
            </a:r>
            <a:r>
              <a:rPr lang="en-US" b="1" cap="none" dirty="0">
                <a:latin typeface="+mj-lt"/>
              </a:rPr>
              <a:t>: Examples</a:t>
            </a:r>
            <a:endParaRPr lang="en-us" b="1" cap="none" dirty="0">
              <a:latin typeface="+mj-lt"/>
            </a:endParaRP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6BBD9-71CE-F2F9-0597-61FE57875313}"/>
              </a:ext>
            </a:extLst>
          </p:cNvPr>
          <p:cNvSpPr txBox="1"/>
          <p:nvPr/>
        </p:nvSpPr>
        <p:spPr>
          <a:xfrm>
            <a:off x="457200" y="1497524"/>
            <a:ext cx="11277600" cy="1200329"/>
          </a:xfrm>
          <a:prstGeom prst="rect">
            <a:avLst/>
          </a:prstGeom>
          <a:solidFill>
            <a:schemeClr val="accent6">
              <a:lumMod val="60000"/>
              <a:lumOff val="40000"/>
            </a:schemeClr>
          </a:solidFill>
        </p:spPr>
        <p:txBody>
          <a:bodyPr wrap="square">
            <a:spAutoFit/>
          </a:bodyPr>
          <a:lstStyle/>
          <a:p>
            <a:r>
              <a:rPr lang="en-US" sz="2400" b="1" dirty="0"/>
              <a:t>Example (Prisoner’s Dilemma): </a:t>
            </a:r>
            <a:r>
              <a:rPr lang="en-US" sz="2400" dirty="0"/>
              <a:t>Player 1. In the case, where Player 2 stays quiet, it makes sense for Player 1 to confess. In the case Player 2 confess, for Player 1 it still is better for him to confess.</a:t>
            </a:r>
          </a:p>
        </p:txBody>
      </p:sp>
      <p:graphicFrame>
        <p:nvGraphicFramePr>
          <p:cNvPr id="19" name="Table 18">
            <a:extLst>
              <a:ext uri="{FF2B5EF4-FFF2-40B4-BE49-F238E27FC236}">
                <a16:creationId xmlns:a16="http://schemas.microsoft.com/office/drawing/2014/main" id="{7F3E9C98-1942-B3CB-BEBA-E877502EEDFA}"/>
              </a:ext>
            </a:extLst>
          </p:cNvPr>
          <p:cNvGraphicFramePr>
            <a:graphicFrameLocks noGrp="1"/>
          </p:cNvGraphicFramePr>
          <p:nvPr>
            <p:extLst>
              <p:ext uri="{D42A27DB-BD31-4B8C-83A1-F6EECF244321}">
                <p14:modId xmlns:p14="http://schemas.microsoft.com/office/powerpoint/2010/main" val="1700120240"/>
              </p:ext>
            </p:extLst>
          </p:nvPr>
        </p:nvGraphicFramePr>
        <p:xfrm>
          <a:off x="1066800" y="3276600"/>
          <a:ext cx="9829800" cy="2785915"/>
        </p:xfrm>
        <a:graphic>
          <a:graphicData uri="http://schemas.openxmlformats.org/drawingml/2006/table">
            <a:tbl>
              <a:tblPr firstRow="1" bandRow="1">
                <a:tableStyleId>{5940675A-B579-460E-94D1-54222C63F5DA}</a:tableStyleId>
              </a:tblPr>
              <a:tblGrid>
                <a:gridCol w="2457450">
                  <a:extLst>
                    <a:ext uri="{9D8B030D-6E8A-4147-A177-3AD203B41FA5}">
                      <a16:colId xmlns:a16="http://schemas.microsoft.com/office/drawing/2014/main" val="2129856603"/>
                    </a:ext>
                  </a:extLst>
                </a:gridCol>
                <a:gridCol w="2457450">
                  <a:extLst>
                    <a:ext uri="{9D8B030D-6E8A-4147-A177-3AD203B41FA5}">
                      <a16:colId xmlns:a16="http://schemas.microsoft.com/office/drawing/2014/main" val="302555159"/>
                    </a:ext>
                  </a:extLst>
                </a:gridCol>
                <a:gridCol w="2457450">
                  <a:extLst>
                    <a:ext uri="{9D8B030D-6E8A-4147-A177-3AD203B41FA5}">
                      <a16:colId xmlns:a16="http://schemas.microsoft.com/office/drawing/2014/main" val="995179246"/>
                    </a:ext>
                  </a:extLst>
                </a:gridCol>
                <a:gridCol w="2457450">
                  <a:extLst>
                    <a:ext uri="{9D8B030D-6E8A-4147-A177-3AD203B41FA5}">
                      <a16:colId xmlns:a16="http://schemas.microsoft.com/office/drawing/2014/main" val="3328829320"/>
                    </a:ext>
                  </a:extLst>
                </a:gridCol>
              </a:tblGrid>
              <a:tr h="763879">
                <a:tc>
                  <a:txBody>
                    <a:bodyPr/>
                    <a:lstStyle/>
                    <a:p>
                      <a:endParaRPr lang="en-US" dirty="0"/>
                    </a:p>
                  </a:txBody>
                  <a:tcPr>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solidFill>
                      <a:schemeClr val="accent2">
                        <a:lumMod val="40000"/>
                        <a:lumOff val="60000"/>
                      </a:schemeClr>
                    </a:solidFill>
                  </a:tcPr>
                </a:tc>
                <a:tc gridSpan="2">
                  <a:txBody>
                    <a:bodyPr/>
                    <a:lstStyle/>
                    <a:p>
                      <a:pPr algn="ctr"/>
                      <a:r>
                        <a:rPr lang="en-US" sz="2800" dirty="0"/>
                        <a:t>Player 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2070699925"/>
                  </a:ext>
                </a:extLst>
              </a:tr>
              <a:tr h="674012">
                <a:tc>
                  <a:txBody>
                    <a:bodyPr/>
                    <a:lstStyle/>
                    <a:p>
                      <a:endParaRPr lang="en-US" dirty="0"/>
                    </a:p>
                  </a:txBody>
                  <a:tcP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Confess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Remain silent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87749868"/>
                  </a:ext>
                </a:extLst>
              </a:tr>
              <a:tr h="674012">
                <a:tc rowSpan="2">
                  <a:txBody>
                    <a:bodyPr/>
                    <a:lstStyle/>
                    <a:p>
                      <a:pPr algn="ctr"/>
                      <a:endParaRPr lang="en-US" sz="2800" dirty="0"/>
                    </a:p>
                    <a:p>
                      <a:pPr algn="ctr"/>
                      <a:r>
                        <a:rPr lang="en-US" sz="2800" dirty="0"/>
                        <a:t>Player 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Confess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(5,5)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(0,10)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95045988"/>
                  </a:ext>
                </a:extLst>
              </a:tr>
              <a:tr h="674012">
                <a:tc vMerge="1">
                  <a:txBody>
                    <a:bodyPr/>
                    <a:lstStyle/>
                    <a:p>
                      <a:endParaRPr 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Remain silent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(10,0)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(2,2)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53445931"/>
                  </a:ext>
                </a:extLst>
              </a:tr>
            </a:tbl>
          </a:graphicData>
        </a:graphic>
      </p:graphicFrame>
      <p:sp>
        <p:nvSpPr>
          <p:cNvPr id="20" name="Rectangle 19">
            <a:extLst>
              <a:ext uri="{FF2B5EF4-FFF2-40B4-BE49-F238E27FC236}">
                <a16:creationId xmlns:a16="http://schemas.microsoft.com/office/drawing/2014/main" id="{F10D7B55-9371-14B7-4C9F-56C176E322FD}"/>
              </a:ext>
            </a:extLst>
          </p:cNvPr>
          <p:cNvSpPr/>
          <p:nvPr/>
        </p:nvSpPr>
        <p:spPr>
          <a:xfrm>
            <a:off x="1066800" y="3124201"/>
            <a:ext cx="4876800" cy="1523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69168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71800" y="-381000"/>
            <a:ext cx="12192000"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   Stubbornness Effect</a:t>
            </a:r>
            <a:endParaRPr sz="5400" b="1"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2" name="Picture 11" descr="A graph of a function&#10;&#10;Description automatically generated">
            <a:extLst>
              <a:ext uri="{FF2B5EF4-FFF2-40B4-BE49-F238E27FC236}">
                <a16:creationId xmlns:a16="http://schemas.microsoft.com/office/drawing/2014/main" id="{B4B5D2D4-ECAD-E7D5-A11B-2BE0A71369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1" y="4038600"/>
            <a:ext cx="3657599" cy="2743199"/>
          </a:xfrm>
          <a:prstGeom prst="rect">
            <a:avLst/>
          </a:prstGeom>
        </p:spPr>
      </p:pic>
      <p:pic>
        <p:nvPicPr>
          <p:cNvPr id="15" name="Picture 14" descr="A graph of a function&#10;&#10;Description automatically generated">
            <a:extLst>
              <a:ext uri="{FF2B5EF4-FFF2-40B4-BE49-F238E27FC236}">
                <a16:creationId xmlns:a16="http://schemas.microsoft.com/office/drawing/2014/main" id="{0FF06320-1285-3BD3-019B-B021AB32D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1" y="1261254"/>
            <a:ext cx="3657598" cy="2743199"/>
          </a:xfrm>
          <a:prstGeom prst="rect">
            <a:avLst/>
          </a:prstGeom>
        </p:spPr>
      </p:pic>
      <p:pic>
        <p:nvPicPr>
          <p:cNvPr id="17" name="Picture 16" descr="A graph of distribution of a number&#10;&#10;Description automatically generated">
            <a:extLst>
              <a:ext uri="{FF2B5EF4-FFF2-40B4-BE49-F238E27FC236}">
                <a16:creationId xmlns:a16="http://schemas.microsoft.com/office/drawing/2014/main" id="{E21C3285-8381-51CE-6A9D-9F07C27423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1219971"/>
            <a:ext cx="4720139" cy="2700611"/>
          </a:xfrm>
          <a:prstGeom prst="rect">
            <a:avLst/>
          </a:prstGeom>
        </p:spPr>
      </p:pic>
      <p:pic>
        <p:nvPicPr>
          <p:cNvPr id="19" name="Picture 18" descr="A graph of distribution of a number&#10;&#10;Description automatically generated">
            <a:extLst>
              <a:ext uri="{FF2B5EF4-FFF2-40B4-BE49-F238E27FC236}">
                <a16:creationId xmlns:a16="http://schemas.microsoft.com/office/drawing/2014/main" id="{41E0389C-5FEE-FE48-3B76-A2837DCBE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0400" y="4055716"/>
            <a:ext cx="4643939" cy="2750631"/>
          </a:xfrm>
          <a:prstGeom prst="rect">
            <a:avLst/>
          </a:prstGeom>
        </p:spPr>
      </p:pic>
      <p:sp>
        <p:nvSpPr>
          <p:cNvPr id="20" name="TextBox 19">
            <a:extLst>
              <a:ext uri="{FF2B5EF4-FFF2-40B4-BE49-F238E27FC236}">
                <a16:creationId xmlns:a16="http://schemas.microsoft.com/office/drawing/2014/main" id="{E21BE8AD-F3B1-818D-C745-BAAD0A1B19B5}"/>
              </a:ext>
            </a:extLst>
          </p:cNvPr>
          <p:cNvSpPr txBox="1"/>
          <p:nvPr/>
        </p:nvSpPr>
        <p:spPr>
          <a:xfrm>
            <a:off x="152400" y="1261254"/>
            <a:ext cx="25146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Agents are open to others, more interactions, fast consensus.    </a:t>
            </a:r>
          </a:p>
        </p:txBody>
      </p:sp>
      <p:sp>
        <p:nvSpPr>
          <p:cNvPr id="21" name="TextBox 20">
            <a:extLst>
              <a:ext uri="{FF2B5EF4-FFF2-40B4-BE49-F238E27FC236}">
                <a16:creationId xmlns:a16="http://schemas.microsoft.com/office/drawing/2014/main" id="{DD097B25-FDE4-C0B2-517E-503FED0E2137}"/>
              </a:ext>
            </a:extLst>
          </p:cNvPr>
          <p:cNvSpPr txBox="1"/>
          <p:nvPr/>
        </p:nvSpPr>
        <p:spPr>
          <a:xfrm>
            <a:off x="152400" y="4065077"/>
            <a:ext cx="25908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Agents are stubborn, less interactions, slow consensus.    </a:t>
            </a:r>
          </a:p>
        </p:txBody>
      </p:sp>
    </p:spTree>
    <p:extLst>
      <p:ext uri="{BB962C8B-B14F-4D97-AF65-F5344CB8AC3E}">
        <p14:creationId xmlns:p14="http://schemas.microsoft.com/office/powerpoint/2010/main" val="6100302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86200" y="-160427"/>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 Control effect</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10668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1BE8AD-F3B1-818D-C745-BAAD0A1B19B5}"/>
              </a:ext>
            </a:extLst>
          </p:cNvPr>
          <p:cNvSpPr txBox="1"/>
          <p:nvPr/>
        </p:nvSpPr>
        <p:spPr>
          <a:xfrm>
            <a:off x="152399" y="1261254"/>
            <a:ext cx="283021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More interactions, mass domination, poor control.    </a:t>
            </a:r>
          </a:p>
        </p:txBody>
      </p:sp>
      <p:sp>
        <p:nvSpPr>
          <p:cNvPr id="21" name="TextBox 20">
            <a:extLst>
              <a:ext uri="{FF2B5EF4-FFF2-40B4-BE49-F238E27FC236}">
                <a16:creationId xmlns:a16="http://schemas.microsoft.com/office/drawing/2014/main" id="{DD097B25-FDE4-C0B2-517E-503FED0E2137}"/>
              </a:ext>
            </a:extLst>
          </p:cNvPr>
          <p:cNvSpPr txBox="1"/>
          <p:nvPr/>
        </p:nvSpPr>
        <p:spPr>
          <a:xfrm>
            <a:off x="152400" y="4065077"/>
            <a:ext cx="266700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Less interactions, less mass, good control.    </a:t>
            </a:r>
          </a:p>
        </p:txBody>
      </p:sp>
      <p:pic>
        <p:nvPicPr>
          <p:cNvPr id="3" name="Picture 2" descr="A graph of a function&#10;&#10;Description automatically generated">
            <a:extLst>
              <a:ext uri="{FF2B5EF4-FFF2-40B4-BE49-F238E27FC236}">
                <a16:creationId xmlns:a16="http://schemas.microsoft.com/office/drawing/2014/main" id="{1A0ED88E-84F9-4298-FB73-E8D854123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611" y="1206324"/>
            <a:ext cx="3799189" cy="2849392"/>
          </a:xfrm>
          <a:prstGeom prst="rect">
            <a:avLst/>
          </a:prstGeom>
        </p:spPr>
      </p:pic>
      <p:pic>
        <p:nvPicPr>
          <p:cNvPr id="4" name="Picture 3" descr="A graph of distribution of a number of objects&#10;&#10;Description automatically generated with medium confidence">
            <a:extLst>
              <a:ext uri="{FF2B5EF4-FFF2-40B4-BE49-F238E27FC236}">
                <a16:creationId xmlns:a16="http://schemas.microsoft.com/office/drawing/2014/main" id="{25CCC6CE-F047-D895-1868-E42280D93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080" y="1168452"/>
            <a:ext cx="4635120" cy="2781072"/>
          </a:xfrm>
          <a:prstGeom prst="rect">
            <a:avLst/>
          </a:prstGeom>
        </p:spPr>
      </p:pic>
      <p:pic>
        <p:nvPicPr>
          <p:cNvPr id="6" name="Picture 5" descr="A graph of a function&#10;&#10;Description automatically generated">
            <a:extLst>
              <a:ext uri="{FF2B5EF4-FFF2-40B4-BE49-F238E27FC236}">
                <a16:creationId xmlns:a16="http://schemas.microsoft.com/office/drawing/2014/main" id="{FF7047EC-EA18-664C-3E50-C5631690C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2610" y="4033531"/>
            <a:ext cx="3799189" cy="2719902"/>
          </a:xfrm>
          <a:prstGeom prst="rect">
            <a:avLst/>
          </a:prstGeom>
        </p:spPr>
      </p:pic>
      <p:pic>
        <p:nvPicPr>
          <p:cNvPr id="8" name="Picture 7" descr="A graph of distribution of a number of objects&#10;&#10;Description automatically generated with medium confidence">
            <a:extLst>
              <a:ext uri="{FF2B5EF4-FFF2-40B4-BE49-F238E27FC236}">
                <a16:creationId xmlns:a16="http://schemas.microsoft.com/office/drawing/2014/main" id="{E80BDECE-8B25-7581-93BD-6A7A9AAD00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2080" y="3949524"/>
            <a:ext cx="4635120" cy="2811745"/>
          </a:xfrm>
          <a:prstGeom prst="rect">
            <a:avLst/>
          </a:prstGeom>
        </p:spPr>
      </p:pic>
    </p:spTree>
    <p:extLst>
      <p:ext uri="{BB962C8B-B14F-4D97-AF65-F5344CB8AC3E}">
        <p14:creationId xmlns:p14="http://schemas.microsoft.com/office/powerpoint/2010/main" val="29271105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330093"/>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Interaction Intensity Effect Weak</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1BE8AD-F3B1-818D-C745-BAAD0A1B19B5}"/>
              </a:ext>
            </a:extLst>
          </p:cNvPr>
          <p:cNvSpPr txBox="1"/>
          <p:nvPr/>
        </p:nvSpPr>
        <p:spPr>
          <a:xfrm>
            <a:off x="152400" y="1490156"/>
            <a:ext cx="283021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Weak-interaction between populations</a:t>
            </a:r>
          </a:p>
        </p:txBody>
      </p:sp>
      <p:pic>
        <p:nvPicPr>
          <p:cNvPr id="4" name="Picture 3" descr="A diagram of a normal distribution&#10;&#10;Description automatically generated">
            <a:extLst>
              <a:ext uri="{FF2B5EF4-FFF2-40B4-BE49-F238E27FC236}">
                <a16:creationId xmlns:a16="http://schemas.microsoft.com/office/drawing/2014/main" id="{74AEF7B7-06AC-C50C-E4AA-8633092012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3294160"/>
            <a:ext cx="4452437" cy="3339327"/>
          </a:xfrm>
          <a:prstGeom prst="rect">
            <a:avLst/>
          </a:prstGeom>
        </p:spPr>
      </p:pic>
      <p:pic>
        <p:nvPicPr>
          <p:cNvPr id="6" name="Picture 5" descr="A graph of a function&#10;&#10;Description automatically generated">
            <a:extLst>
              <a:ext uri="{FF2B5EF4-FFF2-40B4-BE49-F238E27FC236}">
                <a16:creationId xmlns:a16="http://schemas.microsoft.com/office/drawing/2014/main" id="{88D0A094-BF0A-8FF8-BE50-B928761E6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122" y="3980749"/>
            <a:ext cx="4886677" cy="2755004"/>
          </a:xfrm>
          <a:prstGeom prst="rect">
            <a:avLst/>
          </a:prstGeom>
        </p:spPr>
      </p:pic>
      <p:pic>
        <p:nvPicPr>
          <p:cNvPr id="9" name="Picture 8" descr="A diagram of a distribution graph&#10;&#10;Description automatically generated">
            <a:extLst>
              <a:ext uri="{FF2B5EF4-FFF2-40B4-BE49-F238E27FC236}">
                <a16:creationId xmlns:a16="http://schemas.microsoft.com/office/drawing/2014/main" id="{29F85BE1-DC12-8EA6-3131-71B26FE38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8123" y="1135829"/>
            <a:ext cx="4886677" cy="2932006"/>
          </a:xfrm>
          <a:prstGeom prst="rect">
            <a:avLst/>
          </a:prstGeom>
        </p:spPr>
      </p:pic>
    </p:spTree>
    <p:extLst>
      <p:ext uri="{BB962C8B-B14F-4D97-AF65-F5344CB8AC3E}">
        <p14:creationId xmlns:p14="http://schemas.microsoft.com/office/powerpoint/2010/main" val="11251777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304800"/>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Interaction Intensity Effect Strong</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21BE8AD-F3B1-818D-C745-BAAD0A1B19B5}"/>
              </a:ext>
            </a:extLst>
          </p:cNvPr>
          <p:cNvSpPr txBox="1"/>
          <p:nvPr/>
        </p:nvSpPr>
        <p:spPr>
          <a:xfrm>
            <a:off x="152400" y="1490156"/>
            <a:ext cx="2830211"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a:t>Strong interaction between populations</a:t>
            </a:r>
          </a:p>
        </p:txBody>
      </p:sp>
      <p:pic>
        <p:nvPicPr>
          <p:cNvPr id="5" name="Picture 4" descr="A diagram of a normal distribution&#10;&#10;Description automatically generated">
            <a:extLst>
              <a:ext uri="{FF2B5EF4-FFF2-40B4-BE49-F238E27FC236}">
                <a16:creationId xmlns:a16="http://schemas.microsoft.com/office/drawing/2014/main" id="{84054CDC-6D45-E6C1-A6C9-7E9C2665D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328354"/>
            <a:ext cx="4495799" cy="3371850"/>
          </a:xfrm>
          <a:prstGeom prst="rect">
            <a:avLst/>
          </a:prstGeom>
        </p:spPr>
      </p:pic>
      <p:pic>
        <p:nvPicPr>
          <p:cNvPr id="8" name="Picture 7" descr="A graph of a function&#10;&#10;Description automatically generated">
            <a:extLst>
              <a:ext uri="{FF2B5EF4-FFF2-40B4-BE49-F238E27FC236}">
                <a16:creationId xmlns:a16="http://schemas.microsoft.com/office/drawing/2014/main" id="{88237392-B257-4258-B2FF-87E8E33CA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7573" y="3869868"/>
            <a:ext cx="4717227" cy="2830336"/>
          </a:xfrm>
          <a:prstGeom prst="rect">
            <a:avLst/>
          </a:prstGeom>
        </p:spPr>
      </p:pic>
      <p:pic>
        <p:nvPicPr>
          <p:cNvPr id="10" name="Picture 9" descr="A diagram of a distribution graph&#10;&#10;Description automatically generated">
            <a:extLst>
              <a:ext uri="{FF2B5EF4-FFF2-40B4-BE49-F238E27FC236}">
                <a16:creationId xmlns:a16="http://schemas.microsoft.com/office/drawing/2014/main" id="{68A26FBF-49C6-8195-60C5-AF5D3BADB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7573" y="1143000"/>
            <a:ext cx="4717227" cy="2830336"/>
          </a:xfrm>
          <a:prstGeom prst="rect">
            <a:avLst/>
          </a:prstGeom>
        </p:spPr>
      </p:pic>
    </p:spTree>
    <p:extLst>
      <p:ext uri="{BB962C8B-B14F-4D97-AF65-F5344CB8AC3E}">
        <p14:creationId xmlns:p14="http://schemas.microsoft.com/office/powerpoint/2010/main" val="34618642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91145"/>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Interaction Intensity Effect On Control </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descr="A graph of a function&#10;&#10;Description automatically generated">
            <a:extLst>
              <a:ext uri="{FF2B5EF4-FFF2-40B4-BE49-F238E27FC236}">
                <a16:creationId xmlns:a16="http://schemas.microsoft.com/office/drawing/2014/main" id="{741C2BEA-910C-8257-54B1-6F844C097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3851425"/>
            <a:ext cx="4114800" cy="2865682"/>
          </a:xfrm>
          <a:prstGeom prst="rect">
            <a:avLst/>
          </a:prstGeom>
        </p:spPr>
      </p:pic>
      <p:pic>
        <p:nvPicPr>
          <p:cNvPr id="9" name="Picture 8" descr="A diagram of a function&#10;&#10;Description automatically generated">
            <a:extLst>
              <a:ext uri="{FF2B5EF4-FFF2-40B4-BE49-F238E27FC236}">
                <a16:creationId xmlns:a16="http://schemas.microsoft.com/office/drawing/2014/main" id="{E20220E2-C72D-8B87-6BFD-E66904519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73195"/>
            <a:ext cx="3820909" cy="2865683"/>
          </a:xfrm>
          <a:prstGeom prst="rect">
            <a:avLst/>
          </a:prstGeom>
        </p:spPr>
      </p:pic>
      <p:pic>
        <p:nvPicPr>
          <p:cNvPr id="12" name="Picture 11" descr="A diagram of a normal distribution&#10;&#10;Description automatically generated">
            <a:extLst>
              <a:ext uri="{FF2B5EF4-FFF2-40B4-BE49-F238E27FC236}">
                <a16:creationId xmlns:a16="http://schemas.microsoft.com/office/drawing/2014/main" id="{E5805DAB-3918-E77B-38D2-845685BB5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57" y="925052"/>
            <a:ext cx="4114800" cy="2865682"/>
          </a:xfrm>
          <a:prstGeom prst="rect">
            <a:avLst/>
          </a:prstGeom>
        </p:spPr>
      </p:pic>
      <p:pic>
        <p:nvPicPr>
          <p:cNvPr id="15" name="Picture 14" descr="A diagram of a normal distribution&#10;&#10;Description automatically generated">
            <a:extLst>
              <a:ext uri="{FF2B5EF4-FFF2-40B4-BE49-F238E27FC236}">
                <a16:creationId xmlns:a16="http://schemas.microsoft.com/office/drawing/2014/main" id="{C06E5101-ABF1-5E1B-E32D-CBED212ED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925052"/>
            <a:ext cx="3820909" cy="2865682"/>
          </a:xfrm>
          <a:prstGeom prst="rect">
            <a:avLst/>
          </a:prstGeom>
        </p:spPr>
      </p:pic>
      <p:sp>
        <p:nvSpPr>
          <p:cNvPr id="16" name="TextBox 15">
            <a:extLst>
              <a:ext uri="{FF2B5EF4-FFF2-40B4-BE49-F238E27FC236}">
                <a16:creationId xmlns:a16="http://schemas.microsoft.com/office/drawing/2014/main" id="{B3E93102-603E-2B54-9643-09F301C015A4}"/>
              </a:ext>
            </a:extLst>
          </p:cNvPr>
          <p:cNvSpPr txBox="1"/>
          <p:nvPr/>
        </p:nvSpPr>
        <p:spPr>
          <a:xfrm>
            <a:off x="4428720" y="1296063"/>
            <a:ext cx="2830211"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Mass effect</a:t>
            </a:r>
          </a:p>
        </p:txBody>
      </p:sp>
    </p:spTree>
    <p:extLst>
      <p:ext uri="{BB962C8B-B14F-4D97-AF65-F5344CB8AC3E}">
        <p14:creationId xmlns:p14="http://schemas.microsoft.com/office/powerpoint/2010/main" val="1206073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91145"/>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Interaction Intensity Effect On Control </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descr="A graph of a function&#10;&#10;Description automatically generated">
            <a:extLst>
              <a:ext uri="{FF2B5EF4-FFF2-40B4-BE49-F238E27FC236}">
                <a16:creationId xmlns:a16="http://schemas.microsoft.com/office/drawing/2014/main" id="{741C2BEA-910C-8257-54B1-6F844C097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3851425"/>
            <a:ext cx="4114800" cy="2865682"/>
          </a:xfrm>
          <a:prstGeom prst="rect">
            <a:avLst/>
          </a:prstGeom>
        </p:spPr>
      </p:pic>
      <p:pic>
        <p:nvPicPr>
          <p:cNvPr id="9" name="Picture 8" descr="A diagram of a function&#10;&#10;Description automatically generated">
            <a:extLst>
              <a:ext uri="{FF2B5EF4-FFF2-40B4-BE49-F238E27FC236}">
                <a16:creationId xmlns:a16="http://schemas.microsoft.com/office/drawing/2014/main" id="{E20220E2-C72D-8B87-6BFD-E66904519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873195"/>
            <a:ext cx="3820909" cy="2865683"/>
          </a:xfrm>
          <a:prstGeom prst="rect">
            <a:avLst/>
          </a:prstGeom>
        </p:spPr>
      </p:pic>
      <p:pic>
        <p:nvPicPr>
          <p:cNvPr id="12" name="Picture 11" descr="A diagram of a normal distribution&#10;&#10;Description automatically generated">
            <a:extLst>
              <a:ext uri="{FF2B5EF4-FFF2-40B4-BE49-F238E27FC236}">
                <a16:creationId xmlns:a16="http://schemas.microsoft.com/office/drawing/2014/main" id="{E5805DAB-3918-E77B-38D2-845685BB5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9457" y="925052"/>
            <a:ext cx="4114800" cy="2865682"/>
          </a:xfrm>
          <a:prstGeom prst="rect">
            <a:avLst/>
          </a:prstGeom>
        </p:spPr>
      </p:pic>
      <p:pic>
        <p:nvPicPr>
          <p:cNvPr id="15" name="Picture 14" descr="A diagram of a normal distribution&#10;&#10;Description automatically generated">
            <a:extLst>
              <a:ext uri="{FF2B5EF4-FFF2-40B4-BE49-F238E27FC236}">
                <a16:creationId xmlns:a16="http://schemas.microsoft.com/office/drawing/2014/main" id="{C06E5101-ABF1-5E1B-E32D-CBED212EDF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925052"/>
            <a:ext cx="3820909" cy="2865682"/>
          </a:xfrm>
          <a:prstGeom prst="rect">
            <a:avLst/>
          </a:prstGeom>
        </p:spPr>
      </p:pic>
      <p:sp>
        <p:nvSpPr>
          <p:cNvPr id="16" name="TextBox 15">
            <a:extLst>
              <a:ext uri="{FF2B5EF4-FFF2-40B4-BE49-F238E27FC236}">
                <a16:creationId xmlns:a16="http://schemas.microsoft.com/office/drawing/2014/main" id="{B3E93102-603E-2B54-9643-09F301C015A4}"/>
              </a:ext>
            </a:extLst>
          </p:cNvPr>
          <p:cNvSpPr txBox="1"/>
          <p:nvPr/>
        </p:nvSpPr>
        <p:spPr>
          <a:xfrm>
            <a:off x="4428720" y="1296063"/>
            <a:ext cx="2830211"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t>Mass effect with strong and weak interactions</a:t>
            </a:r>
          </a:p>
        </p:txBody>
      </p:sp>
    </p:spTree>
    <p:extLst>
      <p:ext uri="{BB962C8B-B14F-4D97-AF65-F5344CB8AC3E}">
        <p14:creationId xmlns:p14="http://schemas.microsoft.com/office/powerpoint/2010/main" val="269682189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291145"/>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Interaction Effect On Neural Population </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 name="Picture 3" descr="A diagram of a function&#10;&#10;Description automatically generated">
            <a:extLst>
              <a:ext uri="{FF2B5EF4-FFF2-40B4-BE49-F238E27FC236}">
                <a16:creationId xmlns:a16="http://schemas.microsoft.com/office/drawing/2014/main" id="{3B637985-26DC-8093-9EAE-BA07C8C4D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6" y="2586260"/>
            <a:ext cx="3461657" cy="2777506"/>
          </a:xfrm>
          <a:prstGeom prst="rect">
            <a:avLst/>
          </a:prstGeom>
        </p:spPr>
      </p:pic>
      <p:pic>
        <p:nvPicPr>
          <p:cNvPr id="7" name="Picture 6" descr="A graph of a function&#10;&#10;Description automatically generated">
            <a:extLst>
              <a:ext uri="{FF2B5EF4-FFF2-40B4-BE49-F238E27FC236}">
                <a16:creationId xmlns:a16="http://schemas.microsoft.com/office/drawing/2014/main" id="{39D1E04F-9FE3-C435-3FE8-3A899F7C4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990600"/>
            <a:ext cx="3962400" cy="2836403"/>
          </a:xfrm>
          <a:prstGeom prst="rect">
            <a:avLst/>
          </a:prstGeom>
        </p:spPr>
      </p:pic>
      <p:pic>
        <p:nvPicPr>
          <p:cNvPr id="10" name="Picture 9" descr="A diagram of a distribution point&#10;&#10;Description automatically generated">
            <a:extLst>
              <a:ext uri="{FF2B5EF4-FFF2-40B4-BE49-F238E27FC236}">
                <a16:creationId xmlns:a16="http://schemas.microsoft.com/office/drawing/2014/main" id="{A398D340-C245-C5EC-82B6-51B6FB0ED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1066800"/>
            <a:ext cx="4764928" cy="2858957"/>
          </a:xfrm>
          <a:prstGeom prst="rect">
            <a:avLst/>
          </a:prstGeom>
        </p:spPr>
      </p:pic>
      <p:pic>
        <p:nvPicPr>
          <p:cNvPr id="14" name="Picture 13" descr="A graph of a function&#10;&#10;Description automatically generated">
            <a:extLst>
              <a:ext uri="{FF2B5EF4-FFF2-40B4-BE49-F238E27FC236}">
                <a16:creationId xmlns:a16="http://schemas.microsoft.com/office/drawing/2014/main" id="{BA1FDA27-61E2-1199-735F-2BCA4E2F9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0400" y="3722675"/>
            <a:ext cx="4103914" cy="3077936"/>
          </a:xfrm>
          <a:prstGeom prst="rect">
            <a:avLst/>
          </a:prstGeom>
        </p:spPr>
      </p:pic>
      <p:pic>
        <p:nvPicPr>
          <p:cNvPr id="18" name="Picture 17" descr="A diagram of a distribution point&#10;&#10;Description automatically generated">
            <a:extLst>
              <a:ext uri="{FF2B5EF4-FFF2-40B4-BE49-F238E27FC236}">
                <a16:creationId xmlns:a16="http://schemas.microsoft.com/office/drawing/2014/main" id="{190C95F1-AE4E-4FEB-CB4C-B578C7AB76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6080" y="3780124"/>
            <a:ext cx="4611648" cy="3003695"/>
          </a:xfrm>
          <a:prstGeom prst="rect">
            <a:avLst/>
          </a:prstGeom>
        </p:spPr>
      </p:pic>
      <p:sp>
        <p:nvSpPr>
          <p:cNvPr id="19" name="TextBox 18">
            <a:extLst>
              <a:ext uri="{FF2B5EF4-FFF2-40B4-BE49-F238E27FC236}">
                <a16:creationId xmlns:a16="http://schemas.microsoft.com/office/drawing/2014/main" id="{4B55DF6B-E2A4-7C2D-A0F9-EDC83EF9E109}"/>
              </a:ext>
            </a:extLst>
          </p:cNvPr>
          <p:cNvSpPr txBox="1"/>
          <p:nvPr/>
        </p:nvSpPr>
        <p:spPr>
          <a:xfrm>
            <a:off x="36286" y="1188265"/>
            <a:ext cx="2830211"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Strong interactions</a:t>
            </a:r>
          </a:p>
        </p:txBody>
      </p:sp>
      <p:sp>
        <p:nvSpPr>
          <p:cNvPr id="20" name="TextBox 19">
            <a:extLst>
              <a:ext uri="{FF2B5EF4-FFF2-40B4-BE49-F238E27FC236}">
                <a16:creationId xmlns:a16="http://schemas.microsoft.com/office/drawing/2014/main" id="{28080695-4C93-9D0D-6AF2-EE51A6DBBCE7}"/>
              </a:ext>
            </a:extLst>
          </p:cNvPr>
          <p:cNvSpPr txBox="1"/>
          <p:nvPr/>
        </p:nvSpPr>
        <p:spPr>
          <a:xfrm>
            <a:off x="0" y="6019800"/>
            <a:ext cx="3606763"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Asymmetric interactions</a:t>
            </a:r>
          </a:p>
        </p:txBody>
      </p:sp>
    </p:spTree>
    <p:extLst>
      <p:ext uri="{BB962C8B-B14F-4D97-AF65-F5344CB8AC3E}">
        <p14:creationId xmlns:p14="http://schemas.microsoft.com/office/powerpoint/2010/main" val="10736527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00" y="-296607"/>
            <a:ext cx="12192000" cy="1092093"/>
          </a:xfrm>
          <a:prstGeom prst="rect">
            <a:avLst/>
          </a:prstGeom>
        </p:spPr>
        <p:txBody>
          <a:bodyPr vert="horz" wrap="square" lIns="0" tIns="350011" rIns="0" bIns="0" rtlCol="0">
            <a:spAutoFit/>
          </a:bodyPr>
          <a:lstStyle/>
          <a:p>
            <a:pPr marL="12700">
              <a:lnSpc>
                <a:spcPct val="100000"/>
              </a:lnSpc>
              <a:spcBef>
                <a:spcPts val="100"/>
              </a:spcBef>
            </a:pPr>
            <a:r>
              <a:rPr lang="en-US" sz="4800" spc="-20" dirty="0">
                <a:latin typeface="+mj-lt"/>
              </a:rPr>
              <a:t>Interaction Effect On Neural Population  Control</a:t>
            </a:r>
            <a:endParaRPr sz="4800" b="0" i="1" spc="-10" dirty="0">
              <a:latin typeface="+mj-lt"/>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B55DF6B-E2A4-7C2D-A0F9-EDC83EF9E109}"/>
              </a:ext>
            </a:extLst>
          </p:cNvPr>
          <p:cNvSpPr txBox="1"/>
          <p:nvPr/>
        </p:nvSpPr>
        <p:spPr>
          <a:xfrm>
            <a:off x="36286" y="1188265"/>
            <a:ext cx="2830211"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Strong interactions</a:t>
            </a:r>
          </a:p>
        </p:txBody>
      </p:sp>
      <p:sp>
        <p:nvSpPr>
          <p:cNvPr id="20" name="TextBox 19">
            <a:extLst>
              <a:ext uri="{FF2B5EF4-FFF2-40B4-BE49-F238E27FC236}">
                <a16:creationId xmlns:a16="http://schemas.microsoft.com/office/drawing/2014/main" id="{28080695-4C93-9D0D-6AF2-EE51A6DBBCE7}"/>
              </a:ext>
            </a:extLst>
          </p:cNvPr>
          <p:cNvSpPr txBox="1"/>
          <p:nvPr/>
        </p:nvSpPr>
        <p:spPr>
          <a:xfrm>
            <a:off x="0" y="6019800"/>
            <a:ext cx="3606763" cy="400110"/>
          </a:xfrm>
          <a:prstGeom prst="rect">
            <a:avLst/>
          </a:prstGeom>
          <a:noFill/>
        </p:spPr>
        <p:txBody>
          <a:bodyPr wrap="square" rtlCol="0">
            <a:spAutoFit/>
          </a:bodyPr>
          <a:lstStyle/>
          <a:p>
            <a:pPr marL="285750" indent="-285750">
              <a:buFont typeface="Arial" panose="020B0604020202020204" pitchFamily="34" charset="0"/>
              <a:buChar char="•"/>
            </a:pPr>
            <a:r>
              <a:rPr lang="en-US" sz="2000" dirty="0"/>
              <a:t>Asymmetric interactions</a:t>
            </a:r>
          </a:p>
        </p:txBody>
      </p:sp>
      <p:pic>
        <p:nvPicPr>
          <p:cNvPr id="5" name="Picture 4" descr="A diagram of a function&#10;&#10;Description automatically generated">
            <a:extLst>
              <a:ext uri="{FF2B5EF4-FFF2-40B4-BE49-F238E27FC236}">
                <a16:creationId xmlns:a16="http://schemas.microsoft.com/office/drawing/2014/main" id="{2706414C-F4EA-DC33-CE97-2C43D57A0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10" y="2507555"/>
            <a:ext cx="3392789" cy="2836404"/>
          </a:xfrm>
          <a:prstGeom prst="rect">
            <a:avLst/>
          </a:prstGeom>
        </p:spPr>
      </p:pic>
      <p:pic>
        <p:nvPicPr>
          <p:cNvPr id="8" name="Picture 7" descr="A diagram of a function&#10;&#10;Description automatically generated">
            <a:extLst>
              <a:ext uri="{FF2B5EF4-FFF2-40B4-BE49-F238E27FC236}">
                <a16:creationId xmlns:a16="http://schemas.microsoft.com/office/drawing/2014/main" id="{D426B4CD-0083-FFCF-8709-836A74FBB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1153" y="1005707"/>
            <a:ext cx="4156447" cy="3174358"/>
          </a:xfrm>
          <a:prstGeom prst="rect">
            <a:avLst/>
          </a:prstGeom>
        </p:spPr>
      </p:pic>
      <p:pic>
        <p:nvPicPr>
          <p:cNvPr id="11" name="Picture 10" descr="A diagram of a distribution graph&#10;&#10;Description automatically generated">
            <a:extLst>
              <a:ext uri="{FF2B5EF4-FFF2-40B4-BE49-F238E27FC236}">
                <a16:creationId xmlns:a16="http://schemas.microsoft.com/office/drawing/2014/main" id="{3E19CF0D-F66A-DCAA-05E9-EB4769D7AE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0437" y="1005707"/>
            <a:ext cx="4679163" cy="3187528"/>
          </a:xfrm>
          <a:prstGeom prst="rect">
            <a:avLst/>
          </a:prstGeom>
        </p:spPr>
      </p:pic>
      <p:pic>
        <p:nvPicPr>
          <p:cNvPr id="15" name="Picture 14" descr="A diagram of a function&#10;&#10;Description automatically generated">
            <a:extLst>
              <a:ext uri="{FF2B5EF4-FFF2-40B4-BE49-F238E27FC236}">
                <a16:creationId xmlns:a16="http://schemas.microsoft.com/office/drawing/2014/main" id="{762F92C0-DBC7-1FF4-B511-F643A8C0DD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4781" y="4180064"/>
            <a:ext cx="4045655" cy="2563635"/>
          </a:xfrm>
          <a:prstGeom prst="rect">
            <a:avLst/>
          </a:prstGeom>
        </p:spPr>
      </p:pic>
      <p:pic>
        <p:nvPicPr>
          <p:cNvPr id="17" name="Picture 16" descr="A diagram of a distribution graph&#10;&#10;Description automatically generated">
            <a:extLst>
              <a:ext uri="{FF2B5EF4-FFF2-40B4-BE49-F238E27FC236}">
                <a16:creationId xmlns:a16="http://schemas.microsoft.com/office/drawing/2014/main" id="{2F3A6023-BE5D-A636-C33A-7F8B8B423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0436" y="3871133"/>
            <a:ext cx="4679164" cy="2877284"/>
          </a:xfrm>
          <a:prstGeom prst="rect">
            <a:avLst/>
          </a:prstGeom>
        </p:spPr>
      </p:pic>
    </p:spTree>
    <p:extLst>
      <p:ext uri="{BB962C8B-B14F-4D97-AF65-F5344CB8AC3E}">
        <p14:creationId xmlns:p14="http://schemas.microsoft.com/office/powerpoint/2010/main" val="3814905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Nash Equilibrium</a:t>
            </a:r>
            <a:r>
              <a:rPr lang="en-US" b="1" cap="none" dirty="0">
                <a:latin typeface="+mj-lt"/>
              </a:rPr>
              <a:t>: Examples</a:t>
            </a:r>
            <a:endParaRPr lang="en-us" b="1" cap="none" dirty="0">
              <a:latin typeface="+mj-lt"/>
            </a:endParaRP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6BBD9-71CE-F2F9-0597-61FE57875313}"/>
              </a:ext>
            </a:extLst>
          </p:cNvPr>
          <p:cNvSpPr txBox="1"/>
          <p:nvPr/>
        </p:nvSpPr>
        <p:spPr>
          <a:xfrm>
            <a:off x="228600" y="1531203"/>
            <a:ext cx="11506200" cy="1200329"/>
          </a:xfrm>
          <a:prstGeom prst="rect">
            <a:avLst/>
          </a:prstGeom>
          <a:solidFill>
            <a:schemeClr val="accent6">
              <a:lumMod val="60000"/>
              <a:lumOff val="40000"/>
            </a:schemeClr>
          </a:solidFill>
        </p:spPr>
        <p:txBody>
          <a:bodyPr wrap="square">
            <a:spAutoFit/>
          </a:bodyPr>
          <a:lstStyle/>
          <a:p>
            <a:r>
              <a:rPr lang="en-US" sz="2400" b="1" dirty="0"/>
              <a:t>Example (Harmony Game): </a:t>
            </a:r>
            <a:r>
              <a:rPr lang="en-US" sz="2400" dirty="0"/>
              <a:t>Consider two companies, which have the choice to cooperate, the payoff function can still dictate whether cooperation is achieved or not.</a:t>
            </a:r>
          </a:p>
        </p:txBody>
      </p:sp>
      <p:graphicFrame>
        <p:nvGraphicFramePr>
          <p:cNvPr id="19" name="Table 18">
            <a:extLst>
              <a:ext uri="{FF2B5EF4-FFF2-40B4-BE49-F238E27FC236}">
                <a16:creationId xmlns:a16="http://schemas.microsoft.com/office/drawing/2014/main" id="{7F3E9C98-1942-B3CB-BEBA-E877502EEDFA}"/>
              </a:ext>
            </a:extLst>
          </p:cNvPr>
          <p:cNvGraphicFramePr>
            <a:graphicFrameLocks noGrp="1"/>
          </p:cNvGraphicFramePr>
          <p:nvPr>
            <p:extLst>
              <p:ext uri="{D42A27DB-BD31-4B8C-83A1-F6EECF244321}">
                <p14:modId xmlns:p14="http://schemas.microsoft.com/office/powerpoint/2010/main" val="1788139495"/>
              </p:ext>
            </p:extLst>
          </p:nvPr>
        </p:nvGraphicFramePr>
        <p:xfrm>
          <a:off x="1066800" y="3276600"/>
          <a:ext cx="9829800" cy="2785915"/>
        </p:xfrm>
        <a:graphic>
          <a:graphicData uri="http://schemas.openxmlformats.org/drawingml/2006/table">
            <a:tbl>
              <a:tblPr firstRow="1" bandRow="1">
                <a:tableStyleId>{5940675A-B579-460E-94D1-54222C63F5DA}</a:tableStyleId>
              </a:tblPr>
              <a:tblGrid>
                <a:gridCol w="2457450">
                  <a:extLst>
                    <a:ext uri="{9D8B030D-6E8A-4147-A177-3AD203B41FA5}">
                      <a16:colId xmlns:a16="http://schemas.microsoft.com/office/drawing/2014/main" val="2129856603"/>
                    </a:ext>
                  </a:extLst>
                </a:gridCol>
                <a:gridCol w="2457450">
                  <a:extLst>
                    <a:ext uri="{9D8B030D-6E8A-4147-A177-3AD203B41FA5}">
                      <a16:colId xmlns:a16="http://schemas.microsoft.com/office/drawing/2014/main" val="302555159"/>
                    </a:ext>
                  </a:extLst>
                </a:gridCol>
                <a:gridCol w="2457450">
                  <a:extLst>
                    <a:ext uri="{9D8B030D-6E8A-4147-A177-3AD203B41FA5}">
                      <a16:colId xmlns:a16="http://schemas.microsoft.com/office/drawing/2014/main" val="995179246"/>
                    </a:ext>
                  </a:extLst>
                </a:gridCol>
                <a:gridCol w="2457450">
                  <a:extLst>
                    <a:ext uri="{9D8B030D-6E8A-4147-A177-3AD203B41FA5}">
                      <a16:colId xmlns:a16="http://schemas.microsoft.com/office/drawing/2014/main" val="3328829320"/>
                    </a:ext>
                  </a:extLst>
                </a:gridCol>
              </a:tblGrid>
              <a:tr h="763879">
                <a:tc>
                  <a:txBody>
                    <a:bodyPr/>
                    <a:lstStyle/>
                    <a:p>
                      <a:endParaRPr lang="en-US" dirty="0"/>
                    </a:p>
                  </a:txBody>
                  <a:tcPr>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solidFill>
                      <a:schemeClr val="accent2">
                        <a:lumMod val="40000"/>
                        <a:lumOff val="60000"/>
                      </a:schemeClr>
                    </a:solidFill>
                  </a:tcPr>
                </a:tc>
                <a:tc gridSpan="2">
                  <a:txBody>
                    <a:bodyPr/>
                    <a:lstStyle/>
                    <a:p>
                      <a:pPr algn="ctr"/>
                      <a:r>
                        <a:rPr lang="en-US" sz="2800" dirty="0"/>
                        <a:t>Company 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2070699925"/>
                  </a:ext>
                </a:extLst>
              </a:tr>
              <a:tr h="674012">
                <a:tc>
                  <a:txBody>
                    <a:bodyPr/>
                    <a:lstStyle/>
                    <a:p>
                      <a:endParaRPr lang="en-US" dirty="0"/>
                    </a:p>
                  </a:txBody>
                  <a:tcP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2400" dirty="0"/>
                        <a:t>Cooperation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2400" dirty="0"/>
                        <a:t>Decline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87749868"/>
                  </a:ext>
                </a:extLst>
              </a:tr>
              <a:tr h="674012">
                <a:tc rowSpan="2">
                  <a:txBody>
                    <a:bodyPr/>
                    <a:lstStyle/>
                    <a:p>
                      <a:pPr algn="ctr"/>
                      <a:endParaRPr lang="en-US" sz="2800" dirty="0"/>
                    </a:p>
                    <a:p>
                      <a:pPr algn="ctr"/>
                      <a:r>
                        <a:rPr lang="en-US" sz="2800" dirty="0"/>
                        <a:t>Company 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r>
                        <a:rPr lang="en-US" sz="2400" dirty="0"/>
                        <a:t>Cooperation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(9,9)</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(4,7)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95045988"/>
                  </a:ext>
                </a:extLst>
              </a:tr>
              <a:tr h="674012">
                <a:tc vMerge="1">
                  <a:txBody>
                    <a:bodyPr/>
                    <a:lstStyle/>
                    <a:p>
                      <a:endParaRPr lang="en-US" dirty="0"/>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Decline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(7,4)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(3,3)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53445931"/>
                  </a:ext>
                </a:extLst>
              </a:tr>
            </a:tbl>
          </a:graphicData>
        </a:graphic>
      </p:graphicFrame>
      <p:sp>
        <p:nvSpPr>
          <p:cNvPr id="20" name="Rectangle 19">
            <a:extLst>
              <a:ext uri="{FF2B5EF4-FFF2-40B4-BE49-F238E27FC236}">
                <a16:creationId xmlns:a16="http://schemas.microsoft.com/office/drawing/2014/main" id="{F10D7B55-9371-14B7-4C9F-56C176E322FD}"/>
              </a:ext>
            </a:extLst>
          </p:cNvPr>
          <p:cNvSpPr/>
          <p:nvPr/>
        </p:nvSpPr>
        <p:spPr>
          <a:xfrm>
            <a:off x="1066800" y="3124201"/>
            <a:ext cx="4876800" cy="1523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27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Nash Equilibrium</a:t>
            </a:r>
            <a:r>
              <a:rPr lang="en-US" b="1" cap="none" dirty="0">
                <a:latin typeface="+mj-lt"/>
              </a:rPr>
              <a:t>: Examples</a:t>
            </a:r>
            <a:endParaRPr lang="en-us" b="1" cap="none" dirty="0">
              <a:latin typeface="+mj-lt"/>
            </a:endParaRP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6BBD9-71CE-F2F9-0597-61FE57875313}"/>
              </a:ext>
            </a:extLst>
          </p:cNvPr>
          <p:cNvSpPr txBox="1"/>
          <p:nvPr/>
        </p:nvSpPr>
        <p:spPr>
          <a:xfrm>
            <a:off x="228600" y="1531203"/>
            <a:ext cx="11506200" cy="1200329"/>
          </a:xfrm>
          <a:prstGeom prst="rect">
            <a:avLst/>
          </a:prstGeom>
          <a:solidFill>
            <a:schemeClr val="accent6">
              <a:lumMod val="60000"/>
              <a:lumOff val="40000"/>
            </a:schemeClr>
          </a:solidFill>
        </p:spPr>
        <p:txBody>
          <a:bodyPr wrap="square">
            <a:spAutoFit/>
          </a:bodyPr>
          <a:lstStyle/>
          <a:p>
            <a:r>
              <a:rPr lang="en-US" sz="2400" b="1" dirty="0"/>
              <a:t>Example (Battle of the Sexes): </a:t>
            </a:r>
            <a:r>
              <a:rPr lang="en-US" sz="2400" dirty="0"/>
              <a:t>In the Battle of the Sexes game, there appear to be two stable, pure strategy Nash Equilibria. It is when both the man and the woman chose the same option.</a:t>
            </a:r>
          </a:p>
        </p:txBody>
      </p:sp>
      <p:graphicFrame>
        <p:nvGraphicFramePr>
          <p:cNvPr id="19" name="Table 18">
            <a:extLst>
              <a:ext uri="{FF2B5EF4-FFF2-40B4-BE49-F238E27FC236}">
                <a16:creationId xmlns:a16="http://schemas.microsoft.com/office/drawing/2014/main" id="{7F3E9C98-1942-B3CB-BEBA-E877502EEDFA}"/>
              </a:ext>
            </a:extLst>
          </p:cNvPr>
          <p:cNvGraphicFramePr>
            <a:graphicFrameLocks noGrp="1"/>
          </p:cNvGraphicFramePr>
          <p:nvPr>
            <p:extLst>
              <p:ext uri="{D42A27DB-BD31-4B8C-83A1-F6EECF244321}">
                <p14:modId xmlns:p14="http://schemas.microsoft.com/office/powerpoint/2010/main" val="544100511"/>
              </p:ext>
            </p:extLst>
          </p:nvPr>
        </p:nvGraphicFramePr>
        <p:xfrm>
          <a:off x="1066800" y="3276600"/>
          <a:ext cx="9829800" cy="2785915"/>
        </p:xfrm>
        <a:graphic>
          <a:graphicData uri="http://schemas.openxmlformats.org/drawingml/2006/table">
            <a:tbl>
              <a:tblPr firstRow="1" bandRow="1">
                <a:tableStyleId>{5940675A-B579-460E-94D1-54222C63F5DA}</a:tableStyleId>
              </a:tblPr>
              <a:tblGrid>
                <a:gridCol w="2457450">
                  <a:extLst>
                    <a:ext uri="{9D8B030D-6E8A-4147-A177-3AD203B41FA5}">
                      <a16:colId xmlns:a16="http://schemas.microsoft.com/office/drawing/2014/main" val="2129856603"/>
                    </a:ext>
                  </a:extLst>
                </a:gridCol>
                <a:gridCol w="2457450">
                  <a:extLst>
                    <a:ext uri="{9D8B030D-6E8A-4147-A177-3AD203B41FA5}">
                      <a16:colId xmlns:a16="http://schemas.microsoft.com/office/drawing/2014/main" val="302555159"/>
                    </a:ext>
                  </a:extLst>
                </a:gridCol>
                <a:gridCol w="2457450">
                  <a:extLst>
                    <a:ext uri="{9D8B030D-6E8A-4147-A177-3AD203B41FA5}">
                      <a16:colId xmlns:a16="http://schemas.microsoft.com/office/drawing/2014/main" val="995179246"/>
                    </a:ext>
                  </a:extLst>
                </a:gridCol>
                <a:gridCol w="2457450">
                  <a:extLst>
                    <a:ext uri="{9D8B030D-6E8A-4147-A177-3AD203B41FA5}">
                      <a16:colId xmlns:a16="http://schemas.microsoft.com/office/drawing/2014/main" val="3328829320"/>
                    </a:ext>
                  </a:extLst>
                </a:gridCol>
              </a:tblGrid>
              <a:tr h="763879">
                <a:tc>
                  <a:txBody>
                    <a:bodyPr/>
                    <a:lstStyle/>
                    <a:p>
                      <a:endParaRPr lang="en-US" dirty="0"/>
                    </a:p>
                  </a:txBody>
                  <a:tcPr>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solidFill>
                      <a:schemeClr val="accent2">
                        <a:lumMod val="40000"/>
                        <a:lumOff val="60000"/>
                      </a:schemeClr>
                    </a:solidFill>
                  </a:tcPr>
                </a:tc>
                <a:tc gridSpan="2">
                  <a:txBody>
                    <a:bodyPr/>
                    <a:lstStyle/>
                    <a:p>
                      <a:pPr algn="ctr"/>
                      <a:r>
                        <a:rPr lang="en-US" sz="2800" dirty="0"/>
                        <a:t>Woman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2070699925"/>
                  </a:ext>
                </a:extLst>
              </a:tr>
              <a:tr h="674012">
                <a:tc>
                  <a:txBody>
                    <a:bodyPr/>
                    <a:lstStyle/>
                    <a:p>
                      <a:endParaRPr lang="en-US" dirty="0"/>
                    </a:p>
                  </a:txBody>
                  <a:tcP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Boxing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Shopping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87749868"/>
                  </a:ext>
                </a:extLst>
              </a:tr>
              <a:tr h="674012">
                <a:tc rowSpan="2">
                  <a:txBody>
                    <a:bodyPr/>
                    <a:lstStyle/>
                    <a:p>
                      <a:pPr algn="ctr"/>
                      <a:endParaRPr lang="en-US" sz="2800" dirty="0"/>
                    </a:p>
                    <a:p>
                      <a:pPr algn="ctr"/>
                      <a:r>
                        <a:rPr lang="en-US" sz="2800" dirty="0"/>
                        <a:t>Man</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Boxing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(2,1)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(0,0)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95045988"/>
                  </a:ext>
                </a:extLst>
              </a:tr>
              <a:tr h="674012">
                <a:tc vMerge="1">
                  <a:txBody>
                    <a:bodyPr/>
                    <a:lstStyle/>
                    <a:p>
                      <a:endParaRPr 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Shopping</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(0,0)</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(1,2)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353445931"/>
                  </a:ext>
                </a:extLst>
              </a:tr>
            </a:tbl>
          </a:graphicData>
        </a:graphic>
      </p:graphicFrame>
      <p:sp>
        <p:nvSpPr>
          <p:cNvPr id="20" name="Rectangle 19">
            <a:extLst>
              <a:ext uri="{FF2B5EF4-FFF2-40B4-BE49-F238E27FC236}">
                <a16:creationId xmlns:a16="http://schemas.microsoft.com/office/drawing/2014/main" id="{F10D7B55-9371-14B7-4C9F-56C176E322FD}"/>
              </a:ext>
            </a:extLst>
          </p:cNvPr>
          <p:cNvSpPr/>
          <p:nvPr/>
        </p:nvSpPr>
        <p:spPr>
          <a:xfrm>
            <a:off x="1066800" y="3124201"/>
            <a:ext cx="4876800" cy="1523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927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Nash Equilibrium</a:t>
            </a:r>
            <a:r>
              <a:rPr lang="en-US" b="1" cap="none" dirty="0">
                <a:latin typeface="+mj-lt"/>
              </a:rPr>
              <a:t>: Examples</a:t>
            </a:r>
            <a:endParaRPr lang="en-us" b="1" cap="none" dirty="0">
              <a:latin typeface="+mj-lt"/>
            </a:endParaRP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6BBD9-71CE-F2F9-0597-61FE57875313}"/>
              </a:ext>
            </a:extLst>
          </p:cNvPr>
          <p:cNvSpPr txBox="1"/>
          <p:nvPr/>
        </p:nvSpPr>
        <p:spPr>
          <a:xfrm>
            <a:off x="228600" y="1531203"/>
            <a:ext cx="11506200" cy="1200329"/>
          </a:xfrm>
          <a:prstGeom prst="rect">
            <a:avLst/>
          </a:prstGeom>
          <a:solidFill>
            <a:schemeClr val="accent6">
              <a:lumMod val="60000"/>
              <a:lumOff val="40000"/>
            </a:schemeClr>
          </a:solidFill>
        </p:spPr>
        <p:txBody>
          <a:bodyPr wrap="square">
            <a:spAutoFit/>
          </a:bodyPr>
          <a:lstStyle/>
          <a:p>
            <a:r>
              <a:rPr lang="en-US" sz="2400" b="1" dirty="0"/>
              <a:t>Example (Matching Pennies): </a:t>
            </a:r>
            <a:r>
              <a:rPr lang="en-US" sz="2400" dirty="0"/>
              <a:t>In this game, the two players have opposite goals. Player 1 always wants to match options with Player 2, and Player 2 wants to make the opposite choice of Player 1.</a:t>
            </a:r>
          </a:p>
        </p:txBody>
      </p:sp>
      <p:graphicFrame>
        <p:nvGraphicFramePr>
          <p:cNvPr id="19" name="Table 18">
            <a:extLst>
              <a:ext uri="{FF2B5EF4-FFF2-40B4-BE49-F238E27FC236}">
                <a16:creationId xmlns:a16="http://schemas.microsoft.com/office/drawing/2014/main" id="{7F3E9C98-1942-B3CB-BEBA-E877502EEDFA}"/>
              </a:ext>
            </a:extLst>
          </p:cNvPr>
          <p:cNvGraphicFramePr>
            <a:graphicFrameLocks noGrp="1"/>
          </p:cNvGraphicFramePr>
          <p:nvPr>
            <p:extLst>
              <p:ext uri="{D42A27DB-BD31-4B8C-83A1-F6EECF244321}">
                <p14:modId xmlns:p14="http://schemas.microsoft.com/office/powerpoint/2010/main" val="3820153396"/>
              </p:ext>
            </p:extLst>
          </p:nvPr>
        </p:nvGraphicFramePr>
        <p:xfrm>
          <a:off x="1066800" y="3276600"/>
          <a:ext cx="9829800" cy="2785915"/>
        </p:xfrm>
        <a:graphic>
          <a:graphicData uri="http://schemas.openxmlformats.org/drawingml/2006/table">
            <a:tbl>
              <a:tblPr firstRow="1" bandRow="1">
                <a:tableStyleId>{5940675A-B579-460E-94D1-54222C63F5DA}</a:tableStyleId>
              </a:tblPr>
              <a:tblGrid>
                <a:gridCol w="2457450">
                  <a:extLst>
                    <a:ext uri="{9D8B030D-6E8A-4147-A177-3AD203B41FA5}">
                      <a16:colId xmlns:a16="http://schemas.microsoft.com/office/drawing/2014/main" val="2129856603"/>
                    </a:ext>
                  </a:extLst>
                </a:gridCol>
                <a:gridCol w="2457450">
                  <a:extLst>
                    <a:ext uri="{9D8B030D-6E8A-4147-A177-3AD203B41FA5}">
                      <a16:colId xmlns:a16="http://schemas.microsoft.com/office/drawing/2014/main" val="302555159"/>
                    </a:ext>
                  </a:extLst>
                </a:gridCol>
                <a:gridCol w="2457450">
                  <a:extLst>
                    <a:ext uri="{9D8B030D-6E8A-4147-A177-3AD203B41FA5}">
                      <a16:colId xmlns:a16="http://schemas.microsoft.com/office/drawing/2014/main" val="995179246"/>
                    </a:ext>
                  </a:extLst>
                </a:gridCol>
                <a:gridCol w="2457450">
                  <a:extLst>
                    <a:ext uri="{9D8B030D-6E8A-4147-A177-3AD203B41FA5}">
                      <a16:colId xmlns:a16="http://schemas.microsoft.com/office/drawing/2014/main" val="3328829320"/>
                    </a:ext>
                  </a:extLst>
                </a:gridCol>
              </a:tblGrid>
              <a:tr h="763879">
                <a:tc>
                  <a:txBody>
                    <a:bodyPr/>
                    <a:lstStyle/>
                    <a:p>
                      <a:endParaRPr lang="en-US" dirty="0"/>
                    </a:p>
                  </a:txBody>
                  <a:tcPr>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solidFill>
                      <a:schemeClr val="accent2">
                        <a:lumMod val="40000"/>
                        <a:lumOff val="60000"/>
                      </a:schemeClr>
                    </a:solidFill>
                  </a:tcPr>
                </a:tc>
                <a:tc gridSpan="2">
                  <a:txBody>
                    <a:bodyPr/>
                    <a:lstStyle/>
                    <a:p>
                      <a:pPr algn="ctr"/>
                      <a:r>
                        <a:rPr lang="en-US" sz="2800" dirty="0"/>
                        <a:t>Player 2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lang="en-US" dirty="0"/>
                    </a:p>
                  </a:txBody>
                  <a:tcPr/>
                </a:tc>
                <a:extLst>
                  <a:ext uri="{0D108BD9-81ED-4DB2-BD59-A6C34878D82A}">
                    <a16:rowId xmlns:a16="http://schemas.microsoft.com/office/drawing/2014/main" val="2070699925"/>
                  </a:ext>
                </a:extLst>
              </a:tr>
              <a:tr h="674012">
                <a:tc>
                  <a:txBody>
                    <a:bodyPr/>
                    <a:lstStyle/>
                    <a:p>
                      <a:endParaRPr lang="en-US" dirty="0"/>
                    </a:p>
                  </a:txBody>
                  <a:tcP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Heads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Tails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387749868"/>
                  </a:ext>
                </a:extLst>
              </a:tr>
              <a:tr h="674012">
                <a:tc rowSpan="2">
                  <a:txBody>
                    <a:bodyPr/>
                    <a:lstStyle/>
                    <a:p>
                      <a:pPr algn="ctr"/>
                      <a:endParaRPr lang="en-US" sz="2800" dirty="0"/>
                    </a:p>
                    <a:p>
                      <a:pPr algn="ctr"/>
                      <a:r>
                        <a:rPr lang="en-US" sz="2800" dirty="0"/>
                        <a:t>Player 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Heads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195045988"/>
                  </a:ext>
                </a:extLst>
              </a:tr>
              <a:tr h="674012">
                <a:tc vMerge="1">
                  <a:txBody>
                    <a:bodyPr/>
                    <a:lstStyle/>
                    <a:p>
                      <a:endParaRPr lang="en-US" dirty="0"/>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Tails</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400" dirty="0"/>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400" dirty="0"/>
                        <a:t>(1,-1)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3353445931"/>
                  </a:ext>
                </a:extLst>
              </a:tr>
            </a:tbl>
          </a:graphicData>
        </a:graphic>
      </p:graphicFrame>
      <p:sp>
        <p:nvSpPr>
          <p:cNvPr id="20" name="Rectangle 19">
            <a:extLst>
              <a:ext uri="{FF2B5EF4-FFF2-40B4-BE49-F238E27FC236}">
                <a16:creationId xmlns:a16="http://schemas.microsoft.com/office/drawing/2014/main" id="{F10D7B55-9371-14B7-4C9F-56C176E322FD}"/>
              </a:ext>
            </a:extLst>
          </p:cNvPr>
          <p:cNvSpPr/>
          <p:nvPr/>
        </p:nvSpPr>
        <p:spPr>
          <a:xfrm>
            <a:off x="1066800" y="3124201"/>
            <a:ext cx="4876800" cy="1523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449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Nash Equilibrium</a:t>
            </a:r>
            <a:r>
              <a:rPr lang="en-US" b="1" cap="none" dirty="0">
                <a:latin typeface="+mj-lt"/>
              </a:rPr>
              <a:t>: Remark</a:t>
            </a:r>
            <a:endParaRPr lang="en-us" b="1" cap="none" dirty="0">
              <a:latin typeface="+mj-lt"/>
            </a:endParaRP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6BBD9-71CE-F2F9-0597-61FE57875313}"/>
              </a:ext>
            </a:extLst>
          </p:cNvPr>
          <p:cNvSpPr txBox="1"/>
          <p:nvPr/>
        </p:nvSpPr>
        <p:spPr>
          <a:xfrm>
            <a:off x="228600" y="1531203"/>
            <a:ext cx="11506200" cy="2670731"/>
          </a:xfrm>
          <a:prstGeom prst="rect">
            <a:avLst/>
          </a:prstGeom>
          <a:solidFill>
            <a:schemeClr val="accent6">
              <a:lumMod val="60000"/>
              <a:lumOff val="40000"/>
            </a:schemeClr>
          </a:solidFill>
        </p:spPr>
        <p:txBody>
          <a:bodyPr wrap="square">
            <a:spAutoFit/>
          </a:bodyPr>
          <a:lstStyle/>
          <a:p>
            <a:r>
              <a:rPr lang="en-US" sz="2800" b="1" dirty="0"/>
              <a:t>Nash equilibria may:</a:t>
            </a:r>
          </a:p>
          <a:p>
            <a:pPr>
              <a:lnSpc>
                <a:spcPct val="150000"/>
              </a:lnSpc>
              <a:buFont typeface="Arial" panose="020B0604020202020204" pitchFamily="34" charset="0"/>
              <a:buChar char="•"/>
            </a:pPr>
            <a:r>
              <a:rPr lang="en-US" sz="2400" dirty="0"/>
              <a:t> be socially desirable or undesirable; </a:t>
            </a:r>
          </a:p>
          <a:p>
            <a:pPr>
              <a:lnSpc>
                <a:spcPct val="150000"/>
              </a:lnSpc>
              <a:buFont typeface="Arial" panose="020B0604020202020204" pitchFamily="34" charset="0"/>
              <a:buChar char="•"/>
            </a:pPr>
            <a:r>
              <a:rPr lang="en-US" sz="2400" dirty="0"/>
              <a:t> be Pareto-optimal or Pareto-inefficient; </a:t>
            </a:r>
          </a:p>
          <a:p>
            <a:pPr>
              <a:lnSpc>
                <a:spcPct val="150000"/>
              </a:lnSpc>
              <a:buFont typeface="Arial" panose="020B0604020202020204" pitchFamily="34" charset="0"/>
              <a:buChar char="•"/>
            </a:pPr>
            <a:r>
              <a:rPr lang="en-US" sz="2400" dirty="0"/>
              <a:t> fail to exist in some games; </a:t>
            </a:r>
          </a:p>
          <a:p>
            <a:pPr>
              <a:lnSpc>
                <a:spcPct val="150000"/>
              </a:lnSpc>
              <a:buFont typeface="Arial" panose="020B0604020202020204" pitchFamily="34" charset="0"/>
              <a:buChar char="•"/>
            </a:pPr>
            <a:r>
              <a:rPr lang="en-US" sz="2400" dirty="0"/>
              <a:t> be non-unique, leading to multiple possible outcomes. </a:t>
            </a:r>
          </a:p>
        </p:txBody>
      </p:sp>
      <p:grpSp>
        <p:nvGrpSpPr>
          <p:cNvPr id="6" name="Group 5">
            <a:extLst>
              <a:ext uri="{FF2B5EF4-FFF2-40B4-BE49-F238E27FC236}">
                <a16:creationId xmlns:a16="http://schemas.microsoft.com/office/drawing/2014/main" id="{486C6BED-DE94-8251-82D4-BA08551C5944}"/>
              </a:ext>
            </a:extLst>
          </p:cNvPr>
          <p:cNvGrpSpPr/>
          <p:nvPr/>
        </p:nvGrpSpPr>
        <p:grpSpPr>
          <a:xfrm>
            <a:off x="228600" y="4513937"/>
            <a:ext cx="11571328" cy="1964445"/>
            <a:chOff x="228600" y="4513937"/>
            <a:chExt cx="11571328" cy="1964445"/>
          </a:xfrm>
        </p:grpSpPr>
        <p:pic>
          <p:nvPicPr>
            <p:cNvPr id="4" name="Picture 3" descr="A white rectangular object with black text&#10;&#10;Description automatically generated">
              <a:extLst>
                <a:ext uri="{FF2B5EF4-FFF2-40B4-BE49-F238E27FC236}">
                  <a16:creationId xmlns:a16="http://schemas.microsoft.com/office/drawing/2014/main" id="{6BC0C1EA-DFE2-DA99-8FED-83AC88E81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13937"/>
              <a:ext cx="11571328" cy="1964445"/>
            </a:xfrm>
            <a:prstGeom prst="rect">
              <a:avLst/>
            </a:prstGeom>
          </p:spPr>
        </p:pic>
        <p:sp>
          <p:nvSpPr>
            <p:cNvPr id="5" name="Rectangle 4">
              <a:extLst>
                <a:ext uri="{FF2B5EF4-FFF2-40B4-BE49-F238E27FC236}">
                  <a16:creationId xmlns:a16="http://schemas.microsoft.com/office/drawing/2014/main" id="{EBD21A24-8753-768F-84B4-3D15D8255CD1}"/>
                </a:ext>
              </a:extLst>
            </p:cNvPr>
            <p:cNvSpPr/>
            <p:nvPr/>
          </p:nvSpPr>
          <p:spPr>
            <a:xfrm>
              <a:off x="11734800" y="4513937"/>
              <a:ext cx="65128" cy="19644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96120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a:t>
            </a:r>
            <a:r>
              <a:rPr lang="en-US" b="1" cap="none" dirty="0">
                <a:latin typeface="+mj-lt"/>
              </a:rPr>
              <a:t>Why</a:t>
            </a:r>
            <a:r>
              <a:rPr lang="en-us" b="1" cap="none" dirty="0">
                <a:latin typeface="+mj-lt"/>
              </a:rPr>
              <a:t>  N-player Game</a:t>
            </a:r>
            <a:r>
              <a:rPr lang="en-US" b="1" cap="none" dirty="0">
                <a:latin typeface="+mj-lt"/>
              </a:rPr>
              <a:t>, </a:t>
            </a:r>
            <a:r>
              <a:rPr lang="en-us" b="1" cap="none" dirty="0">
                <a:latin typeface="+mj-lt"/>
              </a:rPr>
              <a:t>Nash Equilibrium</a:t>
            </a:r>
            <a:r>
              <a:rPr lang="en-US" b="1" cap="none" dirty="0">
                <a:latin typeface="+mj-lt"/>
              </a:rPr>
              <a:t>?</a:t>
            </a:r>
            <a:endParaRPr lang="en-us" b="1" cap="none" dirty="0">
              <a:latin typeface="+mj-lt"/>
            </a:endParaRP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908B2F3E-132E-4FBF-148C-3B6C02FA7343}"/>
              </a:ext>
            </a:extLst>
          </p:cNvPr>
          <p:cNvSpPr/>
          <p:nvPr/>
        </p:nvSpPr>
        <p:spPr>
          <a:xfrm>
            <a:off x="1600200" y="1447800"/>
            <a:ext cx="3428999" cy="959871"/>
          </a:xfrm>
          <a:prstGeom prst="roundRect">
            <a:avLst/>
          </a:prstGeom>
          <a:solidFill>
            <a:srgbClr val="00B05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chemeClr val="tx1"/>
                </a:solidFill>
              </a:rPr>
              <a:t>Decision Making</a:t>
            </a:r>
          </a:p>
        </p:txBody>
      </p:sp>
      <p:sp>
        <p:nvSpPr>
          <p:cNvPr id="5" name="Rounded Rectangle 4">
            <a:extLst>
              <a:ext uri="{FF2B5EF4-FFF2-40B4-BE49-F238E27FC236}">
                <a16:creationId xmlns:a16="http://schemas.microsoft.com/office/drawing/2014/main" id="{AF2AA7DE-EE90-333E-1BC7-A220519695C8}"/>
              </a:ext>
            </a:extLst>
          </p:cNvPr>
          <p:cNvSpPr/>
          <p:nvPr/>
        </p:nvSpPr>
        <p:spPr>
          <a:xfrm>
            <a:off x="6324600" y="1447800"/>
            <a:ext cx="3428999" cy="959871"/>
          </a:xfrm>
          <a:prstGeom prst="roundRect">
            <a:avLst/>
          </a:prstGeom>
          <a:solidFill>
            <a:srgbClr val="00B05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chemeClr val="tx1"/>
                </a:solidFill>
              </a:rPr>
              <a:t>Autonomy</a:t>
            </a:r>
          </a:p>
        </p:txBody>
      </p:sp>
      <p:sp>
        <p:nvSpPr>
          <p:cNvPr id="6" name="Rounded Rectangle 5">
            <a:extLst>
              <a:ext uri="{FF2B5EF4-FFF2-40B4-BE49-F238E27FC236}">
                <a16:creationId xmlns:a16="http://schemas.microsoft.com/office/drawing/2014/main" id="{9C306C82-5004-87E1-97CC-58E14D584ECE}"/>
              </a:ext>
            </a:extLst>
          </p:cNvPr>
          <p:cNvSpPr/>
          <p:nvPr/>
        </p:nvSpPr>
        <p:spPr>
          <a:xfrm>
            <a:off x="457200" y="2894180"/>
            <a:ext cx="3428999" cy="959871"/>
          </a:xfrm>
          <a:prstGeom prst="roundRect">
            <a:avLst/>
          </a:prstGeom>
          <a:solidFill>
            <a:schemeClr val="accent6">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chemeClr val="tx1"/>
                </a:solidFill>
              </a:rPr>
              <a:t>Scalability</a:t>
            </a:r>
          </a:p>
        </p:txBody>
      </p:sp>
      <p:cxnSp>
        <p:nvCxnSpPr>
          <p:cNvPr id="8" name="Straight Arrow Connector 7">
            <a:extLst>
              <a:ext uri="{FF2B5EF4-FFF2-40B4-BE49-F238E27FC236}">
                <a16:creationId xmlns:a16="http://schemas.microsoft.com/office/drawing/2014/main" id="{DBF94E97-20CF-51A9-6F29-AAF77B7F5C58}"/>
              </a:ext>
            </a:extLst>
          </p:cNvPr>
          <p:cNvCxnSpPr/>
          <p:nvPr/>
        </p:nvCxnSpPr>
        <p:spPr>
          <a:xfrm>
            <a:off x="5257800" y="1752600"/>
            <a:ext cx="9144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FF88E1A-ABC7-8E47-9035-0C85E4D592B1}"/>
              </a:ext>
            </a:extLst>
          </p:cNvPr>
          <p:cNvCxnSpPr>
            <a:cxnSpLocks/>
          </p:cNvCxnSpPr>
          <p:nvPr/>
        </p:nvCxnSpPr>
        <p:spPr>
          <a:xfrm flipH="1">
            <a:off x="5181600" y="2133600"/>
            <a:ext cx="990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1E2101DA-C237-C93D-C6DC-3699EE59DC0C}"/>
              </a:ext>
            </a:extLst>
          </p:cNvPr>
          <p:cNvSpPr/>
          <p:nvPr/>
        </p:nvSpPr>
        <p:spPr>
          <a:xfrm>
            <a:off x="457198" y="4156010"/>
            <a:ext cx="3428999" cy="959871"/>
          </a:xfrm>
          <a:prstGeom prst="roundRect">
            <a:avLst/>
          </a:prstGeom>
          <a:solidFill>
            <a:schemeClr val="accent2">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chemeClr val="tx1"/>
                </a:solidFill>
              </a:rPr>
              <a:t>Conflicting interests</a:t>
            </a:r>
          </a:p>
        </p:txBody>
      </p:sp>
      <p:sp>
        <p:nvSpPr>
          <p:cNvPr id="12" name="Rounded Rectangle 11">
            <a:extLst>
              <a:ext uri="{FF2B5EF4-FFF2-40B4-BE49-F238E27FC236}">
                <a16:creationId xmlns:a16="http://schemas.microsoft.com/office/drawing/2014/main" id="{2EB5FED2-5868-EB31-003B-3B1FC6DE37E4}"/>
              </a:ext>
            </a:extLst>
          </p:cNvPr>
          <p:cNvSpPr/>
          <p:nvPr/>
        </p:nvSpPr>
        <p:spPr>
          <a:xfrm>
            <a:off x="457199" y="5369169"/>
            <a:ext cx="3428999" cy="959871"/>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0" dirty="0">
                <a:solidFill>
                  <a:schemeClr val="tx1"/>
                </a:solidFill>
              </a:rPr>
              <a:t>Cooperation</a:t>
            </a:r>
          </a:p>
        </p:txBody>
      </p:sp>
      <p:pic>
        <p:nvPicPr>
          <p:cNvPr id="13" name="Picture 12" descr="A black text on a white background&#10;&#10;Description automatically generated">
            <a:extLst>
              <a:ext uri="{FF2B5EF4-FFF2-40B4-BE49-F238E27FC236}">
                <a16:creationId xmlns:a16="http://schemas.microsoft.com/office/drawing/2014/main" id="{8A478878-0097-9F6F-8E1A-C115F2F89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4067376"/>
            <a:ext cx="6766982" cy="1124706"/>
          </a:xfrm>
          <a:prstGeom prst="rect">
            <a:avLst/>
          </a:prstGeom>
        </p:spPr>
      </p:pic>
    </p:spTree>
    <p:extLst>
      <p:ext uri="{BB962C8B-B14F-4D97-AF65-F5344CB8AC3E}">
        <p14:creationId xmlns:p14="http://schemas.microsoft.com/office/powerpoint/2010/main" val="3375779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7D012C-83ED-00EB-D559-9DAD081E9BD5}"/>
              </a:ext>
            </a:extLst>
          </p:cNvPr>
          <p:cNvSpPr>
            <a:spLocks noGrp="1"/>
          </p:cNvSpPr>
          <p:nvPr>
            <p:ph type="body" idx="1"/>
          </p:nvPr>
        </p:nvSpPr>
        <p:spPr>
          <a:xfrm>
            <a:off x="1600200" y="2057400"/>
            <a:ext cx="9144000" cy="1143000"/>
          </a:xfrm>
          <a:solidFill>
            <a:srgbClr val="008233">
              <a:alpha val="54381"/>
            </a:srgbClr>
          </a:solidFill>
        </p:spPr>
        <p:txBody>
          <a:bodyPr/>
          <a:lstStyle/>
          <a:p>
            <a:pPr algn="ctr"/>
            <a:r>
              <a:rPr lang="en-US" sz="6000" b="1" i="0" dirty="0">
                <a:latin typeface="+mj-lt"/>
              </a:rPr>
              <a:t>Mean-Field Game Theory</a:t>
            </a:r>
            <a:endParaRPr lang="en-US" sz="6000" i="0" dirty="0"/>
          </a:p>
        </p:txBody>
      </p:sp>
    </p:spTree>
    <p:extLst>
      <p:ext uri="{BB962C8B-B14F-4D97-AF65-F5344CB8AC3E}">
        <p14:creationId xmlns:p14="http://schemas.microsoft.com/office/powerpoint/2010/main" val="26299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wwIAAKT///+zPwAAvQgAABAAAAAmAAAACAAAAD0gAAAAAAAA"/>
              </a:ext>
            </a:extLst>
          </p:cNvSpPr>
          <p:nvPr>
            <p:ph type="title"/>
          </p:nvPr>
        </p:nvSpPr>
        <p:spPr>
          <a:xfrm>
            <a:off x="448945" y="327094"/>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Introduction to MFG</a:t>
            </a:r>
          </a:p>
        </p:txBody>
      </p:sp>
      <p:sp>
        <p:nvSpPr>
          <p:cNvPr id="3"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vNfv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htbG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NfvAP///wEAAAAAAAAAAAAAAAAAAAAAAAAAAAAAAAAAAAAAAAAAAHCtRwx/f38A5+bmA8zMzADAwP8Af39/AAAAAAAAAAAAAAAAAAAAAAAAAAAAIQAAABgAAAAUAAAAwwIAAMQJAAA9SAAANiMAABAAAAAmAAAACAAAAP//////////"/>
              </a:ext>
            </a:extLst>
          </p:cNvSpPr>
          <p:nvPr/>
        </p:nvSpPr>
        <p:spPr>
          <a:xfrm>
            <a:off x="304800" y="1587500"/>
            <a:ext cx="11590655" cy="4203700"/>
          </a:xfrm>
          <a:prstGeom prst="rect">
            <a:avLst/>
          </a:prstGeom>
          <a:solidFill>
            <a:srgbClr val="095823">
              <a:alpha val="6146"/>
            </a:srgbClr>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3200" cap="none" dirty="0"/>
              <a:t>The mean-field game (MFG) theory aims to model and analyze systems with many interacting rational agents.</a:t>
            </a:r>
          </a:p>
          <a:p>
            <a:pPr>
              <a:defRPr lang="en-us" cap="none">
                <a:solidFill>
                  <a:srgbClr val="000000"/>
                </a:solidFill>
              </a:defRPr>
            </a:pPr>
            <a:endParaRPr lang="en-us" sz="3200" cap="none" dirty="0"/>
          </a:p>
          <a:p>
            <a:pPr marL="457200" indent="-457200">
              <a:buFont typeface="Arial" pitchFamily="2" charset="0"/>
              <a:buChar char="•"/>
              <a:defRPr lang="en-us" cap="none">
                <a:solidFill>
                  <a:srgbClr val="000000"/>
                </a:solidFill>
              </a:defRPr>
            </a:pPr>
            <a:r>
              <a:rPr lang="en-us" sz="3200" cap="none" dirty="0"/>
              <a:t> MFG theory was introduced by J-M. </a:t>
            </a:r>
            <a:r>
              <a:rPr lang="en-us" sz="3200" cap="none" dirty="0" err="1"/>
              <a:t>Lasry</a:t>
            </a:r>
            <a:r>
              <a:rPr lang="en-us" sz="3200" cap="none" dirty="0"/>
              <a:t> and P-L. Lions in [</a:t>
            </a:r>
            <a:r>
              <a:rPr lang="en-us" sz="3200" cap="none" dirty="0" err="1"/>
              <a:t>Lasry</a:t>
            </a:r>
            <a:r>
              <a:rPr lang="en-us" sz="3200" cap="none" dirty="0"/>
              <a:t> and   Lions, 2006] and independently by M. Huang, P. Caines, and R. </a:t>
            </a:r>
            <a:r>
              <a:rPr lang="en-us" sz="3200" cap="none" dirty="0" err="1"/>
              <a:t>Malham´e</a:t>
            </a:r>
            <a:r>
              <a:rPr lang="en-us" sz="3200" cap="none" dirty="0"/>
              <a:t> in [Huang et al., 2006].</a:t>
            </a:r>
          </a:p>
        </p:txBody>
      </p:sp>
      <p:cxnSp>
        <p:nvCxnSpPr>
          <p:cNvPr id="5" name="Straight Connector 4">
            <a:extLst>
              <a:ext uri="{FF2B5EF4-FFF2-40B4-BE49-F238E27FC236}">
                <a16:creationId xmlns:a16="http://schemas.microsoft.com/office/drawing/2014/main" id="{E40E0875-E2D1-B908-19F4-E3083BB13FCC}"/>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wwIAAKT///+zPwAAvQgAABAAAAAmAAAACAAAAD0gAAAAAAAA"/>
              </a:ext>
            </a:extLst>
          </p:cNvSpPr>
          <p:nvPr>
            <p:ph type="title"/>
          </p:nvPr>
        </p:nvSpPr>
        <p:spPr>
          <a:xfrm>
            <a:off x="448945" y="327094"/>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Introduction to MFG</a:t>
            </a:r>
          </a:p>
        </p:txBody>
      </p:sp>
      <p:cxnSp>
        <p:nvCxnSpPr>
          <p:cNvPr id="5" name="Straight Connector 4">
            <a:extLst>
              <a:ext uri="{FF2B5EF4-FFF2-40B4-BE49-F238E27FC236}">
                <a16:creationId xmlns:a16="http://schemas.microsoft.com/office/drawing/2014/main" id="{E40E0875-E2D1-B908-19F4-E3083BB13FCC}"/>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4" name="Rectangle 8">
            <a:extLst>
              <a:ext uri="{FF2B5EF4-FFF2-40B4-BE49-F238E27FC236}">
                <a16:creationId xmlns:a16="http://schemas.microsoft.com/office/drawing/2014/main" id="{3A136956-6653-D704-12D5-05BA315AFA36}"/>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nMTn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HCtRwx/f38A5+bmA8zMzADAwP8Af39/AAAAAAAAAAAAAAAAAAAAAAAAAAAAIQAAABgAAAAUAAAA4QIAAOIIAAC2KgAAHRcAABAAAAAmAAAACAAAAP//////////"/>
              </a:ext>
            </a:extLst>
          </p:cNvSpPr>
          <p:nvPr/>
        </p:nvSpPr>
        <p:spPr>
          <a:xfrm>
            <a:off x="467995" y="1443990"/>
            <a:ext cx="6475095" cy="2313305"/>
          </a:xfrm>
          <a:prstGeom prst="rect">
            <a:avLst/>
          </a:prstGeom>
          <a:solidFill>
            <a:srgbClr val="095823">
              <a:alpha val="4982"/>
            </a:srgbClr>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MFG theory suggests instead of tracking all interactions, consider the asymptotic behavior of the population in the limit N → ∞.</a:t>
            </a:r>
          </a:p>
        </p:txBody>
      </p:sp>
      <p:sp>
        <p:nvSpPr>
          <p:cNvPr id="6" name="Rectangle 5">
            <a:extLst>
              <a:ext uri="{FF2B5EF4-FFF2-40B4-BE49-F238E27FC236}">
                <a16:creationId xmlns:a16="http://schemas.microsoft.com/office/drawing/2014/main" id="{E7547461-D1FE-0D62-9FBA-4CF867D4DFC5}"/>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vNfv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NfvAP///wEAAAAAAAAAAAAAAAAAAAAAAAAAAAAAAAAAAAAAAAAAAHCtRwx/f38A5+bmA8zMzADAwP8Af39/AAAAAAAAAAAAAAAAAAAAAAAAAAAAIQAAABgAAAAUAAAA4QIAABsZAAC2KgAAVCgAABAAAAAmAAAACAAAAP//////////"/>
              </a:ext>
            </a:extLst>
          </p:cNvSpPr>
          <p:nvPr/>
        </p:nvSpPr>
        <p:spPr>
          <a:xfrm>
            <a:off x="467995" y="4081145"/>
            <a:ext cx="6475095" cy="2474595"/>
          </a:xfrm>
          <a:prstGeom prst="rect">
            <a:avLst/>
          </a:prstGeom>
          <a:solidFill>
            <a:srgbClr val="095823">
              <a:alpha val="4982"/>
            </a:srgbClr>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This allows to reduce the N-agent problem into a one-agent problem, which is suitable from the modeling point-of-view and </a:t>
            </a:r>
            <a:r>
              <a:rPr lang="en-us" sz="2800" b="1" u="sng" cap="none" dirty="0">
                <a:solidFill>
                  <a:schemeClr val="tx1"/>
                </a:solidFill>
              </a:rPr>
              <a:t>lessens the cost of computations</a:t>
            </a:r>
            <a:r>
              <a:rPr lang="en-us" sz="2800" cap="none" dirty="0">
                <a:solidFill>
                  <a:schemeClr val="tx1"/>
                </a:solidFill>
              </a:rPr>
              <a:t>. </a:t>
            </a:r>
          </a:p>
        </p:txBody>
      </p:sp>
      <p:pic>
        <p:nvPicPr>
          <p:cNvPr id="9" name="Picture 8" descr="Chart&#10;&#10;Description automatically generated">
            <a:extLst>
              <a:ext uri="{FF2B5EF4-FFF2-40B4-BE49-F238E27FC236}">
                <a16:creationId xmlns:a16="http://schemas.microsoft.com/office/drawing/2014/main" id="{2146B7E6-92E4-5118-4554-E568B40365B1}"/>
              </a:ext>
            </a:extLst>
          </p:cNvPr>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EAAAAAAAAA7X0xDf///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O19MQb///8BAAAAAAAAAAAAAAAAAAAAAAAAAAAAAAAAAAAAAAAAAAAAAAACf39/AOfm5gPMzMwAwMD/AH9/fwAAAAAAAAAAAAAAAAD///8AAAAAACEAAAAYAAAAFAAAAIovAAB2CAAA+UgAAPYVAAAQAAAAJgAAAAgAAAD//////////w=="/>
              </a:ext>
            </a:extLst>
          </p:cNvPicPr>
          <p:nvPr/>
        </p:nvPicPr>
        <p:blipFill>
          <a:blip r:embed="rId2"/>
          <a:stretch>
            <a:fillRect/>
          </a:stretch>
        </p:blipFill>
        <p:spPr>
          <a:xfrm>
            <a:off x="7727950" y="1375410"/>
            <a:ext cx="4134485" cy="2194560"/>
          </a:xfrm>
          <a:prstGeom prst="rect">
            <a:avLst/>
          </a:prstGeom>
          <a:solidFill>
            <a:schemeClr val="accent2"/>
          </a:solidFill>
          <a:ln>
            <a:noFill/>
          </a:ln>
          <a:effectLst/>
        </p:spPr>
      </p:pic>
      <p:pic>
        <p:nvPicPr>
          <p:cNvPr id="17" name="Picture 7">
            <a:extLst>
              <a:ext uri="{FF2B5EF4-FFF2-40B4-BE49-F238E27FC236}">
                <a16:creationId xmlns:a16="http://schemas.microsoft.com/office/drawing/2014/main" id="{7521E7C9-594A-3465-E65F-5D8C541424F6}"/>
              </a:ext>
            </a:extLst>
          </p:cNvPr>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EAAAAAAAAA9LCEAP///wgAAAAAAAAAAAAAAAAAAAAAAAAAAAAAAAAAAAAAeAAAAAEAAABAAAAAAAAAAAAAAABaAAAAAAAAAAAAAAAAAAAAAAAAAAAAAAAAAAAAAAAAAAAAAAAAAAAAAAAAAAAAAAAAAAAAAAAAAAAAAAAAAAAAAAAAAAAAAAAAAAAAFAAAADwAAAABAAAAAAAAAAAAAAk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SwhAD///8BAAAAAAAAAAAAAAAAAAAAAAAAAAAAAAAAAAAAAAAAAAAAAAACf39/AOfm5gPMzMwAwMD/AH9/fwAAAAAAAAAAAAAAAAD///8AAAAAACEAAAAYAAAAFAAAAFgyAACZGQAAjkgAAOUpAAAQAAAAJgAAAAgAAAD//////////w=="/>
              </a:ext>
            </a:extLst>
          </p:cNvPicPr>
          <p:nvPr/>
        </p:nvPicPr>
        <p:blipFill>
          <a:blip r:embed="rId3"/>
          <a:stretch>
            <a:fillRect/>
          </a:stretch>
        </p:blipFill>
        <p:spPr>
          <a:xfrm>
            <a:off x="7727949" y="3871351"/>
            <a:ext cx="4134485" cy="2649220"/>
          </a:xfrm>
          <a:prstGeom prst="rect">
            <a:avLst/>
          </a:prstGeom>
          <a:solidFill>
            <a:srgbClr val="F4B084"/>
          </a:solidFill>
          <a:ln w="9525" cap="flat" cmpd="sng" algn="ctr">
            <a:solidFill>
              <a:schemeClr val="tx1"/>
            </a:solidFill>
            <a:prstDash val="solid"/>
            <a:headEnd type="none"/>
            <a:tailEnd type="none"/>
          </a:ln>
          <a:effectLst/>
        </p:spPr>
      </p:pic>
    </p:spTree>
    <p:extLst>
      <p:ext uri="{BB962C8B-B14F-4D97-AF65-F5344CB8AC3E}">
        <p14:creationId xmlns:p14="http://schemas.microsoft.com/office/powerpoint/2010/main" val="1354578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gEAAJb////qPgAArwgAABAAAAAmAAAACAAAAD0gAAAAAAAA"/>
              </a:ext>
            </a:extLst>
          </p:cNvSpPr>
          <p:nvPr>
            <p:ph type="title"/>
          </p:nvPr>
        </p:nvSpPr>
        <p:spPr>
          <a:xfrm>
            <a:off x="321310" y="-67310"/>
            <a:ext cx="9906000" cy="1478915"/>
          </a:xfrm>
        </p:spPr>
        <p:txBody>
          <a:bodyPr vert="horz" wrap="square" lIns="91440" tIns="45720" rIns="91440" bIns="45720" numCol="1" spcCol="215900" anchor="ctr">
            <a:prstTxWarp prst="textNoShape">
              <a:avLst/>
            </a:prstTxWarp>
          </a:bodyPr>
          <a:lstStyle/>
          <a:p>
            <a:pPr algn="ctr">
              <a:defRPr lang="en-us"/>
            </a:pPr>
            <a:r>
              <a:rPr lang="en-us" sz="4800" cap="none"/>
              <a:t>       Introduction to MFG</a:t>
            </a:r>
          </a:p>
        </p:txBody>
      </p:sp>
      <p:sp>
        <p:nvSpPr>
          <p:cNvPr id="3"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vNfv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Bi9Tw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NfvAP///wEAAAAAAAAAAAAAAAAAAAAAAAAAAAAAAAAAAAAAAAAAAHCtRwx/f38A5+bmA8zMzADAwP8Af39/AAAAAAAAAAAAAAAAAAAAAAAAAAAAIQAAABgAAAAUAAAAcgIAAAkJAACOSAAA6RAAABAAAAAmAAAACAAAAP//////////"/>
              </a:ext>
            </a:extLst>
          </p:cNvSpPr>
          <p:nvPr/>
        </p:nvSpPr>
        <p:spPr>
          <a:xfrm>
            <a:off x="397510" y="1468755"/>
            <a:ext cx="11396980" cy="1280160"/>
          </a:xfrm>
          <a:prstGeom prst="rect">
            <a:avLst/>
          </a:prstGeom>
          <a:solidFill>
            <a:srgbClr val="BCD7E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a:t>MFG models can be understood as an approximation to N-agent games at the asymptotic regime N → ∞.</a:t>
            </a:r>
          </a:p>
        </p:txBody>
      </p:sp>
      <p:sp>
        <p:nvSpPr>
          <p:cNvPr id="4" name="Rectangle 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vNfv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NfvAP///wEAAAAAAAAAAAAAAAAAAAAAAAAAAAAAAAAAAAAAAAAAAHCtRwx/f38A5+bmA8zMzADAwP8Af39/AAAAAAAAAAAAAAAAAAAAAAAAAAAAIQAAABgAAAAUAAAAcgIAAGgRAACOSAAARxkAABAAAAAmAAAACAAAAP//////////"/>
              </a:ext>
            </a:extLst>
          </p:cNvSpPr>
          <p:nvPr/>
        </p:nvSpPr>
        <p:spPr>
          <a:xfrm>
            <a:off x="397510" y="2829560"/>
            <a:ext cx="11396980" cy="1279525"/>
          </a:xfrm>
          <a:prstGeom prst="rect">
            <a:avLst/>
          </a:prstGeom>
          <a:solidFill>
            <a:srgbClr val="BCD7E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a:t>The information about the systems is captured only by the distribution of agents in the space.</a:t>
            </a:r>
          </a:p>
        </p:txBody>
      </p:sp>
      <p:grpSp>
        <p:nvGrpSpPr>
          <p:cNvPr id="5" name="Group 21"/>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HICAAD7GQAAMyEAAK4pAAAQAAAAJgAAAAgAAAD/////AAAAAA=="/>
              </a:ext>
            </a:extLst>
          </p:cNvGrpSpPr>
          <p:nvPr/>
        </p:nvGrpSpPr>
        <p:grpSpPr>
          <a:xfrm>
            <a:off x="397510" y="4223385"/>
            <a:ext cx="4999355" cy="2552065"/>
            <a:chOff x="397510" y="4223385"/>
            <a:chExt cx="4999355" cy="2552065"/>
          </a:xfrm>
        </p:grpSpPr>
        <p:grpSp>
          <p:nvGrpSpPr>
            <p:cNvPr id="7" name="Group 19"/>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HICAAD7GQAAMyEAAK4pAAAAAAAAJgAAAAgAAAD/////AAAAAA=="/>
                </a:ext>
              </a:extLst>
            </p:cNvGrpSpPr>
            <p:nvPr/>
          </p:nvGrpSpPr>
          <p:grpSpPr>
            <a:xfrm>
              <a:off x="397510" y="4223385"/>
              <a:ext cx="4999355" cy="2552065"/>
              <a:chOff x="397510" y="4223385"/>
              <a:chExt cx="4999355" cy="2552065"/>
            </a:xfrm>
          </p:grpSpPr>
          <p:sp>
            <p:nvSpPr>
              <p:cNvPr id="9" name="Rectangle 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cK1HA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cK1HDP///wEAAAAAAAAAAAAAAAAAAAAAAAAAAAAAAAAAAAAAAAAAAERzngB/f38A5+bmA8zMzADAwP8Af39/AAAAAAAAAAAAAAAAAAAAAAAAAAAAIQAAABgAAAAUAAAAcgIAAPsZAAAzIQAArikAAAAAAAAmAAAACAAAAP//////////"/>
                  </a:ext>
                </a:extLst>
              </p:cNvSpPr>
              <p:nvPr/>
            </p:nvSpPr>
            <p:spPr>
              <a:xfrm>
                <a:off x="397510" y="4223385"/>
                <a:ext cx="4999355" cy="2552065"/>
              </a:xfrm>
              <a:prstGeom prst="rect">
                <a:avLst/>
              </a:prstGeom>
              <a:solidFill>
                <a:schemeClr val="accent6"/>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8" name="Cloud 1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jQAAAA0AAAAAkAAAAEgAAACQAAAASAAAAAAAAAABAAAAAAAAAAEAAABQAAAAAAAAAAAA4D8AAAAAAADgPwAAAAAAAOA/AAAAAAAA4D8AAAAAAADgPwAAAAAAAOA/AAAAAAAA4D8AAAAAAADgPwAAAAAAAOA/AAAAAAAA4D8CAAAAjAAAAAEAAAAAAAAAcK1HA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cK1HDP///wEAAAAAAAAAAAAAAAAAAAAAAAAAAAAAAAAAAAAAAAAAAERzngB/f38A5+bmA8zMzADAwP8Af39/AAAAAAAAAAAAAAAAAAAAAAAAAAAAIQAAABgAAAAUAAAALhUAAHEcAACoIAAAcSYAAAAAAAAmAAAACAAAAP//////////"/>
                  </a:ext>
                </a:extLst>
              </p:cNvSpPr>
              <p:nvPr/>
            </p:nvSpPr>
            <p:spPr>
              <a:xfrm>
                <a:off x="3442970" y="4623435"/>
                <a:ext cx="1865630" cy="1625600"/>
              </a:xfrm>
              <a:prstGeom prst="cloud">
                <a:avLst/>
              </a:prstGeom>
              <a:solidFill>
                <a:schemeClr val="accent6"/>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cap="none">
                    <a:solidFill>
                      <a:schemeClr val="tx1"/>
                    </a:solidFill>
                  </a:rPr>
                  <a:t> Density function of  population</a:t>
                </a:r>
              </a:p>
            </p:txBody>
          </p:sp>
        </p:grpSp>
        <p:sp>
          <p:nvSpPr>
            <p:cNvPr id="6" name="Cloud 20"/>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jQAAAA0AAAAAkAAAAEgAAACQAAAASAAAAAAAAAABAAAAAAAAAAEAAABQAAAAAAAAAAAA4D8AAAAAAADgPwAAAAAAAOA/AAAAAAAA4D8AAAAAAADgPwAAAAAAAOA/AAAAAAAA4D8AAAAAAADgPwAAAAAAAOA/AAAAAAAA4D8CAAAAjAAAAAEAAAAAAAAA9LCEA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wAIAAHEcAAB0DwAAnCYAAAAAAAAmAAAACAAAAP//////////"/>
                </a:ext>
              </a:extLst>
            </p:cNvSpPr>
            <p:nvPr/>
          </p:nvSpPr>
          <p:spPr>
            <a:xfrm>
              <a:off x="447040" y="4623435"/>
              <a:ext cx="2065020" cy="1652905"/>
            </a:xfrm>
            <a:prstGeom prst="cloud">
              <a:avLst/>
            </a:prstGeom>
            <a:solidFill>
              <a:srgbClr val="F4B084"/>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cap="none">
                  <a:solidFill>
                    <a:schemeClr val="tx1"/>
                  </a:solidFill>
                </a:rPr>
                <a:t>Distribution</a:t>
              </a:r>
            </a:p>
          </p:txBody>
        </p:sp>
      </p:grpSp>
      <p:pic>
        <p:nvPicPr>
          <p:cNvPr id="10" name="Picture 7"/>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EAAAAAAAAA9LCEAP///wgAAAAAAAAAAAAAAAAAAAAAAAAAAAAAAAAAAAAAeAAAAAEAAABAAAAAAAAAAAAAAABaAAAAAAAAAAAAAAAAAAAAAAAAAAAAAAAAAAAAAAAAAAAAAAAAAAAAAAAAAAAAAAAAAAAAAAAAAAAAAAAAAAAAAAAAAAAAAAAAAAAAFAAAADwAAAABAAAAAAAAAAAAAAk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PSwhAD///8BAAAAAAAAAAAAAAAAAAAAAAAAAAAAAAAAAAAAAAAAAAAAAAACf39/AOfm5gPMzMwAwMD/AH9/fwAAAAAAAAAAAAAAAAD///8AAAAAACEAAAAYAAAAFAAAAFgyAACZGQAAjkgAAOUpAAAQAAAAJgAAAAgAAAD//////////w=="/>
              </a:ext>
            </a:extLst>
          </p:cNvPicPr>
          <p:nvPr/>
        </p:nvPicPr>
        <p:blipFill>
          <a:blip r:embed="rId2"/>
          <a:stretch>
            <a:fillRect/>
          </a:stretch>
        </p:blipFill>
        <p:spPr>
          <a:xfrm>
            <a:off x="8183880" y="4161155"/>
            <a:ext cx="3610610" cy="2649220"/>
          </a:xfrm>
          <a:prstGeom prst="rect">
            <a:avLst/>
          </a:prstGeom>
          <a:solidFill>
            <a:srgbClr val="F4B084"/>
          </a:solidFill>
          <a:ln w="9525" cap="flat" cmpd="sng" algn="ctr">
            <a:solidFill>
              <a:schemeClr val="tx1"/>
            </a:solidFill>
            <a:prstDash val="solid"/>
            <a:headEnd type="none"/>
            <a:tailEnd type="none"/>
          </a:ln>
          <a:effectLst/>
        </p:spPr>
      </p:pic>
      <p:cxnSp>
        <p:nvCxnSpPr>
          <p:cNvPr id="11" name="Straight Arrow Connector 12"/>
          <p:cNvCxn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C91tQC5AAAAAQAAACMAAAAjAAAAIw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C91tQB/f38A5+bmA8zMzADAwP8Af39/AAAAAAAAAAAAAAAAAAAAAAAAAAAAIQAAABgAAAAUAAAAcw8AADchAAAwFQAASyEAABAAAAAmAAAACAAAAP//////////"/>
              </a:ext>
            </a:extLst>
          </p:cNvCxnSpPr>
          <p:nvPr/>
        </p:nvCxnSpPr>
        <p:spPr>
          <a:xfrm>
            <a:off x="2511425" y="5399405"/>
            <a:ext cx="932815" cy="12700"/>
          </a:xfrm>
          <a:prstGeom prst="straightConnector1">
            <a:avLst/>
          </a:prstGeom>
          <a:noFill/>
          <a:ln w="117475" cap="flat" cmpd="sng" algn="ctr">
            <a:solidFill>
              <a:srgbClr val="2F75B5"/>
            </a:solidFill>
            <a:prstDash val="solid"/>
            <a:headEnd type="none"/>
            <a:tailEnd type="triangle" w="med" len="med"/>
          </a:ln>
          <a:effectLst/>
        </p:spPr>
      </p:cxnSp>
      <p:sp>
        <p:nvSpPr>
          <p:cNvPr id="12" name="Straight Connector 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x4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P/+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AAAAAPoGAAAASwAA+gYAABAAAAAmAAAACAAAAP//////////"/>
              </a:ext>
            </a:extLst>
          </p:cNvSpPr>
          <p:nvPr/>
        </p:nvSpPr>
        <p:spPr>
          <a:xfrm>
            <a:off x="0" y="1134110"/>
            <a:ext cx="12192000" cy="0"/>
          </a:xfrm>
          <a:prstGeom prst="line">
            <a:avLst/>
          </a:prstGeom>
          <a:noFill/>
          <a:ln w="76200" cap="flat" cmpd="sng" algn="ctr">
            <a:solidFill>
              <a:schemeClr val="accent1"/>
            </a:solidFill>
            <a:prstDash val="solid"/>
            <a:headEnd type="none"/>
            <a:tailEnd type="none"/>
          </a:ln>
          <a:effectLst/>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169"/>
            <a:lum/>
          </a:blip>
          <a:srcRect/>
          <a:stretch>
            <a:fillRect/>
          </a:stretch>
        </a:blipFill>
        <a:effectLst/>
      </p:bgPr>
    </p:bg>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25BF7DD2-10E2-1C6C-D9AB-3C6561D3CD14}"/>
              </a:ext>
            </a:extLst>
          </p:cNvPr>
          <p:cNvSpPr txBox="1"/>
          <p:nvPr/>
        </p:nvSpPr>
        <p:spPr>
          <a:xfrm>
            <a:off x="0" y="1065074"/>
            <a:ext cx="12192000" cy="1754326"/>
          </a:xfrm>
          <a:prstGeom prst="rect">
            <a:avLst/>
          </a:prstGeom>
          <a:solidFill>
            <a:srgbClr val="008233">
              <a:alpha val="90535"/>
            </a:srgbClr>
          </a:solidFill>
        </p:spPr>
        <p:txBody>
          <a:bodyPr wrap="square" rtlCol="0">
            <a:spAutoFit/>
          </a:bodyPr>
          <a:lstStyle/>
          <a:p>
            <a:pPr algn="ctr"/>
            <a:r>
              <a:rPr lang="en-US" sz="5400" b="1" dirty="0">
                <a:solidFill>
                  <a:schemeClr val="bg1"/>
                </a:solidFill>
                <a:latin typeface="+mj-lt"/>
              </a:rPr>
              <a:t>Differential Games, Related Differential Equations and Applications</a:t>
            </a:r>
          </a:p>
        </p:txBody>
      </p:sp>
      <p:sp>
        <p:nvSpPr>
          <p:cNvPr id="75" name="TextBox 74">
            <a:extLst>
              <a:ext uri="{FF2B5EF4-FFF2-40B4-BE49-F238E27FC236}">
                <a16:creationId xmlns:a16="http://schemas.microsoft.com/office/drawing/2014/main" id="{3CA3FE90-C732-4BC6-48EB-2BFA8E48C282}"/>
              </a:ext>
            </a:extLst>
          </p:cNvPr>
          <p:cNvSpPr txBox="1"/>
          <p:nvPr/>
        </p:nvSpPr>
        <p:spPr>
          <a:xfrm>
            <a:off x="0" y="0"/>
            <a:ext cx="5919537" cy="1077218"/>
          </a:xfrm>
          <a:prstGeom prst="rect">
            <a:avLst/>
          </a:prstGeom>
          <a:solidFill>
            <a:srgbClr val="008233">
              <a:alpha val="52938"/>
            </a:srgbClr>
          </a:solidFill>
        </p:spPr>
        <p:txBody>
          <a:bodyPr wrap="square">
            <a:spAutoFit/>
          </a:bodyPr>
          <a:lstStyle/>
          <a:p>
            <a:r>
              <a:rPr lang="en-US" sz="3200" b="1" dirty="0">
                <a:solidFill>
                  <a:schemeClr val="tx1"/>
                </a:solidFill>
              </a:rPr>
              <a:t>Subdivision at Institute of Mathematics NAS RA</a:t>
            </a:r>
          </a:p>
        </p:txBody>
      </p:sp>
      <p:pic>
        <p:nvPicPr>
          <p:cNvPr id="79" name="Picture 78" descr="A person in a grey shirt&#10;&#10;Description automatically generated">
            <a:extLst>
              <a:ext uri="{FF2B5EF4-FFF2-40B4-BE49-F238E27FC236}">
                <a16:creationId xmlns:a16="http://schemas.microsoft.com/office/drawing/2014/main" id="{FD11C528-8CE6-4902-2489-97DCF5CD1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1053" y="3188895"/>
            <a:ext cx="983163" cy="1092501"/>
          </a:xfrm>
          <a:prstGeom prst="rect">
            <a:avLst/>
          </a:prstGeom>
          <a:solidFill>
            <a:srgbClr val="008233"/>
          </a:solidFill>
        </p:spPr>
      </p:pic>
      <p:sp>
        <p:nvSpPr>
          <p:cNvPr id="80" name="TextBox 79">
            <a:extLst>
              <a:ext uri="{FF2B5EF4-FFF2-40B4-BE49-F238E27FC236}">
                <a16:creationId xmlns:a16="http://schemas.microsoft.com/office/drawing/2014/main" id="{BEF4D747-B21F-D82B-823D-9D711FAAA8CF}"/>
              </a:ext>
            </a:extLst>
          </p:cNvPr>
          <p:cNvSpPr txBox="1"/>
          <p:nvPr/>
        </p:nvSpPr>
        <p:spPr>
          <a:xfrm>
            <a:off x="2656914" y="4343400"/>
            <a:ext cx="1311442" cy="430887"/>
          </a:xfrm>
          <a:prstGeom prst="rect">
            <a:avLst/>
          </a:prstGeom>
          <a:solidFill>
            <a:srgbClr val="008233">
              <a:alpha val="53000"/>
            </a:srgbClr>
          </a:solidFill>
        </p:spPr>
        <p:txBody>
          <a:bodyPr wrap="square">
            <a:spAutoFit/>
          </a:bodyPr>
          <a:lstStyle/>
          <a:p>
            <a:pPr algn="ctr"/>
            <a:r>
              <a:rPr lang="en-US" sz="1100" b="1" dirty="0">
                <a:solidFill>
                  <a:schemeClr val="bg1"/>
                </a:solidFill>
              </a:rPr>
              <a:t>Head </a:t>
            </a:r>
          </a:p>
          <a:p>
            <a:r>
              <a:rPr lang="en-US" sz="1100" b="1" dirty="0">
                <a:solidFill>
                  <a:schemeClr val="bg1"/>
                </a:solidFill>
              </a:rPr>
              <a:t>Tigran Bakaryan</a:t>
            </a:r>
          </a:p>
        </p:txBody>
      </p:sp>
      <p:pic>
        <p:nvPicPr>
          <p:cNvPr id="84" name="Picture 83" descr="A person standing in front of a chalkboard&#10;&#10;Description automatically generated">
            <a:extLst>
              <a:ext uri="{FF2B5EF4-FFF2-40B4-BE49-F238E27FC236}">
                <a16:creationId xmlns:a16="http://schemas.microsoft.com/office/drawing/2014/main" id="{D82E15AA-35F6-7FAF-B8C0-667549EA5B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32053" y="3204385"/>
            <a:ext cx="1049908" cy="1061519"/>
          </a:xfrm>
          <a:prstGeom prst="rect">
            <a:avLst/>
          </a:prstGeom>
        </p:spPr>
      </p:pic>
      <p:pic>
        <p:nvPicPr>
          <p:cNvPr id="86" name="Picture 85" descr="A person in a brown shirt&#10;&#10;Description automatically generated">
            <a:extLst>
              <a:ext uri="{FF2B5EF4-FFF2-40B4-BE49-F238E27FC236}">
                <a16:creationId xmlns:a16="http://schemas.microsoft.com/office/drawing/2014/main" id="{A1F8C03F-2881-8AAA-9391-EE92F95E8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2974" y="5015371"/>
            <a:ext cx="1015201" cy="1092501"/>
          </a:xfrm>
          <a:prstGeom prst="rect">
            <a:avLst/>
          </a:prstGeom>
        </p:spPr>
      </p:pic>
      <p:pic>
        <p:nvPicPr>
          <p:cNvPr id="88" name="Picture 87" descr="A person in a green dress&#10;&#10;Description automatically generated">
            <a:extLst>
              <a:ext uri="{FF2B5EF4-FFF2-40B4-BE49-F238E27FC236}">
                <a16:creationId xmlns:a16="http://schemas.microsoft.com/office/drawing/2014/main" id="{175015C8-7D99-12F4-DC87-8FE1E482DC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4200" y="5015371"/>
            <a:ext cx="983163" cy="1092500"/>
          </a:xfrm>
          <a:prstGeom prst="rect">
            <a:avLst/>
          </a:prstGeom>
        </p:spPr>
      </p:pic>
      <p:pic>
        <p:nvPicPr>
          <p:cNvPr id="90" name="Picture 89" descr="A person in a white shirt&#10;&#10;Description automatically generated">
            <a:extLst>
              <a:ext uri="{FF2B5EF4-FFF2-40B4-BE49-F238E27FC236}">
                <a16:creationId xmlns:a16="http://schemas.microsoft.com/office/drawing/2014/main" id="{DA71E261-85B4-307A-891C-56EE65FB30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328" y="4962196"/>
            <a:ext cx="942076" cy="1092501"/>
          </a:xfrm>
          <a:prstGeom prst="rect">
            <a:avLst/>
          </a:prstGeom>
        </p:spPr>
      </p:pic>
      <p:pic>
        <p:nvPicPr>
          <p:cNvPr id="92" name="Picture 91" descr="A person in a black shirt&#10;&#10;Description automatically generated">
            <a:extLst>
              <a:ext uri="{FF2B5EF4-FFF2-40B4-BE49-F238E27FC236}">
                <a16:creationId xmlns:a16="http://schemas.microsoft.com/office/drawing/2014/main" id="{7D7733CC-B552-C94F-E089-402B58AE54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13252" y="4974440"/>
            <a:ext cx="942076" cy="1092501"/>
          </a:xfrm>
          <a:prstGeom prst="rect">
            <a:avLst/>
          </a:prstGeom>
        </p:spPr>
      </p:pic>
      <p:pic>
        <p:nvPicPr>
          <p:cNvPr id="94" name="Picture 93" descr="A person with long hair wearing a necklace&#10;&#10;Description automatically generated">
            <a:extLst>
              <a:ext uri="{FF2B5EF4-FFF2-40B4-BE49-F238E27FC236}">
                <a16:creationId xmlns:a16="http://schemas.microsoft.com/office/drawing/2014/main" id="{444116A6-CB3E-AA0D-23DA-D2EB0A3D42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9161" y="3204385"/>
            <a:ext cx="983162" cy="1092501"/>
          </a:xfrm>
          <a:prstGeom prst="rect">
            <a:avLst/>
          </a:prstGeom>
        </p:spPr>
      </p:pic>
      <p:pic>
        <p:nvPicPr>
          <p:cNvPr id="96" name="Picture 95" descr="A person with red hair smiling&#10;&#10;Description automatically generated">
            <a:extLst>
              <a:ext uri="{FF2B5EF4-FFF2-40B4-BE49-F238E27FC236}">
                <a16:creationId xmlns:a16="http://schemas.microsoft.com/office/drawing/2014/main" id="{DBA2BEA2-5A5D-953F-A3F1-9EF8EFEDC2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24800" y="3204385"/>
            <a:ext cx="1090961" cy="1092501"/>
          </a:xfrm>
          <a:prstGeom prst="rect">
            <a:avLst/>
          </a:prstGeom>
        </p:spPr>
      </p:pic>
      <p:pic>
        <p:nvPicPr>
          <p:cNvPr id="98" name="Picture 97" descr="A person with a beard&#10;&#10;Description automatically generated">
            <a:extLst>
              <a:ext uri="{FF2B5EF4-FFF2-40B4-BE49-F238E27FC236}">
                <a16:creationId xmlns:a16="http://schemas.microsoft.com/office/drawing/2014/main" id="{71AC7D8F-D963-E8F0-7A04-5A19622902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51330" y="3204384"/>
            <a:ext cx="983163" cy="1092501"/>
          </a:xfrm>
          <a:prstGeom prst="rect">
            <a:avLst/>
          </a:prstGeom>
        </p:spPr>
      </p:pic>
      <p:sp>
        <p:nvSpPr>
          <p:cNvPr id="101" name="TextBox 100">
            <a:extLst>
              <a:ext uri="{FF2B5EF4-FFF2-40B4-BE49-F238E27FC236}">
                <a16:creationId xmlns:a16="http://schemas.microsoft.com/office/drawing/2014/main" id="{643B4905-0863-C2F6-FD49-D57582E68122}"/>
              </a:ext>
            </a:extLst>
          </p:cNvPr>
          <p:cNvSpPr txBox="1"/>
          <p:nvPr/>
        </p:nvSpPr>
        <p:spPr>
          <a:xfrm>
            <a:off x="4101286" y="4490455"/>
            <a:ext cx="1311442" cy="261610"/>
          </a:xfrm>
          <a:prstGeom prst="rect">
            <a:avLst/>
          </a:prstGeom>
          <a:solidFill>
            <a:srgbClr val="008233">
              <a:alpha val="53000"/>
            </a:srgbClr>
          </a:solidFill>
        </p:spPr>
        <p:txBody>
          <a:bodyPr wrap="square">
            <a:spAutoFit/>
          </a:bodyPr>
          <a:lstStyle/>
          <a:p>
            <a:r>
              <a:rPr lang="en-US" sz="1100" b="1" dirty="0">
                <a:solidFill>
                  <a:schemeClr val="bg1"/>
                </a:solidFill>
              </a:rPr>
              <a:t>Avetik Arakelyan</a:t>
            </a:r>
          </a:p>
        </p:txBody>
      </p:sp>
      <p:sp>
        <p:nvSpPr>
          <p:cNvPr id="102" name="TextBox 101">
            <a:extLst>
              <a:ext uri="{FF2B5EF4-FFF2-40B4-BE49-F238E27FC236}">
                <a16:creationId xmlns:a16="http://schemas.microsoft.com/office/drawing/2014/main" id="{ABF5FB53-577F-5AB3-D395-C52FBD7129B3}"/>
              </a:ext>
            </a:extLst>
          </p:cNvPr>
          <p:cNvSpPr txBox="1"/>
          <p:nvPr/>
        </p:nvSpPr>
        <p:spPr>
          <a:xfrm>
            <a:off x="5549427" y="4479083"/>
            <a:ext cx="1468618" cy="261610"/>
          </a:xfrm>
          <a:prstGeom prst="rect">
            <a:avLst/>
          </a:prstGeom>
          <a:solidFill>
            <a:srgbClr val="008233">
              <a:alpha val="53000"/>
            </a:srgbClr>
          </a:solidFill>
        </p:spPr>
        <p:txBody>
          <a:bodyPr wrap="square">
            <a:spAutoFit/>
          </a:bodyPr>
          <a:lstStyle/>
          <a:p>
            <a:r>
              <a:rPr lang="en-US" sz="1100" b="1" dirty="0" err="1">
                <a:solidFill>
                  <a:schemeClr val="bg1"/>
                </a:solidFill>
              </a:rPr>
              <a:t>Lusine</a:t>
            </a:r>
            <a:r>
              <a:rPr lang="en-US" sz="1100" b="1" dirty="0">
                <a:solidFill>
                  <a:schemeClr val="bg1"/>
                </a:solidFill>
              </a:rPr>
              <a:t> Poghosyan</a:t>
            </a:r>
          </a:p>
        </p:txBody>
      </p:sp>
      <p:pic>
        <p:nvPicPr>
          <p:cNvPr id="104" name="Picture 103" descr="A person looking to the side&#10;&#10;Description automatically generated">
            <a:extLst>
              <a:ext uri="{FF2B5EF4-FFF2-40B4-BE49-F238E27FC236}">
                <a16:creationId xmlns:a16="http://schemas.microsoft.com/office/drawing/2014/main" id="{22109CC8-28FE-52F4-2BDD-AEFC8FF9586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05400" y="5000945"/>
            <a:ext cx="942077" cy="1065996"/>
          </a:xfrm>
          <a:prstGeom prst="rect">
            <a:avLst/>
          </a:prstGeom>
        </p:spPr>
      </p:pic>
      <p:sp>
        <p:nvSpPr>
          <p:cNvPr id="105" name="TextBox 104">
            <a:extLst>
              <a:ext uri="{FF2B5EF4-FFF2-40B4-BE49-F238E27FC236}">
                <a16:creationId xmlns:a16="http://schemas.microsoft.com/office/drawing/2014/main" id="{069B7807-152F-0628-B7AD-C7CCD7BC513D}"/>
              </a:ext>
            </a:extLst>
          </p:cNvPr>
          <p:cNvSpPr txBox="1"/>
          <p:nvPr/>
        </p:nvSpPr>
        <p:spPr>
          <a:xfrm>
            <a:off x="7698112" y="4473076"/>
            <a:ext cx="1672772" cy="261610"/>
          </a:xfrm>
          <a:prstGeom prst="rect">
            <a:avLst/>
          </a:prstGeom>
          <a:solidFill>
            <a:srgbClr val="008233">
              <a:alpha val="53000"/>
            </a:srgbClr>
          </a:solidFill>
        </p:spPr>
        <p:txBody>
          <a:bodyPr wrap="square">
            <a:spAutoFit/>
          </a:bodyPr>
          <a:lstStyle/>
          <a:p>
            <a:r>
              <a:rPr lang="en-US" sz="1100" b="1" dirty="0" err="1">
                <a:solidFill>
                  <a:schemeClr val="bg1"/>
                </a:solidFill>
              </a:rPr>
              <a:t>Ishkhanuhi</a:t>
            </a:r>
            <a:r>
              <a:rPr lang="en-US" sz="1100" b="1" dirty="0">
                <a:solidFill>
                  <a:schemeClr val="bg1"/>
                </a:solidFill>
              </a:rPr>
              <a:t> Hakobyan</a:t>
            </a:r>
          </a:p>
        </p:txBody>
      </p:sp>
      <p:sp>
        <p:nvSpPr>
          <p:cNvPr id="106" name="TextBox 105">
            <a:extLst>
              <a:ext uri="{FF2B5EF4-FFF2-40B4-BE49-F238E27FC236}">
                <a16:creationId xmlns:a16="http://schemas.microsoft.com/office/drawing/2014/main" id="{8E9C361E-DA7B-7866-FB6A-DAB11993DFDE}"/>
              </a:ext>
            </a:extLst>
          </p:cNvPr>
          <p:cNvSpPr txBox="1"/>
          <p:nvPr/>
        </p:nvSpPr>
        <p:spPr>
          <a:xfrm>
            <a:off x="9732782" y="4490455"/>
            <a:ext cx="1468618" cy="261610"/>
          </a:xfrm>
          <a:prstGeom prst="rect">
            <a:avLst/>
          </a:prstGeom>
          <a:solidFill>
            <a:srgbClr val="008233">
              <a:alpha val="53000"/>
            </a:srgbClr>
          </a:solidFill>
        </p:spPr>
        <p:txBody>
          <a:bodyPr wrap="square">
            <a:spAutoFit/>
          </a:bodyPr>
          <a:lstStyle/>
          <a:p>
            <a:r>
              <a:rPr lang="en-US" sz="1100" b="1" dirty="0" err="1">
                <a:solidFill>
                  <a:schemeClr val="bg1"/>
                </a:solidFill>
              </a:rPr>
              <a:t>Smbat</a:t>
            </a:r>
            <a:r>
              <a:rPr lang="en-US" sz="1100" b="1" dirty="0">
                <a:solidFill>
                  <a:schemeClr val="bg1"/>
                </a:solidFill>
              </a:rPr>
              <a:t> </a:t>
            </a:r>
            <a:r>
              <a:rPr lang="en-US" sz="1100" b="1" dirty="0" err="1">
                <a:solidFill>
                  <a:schemeClr val="bg1"/>
                </a:solidFill>
              </a:rPr>
              <a:t>Aghekyan</a:t>
            </a:r>
            <a:endParaRPr lang="en-US" sz="1100" b="1" dirty="0">
              <a:solidFill>
                <a:schemeClr val="bg1"/>
              </a:solidFill>
            </a:endParaRPr>
          </a:p>
        </p:txBody>
      </p:sp>
      <p:sp>
        <p:nvSpPr>
          <p:cNvPr id="107" name="TextBox 106">
            <a:extLst>
              <a:ext uri="{FF2B5EF4-FFF2-40B4-BE49-F238E27FC236}">
                <a16:creationId xmlns:a16="http://schemas.microsoft.com/office/drawing/2014/main" id="{7B6DB0D8-F6CC-A999-7B0E-D79EDA9B0219}"/>
              </a:ext>
            </a:extLst>
          </p:cNvPr>
          <p:cNvSpPr txBox="1"/>
          <p:nvPr/>
        </p:nvSpPr>
        <p:spPr>
          <a:xfrm>
            <a:off x="1219200" y="6208748"/>
            <a:ext cx="1588328" cy="430887"/>
          </a:xfrm>
          <a:prstGeom prst="rect">
            <a:avLst/>
          </a:prstGeom>
          <a:solidFill>
            <a:srgbClr val="008233">
              <a:alpha val="53000"/>
            </a:srgbClr>
          </a:solidFill>
        </p:spPr>
        <p:txBody>
          <a:bodyPr wrap="square">
            <a:spAutoFit/>
          </a:bodyPr>
          <a:lstStyle/>
          <a:p>
            <a:pPr algn="ctr"/>
            <a:r>
              <a:rPr lang="en-US" sz="1100" b="1" dirty="0">
                <a:solidFill>
                  <a:schemeClr val="bg1"/>
                </a:solidFill>
              </a:rPr>
              <a:t> Anna </a:t>
            </a:r>
            <a:r>
              <a:rPr lang="en-US" sz="1100" b="1" dirty="0" err="1">
                <a:solidFill>
                  <a:schemeClr val="bg1"/>
                </a:solidFill>
              </a:rPr>
              <a:t>Manucharyan</a:t>
            </a:r>
            <a:endParaRPr lang="en-US" sz="1100" b="1" dirty="0">
              <a:solidFill>
                <a:schemeClr val="bg1"/>
              </a:solidFill>
            </a:endParaRPr>
          </a:p>
          <a:p>
            <a:pPr algn="ctr"/>
            <a:r>
              <a:rPr lang="en-US" sz="1100" b="1" dirty="0">
                <a:solidFill>
                  <a:schemeClr val="bg1"/>
                </a:solidFill>
              </a:rPr>
              <a:t>AUA</a:t>
            </a:r>
          </a:p>
        </p:txBody>
      </p:sp>
      <p:sp>
        <p:nvSpPr>
          <p:cNvPr id="108" name="TextBox 107">
            <a:extLst>
              <a:ext uri="{FF2B5EF4-FFF2-40B4-BE49-F238E27FC236}">
                <a16:creationId xmlns:a16="http://schemas.microsoft.com/office/drawing/2014/main" id="{B224DD41-B92A-3FBC-BD09-B1F28B77A309}"/>
              </a:ext>
            </a:extLst>
          </p:cNvPr>
          <p:cNvSpPr txBox="1"/>
          <p:nvPr/>
        </p:nvSpPr>
        <p:spPr>
          <a:xfrm>
            <a:off x="2990013" y="6209621"/>
            <a:ext cx="1588328" cy="430887"/>
          </a:xfrm>
          <a:prstGeom prst="rect">
            <a:avLst/>
          </a:prstGeom>
          <a:solidFill>
            <a:srgbClr val="008233">
              <a:alpha val="53000"/>
            </a:srgbClr>
          </a:solidFill>
        </p:spPr>
        <p:txBody>
          <a:bodyPr wrap="square">
            <a:spAutoFit/>
          </a:bodyPr>
          <a:lstStyle/>
          <a:p>
            <a:pPr algn="ctr"/>
            <a:r>
              <a:rPr lang="en-US" sz="1100" b="1" dirty="0">
                <a:solidFill>
                  <a:schemeClr val="bg1"/>
                </a:solidFill>
              </a:rPr>
              <a:t>Tigran </a:t>
            </a:r>
            <a:r>
              <a:rPr lang="en-US" sz="1100" b="1" dirty="0" err="1">
                <a:solidFill>
                  <a:schemeClr val="bg1"/>
                </a:solidFill>
              </a:rPr>
              <a:t>Melkonyan</a:t>
            </a:r>
            <a:endParaRPr lang="en-US" sz="1100" b="1" dirty="0">
              <a:solidFill>
                <a:schemeClr val="bg1"/>
              </a:solidFill>
            </a:endParaRPr>
          </a:p>
          <a:p>
            <a:pPr algn="ctr"/>
            <a:r>
              <a:rPr lang="en-US" sz="1100" b="1" dirty="0">
                <a:solidFill>
                  <a:schemeClr val="bg1"/>
                </a:solidFill>
              </a:rPr>
              <a:t>AUA</a:t>
            </a:r>
          </a:p>
        </p:txBody>
      </p:sp>
      <p:sp>
        <p:nvSpPr>
          <p:cNvPr id="109" name="TextBox 108">
            <a:extLst>
              <a:ext uri="{FF2B5EF4-FFF2-40B4-BE49-F238E27FC236}">
                <a16:creationId xmlns:a16="http://schemas.microsoft.com/office/drawing/2014/main" id="{A5D3BBCF-67DF-F690-E3BA-1D1B6312BB7B}"/>
              </a:ext>
            </a:extLst>
          </p:cNvPr>
          <p:cNvSpPr txBox="1"/>
          <p:nvPr/>
        </p:nvSpPr>
        <p:spPr>
          <a:xfrm>
            <a:off x="4876800" y="6208204"/>
            <a:ext cx="1588328" cy="430887"/>
          </a:xfrm>
          <a:prstGeom prst="rect">
            <a:avLst/>
          </a:prstGeom>
          <a:solidFill>
            <a:srgbClr val="008233">
              <a:alpha val="53000"/>
            </a:srgbClr>
          </a:solidFill>
        </p:spPr>
        <p:txBody>
          <a:bodyPr wrap="square">
            <a:spAutoFit/>
          </a:bodyPr>
          <a:lstStyle/>
          <a:p>
            <a:pPr algn="ctr"/>
            <a:r>
              <a:rPr lang="en-US" sz="1100" b="1" dirty="0">
                <a:solidFill>
                  <a:schemeClr val="bg1"/>
                </a:solidFill>
              </a:rPr>
              <a:t>Davit </a:t>
            </a:r>
            <a:r>
              <a:rPr lang="en-US" sz="1100" b="1" dirty="0" err="1">
                <a:solidFill>
                  <a:schemeClr val="bg1"/>
                </a:solidFill>
              </a:rPr>
              <a:t>Alaverdyan</a:t>
            </a:r>
            <a:endParaRPr lang="en-US" sz="1100" b="1" dirty="0">
              <a:solidFill>
                <a:schemeClr val="bg1"/>
              </a:solidFill>
            </a:endParaRPr>
          </a:p>
          <a:p>
            <a:pPr algn="ctr"/>
            <a:r>
              <a:rPr lang="en-US" sz="1100" b="1" dirty="0">
                <a:solidFill>
                  <a:schemeClr val="bg1"/>
                </a:solidFill>
              </a:rPr>
              <a:t>YSU</a:t>
            </a:r>
          </a:p>
        </p:txBody>
      </p:sp>
      <p:sp>
        <p:nvSpPr>
          <p:cNvPr id="110" name="TextBox 109">
            <a:extLst>
              <a:ext uri="{FF2B5EF4-FFF2-40B4-BE49-F238E27FC236}">
                <a16:creationId xmlns:a16="http://schemas.microsoft.com/office/drawing/2014/main" id="{02365C6C-CDA8-20B9-C4D2-594ADAEAE088}"/>
              </a:ext>
            </a:extLst>
          </p:cNvPr>
          <p:cNvSpPr txBox="1"/>
          <p:nvPr/>
        </p:nvSpPr>
        <p:spPr>
          <a:xfrm>
            <a:off x="6769928" y="6234709"/>
            <a:ext cx="1588328" cy="430887"/>
          </a:xfrm>
          <a:prstGeom prst="rect">
            <a:avLst/>
          </a:prstGeom>
          <a:solidFill>
            <a:srgbClr val="008233">
              <a:alpha val="53000"/>
            </a:srgbClr>
          </a:solidFill>
        </p:spPr>
        <p:txBody>
          <a:bodyPr wrap="square">
            <a:spAutoFit/>
          </a:bodyPr>
          <a:lstStyle/>
          <a:p>
            <a:pPr algn="ctr"/>
            <a:r>
              <a:rPr lang="en-US" sz="1100" b="1" dirty="0">
                <a:solidFill>
                  <a:schemeClr val="bg1"/>
                </a:solidFill>
              </a:rPr>
              <a:t>Milena </a:t>
            </a:r>
            <a:r>
              <a:rPr lang="en-US" sz="1100" b="1" dirty="0" err="1">
                <a:solidFill>
                  <a:schemeClr val="bg1"/>
                </a:solidFill>
              </a:rPr>
              <a:t>Ispiryan</a:t>
            </a:r>
            <a:endParaRPr lang="en-US" sz="1100" b="1" dirty="0">
              <a:solidFill>
                <a:schemeClr val="bg1"/>
              </a:solidFill>
            </a:endParaRPr>
          </a:p>
          <a:p>
            <a:pPr algn="ctr"/>
            <a:r>
              <a:rPr lang="en-US" sz="1100" b="1" dirty="0">
                <a:solidFill>
                  <a:schemeClr val="bg1"/>
                </a:solidFill>
              </a:rPr>
              <a:t>NPUA</a:t>
            </a:r>
          </a:p>
        </p:txBody>
      </p:sp>
      <p:sp>
        <p:nvSpPr>
          <p:cNvPr id="111" name="TextBox 110">
            <a:extLst>
              <a:ext uri="{FF2B5EF4-FFF2-40B4-BE49-F238E27FC236}">
                <a16:creationId xmlns:a16="http://schemas.microsoft.com/office/drawing/2014/main" id="{9E97D6B4-DE74-ACEC-A294-655537FFDEF9}"/>
              </a:ext>
            </a:extLst>
          </p:cNvPr>
          <p:cNvSpPr txBox="1"/>
          <p:nvPr/>
        </p:nvSpPr>
        <p:spPr>
          <a:xfrm>
            <a:off x="10316410" y="6232983"/>
            <a:ext cx="1588328" cy="430887"/>
          </a:xfrm>
          <a:prstGeom prst="rect">
            <a:avLst/>
          </a:prstGeom>
          <a:solidFill>
            <a:srgbClr val="C00000">
              <a:alpha val="53000"/>
            </a:srgbClr>
          </a:solidFill>
        </p:spPr>
        <p:txBody>
          <a:bodyPr wrap="square">
            <a:spAutoFit/>
          </a:bodyPr>
          <a:lstStyle/>
          <a:p>
            <a:pPr algn="ctr"/>
            <a:r>
              <a:rPr lang="en-US" sz="1100" b="1" dirty="0" err="1">
                <a:solidFill>
                  <a:schemeClr val="bg1"/>
                </a:solidFill>
              </a:rPr>
              <a:t>Vahagn</a:t>
            </a:r>
            <a:r>
              <a:rPr lang="en-US" sz="1100" b="1" dirty="0">
                <a:solidFill>
                  <a:schemeClr val="bg1"/>
                </a:solidFill>
              </a:rPr>
              <a:t> </a:t>
            </a:r>
            <a:r>
              <a:rPr lang="en-US" sz="1100" b="1" dirty="0" err="1">
                <a:solidFill>
                  <a:schemeClr val="bg1"/>
                </a:solidFill>
              </a:rPr>
              <a:t>Makaryan</a:t>
            </a:r>
            <a:endParaRPr lang="en-US" sz="1100" b="1" dirty="0">
              <a:solidFill>
                <a:schemeClr val="bg1"/>
              </a:solidFill>
            </a:endParaRPr>
          </a:p>
          <a:p>
            <a:pPr algn="ctr"/>
            <a:r>
              <a:rPr lang="en-US" sz="1100" b="1" dirty="0">
                <a:solidFill>
                  <a:schemeClr val="bg1"/>
                </a:solidFill>
              </a:rPr>
              <a:t>NPUA</a:t>
            </a:r>
          </a:p>
        </p:txBody>
      </p:sp>
      <p:sp>
        <p:nvSpPr>
          <p:cNvPr id="2" name="TextBox 1">
            <a:extLst>
              <a:ext uri="{FF2B5EF4-FFF2-40B4-BE49-F238E27FC236}">
                <a16:creationId xmlns:a16="http://schemas.microsoft.com/office/drawing/2014/main" id="{7D5396AA-765C-C6F9-2EB4-6BEC11F06D09}"/>
              </a:ext>
            </a:extLst>
          </p:cNvPr>
          <p:cNvSpPr txBox="1"/>
          <p:nvPr/>
        </p:nvSpPr>
        <p:spPr>
          <a:xfrm>
            <a:off x="104982" y="3365812"/>
            <a:ext cx="1915909" cy="646331"/>
          </a:xfrm>
          <a:prstGeom prst="rect">
            <a:avLst/>
          </a:prstGeom>
          <a:solidFill>
            <a:srgbClr val="008233"/>
          </a:solidFill>
        </p:spPr>
        <p:txBody>
          <a:bodyPr wrap="none" rtlCol="0">
            <a:spAutoFit/>
          </a:bodyPr>
          <a:lstStyle/>
          <a:p>
            <a:r>
              <a:rPr lang="en-US" dirty="0">
                <a:solidFill>
                  <a:schemeClr val="bg1"/>
                </a:solidFill>
              </a:rPr>
              <a:t>Integration Grant</a:t>
            </a:r>
          </a:p>
          <a:p>
            <a:r>
              <a:rPr lang="en-US" dirty="0">
                <a:solidFill>
                  <a:schemeClr val="bg1"/>
                </a:solidFill>
              </a:rPr>
              <a:t>24IRF-1A001</a:t>
            </a:r>
          </a:p>
        </p:txBody>
      </p:sp>
      <p:pic>
        <p:nvPicPr>
          <p:cNvPr id="4" name="Picture 3" descr="A person with long hair&#10;&#10;Description automatically generated">
            <a:extLst>
              <a:ext uri="{FF2B5EF4-FFF2-40B4-BE49-F238E27FC236}">
                <a16:creationId xmlns:a16="http://schemas.microsoft.com/office/drawing/2014/main" id="{CE727DAB-90AF-4A2F-7BD2-F4D4B3982B0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89130" y="5015370"/>
            <a:ext cx="942076" cy="1092501"/>
          </a:xfrm>
          <a:prstGeom prst="rect">
            <a:avLst/>
          </a:prstGeom>
        </p:spPr>
      </p:pic>
      <p:sp>
        <p:nvSpPr>
          <p:cNvPr id="5" name="TextBox 4">
            <a:extLst>
              <a:ext uri="{FF2B5EF4-FFF2-40B4-BE49-F238E27FC236}">
                <a16:creationId xmlns:a16="http://schemas.microsoft.com/office/drawing/2014/main" id="{51C406E2-0454-ECF5-E470-C8521218F4F4}"/>
              </a:ext>
            </a:extLst>
          </p:cNvPr>
          <p:cNvSpPr txBox="1"/>
          <p:nvPr/>
        </p:nvSpPr>
        <p:spPr>
          <a:xfrm>
            <a:off x="8534400" y="6232983"/>
            <a:ext cx="1588328" cy="430887"/>
          </a:xfrm>
          <a:prstGeom prst="rect">
            <a:avLst/>
          </a:prstGeom>
          <a:solidFill>
            <a:srgbClr val="008233">
              <a:alpha val="53000"/>
            </a:srgbClr>
          </a:solidFill>
        </p:spPr>
        <p:txBody>
          <a:bodyPr wrap="square">
            <a:spAutoFit/>
          </a:bodyPr>
          <a:lstStyle/>
          <a:p>
            <a:pPr algn="ctr"/>
            <a:r>
              <a:rPr lang="en-US" sz="1100" b="1" dirty="0" err="1">
                <a:solidFill>
                  <a:schemeClr val="bg1"/>
                </a:solidFill>
              </a:rPr>
              <a:t>Arpine</a:t>
            </a:r>
            <a:r>
              <a:rPr lang="en-US" sz="1100" b="1" dirty="0">
                <a:solidFill>
                  <a:schemeClr val="bg1"/>
                </a:solidFill>
              </a:rPr>
              <a:t> </a:t>
            </a:r>
            <a:r>
              <a:rPr lang="en-US" sz="1100" b="1" dirty="0" err="1">
                <a:solidFill>
                  <a:schemeClr val="bg1"/>
                </a:solidFill>
              </a:rPr>
              <a:t>Amirkhanyan</a:t>
            </a:r>
            <a:endParaRPr lang="en-US" sz="1100" b="1" dirty="0">
              <a:solidFill>
                <a:schemeClr val="bg1"/>
              </a:solidFill>
            </a:endParaRPr>
          </a:p>
          <a:p>
            <a:pPr algn="ctr"/>
            <a:r>
              <a:rPr lang="en-US" sz="1100" b="1" dirty="0">
                <a:solidFill>
                  <a:schemeClr val="bg1"/>
                </a:solidFill>
              </a:rPr>
              <a:t>YSU</a:t>
            </a:r>
          </a:p>
        </p:txBody>
      </p:sp>
    </p:spTree>
    <p:extLst>
      <p:ext uri="{BB962C8B-B14F-4D97-AF65-F5344CB8AC3E}">
        <p14:creationId xmlns:p14="http://schemas.microsoft.com/office/powerpoint/2010/main" val="3838539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up of a math equation&#10;&#10;Description automatically generated">
            <a:extLst>
              <a:ext uri="{FF2B5EF4-FFF2-40B4-BE49-F238E27FC236}">
                <a16:creationId xmlns:a16="http://schemas.microsoft.com/office/drawing/2014/main" id="{7B98294B-42D3-63FD-9A55-45EB6286BBD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01420" y="4137342"/>
            <a:ext cx="10007601" cy="1446185"/>
          </a:xfrm>
          <a:prstGeom prst="rect">
            <a:avLst/>
          </a:prstGeom>
        </p:spPr>
      </p:pic>
      <p:sp>
        <p:nvSpPr>
          <p:cNvPr id="2" name="Title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Bb///9iPwAALwgAABAAAAAmAAAACAAAAD0gAAAAAAAA"/>
              </a:ext>
            </a:extLst>
          </p:cNvSpPr>
          <p:nvPr>
            <p:ph type="title"/>
          </p:nvPr>
        </p:nvSpPr>
        <p:spPr>
          <a:xfrm>
            <a:off x="397510" y="236924"/>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N-player Game</a:t>
            </a:r>
          </a:p>
        </p:txBody>
      </p:sp>
      <p:sp>
        <p:nvSpPr>
          <p:cNvPr id="3" name="Rectangle 17"/>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N8QAACOSAAAixUAABAAAAAmAAAACAAAAP//////////"/>
              </a:ext>
            </a:extLst>
          </p:cNvSpPr>
          <p:nvPr/>
        </p:nvSpPr>
        <p:spPr>
          <a:xfrm>
            <a:off x="397510" y="2742565"/>
            <a:ext cx="11396980" cy="759460"/>
          </a:xfrm>
          <a:prstGeom prst="rect">
            <a:avLst/>
          </a:prstGeom>
          <a:solidFill>
            <a:srgbClr val="FFFFFF"/>
          </a:solidFill>
          <a:ln>
            <a:noFill/>
          </a:ln>
          <a:effectLst/>
        </p:spPr>
        <p:txBody>
          <a:bodyPr vert="horz" wrap="square" lIns="91440" tIns="45720" rIns="91440" bIns="45720" numCol="1" spcCol="215900" anchor="ctr"/>
          <a:lstStyle/>
          <a:p>
            <a:pPr>
              <a:defRPr lang="en-us" cap="none">
                <a:solidFill>
                  <a:srgbClr val="000000"/>
                </a:solidFill>
              </a:defRPr>
            </a:pPr>
            <a:endParaRPr lang="en-us" sz="2800" cap="none"/>
          </a:p>
        </p:txBody>
      </p:sp>
      <mc:AlternateContent xmlns:mc="http://schemas.openxmlformats.org/markup-compatibility/2006" xmlns:a14="http://schemas.microsoft.com/office/drawing/2010/main">
        <mc:Choice Requires="a14">
          <p:sp>
            <p:nvSpPr>
              <p:cNvPr id="4" name="Rectangle 37"/>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FAIAACOSAAASgwAABAAAAAmAAAACAAAAP//////////"/>
                  </a:ext>
                </a:extLst>
              </p:cNvSpPr>
              <p:nvPr/>
            </p:nvSpPr>
            <p:spPr>
              <a:xfrm>
                <a:off x="397510" y="1351280"/>
                <a:ext cx="11396980" cy="646430"/>
              </a:xfrm>
              <a:prstGeom prst="rect">
                <a:avLst/>
              </a:prstGeom>
              <a:noFill/>
              <a:ln>
                <a:noFill/>
              </a:ln>
              <a:effectLst/>
            </p:spPr>
            <p:txBody>
              <a:bodyPr rtlCol="0" anchor="ctr"/>
              <a:lstStyle/>
              <a:p>
                <a:pPr marL="571500" indent="-571500">
                  <a:buFont typeface="Arial" panose="020B0604020202020204" pitchFamily="34" charset="0"/>
                  <a:buChar char="•"/>
                </a:pPr>
                <a:r>
                  <a:rPr lang="en-US" sz="2800" dirty="0"/>
                  <a:t>Consider a  N-agent game, where the </a:t>
                </a:r>
                <a:r>
                  <a:rPr lang="en-US" sz="2800" dirty="0" err="1"/>
                  <a:t>i-th</a:t>
                </a:r>
                <a:r>
                  <a:rPr lang="en-US" sz="2800" dirty="0"/>
                  <a:t> player has state </a:t>
                </a:r>
                <a14:m>
                  <m:oMath xmlns:m="http://schemas.openxmlformats.org/officeDocument/2006/math">
                    <m:sSubSup>
                      <m:sSubSupPr>
                        <m:ctrlPr>
                          <a:rPr lang="en-US" sz="2800" i="1" smtClean="0">
                            <a:latin typeface="Cambria Math" panose="02040503050406030204" pitchFamily="18" charset="0"/>
                          </a:rPr>
                        </m:ctrlPr>
                      </m:sSubSup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𝑖</m:t>
                        </m:r>
                      </m:sup>
                    </m:sSubSup>
                  </m:oMath>
                </a14:m>
                <a:r>
                  <a:rPr lang="en-US" sz="2800" baseline="30000" dirty="0"/>
                  <a:t> </a:t>
                </a:r>
                <a:r>
                  <a:rPr lang="en-US" sz="2800" dirty="0"/>
                  <a:t>.</a:t>
                </a:r>
              </a:p>
            </p:txBody>
          </p:sp>
        </mc:Choice>
        <mc:Fallback xmlns="">
          <p:sp>
            <p:nvSpPr>
              <p:cNvPr id="4" name="Rectangle 37"/>
              <p:cNvSpPr>
                <a:spLocks noRot="1" noChangeAspect="1" noMove="1" noResize="1" noEditPoints="1" noAdjustHandles="1" noChangeArrowheads="1" noChangeShapeType="1" noTextEdit="1"/>
                <a:extLst>
                  <a:ext uri="smNativeData">
                    <pr:smNativeData xmlns:a14="http://schemas.microsoft.com/office/drawing/2010/main"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FAIAACOSAAASgwAABAAAAAmAAAACAAAAP//////////"/>
                  </a:ext>
                </a:extLst>
              </p:cNvSpPr>
              <p:nvPr/>
            </p:nvSpPr>
            <p:spPr>
              <a:xfrm>
                <a:off x="397510" y="1351280"/>
                <a:ext cx="11396980" cy="646430"/>
              </a:xfrm>
              <a:prstGeom prst="rect">
                <a:avLst/>
              </a:prstGeom>
              <a:blipFill>
                <a:blip r:embed="rId5"/>
                <a:stretch>
                  <a:fillRect l="-1002" b="-17308"/>
                </a:stretch>
              </a:blipFill>
              <a:ln>
                <a:noFill/>
              </a:ln>
              <a:effectLst/>
            </p:spPr>
            <p:txBody>
              <a:bodyPr/>
              <a:lstStyle/>
              <a:p>
                <a:r>
                  <a:rPr lang="en-US">
                    <a:noFill/>
                  </a:rPr>
                  <a:t> </a:t>
                </a:r>
              </a:p>
            </p:txBody>
          </p:sp>
        </mc:Fallback>
      </mc:AlternateContent>
      <p:sp>
        <p:nvSpPr>
          <p:cNvPr id="5" name="Rectangle 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DcUAACOSAAAWhgAABAAAAAmAAAACAAAAP//////////"/>
              </a:ext>
            </a:extLst>
          </p:cNvSpPr>
          <p:nvPr/>
        </p:nvSpPr>
        <p:spPr>
          <a:xfrm>
            <a:off x="397510" y="3286125"/>
            <a:ext cx="11396980" cy="672465"/>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Each agent aims to minimize its utility function </a:t>
            </a:r>
          </a:p>
        </p:txBody>
      </p:sp>
      <mc:AlternateContent xmlns:mc="http://schemas.openxmlformats.org/markup-compatibility/2006" xmlns:a14="http://schemas.microsoft.com/office/drawing/2010/main">
        <mc:Choice Requires="a14">
          <p:sp>
            <p:nvSpPr>
              <p:cNvPr id="6" name="Rectangle 8"/>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DAMAACOSAAAXREAABAAAAAmAAAACAAAAP//////////"/>
                  </a:ext>
                </a:extLst>
              </p:cNvSpPr>
              <p:nvPr/>
            </p:nvSpPr>
            <p:spPr>
              <a:xfrm>
                <a:off x="397511" y="1981200"/>
                <a:ext cx="6155690" cy="841375"/>
              </a:xfrm>
              <a:prstGeom prst="rect">
                <a:avLst/>
              </a:prstGeom>
              <a:noFill/>
              <a:ln>
                <a:noFill/>
              </a:ln>
              <a:effectLst/>
            </p:spPr>
            <p:txBody>
              <a:bodyPr rtlCol="0" anchor="ctr"/>
              <a:lstStyle/>
              <a:p>
                <a:pPr marL="571500" indent="-571500">
                  <a:buFont typeface="Arial" panose="020B0604020202020204" pitchFamily="34" charset="0"/>
                  <a:buChar char="•"/>
                </a:pPr>
                <a:r>
                  <a:rPr lang="en-US" sz="2800" dirty="0"/>
                  <a:t>The dynamics of agent </a:t>
                </a:r>
                <a14:m>
                  <m:oMath xmlns:m="http://schemas.openxmlformats.org/officeDocument/2006/math">
                    <m:r>
                      <a:rPr lang="en-US" sz="2800" b="0" i="1" smtClean="0">
                        <a:latin typeface="Cambria Math" panose="02040503050406030204" pitchFamily="18" charset="0"/>
                      </a:rPr>
                      <m:t>𝑖</m:t>
                    </m:r>
                  </m:oMath>
                </a14:m>
                <a:r>
                  <a:rPr lang="en-US" sz="2800" dirty="0"/>
                  <a:t> is given </a:t>
                </a:r>
              </a:p>
            </p:txBody>
          </p:sp>
        </mc:Choice>
        <mc:Fallback xmlns="">
          <p:sp>
            <p:nvSpPr>
              <p:cNvPr id="6" name="Rectangle 8"/>
              <p:cNvSpPr>
                <a:spLocks noRot="1" noChangeAspect="1" noMove="1" noResize="1" noEditPoints="1" noAdjustHandles="1" noChangeArrowheads="1" noChangeShapeType="1" noTextEdit="1"/>
                <a:extLst>
                  <a:ext uri="smNativeData">
                    <pr:smNativeData xmlns:a14="http://schemas.microsoft.com/office/drawing/2010/main"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DAMAACOSAAAXREAABAAAAAmAAAACAAAAP//////////"/>
                  </a:ext>
                </a:extLst>
              </p:cNvSpPr>
              <p:nvPr/>
            </p:nvSpPr>
            <p:spPr>
              <a:xfrm>
                <a:off x="397511" y="1981200"/>
                <a:ext cx="6155690" cy="841375"/>
              </a:xfrm>
              <a:prstGeom prst="rect">
                <a:avLst/>
              </a:prstGeom>
              <a:blipFill>
                <a:blip r:embed="rId6"/>
                <a:stretch>
                  <a:fillRect l="-1856"/>
                </a:stretch>
              </a:blipFill>
              <a:ln>
                <a:noFill/>
              </a:ln>
              <a:effectLst/>
            </p:spPr>
            <p:txBody>
              <a:bodyPr/>
              <a:lstStyle/>
              <a:p>
                <a:r>
                  <a:rPr lang="en-US">
                    <a:noFill/>
                  </a:rPr>
                  <a:t> </a:t>
                </a:r>
              </a:p>
            </p:txBody>
          </p:sp>
        </mc:Fallback>
      </mc:AlternateContent>
      <p:pic>
        <p:nvPicPr>
          <p:cNvPr id="8" name="Picture 5" descr="A close-up of a quote&#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B0YAADCEAAAjSsAAGAUAAAQAAAAJgAAAAgAAAD//////////w=="/>
              </a:ext>
            </a:extLst>
          </p:cNvPicPr>
          <p:nvPr/>
        </p:nvPicPr>
        <p:blipFill>
          <a:blip r:embed="rId7"/>
          <a:stretch>
            <a:fillRect/>
          </a:stretch>
        </p:blipFill>
        <p:spPr>
          <a:xfrm>
            <a:off x="3917200" y="2698555"/>
            <a:ext cx="3678425" cy="684530"/>
          </a:xfrm>
          <a:prstGeom prst="rect">
            <a:avLst/>
          </a:prstGeom>
          <a:noFill/>
          <a:ln>
            <a:noFill/>
          </a:ln>
          <a:effectLst/>
        </p:spPr>
      </p:pic>
      <p:sp>
        <p:nvSpPr>
          <p:cNvPr id="10" name="Rectangle 1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9LCEA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CYAAIQZAADDNQAA/SAAABAAAAAmAAAACAAAAP//////////"/>
              </a:ext>
            </a:extLst>
          </p:cNvSpPr>
          <p:nvPr/>
        </p:nvSpPr>
        <p:spPr>
          <a:xfrm>
            <a:off x="6830458" y="4246802"/>
            <a:ext cx="2229376" cy="1239598"/>
          </a:xfrm>
          <a:prstGeom prst="rect">
            <a:avLst/>
          </a:prstGeom>
          <a:solidFill>
            <a:schemeClr val="accent6">
              <a:lumMod val="75000"/>
              <a:alpha val="29000"/>
            </a:scheme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1" name="Rectangle 26"/>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W5vVD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iwwAAKYbAADWFQAAjR4AABAAAAAmAAAACAAAAP//////////"/>
              </a:ext>
            </a:extLst>
          </p:cNvSpPr>
          <p:nvPr/>
        </p:nvSpPr>
        <p:spPr>
          <a:xfrm>
            <a:off x="2209800" y="4515643"/>
            <a:ext cx="1614594" cy="559937"/>
          </a:xfrm>
          <a:prstGeom prst="rect">
            <a:avLst/>
          </a:prstGeom>
          <a:solidFill>
            <a:schemeClr val="accent6">
              <a:lumMod val="75000"/>
              <a:alpha val="29000"/>
            </a:scheme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nvGrpSpPr>
          <p:cNvPr id="12" name="Group 34"/>
          <p:cNvGrpSpPr>
            <a:extLst>
              <a:ext uri="smNativeData">
                <pr:smNativeData xmlns="smNativeData" xmlns:pr="smNativeData" xmlns:p15="http://schemas.microsoft.com/office/powerpoint/2012/main" xmlns:p14="http://schemas.microsoft.com/office/powerpoint/2010/main" xmlns:mc="http://schemas.openxmlformats.org/markup-compatibility/2006" val="SMDATA_6_q69raBMAAAAlAAAAAQAAAA8BAAAAkAAAAEgAAACQAAAASAAAAAAAAAAAAAAAAAAAABcAAAAUAAAAAAAAAAAAAAD/fwAA/38AAAAAAAAJAAAABAAAACkAAAAfAAAAVAAAAAAAAAAAAAAAAAAAAAAAAAAAAAAAAAAAAAAAAAAAAAAAAAAAAAAAAAAAAAAAAAAAAAAAAAAAAAAAAAAAAAAAAAAAAAAAAAAAAAAAAAAAAAAAAAAAACEAAAAYAAAAFAAAAI8DAACNHgAA+CYAAF4pAAAQAAAAJgAAAAgAAAD/////AAAAAA=="/>
              </a:ext>
            </a:extLst>
          </p:cNvGrpSpPr>
          <p:nvPr/>
        </p:nvGrpSpPr>
        <p:grpSpPr>
          <a:xfrm>
            <a:off x="1035204" y="5105400"/>
            <a:ext cx="3515206" cy="1524000"/>
            <a:chOff x="1003935" y="4940618"/>
            <a:chExt cx="3515206" cy="1524000"/>
          </a:xfrm>
        </p:grpSpPr>
        <p:sp>
          <p:nvSpPr>
            <p:cNvPr id="14" name="Rectangle 25"/>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nMTn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ERzngB/f38A5+bmA8zMzADAwP8Af39/AAAAAAAAAAAAAAAAAAAAAAAAAAAAIQAAABgAAAAUAAAAjwMAAD0jAAD4JgAAXikAAAAAAAAmAAAACAAAAP//////////"/>
                </a:ext>
              </a:extLst>
            </p:cNvSpPr>
            <p:nvPr/>
          </p:nvSpPr>
          <p:spPr>
            <a:xfrm>
              <a:off x="1003935" y="5575008"/>
              <a:ext cx="3515206" cy="889610"/>
            </a:xfrm>
            <a:prstGeom prst="rect">
              <a:avLst/>
            </a:prstGeom>
            <a:solidFill>
              <a:schemeClr val="accent6">
                <a:lumMod val="75000"/>
                <a:alpha val="29145"/>
              </a:schemeClr>
            </a:solidFill>
            <a:ln w="12700" cap="flat" cmpd="sng" algn="ctr">
              <a:noFill/>
              <a:prstDash val="solid"/>
              <a:headEnd type="none"/>
              <a:tailEnd type="none"/>
            </a:ln>
            <a:effectLst/>
          </p:spPr>
          <p:txBody>
            <a:bodyPr vert="horz" wrap="square" lIns="91440" tIns="45720" rIns="91440" bIns="45720" numCol="1" spcCol="215900" anchor="ctr"/>
            <a:lstStyle/>
            <a:p>
              <a:pPr algn="l">
                <a:defRPr lang="en-us" cap="none">
                  <a:solidFill>
                    <a:srgbClr val="FFFFFF"/>
                  </a:solidFill>
                </a:defRPr>
              </a:pPr>
              <a:r>
                <a:rPr lang="en-us" sz="2000" cap="none" dirty="0">
                  <a:solidFill>
                    <a:schemeClr val="tx1"/>
                  </a:solidFill>
                </a:rPr>
                <a:t>controls are implicitly coupled through the mean-field term. </a:t>
              </a:r>
            </a:p>
          </p:txBody>
        </p:sp>
        <p:cxnSp>
          <p:nvCxnSpPr>
            <p:cNvPr id="13" name="Straight Arrow Connector 27"/>
            <p:cNvCxnSpPr>
              <a:cxnSpLocks/>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x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FZBB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6BAAAI0eAADoEAAAtiIAAAAAAAAmAAAACAAAAP//////////"/>
                </a:ext>
              </a:extLst>
            </p:cNvCxnSpPr>
            <p:nvPr/>
          </p:nvCxnSpPr>
          <p:spPr>
            <a:xfrm flipH="1" flipV="1">
              <a:off x="2927273" y="4940618"/>
              <a:ext cx="13258" cy="608673"/>
            </a:xfrm>
            <a:prstGeom prst="straightConnector1">
              <a:avLst/>
            </a:prstGeom>
            <a:noFill/>
            <a:ln w="57150" cap="flat" cmpd="sng" algn="ctr">
              <a:solidFill>
                <a:schemeClr val="accent6">
                  <a:lumMod val="75000"/>
                  <a:alpha val="59228"/>
                </a:schemeClr>
              </a:solidFill>
              <a:prstDash val="solid"/>
              <a:headEnd type="none"/>
              <a:tailEnd type="triangle" w="med" len="med"/>
            </a:ln>
            <a:effectLst/>
          </p:spPr>
        </p:cxnSp>
      </p:grpSp>
      <p:grpSp>
        <p:nvGrpSpPr>
          <p:cNvPr id="15" name="Group 33"/>
          <p:cNvGrpSpPr>
            <a:extLst>
              <a:ext uri="smNativeData">
                <pr:smNativeData xmlns="smNativeData" xmlns:pr="smNativeData" xmlns:p15="http://schemas.microsoft.com/office/powerpoint/2012/main" xmlns:p14="http://schemas.microsoft.com/office/powerpoint/2010/main" xmlns:mc="http://schemas.openxmlformats.org/markup-compatibility/2006" val="SMDATA_6_q69raBMAAAAlAAAAAQAAAA8BAAAAkAAAAEgAAACQAAAASAAAAAAAAAAAAAAAAAAAABcAAAAUAAAAAAAAAAAAAAD/fwAA/38AAAAAAAAJAAAABAAAACkAAAAfAAAAVAAAAAAAAAAAAAAAAAAAAAAAAAAAAAAAAAAAAAAAAAAAAAAAAAAAAAAAAAAAAAAAAAAAAAAAAAAAAAAAAAAAAAAAAAAAAAAAAAAAAAAAAAAAAAAAAAAAACEAAAAYAAAAFAAAAGkvAAAmEgAA2EIAAFgZAAAQAAAAJgAAAAgAAAD/////AAAAAA=="/>
              </a:ext>
            </a:extLst>
          </p:cNvGrpSpPr>
          <p:nvPr/>
        </p:nvGrpSpPr>
        <p:grpSpPr>
          <a:xfrm>
            <a:off x="6137275" y="5486400"/>
            <a:ext cx="3159125" cy="1029414"/>
            <a:chOff x="7706995" y="2387521"/>
            <a:chExt cx="3159125" cy="1029414"/>
          </a:xfrm>
        </p:grpSpPr>
        <p:cxnSp>
          <p:nvCxnSpPr>
            <p:cNvPr id="17" name="Straight Arrow Connector 4"/>
            <p:cNvCxnSpPr>
              <a:cxnSpLocks/>
              <a:stCxn id="16" idx="0"/>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PjLrQ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YWVo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PjLrQB/f38A5+bmA8zMzADAwP8Af39/AAAAAAAAAAAAAAAAAAAAAAAAAAAAIQAAABgAAAAUAAAAUDMAABgVAABQMwAAWBkAAAAAAAAmAAAACAAAAP//////////"/>
                </a:ext>
              </a:extLst>
            </p:cNvCxnSpPr>
            <p:nvPr/>
          </p:nvCxnSpPr>
          <p:spPr>
            <a:xfrm flipH="1" flipV="1">
              <a:off x="9275346" y="2387521"/>
              <a:ext cx="11212" cy="562689"/>
            </a:xfrm>
            <a:prstGeom prst="straightConnector1">
              <a:avLst/>
            </a:prstGeom>
            <a:noFill/>
            <a:ln w="57150" cap="flat" cmpd="sng" algn="ctr">
              <a:solidFill>
                <a:srgbClr val="F8CBAD"/>
              </a:solidFill>
              <a:prstDash val="solid"/>
              <a:headEnd type="none"/>
              <a:tailEnd type="triangle" w="med" len="med"/>
            </a:ln>
            <a:effectLst/>
          </p:spPr>
        </p:cxnSp>
        <p:sp>
          <p:nvSpPr>
            <p:cNvPr id="16" name="Rectangle 20"/>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9LCE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aS8AACYSAADYQgAABRUAAAAAAAAmAAAACAAAAP//////////"/>
                </a:ext>
              </a:extLst>
            </p:cNvSpPr>
            <p:nvPr/>
          </p:nvSpPr>
          <p:spPr>
            <a:xfrm>
              <a:off x="7706995" y="2950210"/>
              <a:ext cx="3159125" cy="466725"/>
            </a:xfrm>
            <a:prstGeom prst="rect">
              <a:avLst/>
            </a:prstGeom>
            <a:solidFill>
              <a:schemeClr val="accent6">
                <a:lumMod val="75000"/>
                <a:alpha val="28822"/>
              </a:scheme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the mean-field term</a:t>
              </a:r>
            </a:p>
          </p:txBody>
        </p:sp>
      </p:grpSp>
      <p:sp>
        <p:nvSpPr>
          <p:cNvPr id="18" name="Rectangle 1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qdCOAP///whHAAAAAAAAAAAAAAAAAAAAAAAAAAAAAAAAAAAAZAAAAAEAAABAAAAAAAAAAAAAAAAAAAAAAAAAAAAAAAAAAAAAAAAAAAAAAAAAAAAAAAAAAAAAAAAAAAAAAAAAAAAAAAAAAAAAAAAAAAAAAAAAAAAAAAAAAAAAAAAAAAAAFAAAADwAAAABAAAAAAAAAKnQj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KnQjgB/f38A5+bmA8zMzADAwP8Af39/AAAAAAAAAAAAAAAAAAAAAAAAAAAAIQAAABgAAAAUAAAAvDwAABEbAACcQwAAIh8AABAAAAAmAAAACAAAAP//////////"/>
              </a:ext>
            </a:extLst>
          </p:cNvSpPr>
          <p:nvPr/>
        </p:nvSpPr>
        <p:spPr>
          <a:xfrm>
            <a:off x="10091421" y="4515643"/>
            <a:ext cx="1117600" cy="661035"/>
          </a:xfrm>
          <a:prstGeom prst="rect">
            <a:avLst/>
          </a:prstGeom>
          <a:solidFill>
            <a:schemeClr val="accent6">
              <a:lumMod val="75000"/>
              <a:alpha val="29000"/>
            </a:schemeClr>
          </a:solidFill>
          <a:ln w="0" cap="flat" cmpd="sng" algn="ctr">
            <a:solidFill>
              <a:srgbClr val="A9D08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nvGrpSpPr>
          <p:cNvPr id="19" name="Group 13"/>
          <p:cNvGrpSpPr>
            <a:extLst>
              <a:ext uri="smNativeData">
                <pr:smNativeData xmlns="smNativeData" xmlns:pr="smNativeData" xmlns:p15="http://schemas.microsoft.com/office/powerpoint/2012/main" xmlns:p14="http://schemas.microsoft.com/office/powerpoint/2010/main" xmlns:mc="http://schemas.openxmlformats.org/markup-compatibility/2006" val="SMDATA_6_q69raBMAAAAlAAAAAQAAAA8BAAAAkAAAAEgAAACQAAAASAAAAAAAAAAAAAAAAAAAABcAAAAUAAAAAAAAAAAAAAD/fwAA/38AAAAAAAAJAAAABAAAACkAAAAfAAAAVAAAAAAAAAAAAAAAAAAAAAAAAAAAAAAAAAAAAAAAAAAAAAAAAAAAAAAAAAAAAAAAAAAAAAAAAAAAAAAAAAAAAAAAAAAAAAAAAAAAAAAAAAAAAAAAAAAAACEAAAAYAAAAFAAAAHw4AACTHwAAeEYAAFUmAAAQAAAAJgAAAAgAAAD/////AAAAAA=="/>
              </a:ext>
            </a:extLst>
          </p:cNvGrpSpPr>
          <p:nvPr/>
        </p:nvGrpSpPr>
        <p:grpSpPr>
          <a:xfrm>
            <a:off x="9539606" y="5263058"/>
            <a:ext cx="2273300" cy="1103438"/>
            <a:chOff x="9539606" y="5147329"/>
            <a:chExt cx="2273300" cy="1103438"/>
          </a:xfrm>
        </p:grpSpPr>
        <p:cxnSp>
          <p:nvCxnSpPr>
            <p:cNvPr id="21" name="Straight Arrow Connector 14"/>
            <p:cNvCxnSpPr>
              <a:cxnSpLocks/>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KnQjg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gAE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KnQjgB/f38A5+bmA8zMzADAwP8Af39/AAAAAAAAAAAAAAAAAAAAAAAAAAAAIQAAABgAAAAUAAAAKUAAAJMfAAApQAAAySIAAAAAAAAmAAAACAAAAP//////////"/>
                </a:ext>
              </a:extLst>
            </p:cNvCxnSpPr>
            <p:nvPr/>
          </p:nvCxnSpPr>
          <p:spPr>
            <a:xfrm flipH="1" flipV="1">
              <a:off x="10676256" y="5147329"/>
              <a:ext cx="1905" cy="583842"/>
            </a:xfrm>
            <a:prstGeom prst="straightConnector1">
              <a:avLst/>
            </a:prstGeom>
            <a:noFill/>
            <a:ln w="57150" cap="flat" cmpd="sng" algn="ctr">
              <a:solidFill>
                <a:schemeClr val="accent6">
                  <a:lumMod val="75000"/>
                  <a:alpha val="50012"/>
                </a:schemeClr>
              </a:solidFill>
              <a:prstDash val="solid"/>
              <a:headEnd type="none"/>
              <a:tailEnd type="triangle" w="med" len="med"/>
            </a:ln>
            <a:effectLst/>
          </p:spPr>
        </p:cxnSp>
        <p:sp>
          <p:nvSpPr>
            <p:cNvPr id="20" name="Rectangle 16"/>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EAAAAAAAAAqdCOAP///wg6AAAAAAAAAAAAAAAAAAAAAAAAAAAAAAAAAAAAZAAAAAEAAABAAAAAAAAAAAAAAAAAAAAAAAAAAAAAAAAAAAAAAAAAAAAAAAAAAAAAAAAAAAAAAAAAAAAAAAAAAAAAAAAAAAAAAAAAAAAAAAAAAAAAAAAAAAAAAAAAAAAAFAAAADwAAAABAAAAAAAAAKnQj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ptAG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KnQjgB/f38A5+bmA8zMzADAwP8Af39/AAAAAAAAAAAAAAAAAAAAAAAAAAAAIQAAABgAAAAUAAAAfDgAAHYjAAB4RgAAVSYAAAAAAAAmAAAACAAAAP//////////"/>
                </a:ext>
              </a:extLst>
            </p:cNvSpPr>
            <p:nvPr/>
          </p:nvSpPr>
          <p:spPr>
            <a:xfrm>
              <a:off x="9539606" y="5784042"/>
              <a:ext cx="2273300" cy="466725"/>
            </a:xfrm>
            <a:prstGeom prst="rect">
              <a:avLst/>
            </a:prstGeom>
            <a:solidFill>
              <a:schemeClr val="accent6">
                <a:lumMod val="75000"/>
                <a:alpha val="29000"/>
              </a:scheme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400" cap="none" dirty="0">
                  <a:solidFill>
                    <a:schemeClr val="tx1"/>
                  </a:solidFill>
                </a:rPr>
                <a:t>terminal cost</a:t>
              </a:r>
            </a:p>
          </p:txBody>
        </p:sp>
      </p:grpSp>
      <p:cxnSp>
        <p:nvCxnSpPr>
          <p:cNvPr id="23" name="Straight Connector 22">
            <a:extLst>
              <a:ext uri="{FF2B5EF4-FFF2-40B4-BE49-F238E27FC236}">
                <a16:creationId xmlns:a16="http://schemas.microsoft.com/office/drawing/2014/main" id="{D0A317DB-8C45-0698-EB58-BDC5D490C58D}"/>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advAuto="0"/>
      <p:bldP spid="15" grpId="0" animBg="1" advAuto="0"/>
      <p:bldP spid="18" grpId="0" animBg="1"/>
      <p:bldP spid="19" grpId="0" animBg="1" advAuto="0"/>
    </p:bldLst>
    <p:extLst>
      <p:ext uri="smNativeData">
        <pr:smNativeData xmlns="smNativeData" xmlns:pr="smNativeData" xmlns:p15="http://schemas.microsoft.com/office/powerpoint/2012/main" xmlns:p14="http://schemas.microsoft.com/office/powerpoint/2010/main" xmlns:mc="http://schemas.openxmlformats.org/markup-compatibility/2006" val="q69raAYAAAAFAAAA/f///wEAAAABAAAAAAAAAAAAAAAAAAAAAAAAAAkAAAD9////AQAAAAEAAAAAAAAAAAAAAAAAAAAAAAAADQAAAP3///8BAAAAAQAAAAAAAAAAAAAAAAAAAAAAAAARAAAA/f///wEAAAABAAAAAAAAAAAAAAAAAAAAAAAAABUAAAD9////AQAAAAEAAAAAAAAAAAAAAAAAAAAAAAAAGQAAAP3///8BAAAAAQAAAAAAAAAAAAAAAAAAAAAAAAA="/>
      </p:ext>
    </p:ext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pgMAAGX///+WQAAAfggAABAAAAAmAAAACAAAAD0gAAAAAAAA"/>
              </a:ext>
            </a:extLst>
          </p:cNvSpPr>
          <p:nvPr>
            <p:ph type="title"/>
          </p:nvPr>
        </p:nvSpPr>
        <p:spPr>
          <a:xfrm>
            <a:off x="685800" y="287089"/>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Mean-Field Game Control</a:t>
            </a:r>
          </a:p>
        </p:txBody>
      </p:sp>
      <p:sp>
        <p:nvSpPr>
          <p:cNvPr id="3" name="Rectangle 1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BgNAADCRwAAfxIAABAAAAAmAAAACAAAAP//////////"/>
              </a:ext>
            </a:extLst>
          </p:cNvSpPr>
          <p:nvPr/>
        </p:nvSpPr>
        <p:spPr>
          <a:xfrm>
            <a:off x="267335" y="2128520"/>
            <a:ext cx="11397615" cy="878205"/>
          </a:xfrm>
          <a:prstGeom prst="rect">
            <a:avLst/>
          </a:prstGeom>
          <a:solidFill>
            <a:srgbClr val="FFFFFF"/>
          </a:solidFill>
          <a:ln>
            <a:noFill/>
          </a:ln>
          <a:effectLst/>
        </p:spPr>
        <p:txBody>
          <a:bodyPr vert="horz" wrap="square" lIns="91440" tIns="45720" rIns="91440" bIns="45720" numCol="1" spcCol="215900" anchor="ctr"/>
          <a:lstStyle/>
          <a:p>
            <a:pPr>
              <a:defRPr lang="en-us" cap="none">
                <a:solidFill>
                  <a:srgbClr val="000000"/>
                </a:solidFill>
              </a:defRPr>
            </a:pPr>
            <a:endParaRPr lang="en-us" sz="2800" cap="none"/>
          </a:p>
        </p:txBody>
      </p:sp>
      <p:sp>
        <p:nvSpPr>
          <p:cNvPr id="4"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MQIAADCRwAAiA0AABAAAAAmAAAACAAAAP//////////"/>
              </a:ext>
            </a:extLst>
          </p:cNvSpPr>
          <p:nvPr/>
        </p:nvSpPr>
        <p:spPr>
          <a:xfrm>
            <a:off x="267335" y="1295400"/>
            <a:ext cx="11397615" cy="774700"/>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Let the state of the representative agent is governed by ODE</a:t>
            </a:r>
          </a:p>
        </p:txBody>
      </p:sp>
      <p:sp>
        <p:nvSpPr>
          <p:cNvPr id="5" name="Rectangle 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EYRAADCRwAAvigAABAAAAAmAAAACAAAAP//////////"/>
              </a:ext>
            </a:extLst>
          </p:cNvSpPr>
          <p:nvPr/>
        </p:nvSpPr>
        <p:spPr>
          <a:xfrm>
            <a:off x="267335" y="2807970"/>
            <a:ext cx="11397615" cy="3815080"/>
          </a:xfrm>
          <a:prstGeom prst="rect">
            <a:avLst/>
          </a:prstGeom>
          <a:solidFill>
            <a:srgbClr val="FFFFFF"/>
          </a:solidFill>
          <a:ln>
            <a:noFill/>
          </a:ln>
          <a:effectLst/>
        </p:spPr>
        <p:txBody>
          <a:bodyPr vert="horz" wrap="square" lIns="91440" tIns="45720" rIns="91440" bIns="45720" numCol="1" spcCol="215900" anchor="ctr"/>
          <a:lstStyle/>
          <a:p>
            <a:pPr>
              <a:defRPr lang="en-us" cap="none">
                <a:solidFill>
                  <a:srgbClr val="000000"/>
                </a:solidFill>
              </a:defRPr>
            </a:pPr>
            <a:endParaRPr lang="en-us" sz="2800" cap="none"/>
          </a:p>
        </p:txBody>
      </p:sp>
      <mc:AlternateContent xmlns:mc="http://schemas.openxmlformats.org/markup-compatibility/2006" xmlns:a14="http://schemas.microsoft.com/office/drawing/2010/main">
        <mc:Choice Requires="a14">
          <p:sp>
            <p:nvSpPr>
              <p:cNvPr id="6" name="Rectangle 3"/>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c/z//wAAAABZ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EAAEgTAADCRwAAqRYAABAAAAAmAAAACAAAAP//////////"/>
                  </a:ext>
                </a:extLst>
              </p:cNvSpPr>
              <p:nvPr/>
            </p:nvSpPr>
            <p:spPr>
              <a:xfrm>
                <a:off x="267335" y="2971800"/>
                <a:ext cx="11397615" cy="549275"/>
              </a:xfrm>
              <a:prstGeom prst="rect">
                <a:avLst/>
              </a:prstGeom>
              <a:noFill/>
              <a:ln>
                <a:noFill/>
              </a:ln>
              <a:effectLst/>
            </p:spPr>
            <p:txBody>
              <a:bodyPr rtlCol="0" anchor="ctr"/>
              <a:lstStyle/>
              <a:p>
                <a:r>
                  <a:rPr lang="en-US" sz="2800" dirty="0"/>
                  <a:t>      where </a:t>
                </a:r>
                <a14:m>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𝐯</m:t>
                        </m:r>
                      </m:e>
                      <m:sub>
                        <m:r>
                          <a:rPr lang="en-US" sz="2800" b="0" i="1" smtClean="0">
                            <a:latin typeface="Cambria Math" panose="02040503050406030204" pitchFamily="18" charset="0"/>
                          </a:rPr>
                          <m:t>𝑡</m:t>
                        </m:r>
                      </m:sub>
                    </m:sSub>
                  </m:oMath>
                </a14:m>
                <a:r>
                  <a:rPr lang="en-US" sz="2800" dirty="0"/>
                  <a:t> is a control and </a:t>
                </a:r>
                <a14:m>
                  <m:oMath xmlns:m="http://schemas.openxmlformats.org/officeDocument/2006/math">
                    <m:r>
                      <a:rPr lang="en-US" sz="2800" b="1" i="0" smtClean="0">
                        <a:latin typeface="Cambria Math" panose="02040503050406030204" pitchFamily="18" charset="0"/>
                      </a:rPr>
                      <m:t>𝐱</m:t>
                    </m:r>
                    <m:r>
                      <a:rPr lang="en-US" sz="2800" b="1" i="1" smtClean="0">
                        <a:latin typeface="Cambria Math" panose="02040503050406030204" pitchFamily="18" charset="0"/>
                        <a:ea typeface="Cambria Math" panose="02040503050406030204" pitchFamily="18" charset="0"/>
                      </a:rPr>
                      <m:t>∈</m:t>
                    </m:r>
                    <m:sSup>
                      <m:sSupPr>
                        <m:ctrlPr>
                          <a:rPr lang="en-US" sz="2800" i="1" smtClean="0">
                            <a:latin typeface="Cambria Math" panose="02040503050406030204" pitchFamily="18" charset="0"/>
                            <a:ea typeface="Cambria Math" panose="02040503050406030204" pitchFamily="18" charset="0"/>
                          </a:rPr>
                        </m:ctrlPr>
                      </m:sSupPr>
                      <m:e>
                        <m:r>
                          <m:rPr>
                            <m:sty m:val="p"/>
                          </m:rPr>
                          <a:rPr lang="en-US" sz="2800" b="0" i="0" smtClean="0">
                            <a:latin typeface="Cambria Math" panose="02040503050406030204" pitchFamily="18" charset="0"/>
                            <a:ea typeface="Cambria Math" panose="02040503050406030204" pitchFamily="18" charset="0"/>
                          </a:rPr>
                          <m:t>R</m:t>
                        </m:r>
                      </m:e>
                      <m:sup>
                        <m:r>
                          <m:rPr>
                            <m:sty m:val="p"/>
                          </m:rPr>
                          <a:rPr lang="en-US" sz="2800" b="0" i="0" smtClean="0">
                            <a:latin typeface="Cambria Math" panose="02040503050406030204" pitchFamily="18" charset="0"/>
                            <a:ea typeface="Cambria Math" panose="02040503050406030204" pitchFamily="18" charset="0"/>
                          </a:rPr>
                          <m:t>n</m:t>
                        </m:r>
                      </m:sup>
                    </m:sSup>
                  </m:oMath>
                </a14:m>
                <a:r>
                  <a:rPr lang="en-US" sz="2800" dirty="0"/>
                  <a:t> is a given initial state.</a:t>
                </a:r>
              </a:p>
            </p:txBody>
          </p:sp>
        </mc:Choice>
        <mc:Fallback xmlns="">
          <p:sp>
            <p:nvSpPr>
              <p:cNvPr id="6" name="Rectangle 3"/>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c/z//wAAAABZ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EAAEgTAADCRwAAqRYAABAAAAAmAAAACAAAAP//////////"/>
                  </a:ext>
                </a:extLst>
              </p:cNvSpPr>
              <p:nvPr/>
            </p:nvSpPr>
            <p:spPr>
              <a:xfrm>
                <a:off x="267335" y="2971800"/>
                <a:ext cx="11397615" cy="549275"/>
              </a:xfrm>
              <a:prstGeom prst="rect">
                <a:avLst/>
              </a:prstGeom>
              <a:blipFill>
                <a:blip r:embed="rId3"/>
                <a:stretch>
                  <a:fillRect t="-11364" b="-25000"/>
                </a:stretch>
              </a:blipFill>
              <a:ln>
                <a:noFill/>
              </a:ln>
              <a:effectLst/>
            </p:spPr>
            <p:txBody>
              <a:bodyPr/>
              <a:lstStyle/>
              <a:p>
                <a:r>
                  <a:rPr lang="en-US">
                    <a:noFill/>
                  </a:rPr>
                  <a:t> </a:t>
                </a:r>
              </a:p>
            </p:txBody>
          </p:sp>
        </mc:Fallback>
      </mc:AlternateContent>
      <p:sp>
        <p:nvSpPr>
          <p:cNvPr id="7" name="Rectangle 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C4XAADCRwAAOhoAABAAAAAmAAAACAAAAP//////////"/>
              </a:ext>
            </a:extLst>
          </p:cNvSpPr>
          <p:nvPr/>
        </p:nvSpPr>
        <p:spPr>
          <a:xfrm>
            <a:off x="267335" y="3657600"/>
            <a:ext cx="11397615" cy="495300"/>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This agent seeks to solve:</a:t>
            </a:r>
          </a:p>
        </p:txBody>
      </p:sp>
      <p:pic>
        <p:nvPicPr>
          <p:cNvPr id="8" name="Picture 4"/>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GgcAAB5DAAAEzEAAHwTAAAQAAAAJgAAAAgAAAD//////////w=="/>
              </a:ext>
            </a:extLst>
          </p:cNvPicPr>
          <p:nvPr/>
        </p:nvPicPr>
        <p:blipFill>
          <a:blip r:embed="rId4"/>
          <a:stretch>
            <a:fillRect/>
          </a:stretch>
        </p:blipFill>
        <p:spPr>
          <a:xfrm>
            <a:off x="4617720" y="1905000"/>
            <a:ext cx="3359785" cy="1139825"/>
          </a:xfrm>
          <a:prstGeom prst="rect">
            <a:avLst/>
          </a:prstGeom>
          <a:noFill/>
          <a:ln>
            <a:noFill/>
          </a:ln>
          <a:effectLst/>
        </p:spPr>
      </p:pic>
      <p:sp>
        <p:nvSpPr>
          <p:cNvPr id="9" name="Rectangle 1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MsgAAACGQAA1iMAABAAAAAmAAAACAAAAP//////////"/>
              </a:ext>
            </a:extLst>
          </p:cNvSpPr>
          <p:nvPr/>
        </p:nvSpPr>
        <p:spPr>
          <a:xfrm>
            <a:off x="267335" y="5330825"/>
            <a:ext cx="3797935" cy="494665"/>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a:t>In particular, </a:t>
            </a:r>
          </a:p>
        </p:txBody>
      </p:sp>
      <p:pic>
        <p:nvPicPr>
          <p:cNvPr id="10" name="Picture 14" descr="A black text on a white background&#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HYSAAANGgAAxj0AANIgAAAQAAAAJgAAAAgAAAD//////////w=="/>
              </a:ext>
            </a:extLst>
          </p:cNvPicPr>
          <p:nvPr/>
        </p:nvPicPr>
        <p:blipFill>
          <a:blip r:embed="rId5"/>
          <a:stretch>
            <a:fillRect/>
          </a:stretch>
        </p:blipFill>
        <p:spPr>
          <a:xfrm>
            <a:off x="3001010" y="4234815"/>
            <a:ext cx="7040880" cy="1100455"/>
          </a:xfrm>
          <a:prstGeom prst="rect">
            <a:avLst/>
          </a:prstGeom>
          <a:noFill/>
          <a:ln>
            <a:noFill/>
          </a:ln>
          <a:effectLst/>
        </p:spPr>
      </p:pic>
      <p:pic>
        <p:nvPicPr>
          <p:cNvPr id="11" name="Picture 39" descr="A math problem with numbers and letters&#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LsTAADJIQAAcTsAAHgoAAAQAAAAJgAAAAgAAAD//////////w=="/>
              </a:ext>
            </a:extLst>
          </p:cNvPicPr>
          <p:nvPr/>
        </p:nvPicPr>
        <p:blipFill>
          <a:blip r:embed="rId6"/>
          <a:stretch>
            <a:fillRect/>
          </a:stretch>
        </p:blipFill>
        <p:spPr>
          <a:xfrm>
            <a:off x="3207385" y="5492115"/>
            <a:ext cx="6455410" cy="1086485"/>
          </a:xfrm>
          <a:prstGeom prst="rect">
            <a:avLst/>
          </a:prstGeom>
          <a:noFill/>
          <a:ln>
            <a:noFill/>
          </a:ln>
          <a:effectLst/>
        </p:spPr>
      </p:pic>
      <p:sp>
        <p:nvSpPr>
          <p:cNvPr id="13" name="Rectangle 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9LCEA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WCwAACUcAABJMAAA/h4AABAAAAAmAAAACAAAAP//////////"/>
              </a:ext>
            </a:extLst>
          </p:cNvSpPr>
          <p:nvPr/>
        </p:nvSpPr>
        <p:spPr>
          <a:xfrm>
            <a:off x="7208520" y="4575175"/>
            <a:ext cx="640715" cy="462915"/>
          </a:xfrm>
          <a:prstGeom prst="rect">
            <a:avLst/>
          </a:prstGeom>
          <a:solidFill>
            <a:srgbClr val="F4B084">
              <a:alpha val="56770"/>
            </a:srgbClr>
          </a:solidFill>
          <a:ln w="0"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nvGrpSpPr>
          <p:cNvPr id="14" name="Group 9"/>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I4oAACOFgAAIzYAAB8cAAAQAAAAJgAAAAgAAAD/////AAAAAA=="/>
              </a:ext>
            </a:extLst>
          </p:cNvGrpSpPr>
          <p:nvPr/>
        </p:nvGrpSpPr>
        <p:grpSpPr>
          <a:xfrm>
            <a:off x="6592570" y="3666490"/>
            <a:ext cx="2207895" cy="904875"/>
            <a:chOff x="6592570" y="3666490"/>
            <a:chExt cx="2207895" cy="904875"/>
          </a:xfrm>
        </p:grpSpPr>
        <p:cxnSp>
          <p:nvCxnSpPr>
            <p:cNvPr id="16" name="Straight Arrow Connector 10"/>
            <p:cNvCxn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PjLrQ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PjLrQB/f38A5+bmA8zMzADAwP8Af39/AAAAAAAAAAAAAAAAAAAAAAAAAAAAIQAAABgAAAAUAAAAYy4AAKQZAABjLgAAHxwAAAAAAAAmAAAACAAAAP//////////"/>
                </a:ext>
              </a:extLst>
            </p:cNvCxnSpPr>
            <p:nvPr/>
          </p:nvCxnSpPr>
          <p:spPr>
            <a:xfrm flipV="1">
              <a:off x="7540625" y="4168140"/>
              <a:ext cx="0" cy="403225"/>
            </a:xfrm>
            <a:prstGeom prst="straightConnector1">
              <a:avLst/>
            </a:prstGeom>
            <a:noFill/>
            <a:ln w="57150" cap="flat" cmpd="sng" algn="ctr">
              <a:solidFill>
                <a:srgbClr val="F8CBAD"/>
              </a:solidFill>
              <a:prstDash val="solid"/>
              <a:headEnd type="none"/>
              <a:tailEnd type="triangle" w="med" len="med"/>
            </a:ln>
            <a:effectLst/>
          </p:spPr>
        </p:cxnSp>
        <p:sp>
          <p:nvSpPr>
            <p:cNvPr id="15" name="Rectangle 1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9LCE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jigAAI4WAAAjNgAAmhkAAAAAAAAmAAAACAAAAP//////////"/>
                </a:ext>
              </a:extLst>
            </p:cNvSpPr>
            <p:nvPr/>
          </p:nvSpPr>
          <p:spPr>
            <a:xfrm>
              <a:off x="6592570" y="3666490"/>
              <a:ext cx="2207895" cy="495300"/>
            </a:xfrm>
            <a:prstGeom prst="rect">
              <a:avLst/>
            </a:prstGeom>
            <a:solidFill>
              <a:srgbClr val="F4B084">
                <a:alpha val="42000"/>
              </a:srgb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mean-field limit</a:t>
              </a:r>
            </a:p>
          </p:txBody>
        </p:sp>
      </p:grpSp>
      <p:cxnSp>
        <p:nvCxnSpPr>
          <p:cNvPr id="17" name="Straight Connector 16">
            <a:extLst>
              <a:ext uri="{FF2B5EF4-FFF2-40B4-BE49-F238E27FC236}">
                <a16:creationId xmlns:a16="http://schemas.microsoft.com/office/drawing/2014/main" id="{FD236B1A-2AB2-3809-4AA5-79990F589E63}"/>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advAuto="0"/>
    </p:bldLst>
    <p:extLst>
      <p:ext uri="smNativeData">
        <pr:smNativeData xmlns:mc="http://schemas.openxmlformats.org/markup-compatibility/2006" xmlns:p14="http://schemas.microsoft.com/office/powerpoint/2010/main" xmlns:p15="http://schemas.microsoft.com/office/powerpoint/2012/main" xmlns:pr="smNativeData" xmlns="smNativeData" val="q69raAIAAAAFAAAA/f///wEAAAABAAAAAAAAAAAAAAAAAAAAAAAAAAkAAAD9////AQAAAAEAAAAAAAAAAAAAAAAAAAAAAAAA"/>
      </p:ext>
    </p:ext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pgMAAGX///+WQAAAfggAABAAAAAmAAAACAAAAD0gAAAAAAAA"/>
              </a:ext>
            </a:extLst>
          </p:cNvSpPr>
          <p:nvPr>
            <p:ph type="title"/>
          </p:nvPr>
        </p:nvSpPr>
        <p:spPr>
          <a:xfrm>
            <a:off x="685800" y="287089"/>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Mean-Field Game </a:t>
            </a:r>
            <a:r>
              <a:rPr lang="en-US" b="1" cap="none" dirty="0">
                <a:latin typeface="+mj-lt"/>
              </a:rPr>
              <a:t>Idea</a:t>
            </a:r>
            <a:endParaRPr lang="en-us" b="1" cap="none" dirty="0">
              <a:latin typeface="+mj-lt"/>
            </a:endParaRPr>
          </a:p>
        </p:txBody>
      </p:sp>
      <p:pic>
        <p:nvPicPr>
          <p:cNvPr id="11" name="Picture 39" descr="A math problem with numbers and letters&#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LsTAADJIQAAcTsAAHgoAAAQAAAAJgAAAAgAAAD//////////w=="/>
              </a:ext>
            </a:extLst>
          </p:cNvPicPr>
          <p:nvPr/>
        </p:nvPicPr>
        <p:blipFill>
          <a:blip r:embed="rId3">
            <a:clrChange>
              <a:clrFrom>
                <a:srgbClr val="FFFFFF"/>
              </a:clrFrom>
              <a:clrTo>
                <a:srgbClr val="FFFFFF">
                  <a:alpha val="0"/>
                </a:srgbClr>
              </a:clrTo>
            </a:clrChange>
          </a:blip>
          <a:stretch>
            <a:fillRect/>
          </a:stretch>
        </p:blipFill>
        <p:spPr>
          <a:xfrm>
            <a:off x="2133600" y="5486693"/>
            <a:ext cx="7339910" cy="1066507"/>
          </a:xfrm>
          <a:prstGeom prst="rect">
            <a:avLst/>
          </a:prstGeom>
          <a:noFill/>
          <a:ln>
            <a:noFill/>
          </a:ln>
          <a:effectLst/>
        </p:spPr>
      </p:pic>
      <p:cxnSp>
        <p:nvCxnSpPr>
          <p:cNvPr id="17" name="Straight Connector 16">
            <a:extLst>
              <a:ext uri="{FF2B5EF4-FFF2-40B4-BE49-F238E27FC236}">
                <a16:creationId xmlns:a16="http://schemas.microsoft.com/office/drawing/2014/main" id="{FD236B1A-2AB2-3809-4AA5-79990F589E63}"/>
              </a:ext>
            </a:extLst>
          </p:cNvPr>
          <p:cNvCxnSpPr>
            <a:cxnSpLocks/>
          </p:cNvCxnSpPr>
          <p:nvPr/>
        </p:nvCxnSpPr>
        <p:spPr>
          <a:xfrm flipV="1">
            <a:off x="0" y="11430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156448-3970-63C1-1BA6-15B496C068C4}"/>
              </a:ext>
            </a:extLst>
          </p:cNvPr>
          <p:cNvSpPr txBox="1"/>
          <p:nvPr/>
        </p:nvSpPr>
        <p:spPr>
          <a:xfrm>
            <a:off x="228600" y="1407858"/>
            <a:ext cx="11506200" cy="3717171"/>
          </a:xfrm>
          <a:prstGeom prst="rect">
            <a:avLst/>
          </a:prstGeom>
          <a:solidFill>
            <a:schemeClr val="accent6">
              <a:lumMod val="75000"/>
              <a:alpha val="50733"/>
            </a:schemeClr>
          </a:solidFill>
        </p:spPr>
        <p:txBody>
          <a:bodyPr wrap="square">
            <a:spAutoFit/>
          </a:bodyPr>
          <a:lstStyle/>
          <a:p>
            <a:pPr algn="l"/>
            <a:r>
              <a:rPr lang="en-US" sz="2400" dirty="0"/>
              <a:t>1.Assume a population distribution 𝜌(</a:t>
            </a:r>
            <a:r>
              <a:rPr lang="en-US" sz="2400" dirty="0" err="1"/>
              <a:t>t,x</a:t>
            </a:r>
            <a:r>
              <a:rPr lang="en-US" sz="2400" dirty="0"/>
              <a:t>) </a:t>
            </a:r>
            <a:r>
              <a:rPr lang="en-US" sz="2400" b="1" dirty="0"/>
              <a:t>is given</a:t>
            </a:r>
            <a:r>
              <a:rPr lang="en-US" sz="2400" dirty="0"/>
              <a:t>. </a:t>
            </a:r>
          </a:p>
          <a:p>
            <a:pPr>
              <a:lnSpc>
                <a:spcPct val="150000"/>
              </a:lnSpc>
              <a:buFont typeface="+mj-lt"/>
              <a:buAutoNum type="arabicPeriod"/>
            </a:pPr>
            <a:r>
              <a:rPr lang="en-US" sz="2400" dirty="0"/>
              <a:t> A representative agent treats 𝜌(</a:t>
            </a:r>
            <a:r>
              <a:rPr lang="en-US" sz="2400" dirty="0" err="1"/>
              <a:t>t,x</a:t>
            </a:r>
            <a:r>
              <a:rPr lang="en-US" sz="2400" dirty="0"/>
              <a:t>) </a:t>
            </a:r>
            <a:r>
              <a:rPr lang="en-US" sz="2400" b="1" dirty="0"/>
              <a:t>as fixed</a:t>
            </a:r>
            <a:r>
              <a:rPr lang="en-US" sz="2400" dirty="0"/>
              <a:t>, because one agent has </a:t>
            </a:r>
            <a:r>
              <a:rPr lang="en-US" sz="2400" b="1" dirty="0"/>
              <a:t>negligible influence</a:t>
            </a:r>
            <a:r>
              <a:rPr lang="en-US" sz="2400" dirty="0"/>
              <a:t> on the whole population. </a:t>
            </a:r>
          </a:p>
          <a:p>
            <a:pPr>
              <a:lnSpc>
                <a:spcPct val="150000"/>
              </a:lnSpc>
              <a:buFont typeface="+mj-lt"/>
              <a:buAutoNum type="arabicPeriod"/>
            </a:pPr>
            <a:r>
              <a:rPr lang="en-US" sz="2400" dirty="0"/>
              <a:t> The agent solves an optimal control problem using </a:t>
            </a:r>
            <a:r>
              <a:rPr lang="en-US" sz="2400" b="1" dirty="0"/>
              <a:t>dynamic programming</a:t>
            </a:r>
            <a:r>
              <a:rPr lang="en-US" sz="2400" dirty="0"/>
              <a:t>. </a:t>
            </a:r>
          </a:p>
          <a:p>
            <a:pPr>
              <a:lnSpc>
                <a:spcPct val="150000"/>
              </a:lnSpc>
              <a:buFont typeface="+mj-lt"/>
              <a:buAutoNum type="arabicPeriod"/>
            </a:pPr>
            <a:r>
              <a:rPr lang="en-US" sz="2400" dirty="0"/>
              <a:t> The </a:t>
            </a:r>
            <a:r>
              <a:rPr lang="en-US" sz="2400" b="1" dirty="0"/>
              <a:t>optimal control </a:t>
            </a:r>
            <a:r>
              <a:rPr lang="en-US" sz="2400" dirty="0"/>
              <a:t>determines how the </a:t>
            </a:r>
            <a:r>
              <a:rPr lang="en-US" sz="2400" b="1" dirty="0"/>
              <a:t>population evolves</a:t>
            </a:r>
            <a:r>
              <a:rPr lang="en-US" sz="2400" dirty="0"/>
              <a:t>. </a:t>
            </a:r>
          </a:p>
          <a:p>
            <a:pPr>
              <a:lnSpc>
                <a:spcPct val="150000"/>
              </a:lnSpc>
              <a:buFont typeface="+mj-lt"/>
              <a:buAutoNum type="arabicPeriod"/>
            </a:pPr>
            <a:r>
              <a:rPr lang="en-US" sz="2400" dirty="0"/>
              <a:t>  At equilibrium, the </a:t>
            </a:r>
            <a:r>
              <a:rPr lang="en-US" sz="2400" b="1" dirty="0"/>
              <a:t>guessed distribution </a:t>
            </a:r>
            <a:r>
              <a:rPr lang="en-US" sz="2400" dirty="0"/>
              <a:t>and the resulting </a:t>
            </a:r>
            <a:r>
              <a:rPr lang="en-US" sz="2400" b="1" dirty="0"/>
              <a:t>distribution coincide</a:t>
            </a:r>
            <a:r>
              <a:rPr lang="en-US" sz="2400" dirty="0"/>
              <a:t>. </a:t>
            </a:r>
          </a:p>
        </p:txBody>
      </p:sp>
    </p:spTree>
    <p:extLst>
      <p:ext uri="{BB962C8B-B14F-4D97-AF65-F5344CB8AC3E}">
        <p14:creationId xmlns:p14="http://schemas.microsoft.com/office/powerpoint/2010/main" val="496712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pgMAAGX///+WQAAAfggAABAAAAAmAAAACAAAAD0gAAAAAAAA"/>
              </a:ext>
            </a:extLst>
          </p:cNvSpPr>
          <p:nvPr>
            <p:ph type="title"/>
          </p:nvPr>
        </p:nvSpPr>
        <p:spPr>
          <a:xfrm>
            <a:off x="685800" y="287089"/>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Mean-Field Game </a:t>
            </a:r>
            <a:r>
              <a:rPr lang="en-US" b="1" cap="none" dirty="0">
                <a:latin typeface="+mj-lt"/>
              </a:rPr>
              <a:t>Idea</a:t>
            </a:r>
            <a:endParaRPr lang="en-us" b="1" cap="none" dirty="0">
              <a:latin typeface="+mj-lt"/>
            </a:endParaRPr>
          </a:p>
        </p:txBody>
      </p:sp>
      <p:cxnSp>
        <p:nvCxnSpPr>
          <p:cNvPr id="17" name="Straight Connector 16">
            <a:extLst>
              <a:ext uri="{FF2B5EF4-FFF2-40B4-BE49-F238E27FC236}">
                <a16:creationId xmlns:a16="http://schemas.microsoft.com/office/drawing/2014/main" id="{FD236B1A-2AB2-3809-4AA5-79990F589E63}"/>
              </a:ext>
            </a:extLst>
          </p:cNvPr>
          <p:cNvCxnSpPr>
            <a:cxnSpLocks/>
          </p:cNvCxnSpPr>
          <p:nvPr/>
        </p:nvCxnSpPr>
        <p:spPr>
          <a:xfrm flipV="1">
            <a:off x="0" y="11430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8156448-3970-63C1-1BA6-15B496C068C4}"/>
              </a:ext>
            </a:extLst>
          </p:cNvPr>
          <p:cNvSpPr txBox="1"/>
          <p:nvPr/>
        </p:nvSpPr>
        <p:spPr>
          <a:xfrm>
            <a:off x="228600" y="1326435"/>
            <a:ext cx="7391400" cy="5379165"/>
          </a:xfrm>
          <a:prstGeom prst="rect">
            <a:avLst/>
          </a:prstGeom>
          <a:solidFill>
            <a:schemeClr val="accent6">
              <a:lumMod val="75000"/>
              <a:alpha val="50733"/>
            </a:schemeClr>
          </a:solidFill>
        </p:spPr>
        <p:txBody>
          <a:bodyPr wrap="square">
            <a:spAutoFit/>
          </a:bodyPr>
          <a:lstStyle/>
          <a:p>
            <a:pPr algn="l"/>
            <a:r>
              <a:rPr lang="en-US" sz="2400" dirty="0"/>
              <a:t>1.Assume a population distribution 𝜌(</a:t>
            </a:r>
            <a:r>
              <a:rPr lang="en-US" sz="2400" dirty="0" err="1"/>
              <a:t>t,x</a:t>
            </a:r>
            <a:r>
              <a:rPr lang="en-US" sz="2400" dirty="0"/>
              <a:t>) </a:t>
            </a:r>
            <a:r>
              <a:rPr lang="en-US" sz="2400" b="1" dirty="0"/>
              <a:t>is given</a:t>
            </a:r>
            <a:r>
              <a:rPr lang="en-US" sz="2400" dirty="0"/>
              <a:t>. </a:t>
            </a:r>
          </a:p>
          <a:p>
            <a:pPr>
              <a:lnSpc>
                <a:spcPct val="150000"/>
              </a:lnSpc>
              <a:buFont typeface="+mj-lt"/>
              <a:buAutoNum type="arabicPeriod"/>
            </a:pPr>
            <a:r>
              <a:rPr lang="en-US" sz="2400" dirty="0"/>
              <a:t> A representative agent treats 𝜌(</a:t>
            </a:r>
            <a:r>
              <a:rPr lang="en-US" sz="2400" dirty="0" err="1"/>
              <a:t>t,x</a:t>
            </a:r>
            <a:r>
              <a:rPr lang="en-US" sz="2400" dirty="0"/>
              <a:t>) </a:t>
            </a:r>
            <a:r>
              <a:rPr lang="en-US" sz="2400" b="1" dirty="0"/>
              <a:t>as fixed</a:t>
            </a:r>
            <a:r>
              <a:rPr lang="en-US" sz="2400" dirty="0"/>
              <a:t>, because one agent has </a:t>
            </a:r>
            <a:r>
              <a:rPr lang="en-US" sz="2400" b="1" dirty="0"/>
              <a:t>negligible influence</a:t>
            </a:r>
            <a:r>
              <a:rPr lang="en-US" sz="2400" dirty="0"/>
              <a:t> on the whole population. </a:t>
            </a:r>
          </a:p>
          <a:p>
            <a:pPr>
              <a:lnSpc>
                <a:spcPct val="150000"/>
              </a:lnSpc>
              <a:buFont typeface="+mj-lt"/>
              <a:buAutoNum type="arabicPeriod"/>
            </a:pPr>
            <a:r>
              <a:rPr lang="en-US" sz="2400" dirty="0"/>
              <a:t> The agent solves an optimal control problem using </a:t>
            </a:r>
            <a:r>
              <a:rPr lang="en-US" sz="2400" b="1" dirty="0"/>
              <a:t>dynamic programming</a:t>
            </a:r>
            <a:r>
              <a:rPr lang="en-US" sz="2400" dirty="0"/>
              <a:t>. </a:t>
            </a:r>
          </a:p>
          <a:p>
            <a:pPr>
              <a:lnSpc>
                <a:spcPct val="150000"/>
              </a:lnSpc>
              <a:buFont typeface="+mj-lt"/>
              <a:buAutoNum type="arabicPeriod"/>
            </a:pPr>
            <a:r>
              <a:rPr lang="en-US" sz="2400" dirty="0"/>
              <a:t> The </a:t>
            </a:r>
            <a:r>
              <a:rPr lang="en-US" sz="2400" b="1" dirty="0"/>
              <a:t>optimal control </a:t>
            </a:r>
            <a:r>
              <a:rPr lang="en-US" sz="2400" dirty="0"/>
              <a:t>determines how the </a:t>
            </a:r>
            <a:r>
              <a:rPr lang="en-US" sz="2400" b="1" dirty="0"/>
              <a:t>population evolves</a:t>
            </a:r>
            <a:r>
              <a:rPr lang="en-US" sz="2400" dirty="0"/>
              <a:t>. </a:t>
            </a:r>
          </a:p>
          <a:p>
            <a:pPr>
              <a:lnSpc>
                <a:spcPct val="150000"/>
              </a:lnSpc>
              <a:buFont typeface="+mj-lt"/>
              <a:buAutoNum type="arabicPeriod"/>
            </a:pPr>
            <a:r>
              <a:rPr lang="en-US" sz="2400" dirty="0"/>
              <a:t>  At equilibrium, the </a:t>
            </a:r>
            <a:r>
              <a:rPr lang="en-US" sz="2400" b="1" dirty="0"/>
              <a:t>guessed distribution </a:t>
            </a:r>
            <a:r>
              <a:rPr lang="en-US" sz="2400" dirty="0"/>
              <a:t>and the resulting </a:t>
            </a:r>
            <a:r>
              <a:rPr lang="en-US" sz="2400" b="1" dirty="0"/>
              <a:t>distribution coincide</a:t>
            </a:r>
            <a:r>
              <a:rPr lang="en-US" sz="2400" dirty="0"/>
              <a:t>. </a:t>
            </a:r>
          </a:p>
        </p:txBody>
      </p:sp>
      <p:sp>
        <p:nvSpPr>
          <p:cNvPr id="7" name="Rounded Rectangle 6">
            <a:extLst>
              <a:ext uri="{FF2B5EF4-FFF2-40B4-BE49-F238E27FC236}">
                <a16:creationId xmlns:a16="http://schemas.microsoft.com/office/drawing/2014/main" id="{5A328E2F-63FF-8164-8F1E-17EB6CD65A8C}"/>
              </a:ext>
            </a:extLst>
          </p:cNvPr>
          <p:cNvSpPr/>
          <p:nvPr/>
        </p:nvSpPr>
        <p:spPr>
          <a:xfrm>
            <a:off x="7983068" y="1447800"/>
            <a:ext cx="3218332" cy="716341"/>
          </a:xfrm>
          <a:prstGeom prst="roundRect">
            <a:avLst/>
          </a:prstGeom>
          <a:solidFill>
            <a:srgbClr val="00B050">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Given  𝜌 </a:t>
            </a:r>
          </a:p>
        </p:txBody>
      </p:sp>
      <p:sp>
        <p:nvSpPr>
          <p:cNvPr id="8" name="Rounded Rectangle 7">
            <a:extLst>
              <a:ext uri="{FF2B5EF4-FFF2-40B4-BE49-F238E27FC236}">
                <a16:creationId xmlns:a16="http://schemas.microsoft.com/office/drawing/2014/main" id="{C28AF9B7-EB06-3B5A-D163-D09EC2AD7636}"/>
              </a:ext>
            </a:extLst>
          </p:cNvPr>
          <p:cNvSpPr/>
          <p:nvPr/>
        </p:nvSpPr>
        <p:spPr>
          <a:xfrm>
            <a:off x="7965138" y="2697729"/>
            <a:ext cx="3218332" cy="959871"/>
          </a:xfrm>
          <a:prstGeom prst="roundRect">
            <a:avLst/>
          </a:prstGeom>
          <a:solidFill>
            <a:schemeClr val="accent6">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solve optimal control </a:t>
            </a:r>
          </a:p>
          <a:p>
            <a:pPr algn="ctr"/>
            <a:r>
              <a:rPr lang="en-US" sz="2400" b="1" dirty="0">
                <a:solidFill>
                  <a:schemeClr val="tx1"/>
                </a:solidFill>
              </a:rPr>
              <a:t>problem</a:t>
            </a:r>
            <a:endParaRPr lang="en-US" sz="2400" b="1" i="0" dirty="0">
              <a:solidFill>
                <a:schemeClr val="tx1"/>
              </a:solidFill>
            </a:endParaRPr>
          </a:p>
        </p:txBody>
      </p:sp>
      <p:sp>
        <p:nvSpPr>
          <p:cNvPr id="9" name="Rounded Rectangle 8">
            <a:extLst>
              <a:ext uri="{FF2B5EF4-FFF2-40B4-BE49-F238E27FC236}">
                <a16:creationId xmlns:a16="http://schemas.microsoft.com/office/drawing/2014/main" id="{BF77F6B2-C657-47D3-85CF-E04F8E1AF88C}"/>
              </a:ext>
            </a:extLst>
          </p:cNvPr>
          <p:cNvSpPr/>
          <p:nvPr/>
        </p:nvSpPr>
        <p:spPr>
          <a:xfrm>
            <a:off x="7965138" y="4221729"/>
            <a:ext cx="3218332" cy="959871"/>
          </a:xfrm>
          <a:prstGeom prst="roundRect">
            <a:avLst/>
          </a:prstGeom>
          <a:solidFill>
            <a:schemeClr val="accent2">
              <a:lumMod val="40000"/>
              <a:lumOff val="6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obtain optimal</a:t>
            </a:r>
          </a:p>
          <a:p>
            <a:pPr algn="ctr"/>
            <a:r>
              <a:rPr lang="en-US" sz="2400" b="1" dirty="0">
                <a:solidFill>
                  <a:schemeClr val="tx1"/>
                </a:solidFill>
              </a:rPr>
              <a:t> behavior</a:t>
            </a:r>
            <a:endParaRPr lang="en-US" sz="2400" b="1" i="0" dirty="0">
              <a:solidFill>
                <a:schemeClr val="tx1"/>
              </a:solidFill>
            </a:endParaRPr>
          </a:p>
        </p:txBody>
      </p:sp>
      <p:sp>
        <p:nvSpPr>
          <p:cNvPr id="10" name="Rounded Rectangle 9">
            <a:extLst>
              <a:ext uri="{FF2B5EF4-FFF2-40B4-BE49-F238E27FC236}">
                <a16:creationId xmlns:a16="http://schemas.microsoft.com/office/drawing/2014/main" id="{52A337FF-8CCE-DF78-2BA3-968BE78781D4}"/>
              </a:ext>
            </a:extLst>
          </p:cNvPr>
          <p:cNvSpPr/>
          <p:nvPr/>
        </p:nvSpPr>
        <p:spPr>
          <a:xfrm>
            <a:off x="7983068" y="5745729"/>
            <a:ext cx="3218332" cy="959871"/>
          </a:xfrm>
          <a:prstGeom prst="roundRect">
            <a:avLst/>
          </a:prstGeom>
          <a:solidFill>
            <a:schemeClr val="accent5">
              <a:lumMod val="60000"/>
              <a:lumOff val="40000"/>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update population </a:t>
            </a:r>
          </a:p>
          <a:p>
            <a:pPr algn="ctr"/>
            <a:r>
              <a:rPr lang="en-US" sz="2400" b="1" dirty="0">
                <a:solidFill>
                  <a:schemeClr val="tx1"/>
                </a:solidFill>
              </a:rPr>
              <a:t>distribution</a:t>
            </a:r>
            <a:endParaRPr lang="en-US" sz="2400" b="1" i="0" dirty="0">
              <a:solidFill>
                <a:schemeClr val="tx1"/>
              </a:solidFill>
            </a:endParaRPr>
          </a:p>
        </p:txBody>
      </p:sp>
      <p:cxnSp>
        <p:nvCxnSpPr>
          <p:cNvPr id="13" name="Straight Arrow Connector 12">
            <a:extLst>
              <a:ext uri="{FF2B5EF4-FFF2-40B4-BE49-F238E27FC236}">
                <a16:creationId xmlns:a16="http://schemas.microsoft.com/office/drawing/2014/main" id="{D4AB96A2-A6A6-BEEA-1861-E9F467E041AA}"/>
              </a:ext>
            </a:extLst>
          </p:cNvPr>
          <p:cNvCxnSpPr/>
          <p:nvPr/>
        </p:nvCxnSpPr>
        <p:spPr>
          <a:xfrm>
            <a:off x="9583269" y="2209800"/>
            <a:ext cx="0" cy="4879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3AD4EEF-4D24-0FB6-B3E4-535B7A041D56}"/>
              </a:ext>
            </a:extLst>
          </p:cNvPr>
          <p:cNvCxnSpPr/>
          <p:nvPr/>
        </p:nvCxnSpPr>
        <p:spPr>
          <a:xfrm>
            <a:off x="9583269" y="3703071"/>
            <a:ext cx="0" cy="4879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3D6F5B1-3521-66AE-689C-29471C67E5A4}"/>
              </a:ext>
            </a:extLst>
          </p:cNvPr>
          <p:cNvCxnSpPr/>
          <p:nvPr/>
        </p:nvCxnSpPr>
        <p:spPr>
          <a:xfrm>
            <a:off x="9583269" y="5227071"/>
            <a:ext cx="0" cy="48792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53066BF-4C47-5E82-F905-ABAAD7884CBF}"/>
              </a:ext>
            </a:extLst>
          </p:cNvPr>
          <p:cNvGrpSpPr/>
          <p:nvPr/>
        </p:nvGrpSpPr>
        <p:grpSpPr>
          <a:xfrm>
            <a:off x="11201400" y="1805970"/>
            <a:ext cx="609600" cy="4419695"/>
            <a:chOff x="11201400" y="1805970"/>
            <a:chExt cx="609600" cy="4419695"/>
          </a:xfrm>
        </p:grpSpPr>
        <p:cxnSp>
          <p:nvCxnSpPr>
            <p:cNvPr id="25" name="Straight Connector 24">
              <a:extLst>
                <a:ext uri="{FF2B5EF4-FFF2-40B4-BE49-F238E27FC236}">
                  <a16:creationId xmlns:a16="http://schemas.microsoft.com/office/drawing/2014/main" id="{521C21E7-16AD-8DBC-1A2F-E8FFFF2FDCCD}"/>
                </a:ext>
              </a:extLst>
            </p:cNvPr>
            <p:cNvCxnSpPr>
              <a:stCxn id="10" idx="3"/>
            </p:cNvCxnSpPr>
            <p:nvPr/>
          </p:nvCxnSpPr>
          <p:spPr>
            <a:xfrm flipV="1">
              <a:off x="11201400" y="6225664"/>
              <a:ext cx="609600"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3E03F1D-D8D8-4983-E58E-018979DA2B01}"/>
                </a:ext>
              </a:extLst>
            </p:cNvPr>
            <p:cNvCxnSpPr>
              <a:cxnSpLocks/>
            </p:cNvCxnSpPr>
            <p:nvPr/>
          </p:nvCxnSpPr>
          <p:spPr>
            <a:xfrm flipV="1">
              <a:off x="11811000" y="1805970"/>
              <a:ext cx="0" cy="441969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621DDE2-D3B6-3719-67E2-B203E79E99B7}"/>
                </a:ext>
              </a:extLst>
            </p:cNvPr>
            <p:cNvCxnSpPr>
              <a:cxnSpLocks/>
            </p:cNvCxnSpPr>
            <p:nvPr/>
          </p:nvCxnSpPr>
          <p:spPr>
            <a:xfrm flipH="1">
              <a:off x="11201400" y="1805970"/>
              <a:ext cx="6096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173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pQEAAJT///+VPgAArQgAABAAAAAmAAAACAAAAD0gAAAAAAAA"/>
              </a:ext>
            </a:extLst>
          </p:cNvSpPr>
          <p:nvPr>
            <p:ph type="title"/>
          </p:nvPr>
        </p:nvSpPr>
        <p:spPr>
          <a:xfrm>
            <a:off x="1145727" y="207509"/>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Mean-Field Game</a:t>
            </a:r>
            <a:r>
              <a:rPr lang="en-US" b="1" cap="none" dirty="0">
                <a:latin typeface="+mj-lt"/>
              </a:rPr>
              <a:t> System</a:t>
            </a:r>
            <a:endParaRPr lang="en-us" cap="none" dirty="0"/>
          </a:p>
        </p:txBody>
      </p:sp>
      <p:sp>
        <p:nvSpPr>
          <p:cNvPr id="3"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EQJAACOSAAAtg0AABAAAAAmAAAACAAAAP//////////"/>
              </a:ext>
            </a:extLst>
          </p:cNvSpPr>
          <p:nvPr/>
        </p:nvSpPr>
        <p:spPr>
          <a:xfrm>
            <a:off x="397510" y="1487170"/>
            <a:ext cx="11946890" cy="722630"/>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The value function, u, and the agents’ distribution in the space, m, solve</a:t>
            </a:r>
          </a:p>
        </p:txBody>
      </p:sp>
      <mc:AlternateContent xmlns:mc="http://schemas.openxmlformats.org/markup-compatibility/2006" xmlns:a14="http://schemas.microsoft.com/office/drawing/2010/main">
        <mc:Choice Requires="a14">
          <p:sp>
            <p:nvSpPr>
              <p:cNvPr id="7" name="Rectangle 3"/>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V/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AkdAACOSAAAtiEAABAAAAAmAAAACAAAAP//////////"/>
                  </a:ext>
                </a:extLst>
              </p:cNvSpPr>
              <p:nvPr/>
            </p:nvSpPr>
            <p:spPr>
              <a:xfrm>
                <a:off x="397510" y="5347335"/>
                <a:ext cx="11396980" cy="760095"/>
              </a:xfrm>
              <a:prstGeom prst="rect">
                <a:avLst/>
              </a:prstGeom>
              <a:noFill/>
              <a:ln>
                <a:noFill/>
              </a:ln>
              <a:effectLst/>
            </p:spPr>
            <p:txBody>
              <a:bodyPr rtlCol="0" anchor="ctr"/>
              <a:lstStyle/>
              <a:p>
                <a:pPr marL="571500" indent="-571500">
                  <a:buFont typeface="Arial" panose="020B0604020202020204" pitchFamily="34" charset="0"/>
                  <a:buChar char="•"/>
                </a:pPr>
                <a:r>
                  <a:rPr lang="en-US" sz="2800" dirty="0"/>
                  <a:t>Solving MFG system (obtaining </a:t>
                </a:r>
                <a14:m>
                  <m:oMath xmlns:m="http://schemas.openxmlformats.org/officeDocument/2006/math">
                    <m:r>
                      <a:rPr lang="en-US" sz="2800" i="0" dirty="0" smtClean="0">
                        <a:latin typeface="Cambria Math" panose="02040503050406030204" pitchFamily="18" charset="0"/>
                      </a:rPr>
                      <m:t>(</m:t>
                    </m:r>
                    <m:r>
                      <a:rPr lang="en-US" sz="2800" i="1" dirty="0" err="1" smtClean="0">
                        <a:latin typeface="Cambria Math" panose="02040503050406030204" pitchFamily="18" charset="0"/>
                      </a:rPr>
                      <m:t>𝑢</m:t>
                    </m:r>
                    <m:r>
                      <a:rPr lang="en-US" sz="2800" i="1" dirty="0" err="1" smtClean="0">
                        <a:latin typeface="Cambria Math" panose="02040503050406030204" pitchFamily="18" charset="0"/>
                      </a:rPr>
                      <m:t>,</m:t>
                    </m:r>
                    <m:r>
                      <a:rPr lang="el-GR" sz="2800" i="1" dirty="0" smtClean="0">
                        <a:latin typeface="Cambria Math" panose="02040503050406030204" pitchFamily="18" charset="0"/>
                        <a:ea typeface="Cambria Math" panose="02040503050406030204" pitchFamily="18" charset="0"/>
                      </a:rPr>
                      <m:t>𝜌</m:t>
                    </m:r>
                    <m:r>
                      <a:rPr lang="en-US" sz="2800" i="0" dirty="0" smtClean="0">
                        <a:latin typeface="Cambria Math" panose="02040503050406030204" pitchFamily="18" charset="0"/>
                      </a:rPr>
                      <m:t>)</m:t>
                    </m:r>
                  </m:oMath>
                </a14:m>
                <a:r>
                  <a:rPr lang="en-US" sz="2800" dirty="0"/>
                  <a:t> ), we get optimal control, v</a:t>
                </a:r>
                <a:r>
                  <a:rPr lang="en-US" sz="2800" baseline="30000" dirty="0"/>
                  <a:t>*</a:t>
                </a:r>
                <a:r>
                  <a:rPr lang="en-US" sz="2800" dirty="0"/>
                  <a:t>, </a:t>
                </a:r>
              </a:p>
            </p:txBody>
          </p:sp>
        </mc:Choice>
        <mc:Fallback xmlns="">
          <p:sp>
            <p:nvSpPr>
              <p:cNvPr id="7" name="Rectangle 3"/>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V/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AkdAACOSAAAtiEAABAAAAAmAAAACAAAAP//////////"/>
                  </a:ext>
                </a:extLst>
              </p:cNvSpPr>
              <p:nvPr/>
            </p:nvSpPr>
            <p:spPr>
              <a:xfrm>
                <a:off x="397510" y="5347335"/>
                <a:ext cx="11396980" cy="760095"/>
              </a:xfrm>
              <a:prstGeom prst="rect">
                <a:avLst/>
              </a:prstGeom>
              <a:blipFill>
                <a:blip r:embed="rId3"/>
                <a:stretch>
                  <a:fillRect l="-1002" b="-655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2"/>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LYXAACOSAAASh4AABAAAAAmAAAACAAAAP//////////"/>
                  </a:ext>
                </a:extLst>
              </p:cNvSpPr>
              <p:nvPr/>
            </p:nvSpPr>
            <p:spPr>
              <a:xfrm>
                <a:off x="397510" y="4424362"/>
                <a:ext cx="11396980" cy="1069340"/>
              </a:xfrm>
              <a:prstGeom prst="rect">
                <a:avLst/>
              </a:prstGeom>
              <a:noFill/>
              <a:ln>
                <a:noFill/>
              </a:ln>
              <a:effectLst/>
            </p:spPr>
            <p:txBody>
              <a:bodyPr rtlCol="0" anchor="ctr"/>
              <a:lstStyle/>
              <a:p>
                <a:pPr marL="571500" indent="-571500">
                  <a:buFont typeface="Arial" panose="020B0604020202020204" pitchFamily="34" charset="0"/>
                  <a:buChar char="•"/>
                </a:pPr>
                <a14:m>
                  <m:oMath xmlns:m="http://schemas.openxmlformats.org/officeDocument/2006/math">
                    <m:r>
                      <a:rPr lang="en-US" sz="2800" b="0" i="1" smtClean="0">
                        <a:latin typeface="Cambria Math" panose="02040503050406030204" pitchFamily="18" charset="0"/>
                      </a:rPr>
                      <m:t>𝐻</m:t>
                    </m:r>
                  </m:oMath>
                </a14:m>
                <a:r>
                  <a:rPr lang="en-US" sz="2800" dirty="0"/>
                  <a:t> is the Legendre dual of </a:t>
                </a:r>
                <a:r>
                  <a:rPr lang="en-US" sz="2800" dirty="0" err="1"/>
                  <a:t>Lagrangian</a:t>
                </a:r>
                <a:r>
                  <a:rPr lang="en-US" sz="2800" dirty="0"/>
                  <a:t>, </a:t>
                </a:r>
                <a14:m>
                  <m:oMath xmlns:m="http://schemas.openxmlformats.org/officeDocument/2006/math">
                    <m:r>
                      <a:rPr lang="en-US" sz="2800" b="0" i="1" smtClean="0">
                        <a:latin typeface="Cambria Math" panose="02040503050406030204" pitchFamily="18" charset="0"/>
                      </a:rPr>
                      <m:t>𝐿</m:t>
                    </m:r>
                  </m:oMath>
                </a14:m>
                <a:r>
                  <a:rPr lang="en-US" sz="2800" dirty="0"/>
                  <a:t>.  </a:t>
                </a:r>
              </a:p>
            </p:txBody>
          </p:sp>
        </mc:Choice>
        <mc:Fallback xmlns="">
          <p:sp>
            <p:nvSpPr>
              <p:cNvPr id="8" name="Rectangle 2"/>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LYXAACOSAAASh4AABAAAAAmAAAACAAAAP//////////"/>
                  </a:ext>
                </a:extLst>
              </p:cNvSpPr>
              <p:nvPr/>
            </p:nvSpPr>
            <p:spPr>
              <a:xfrm>
                <a:off x="397510" y="4424362"/>
                <a:ext cx="11396980" cy="1069340"/>
              </a:xfrm>
              <a:prstGeom prst="rect">
                <a:avLst/>
              </a:prstGeom>
              <a:blipFill>
                <a:blip r:embed="rId4"/>
                <a:stretch>
                  <a:fillRect l="-1002"/>
                </a:stretch>
              </a:blipFill>
              <a:ln>
                <a:noFill/>
              </a:ln>
              <a:effectLst/>
            </p:spPr>
            <p:txBody>
              <a:bodyPr/>
              <a:lstStyle/>
              <a:p>
                <a:r>
                  <a:rPr lang="en-US">
                    <a:noFill/>
                  </a:rPr>
                  <a:t> </a:t>
                </a:r>
              </a:p>
            </p:txBody>
          </p:sp>
        </mc:Fallback>
      </mc:AlternateContent>
      <p:sp>
        <p:nvSpPr>
          <p:cNvPr id="9" name="Rectangle 29"/>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v48AAP///whV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48AAP///wEAAAAAAAAAAAAAAAAAAAAAAAAAAAAAAAAAAAAAAAAAAERzngB/f38A5+bmA8zMzADAwP8Af39/AAAAAAAAAAAAAAAAAAAAAAAAAAAAIQAAABgAAAAUAAAAQAIAAMoWAABPEwAAExkAABAAAAAmAAAACAAAAP//////////"/>
              </a:ext>
            </a:extLst>
          </p:cNvSpPr>
          <p:nvPr/>
        </p:nvSpPr>
        <p:spPr>
          <a:xfrm>
            <a:off x="544830" y="3971925"/>
            <a:ext cx="2773045" cy="371475"/>
          </a:xfrm>
          <a:prstGeom prst="rect">
            <a:avLst/>
          </a:prstGeom>
          <a:solidFill>
            <a:srgbClr val="BF8F00">
              <a:alpha val="15000"/>
            </a:srgbClr>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terminal cost</a:t>
            </a:r>
          </a:p>
        </p:txBody>
      </p:sp>
      <p:grpSp>
        <p:nvGrpSpPr>
          <p:cNvPr id="11" name="Group 38"/>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PcSAADWIAAAPzEAAAgmAAAQAAAAJgAAAAgAAAD/////AAAAAA=="/>
              </a:ext>
            </a:extLst>
          </p:cNvGrpSpPr>
          <p:nvPr/>
        </p:nvGrpSpPr>
        <p:grpSpPr>
          <a:xfrm>
            <a:off x="3082925" y="5937250"/>
            <a:ext cx="4922520" cy="844550"/>
            <a:chOff x="3082925" y="5337810"/>
            <a:chExt cx="4922520" cy="844550"/>
          </a:xfrm>
        </p:grpSpPr>
        <p:pic>
          <p:nvPicPr>
            <p:cNvPr id="13" name="Picture 36" descr="A black text on a white background&#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PcSAADWIAAAPzEAAAgmAAAAAAAAJgAAAAgAAAD//////////w=="/>
                </a:ext>
              </a:extLst>
            </p:cNvPicPr>
            <p:nvPr/>
          </p:nvPicPr>
          <p:blipFill>
            <a:blip r:embed="rId5">
              <a:clrChange>
                <a:clrFrom>
                  <a:srgbClr val="FFFFFF"/>
                </a:clrFrom>
                <a:clrTo>
                  <a:srgbClr val="FFFFFF">
                    <a:alpha val="0"/>
                  </a:srgbClr>
                </a:clrTo>
              </a:clrChange>
            </a:blip>
            <a:stretch>
              <a:fillRect/>
            </a:stretch>
          </p:blipFill>
          <p:spPr>
            <a:xfrm>
              <a:off x="3082925" y="5337810"/>
              <a:ext cx="4922520" cy="844550"/>
            </a:xfrm>
            <a:prstGeom prst="rect">
              <a:avLst/>
            </a:prstGeom>
            <a:noFill/>
            <a:ln>
              <a:noFill/>
            </a:ln>
            <a:effectLst/>
          </p:spPr>
        </p:pic>
        <p:sp>
          <p:nvSpPr>
            <p:cNvPr id="12" name="Rectangle 3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CP///wgAAAAAAAAAAAAAAAAAAAAAAAAAAAAAAAAAAAAAZAAAAAEAAABAAAAAAAAAAAAAAAAAAAAAAAAAAAAAAAAAAAAAAAAAAAAAAAAAAAAAAAAAAAAAAAAAAAAAAAAAAAAAAAAAAAAAAAAAAAAAAAAAAAAAAAAAAAAAAAAAAAAAFAAAADwAAAAA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ChFXgB/f38A5+bmA8zMzADAwP8Af39/AAAAAAAAAAAAAAAAAAAAAAAAAAAAIQAAABgAAAAUAAAA0hMAAFoiAAA8GQAAkiUAAAAAAAAmAAAACAAAAP//////////"/>
                </a:ext>
              </a:extLst>
            </p:cNvSpPr>
            <p:nvPr/>
          </p:nvSpPr>
          <p:spPr>
            <a:xfrm>
              <a:off x="3221990" y="5584190"/>
              <a:ext cx="880110" cy="523240"/>
            </a:xfrm>
            <a:prstGeom prst="rect">
              <a:avLst/>
            </a:prstGeom>
            <a:solidFill>
              <a:srgbClr val="F2F9F3"/>
            </a:solidFill>
            <a:ln>
              <a:noFill/>
            </a:ln>
            <a:effectLst/>
          </p:spPr>
          <p:txBody>
            <a:bodyPr vert="horz" wrap="square" lIns="91440" tIns="45720" rIns="91440" bIns="45720" numCol="1" spcCol="215900" anchor="ctr"/>
            <a:lstStyle/>
            <a:p>
              <a:pPr algn="ctr">
                <a:defRPr lang="en-us" cap="none">
                  <a:solidFill>
                    <a:srgbClr val="FFFFFF"/>
                  </a:solidFill>
                </a:defRPr>
              </a:pPr>
              <a:endParaRPr/>
            </a:p>
          </p:txBody>
        </p:sp>
      </p:grpSp>
      <p:pic>
        <p:nvPicPr>
          <p:cNvPr id="14" name="Picture 40" descr="A math equations with numbers&#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OsTAADGDQAAVkMAAJoXAAAQAAAAJgAAAAgAAAD//////////w=="/>
              </a:ext>
            </a:extLst>
          </p:cNvPicPr>
          <p:nvPr/>
        </p:nvPicPr>
        <p:blipFill>
          <a:blip r:embed="rId6"/>
          <a:stretch>
            <a:fillRect/>
          </a:stretch>
        </p:blipFill>
        <p:spPr>
          <a:xfrm>
            <a:off x="3416935" y="2506345"/>
            <a:ext cx="7708265" cy="1597660"/>
          </a:xfrm>
          <a:prstGeom prst="rect">
            <a:avLst/>
          </a:prstGeom>
          <a:noFill/>
          <a:ln>
            <a:noFill/>
          </a:ln>
          <a:effectLst/>
        </p:spPr>
      </p:pic>
      <p:sp>
        <p:nvSpPr>
          <p:cNvPr id="15" name="Rectangle 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cK1HA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cK1HAP///wEAAAAAAAAAAAAAAAAAAAAAAAAAAAAAAAAAAAAAAAAAAERzngB/f38A5+bmA8zMzADAwP8Af39/AAAAAAAAAAAAAAAAAAAAAAAAAAAAIQAAABgAAAAUAAAA/RYAAGgOAABOMwAARxEAABAAAAAmAAAACAAAAP//////////"/>
              </a:ext>
            </a:extLst>
          </p:cNvSpPr>
          <p:nvPr/>
        </p:nvSpPr>
        <p:spPr>
          <a:xfrm>
            <a:off x="3916045" y="2609215"/>
            <a:ext cx="4603115" cy="466725"/>
          </a:xfrm>
          <a:prstGeom prst="rect">
            <a:avLst/>
          </a:prstGeom>
          <a:solidFill>
            <a:srgbClr val="70AD47">
              <a:alpha val="29000"/>
            </a:srgb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6" name="Rectangle 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nMTnA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10Q2w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ERzngB/f38A5+bmA8zMzADAwP8Af39/AAAAAAAAAAAAAAAAAAAAAAAAAAAAIQAAABgAAAAUAAAA/RYAAIQRAABOMwAAZBQAABAAAAAmAAAACAAAAP//////////"/>
              </a:ext>
            </a:extLst>
          </p:cNvSpPr>
          <p:nvPr/>
        </p:nvSpPr>
        <p:spPr>
          <a:xfrm>
            <a:off x="3916045" y="3114675"/>
            <a:ext cx="4603115" cy="467360"/>
          </a:xfrm>
          <a:prstGeom prst="rect">
            <a:avLst/>
          </a:prstGeom>
          <a:solidFill>
            <a:srgbClr val="9CC4E7">
              <a:alpha val="29000"/>
            </a:srgb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7" name="Rectangle 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9LCEA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RYAAKAUAAA8JgAAgBcAABAAAAAmAAAACAAAAP//////////"/>
              </a:ext>
            </a:extLst>
          </p:cNvSpPr>
          <p:nvPr/>
        </p:nvSpPr>
        <p:spPr>
          <a:xfrm>
            <a:off x="3916045" y="3620135"/>
            <a:ext cx="2478405" cy="467360"/>
          </a:xfrm>
          <a:prstGeom prst="rect">
            <a:avLst/>
          </a:prstGeom>
          <a:solidFill>
            <a:srgbClr val="F4B084">
              <a:alpha val="29000"/>
            </a:srgb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8" name="Rectangle 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v48AAP///whU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v48AAP///wEAAAAAAAAAAAAAAAAAAAAAAAAAAAAAAAAAAAAAAAAAAERzngB/f38A5+bmA8zMzADAwP8Af39/AAAAAAAAAAAAAAAAAAAAAAAAAAAAIQAAABgAAAAUAAAAPCYAAKAUAAB7NQAAgBcAABAAAAAmAAAACAAAAP//////////"/>
              </a:ext>
            </a:extLst>
          </p:cNvSpPr>
          <p:nvPr/>
        </p:nvSpPr>
        <p:spPr>
          <a:xfrm>
            <a:off x="6394450" y="3620135"/>
            <a:ext cx="2478405" cy="467360"/>
          </a:xfrm>
          <a:prstGeom prst="rect">
            <a:avLst/>
          </a:prstGeom>
          <a:solidFill>
            <a:srgbClr val="BF8F00">
              <a:alpha val="16000"/>
            </a:srgb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nvGrpSpPr>
          <p:cNvPr id="19" name="Group 9"/>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N4DAACLDgAArRUAANQQAAAQAAAAJgAAAAgAAAD/////AAAAAA=="/>
              </a:ext>
            </a:extLst>
          </p:cNvGrpSpPr>
          <p:nvPr/>
        </p:nvGrpSpPr>
        <p:grpSpPr>
          <a:xfrm>
            <a:off x="807720" y="2631440"/>
            <a:ext cx="2894965" cy="371475"/>
            <a:chOff x="628650" y="2364105"/>
            <a:chExt cx="2894965" cy="371475"/>
          </a:xfrm>
        </p:grpSpPr>
        <p:cxnSp>
          <p:nvCxnSpPr>
            <p:cNvPr id="21" name="Straight Arrow Connector 10"/>
            <p:cNvCxn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KnQjg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KnQjgB/f38A5+bmA8zMzADAwP8Af39/AAAAAAAAAAAAAAAAAAAAAAAAAAAAIQAAABgAAAAUAAAA9xEAAL4PAACtFQAAvg8AAAAAAAAmAAAACAAAAP//////////"/>
                </a:ext>
              </a:extLst>
            </p:cNvCxnSpPr>
            <p:nvPr/>
          </p:nvCxnSpPr>
          <p:spPr>
            <a:xfrm>
              <a:off x="2920365" y="2559050"/>
              <a:ext cx="603250" cy="0"/>
            </a:xfrm>
            <a:prstGeom prst="straightConnector1">
              <a:avLst/>
            </a:prstGeom>
            <a:noFill/>
            <a:ln w="57150" cap="flat" cmpd="sng" algn="ctr">
              <a:solidFill>
                <a:srgbClr val="A9D08E"/>
              </a:solidFill>
              <a:prstDash val="solid"/>
              <a:headEnd type="none"/>
              <a:tailEnd type="triangle" w="med" len="med"/>
            </a:ln>
            <a:effectLst/>
          </p:spPr>
        </p:cxnSp>
        <p:sp>
          <p:nvSpPr>
            <p:cNvPr id="20" name="Rectangle 1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ktBQ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ktBQAP///wEAAAAAAAAAAAAAAAAAAAAAAAAAAAAAAAAAAAAAAAAAAERzngB/f38A5+bmA8zMzADAwP8Af39/AAAAAAAAAAAAAAAAAAAAAAAAAAAAIQAAABgAAAAUAAAA3gMAAIsOAABaEQAA1BAAAAAAAAAmAAAACAAAAP//////////"/>
                </a:ext>
              </a:extLst>
            </p:cNvSpPr>
            <p:nvPr/>
          </p:nvSpPr>
          <p:spPr>
            <a:xfrm>
              <a:off x="628650" y="2364105"/>
              <a:ext cx="2192020" cy="371475"/>
            </a:xfrm>
            <a:prstGeom prst="rect">
              <a:avLst/>
            </a:prstGeom>
            <a:solidFill>
              <a:srgbClr val="92D050">
                <a:alpha val="42000"/>
              </a:srgbClr>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HJB equation</a:t>
              </a:r>
            </a:p>
          </p:txBody>
        </p:sp>
      </p:grpSp>
      <p:grpSp>
        <p:nvGrpSpPr>
          <p:cNvPr id="22" name="Group 22"/>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N4DAACuEQAArRUAAPcTAAAQAAAAJgAAAAgAAAD/////AAAAAA=="/>
              </a:ext>
            </a:extLst>
          </p:cNvGrpSpPr>
          <p:nvPr/>
        </p:nvGrpSpPr>
        <p:grpSpPr>
          <a:xfrm>
            <a:off x="807720" y="3141345"/>
            <a:ext cx="2894965" cy="371475"/>
            <a:chOff x="628650" y="2874010"/>
            <a:chExt cx="2894965" cy="371475"/>
          </a:xfrm>
        </p:grpSpPr>
        <p:cxnSp>
          <p:nvCxnSpPr>
            <p:cNvPr id="24" name="Straight Arrow Connector 23"/>
            <p:cNvCxn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JzE5w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YWVo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JzE5wB/f38A5+bmA8zMzADAwP8Af39/AAAAAAAAAAAAAAAAAAAAAAAAAAAAIQAAABgAAAAUAAAAvREAANMSAACtFQAA0xIAAAAAAAAmAAAACAAAAP//////////"/>
                </a:ext>
              </a:extLst>
            </p:cNvCxnSpPr>
            <p:nvPr/>
          </p:nvCxnSpPr>
          <p:spPr>
            <a:xfrm>
              <a:off x="2883535" y="3060065"/>
              <a:ext cx="640080" cy="0"/>
            </a:xfrm>
            <a:prstGeom prst="straightConnector1">
              <a:avLst/>
            </a:prstGeom>
            <a:noFill/>
            <a:ln w="57150" cap="flat" cmpd="sng" algn="ctr">
              <a:solidFill>
                <a:srgbClr val="9CC4E7"/>
              </a:solidFill>
              <a:prstDash val="solid"/>
              <a:headEnd type="none"/>
              <a:tailEnd type="triangle" w="med" len="med"/>
            </a:ln>
            <a:effectLst/>
          </p:spPr>
        </p:cxnSp>
        <p:sp>
          <p:nvSpPr>
            <p:cNvPr id="23" name="Rectangle 2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nMTn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ERzngB/f38A5+bmA8zMzADAwP8Af39/AAAAAAAAAAAAAAAAAAAAAAAAAAAAIQAAABgAAAAUAAAA3gMAAK4RAABaEQAA9xMAAAAAAAAmAAAACAAAAP//////////"/>
                </a:ext>
              </a:extLst>
            </p:cNvSpPr>
            <p:nvPr/>
          </p:nvSpPr>
          <p:spPr>
            <a:xfrm>
              <a:off x="628650" y="2874010"/>
              <a:ext cx="2192020" cy="371475"/>
            </a:xfrm>
            <a:prstGeom prst="rect">
              <a:avLst/>
            </a:prstGeom>
            <a:solidFill>
              <a:srgbClr val="9CC4E7">
                <a:alpha val="42000"/>
              </a:srgbClr>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FP equation</a:t>
              </a:r>
            </a:p>
          </p:txBody>
        </p:sp>
      </p:grpSp>
      <p:grpSp>
        <p:nvGrpSpPr>
          <p:cNvPr id="25" name="Group 26"/>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EACAACHFAAARhYAAOoWAAAQAAAAJgAAAAgAAAD/////AAAAAA=="/>
              </a:ext>
            </a:extLst>
          </p:cNvGrpSpPr>
          <p:nvPr/>
        </p:nvGrpSpPr>
        <p:grpSpPr>
          <a:xfrm>
            <a:off x="544830" y="3604260"/>
            <a:ext cx="3255010" cy="387985"/>
            <a:chOff x="365760" y="3336925"/>
            <a:chExt cx="3255010" cy="387985"/>
          </a:xfrm>
        </p:grpSpPr>
        <p:cxnSp>
          <p:nvCxnSpPr>
            <p:cNvPr id="27" name="Straight Arrow Connector 27"/>
            <p:cNvCxn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PSwhA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PSwhAB/f38A5+bmA8zMzADAwP8Af39/AAAAAAAAAAAAAAAAAAAAAAAAAAAAIQAAABgAAAAUAAAAqhMAAOoWAABGFgAA6hYAAAAAAAAmAAAACAAAAP//////////"/>
                </a:ext>
              </a:extLst>
            </p:cNvCxnSpPr>
            <p:nvPr/>
          </p:nvCxnSpPr>
          <p:spPr>
            <a:xfrm>
              <a:off x="3196590" y="3724910"/>
              <a:ext cx="424180" cy="0"/>
            </a:xfrm>
            <a:prstGeom prst="straightConnector1">
              <a:avLst/>
            </a:prstGeom>
            <a:noFill/>
            <a:ln w="57150" cap="flat" cmpd="sng" algn="ctr">
              <a:solidFill>
                <a:srgbClr val="F4B084"/>
              </a:solidFill>
              <a:prstDash val="solid"/>
              <a:headEnd type="none"/>
              <a:tailEnd type="triangle" w="med" len="med"/>
            </a:ln>
            <a:effectLst/>
          </p:spPr>
        </p:cxnSp>
        <p:sp>
          <p:nvSpPr>
            <p:cNvPr id="26" name="Rectangle 2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9LCE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QAIAAIcUAABPEwAAzxYAAAAAAAAmAAAACAAAAP//////////"/>
                </a:ext>
              </a:extLst>
            </p:cNvSpPr>
            <p:nvPr/>
          </p:nvSpPr>
          <p:spPr>
            <a:xfrm>
              <a:off x="365760" y="3336925"/>
              <a:ext cx="2773045" cy="370840"/>
            </a:xfrm>
            <a:prstGeom prst="rect">
              <a:avLst/>
            </a:prstGeom>
            <a:solidFill>
              <a:srgbClr val="F4B084">
                <a:alpha val="42000"/>
              </a:srgbClr>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initial distribution</a:t>
              </a:r>
            </a:p>
          </p:txBody>
        </p:sp>
      </p:grpSp>
      <p:cxnSp>
        <p:nvCxnSpPr>
          <p:cNvPr id="29" name="Straight Connector 28">
            <a:extLst>
              <a:ext uri="{FF2B5EF4-FFF2-40B4-BE49-F238E27FC236}">
                <a16:creationId xmlns:a16="http://schemas.microsoft.com/office/drawing/2014/main" id="{6BDFE88D-2D8F-7EFC-CB2F-560C9F4B6737}"/>
              </a:ext>
            </a:extLst>
          </p:cNvPr>
          <p:cNvCxnSpPr>
            <a:cxnSpLocks/>
          </p:cNvCxnSpPr>
          <p:nvPr/>
        </p:nvCxnSpPr>
        <p:spPr>
          <a:xfrm flipV="1">
            <a:off x="0" y="11430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extLst>
      <p:ext uri="smNativeData">
        <pr:smNativeData xmlns:mc="http://schemas.openxmlformats.org/markup-compatibility/2006" xmlns:p14="http://schemas.microsoft.com/office/powerpoint/2010/main" xmlns:p15="http://schemas.microsoft.com/office/powerpoint/2012/main" xmlns:pr="smNativeData" xmlns="smNativeData" val="q69raAQAAAAFAAAA/f///wEAAAABAAAAAAAAAAAAAAAAAAAAAAAAAAkAAAD9////AQAAAAEAAAAAAAAAAAAAAAAAAAAAAAAADQAAAP3///8BAAAAAQAAAAAAAAAAAAAAAAAAAAAAAAARAAAA/f///wEAAAABAAAAAAAAAAAAAAAAAAAAAAAAAA=="/>
      </p:ext>
    </p:ext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pQEAAIv///+OSAAApAgAABAAAAAmAAAACAAAAD0gAAAAAAAA"/>
              </a:ext>
            </a:extLst>
          </p:cNvSpPr>
          <p:nvPr>
            <p:ph type="title"/>
          </p:nvPr>
        </p:nvSpPr>
        <p:spPr>
          <a:xfrm>
            <a:off x="267335" y="311219"/>
            <a:ext cx="11527155"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a:t>
            </a:r>
            <a:r>
              <a:rPr lang="en-US" b="1" cap="none" dirty="0">
                <a:latin typeface="+mj-lt"/>
              </a:rPr>
              <a:t>Connection With </a:t>
            </a:r>
            <a:r>
              <a:rPr lang="en-us" b="1" cap="none" dirty="0">
                <a:latin typeface="+mj-lt"/>
              </a:rPr>
              <a:t>N-player Game</a:t>
            </a:r>
            <a:endParaRPr lang="en-us" cap="none" dirty="0"/>
          </a:p>
        </p:txBody>
      </p:sp>
      <p:sp>
        <p:nvSpPr>
          <p:cNvPr id="4" name="Rectangle 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OERAACOSAAAHRcAABAAAAAmAAAACAAAAP//////////"/>
              </a:ext>
            </a:extLst>
          </p:cNvSpPr>
          <p:nvPr/>
        </p:nvSpPr>
        <p:spPr>
          <a:xfrm>
            <a:off x="374463" y="2661285"/>
            <a:ext cx="11396980" cy="850900"/>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The agents dynamics become</a:t>
            </a:r>
          </a:p>
        </p:txBody>
      </p:sp>
      <p:sp>
        <p:nvSpPr>
          <p:cNvPr id="5"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JsJAACOSAAAXg8AABAAAAAmAAAACAAAAP//////////"/>
              </a:ext>
            </a:extLst>
          </p:cNvSpPr>
          <p:nvPr/>
        </p:nvSpPr>
        <p:spPr>
          <a:xfrm>
            <a:off x="397510" y="1275080"/>
            <a:ext cx="11396980" cy="936625"/>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All agents choose mean-field game control; that is,</a:t>
            </a:r>
          </a:p>
        </p:txBody>
      </p:sp>
      <p:pic>
        <p:nvPicPr>
          <p:cNvPr id="6" name="Ink 11"/>
          <p:cNvPicPr>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M8yAABLEQAAlTMAABISAAAQAAAAJgAAAAgAAAD//////////w=="/>
              </a:ext>
            </a:extLst>
          </p:cNvPicPr>
          <p:nvPr/>
        </p:nvPicPr>
        <p:blipFill>
          <a:blip r:embed="rId2"/>
          <a:stretch>
            <a:fillRect/>
          </a:stretch>
        </p:blipFill>
        <p:spPr>
          <a:xfrm>
            <a:off x="8259445" y="2811145"/>
            <a:ext cx="125730" cy="126365"/>
          </a:xfrm>
          <a:prstGeom prst="rect">
            <a:avLst/>
          </a:prstGeom>
          <a:noFill/>
          <a:ln>
            <a:noFill/>
          </a:ln>
          <a:effectLst/>
        </p:spPr>
      </p:pic>
      <p:pic>
        <p:nvPicPr>
          <p:cNvPr id="7" name="Ink 18"/>
          <p:cNvPicPr>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A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MgyAAAUEgAA5DIAADASAAAQAAAAJgAAAAgAAAD//////////w=="/>
              </a:ext>
            </a:extLst>
          </p:cNvPicPr>
          <p:nvPr/>
        </p:nvPicPr>
        <p:blipFill>
          <a:blip r:embed="rId3"/>
          <a:stretch>
            <a:fillRect/>
          </a:stretch>
        </p:blipFill>
        <p:spPr>
          <a:xfrm>
            <a:off x="8255000" y="2938780"/>
            <a:ext cx="17780" cy="17780"/>
          </a:xfrm>
          <a:prstGeom prst="rect">
            <a:avLst/>
          </a:prstGeom>
          <a:noFill/>
          <a:ln>
            <a:noFill/>
          </a:ln>
          <a:effectLst/>
        </p:spPr>
      </p:pic>
      <p:sp>
        <p:nvSpPr>
          <p:cNvPr id="9" name="Rectangle 2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QIAABEbAACOSAAA2CcAABAAAAAmAAAACAAAAP//////////"/>
              </a:ext>
            </a:extLst>
          </p:cNvSpPr>
          <p:nvPr/>
        </p:nvSpPr>
        <p:spPr>
          <a:xfrm>
            <a:off x="396875" y="4207472"/>
            <a:ext cx="11397615" cy="2077085"/>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In certain cases, it was proven that                     is a </a:t>
            </a:r>
            <a:r>
              <a:rPr lang="en-us" sz="2800" b="1" cap="none" dirty="0"/>
              <a:t>Nash -</a:t>
            </a:r>
            <a:r>
              <a:rPr lang="el-gr" sz="2800" b="1" cap="none" dirty="0"/>
              <a:t>ε </a:t>
            </a:r>
            <a:r>
              <a:rPr lang="en-us" sz="2800" b="1" cap="none" dirty="0"/>
              <a:t>equilibrium</a:t>
            </a:r>
            <a:r>
              <a:rPr lang="en-us" sz="2800" cap="none" dirty="0"/>
              <a:t> for the N-player game. Nevertheless, in practice, MFG models have shown promising results in various fields, including economics, finance, and engineering.</a:t>
            </a:r>
          </a:p>
        </p:txBody>
      </p:sp>
      <p:pic>
        <p:nvPicPr>
          <p:cNvPr id="10" name="Picture 27" descr="Scatter chart&#10;&#10;Description automatically generated with medium confidence"/>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BolAADoGwAAHzAAAGYfAAAQAAAAJgAAAAgAAAD//////////w=="/>
              </a:ext>
            </a:extLst>
          </p:cNvPicPr>
          <p:nvPr/>
        </p:nvPicPr>
        <p:blipFill>
          <a:blip r:embed="rId4"/>
          <a:stretch>
            <a:fillRect/>
          </a:stretch>
        </p:blipFill>
        <p:spPr>
          <a:xfrm>
            <a:off x="6590665" y="4309110"/>
            <a:ext cx="1791335" cy="567690"/>
          </a:xfrm>
          <a:prstGeom prst="rect">
            <a:avLst/>
          </a:prstGeom>
          <a:noFill/>
          <a:ln>
            <a:noFill/>
          </a:ln>
          <a:effectLst/>
        </p:spPr>
      </p:pic>
      <p:pic>
        <p:nvPicPr>
          <p:cNvPr id="12" name="Picture 9" descr="A black text with a white background&#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IkXAAAzFwAAdjMAAGkbAAAQAAAAJgAAAAgAAAD//////////w=="/>
              </a:ext>
            </a:extLst>
          </p:cNvPicPr>
          <p:nvPr/>
        </p:nvPicPr>
        <p:blipFill>
          <a:blip r:embed="rId5"/>
          <a:stretch>
            <a:fillRect/>
          </a:stretch>
        </p:blipFill>
        <p:spPr>
          <a:xfrm>
            <a:off x="3803145" y="3518460"/>
            <a:ext cx="4539615" cy="684530"/>
          </a:xfrm>
          <a:prstGeom prst="rect">
            <a:avLst/>
          </a:prstGeom>
          <a:noFill/>
          <a:ln>
            <a:noFill/>
          </a:ln>
          <a:effectLst/>
        </p:spPr>
      </p:pic>
      <p:cxnSp>
        <p:nvCxnSpPr>
          <p:cNvPr id="14" name="Straight Connector 13">
            <a:extLst>
              <a:ext uri="{FF2B5EF4-FFF2-40B4-BE49-F238E27FC236}">
                <a16:creationId xmlns:a16="http://schemas.microsoft.com/office/drawing/2014/main" id="{57C6BB55-1261-5BF4-6889-3275DA776DCD}"/>
              </a:ext>
            </a:extLst>
          </p:cNvPr>
          <p:cNvCxnSpPr>
            <a:cxnSpLocks/>
          </p:cNvCxnSpPr>
          <p:nvPr/>
        </p:nvCxnSpPr>
        <p:spPr>
          <a:xfrm flipV="1">
            <a:off x="0" y="11430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17" name="Picture 16" descr="A black text with a white background&#10;&#10;Description automatically generated">
            <a:extLst>
              <a:ext uri="{FF2B5EF4-FFF2-40B4-BE49-F238E27FC236}">
                <a16:creationId xmlns:a16="http://schemas.microsoft.com/office/drawing/2014/main" id="{D26D24EF-6888-A0C8-E6BD-D2DBBCB3D1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1987962"/>
            <a:ext cx="4508500" cy="6985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7D012C-83ED-00EB-D559-9DAD081E9BD5}"/>
              </a:ext>
            </a:extLst>
          </p:cNvPr>
          <p:cNvSpPr>
            <a:spLocks noGrp="1"/>
          </p:cNvSpPr>
          <p:nvPr>
            <p:ph type="body" idx="1"/>
          </p:nvPr>
        </p:nvSpPr>
        <p:spPr>
          <a:xfrm>
            <a:off x="952500" y="1752600"/>
            <a:ext cx="10287000" cy="3693319"/>
          </a:xfrm>
          <a:solidFill>
            <a:srgbClr val="008233">
              <a:alpha val="54381"/>
            </a:srgbClr>
          </a:solidFill>
        </p:spPr>
        <p:txBody>
          <a:bodyPr/>
          <a:lstStyle/>
          <a:p>
            <a:pPr algn="ctr"/>
            <a:r>
              <a:rPr lang="en-US" sz="6000" b="1" i="0" dirty="0">
                <a:latin typeface="+mj-lt"/>
              </a:rPr>
              <a:t>Game-Theoretic Coordination For Time-Critical Missions of UAV Systems</a:t>
            </a:r>
            <a:endParaRPr lang="en-US" sz="6000" i="0" dirty="0"/>
          </a:p>
        </p:txBody>
      </p:sp>
    </p:spTree>
    <p:extLst>
      <p:ext uri="{BB962C8B-B14F-4D97-AF65-F5344CB8AC3E}">
        <p14:creationId xmlns:p14="http://schemas.microsoft.com/office/powerpoint/2010/main" val="3732700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267539" y="82751"/>
            <a:ext cx="9905998" cy="1478570"/>
          </a:xfrm>
        </p:spPr>
        <p:txBody>
          <a:bodyPr vert="horz" lIns="91440" tIns="45720" rIns="91440" bIns="45720" rtlCol="0" anchor="ctr">
            <a:normAutofit/>
          </a:bodyPr>
          <a:lstStyle/>
          <a:p>
            <a:pPr algn="ctr"/>
            <a:r>
              <a:rPr lang="en-US" sz="4800" dirty="0"/>
              <a:t>      </a:t>
            </a:r>
          </a:p>
        </p:txBody>
      </p:sp>
      <p:sp>
        <p:nvSpPr>
          <p:cNvPr id="3" name="Rectangle 2">
            <a:extLst>
              <a:ext uri="{FF2B5EF4-FFF2-40B4-BE49-F238E27FC236}">
                <a16:creationId xmlns:a16="http://schemas.microsoft.com/office/drawing/2014/main" id="{2C3A3301-FD39-A6DC-50CE-B116CD9094E6}"/>
              </a:ext>
            </a:extLst>
          </p:cNvPr>
          <p:cNvSpPr/>
          <p:nvPr/>
        </p:nvSpPr>
        <p:spPr>
          <a:xfrm>
            <a:off x="510746" y="1060686"/>
            <a:ext cx="11413715" cy="298542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FB2649C9-177E-3C45-2C0D-1432A8C673D8}"/>
              </a:ext>
            </a:extLst>
          </p:cNvPr>
          <p:cNvSpPr txBox="1"/>
          <p:nvPr/>
        </p:nvSpPr>
        <p:spPr>
          <a:xfrm>
            <a:off x="667266" y="1060686"/>
            <a:ext cx="10599184" cy="800219"/>
          </a:xfrm>
          <a:prstGeom prst="rect">
            <a:avLst/>
          </a:prstGeom>
          <a:noFill/>
        </p:spPr>
        <p:txBody>
          <a:bodyPr wrap="none" rtlCol="0">
            <a:spAutoFit/>
          </a:bodyPr>
          <a:lstStyle/>
          <a:p>
            <a:r>
              <a:rPr lang="en-US" sz="2800" dirty="0">
                <a:solidFill>
                  <a:schemeClr val="bg1"/>
                </a:solidFill>
              </a:rPr>
              <a:t>Cooperative flight of UAVs can be leveraged in challenging scenarios to:</a:t>
            </a:r>
          </a:p>
          <a:p>
            <a:endParaRPr lang="en-US" dirty="0"/>
          </a:p>
        </p:txBody>
      </p:sp>
      <p:sp>
        <p:nvSpPr>
          <p:cNvPr id="5" name="Title 1">
            <a:extLst>
              <a:ext uri="{FF2B5EF4-FFF2-40B4-BE49-F238E27FC236}">
                <a16:creationId xmlns:a16="http://schemas.microsoft.com/office/drawing/2014/main" id="{A537D352-1ADF-BC6E-4DBC-60FFD5332214}"/>
              </a:ext>
            </a:extLst>
          </p:cNvPr>
          <p:cNvSpPr txBox="1">
            <a:spLocks/>
          </p:cNvSpPr>
          <p:nvPr/>
        </p:nvSpPr>
        <p:spPr>
          <a:xfrm>
            <a:off x="676187" y="-216833"/>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cap="none" dirty="0"/>
              <a:t> </a:t>
            </a:r>
            <a:r>
              <a:rPr lang="en-US" sz="4400" b="1" cap="none" dirty="0"/>
              <a:t>C</a:t>
            </a:r>
            <a:r>
              <a:rPr lang="en-US" sz="4400" b="1" cap="none" dirty="0">
                <a:latin typeface="+mj-lt"/>
              </a:rPr>
              <a:t>oordinated</a:t>
            </a:r>
            <a:r>
              <a:rPr lang="en-US" sz="4000" b="1" cap="none" dirty="0"/>
              <a:t> Mission</a:t>
            </a:r>
          </a:p>
        </p:txBody>
      </p:sp>
      <p:sp>
        <p:nvSpPr>
          <p:cNvPr id="7" name="TextBox 6">
            <a:extLst>
              <a:ext uri="{FF2B5EF4-FFF2-40B4-BE49-F238E27FC236}">
                <a16:creationId xmlns:a16="http://schemas.microsoft.com/office/drawing/2014/main" id="{11B4F0B5-6B3A-39EF-02FA-18A2FB9113DF}"/>
              </a:ext>
            </a:extLst>
          </p:cNvPr>
          <p:cNvSpPr txBox="1"/>
          <p:nvPr/>
        </p:nvSpPr>
        <p:spPr>
          <a:xfrm>
            <a:off x="389143" y="1234097"/>
            <a:ext cx="11413714" cy="3046988"/>
          </a:xfrm>
          <a:prstGeom prst="rect">
            <a:avLst/>
          </a:prstGeom>
          <a:solidFill>
            <a:schemeClr val="accent6">
              <a:lumMod val="75000"/>
            </a:schemeClr>
          </a:solidFill>
        </p:spPr>
        <p:txBody>
          <a:bodyPr wrap="square" rtlCol="0">
            <a:spAutoFit/>
          </a:bodyPr>
          <a:lstStyle/>
          <a:p>
            <a:r>
              <a:rPr lang="en-US" sz="2400" dirty="0">
                <a:solidFill>
                  <a:schemeClr val="tx1"/>
                </a:solidFill>
              </a:rPr>
              <a:t>• Enhance surveillance and </a:t>
            </a:r>
            <a:r>
              <a:rPr lang="en-US" sz="2400" b="1" dirty="0">
                <a:solidFill>
                  <a:schemeClr val="tx1"/>
                </a:solidFill>
              </a:rPr>
              <a:t>monitoring</a:t>
            </a:r>
            <a:r>
              <a:rPr lang="en-US" sz="2400" dirty="0">
                <a:solidFill>
                  <a:schemeClr val="tx1"/>
                </a:solidFill>
              </a:rPr>
              <a:t> efforts in large, dynamic areas.</a:t>
            </a:r>
          </a:p>
          <a:p>
            <a:r>
              <a:rPr lang="en-US" sz="2400" dirty="0">
                <a:solidFill>
                  <a:schemeClr val="tx1"/>
                </a:solidFill>
              </a:rPr>
              <a:t>• Support </a:t>
            </a:r>
            <a:r>
              <a:rPr lang="en-US" sz="2400" b="1" dirty="0">
                <a:solidFill>
                  <a:schemeClr val="tx1"/>
                </a:solidFill>
              </a:rPr>
              <a:t>search</a:t>
            </a:r>
            <a:r>
              <a:rPr lang="en-US" sz="2400" dirty="0">
                <a:solidFill>
                  <a:schemeClr val="tx1"/>
                </a:solidFill>
              </a:rPr>
              <a:t> and rescue operations.</a:t>
            </a:r>
          </a:p>
          <a:p>
            <a:r>
              <a:rPr lang="en-US" sz="2400" dirty="0">
                <a:solidFill>
                  <a:schemeClr val="tx1"/>
                </a:solidFill>
              </a:rPr>
              <a:t>• Assist in extinguishing forest fires, by </a:t>
            </a:r>
            <a:r>
              <a:rPr lang="en-US" sz="2400" b="1" dirty="0">
                <a:solidFill>
                  <a:schemeClr val="tx1"/>
                </a:solidFill>
              </a:rPr>
              <a:t>mapping</a:t>
            </a:r>
            <a:r>
              <a:rPr lang="en-US" sz="2400" dirty="0">
                <a:solidFill>
                  <a:schemeClr val="tx1"/>
                </a:solidFill>
              </a:rPr>
              <a:t> and containing fire spread.</a:t>
            </a:r>
          </a:p>
          <a:p>
            <a:r>
              <a:rPr lang="en-US" sz="2400" dirty="0">
                <a:solidFill>
                  <a:schemeClr val="tx1"/>
                </a:solidFill>
              </a:rPr>
              <a:t>• Strengthen military defense strategies through coordinated swarm</a:t>
            </a:r>
          </a:p>
          <a:p>
            <a:pPr marL="800100" lvl="1" indent="-342900">
              <a:buFont typeface="Arial" panose="020B0604020202020204" pitchFamily="34" charset="0"/>
              <a:buChar char="•"/>
            </a:pPr>
            <a:r>
              <a:rPr lang="en-US" sz="2400" b="1" dirty="0">
                <a:solidFill>
                  <a:schemeClr val="tx1"/>
                </a:solidFill>
              </a:rPr>
              <a:t>Sequential monitoring:</a:t>
            </a:r>
            <a:r>
              <a:rPr lang="en-US" sz="2400" dirty="0">
                <a:solidFill>
                  <a:schemeClr val="tx1"/>
                </a:solidFill>
              </a:rPr>
              <a:t> UAVs visit and monitor a set of points of interest, while maintaining a desired temporal separation between each other.</a:t>
            </a:r>
          </a:p>
          <a:p>
            <a:pPr marL="800100" lvl="1" indent="-342900">
              <a:buFont typeface="Arial" panose="020B0604020202020204" pitchFamily="34" charset="0"/>
              <a:buChar char="•"/>
            </a:pPr>
            <a:r>
              <a:rPr lang="en-US" sz="2400" b="1" dirty="0">
                <a:solidFill>
                  <a:schemeClr val="tx1"/>
                </a:solidFill>
              </a:rPr>
              <a:t>Swarm attack: </a:t>
            </a:r>
            <a:r>
              <a:rPr lang="en-US" sz="2400" dirty="0">
                <a:solidFill>
                  <a:schemeClr val="tx1"/>
                </a:solidFill>
              </a:rPr>
              <a:t>a group of UAVs used to conduct a collective attack on a target.</a:t>
            </a:r>
            <a:r>
              <a:rPr lang="en-US" sz="2400" b="1" dirty="0">
                <a:solidFill>
                  <a:schemeClr val="tx1"/>
                </a:solidFill>
              </a:rPr>
              <a:t>  </a:t>
            </a:r>
          </a:p>
        </p:txBody>
      </p:sp>
      <p:pic>
        <p:nvPicPr>
          <p:cNvPr id="12" name="Picture 11">
            <a:extLst>
              <a:ext uri="{FF2B5EF4-FFF2-40B4-BE49-F238E27FC236}">
                <a16:creationId xmlns:a16="http://schemas.microsoft.com/office/drawing/2014/main" id="{7A6499A2-5B27-C0BF-1A03-DAD674C70B99}"/>
              </a:ext>
            </a:extLst>
          </p:cNvPr>
          <p:cNvPicPr>
            <a:picLocks noChangeAspect="1"/>
          </p:cNvPicPr>
          <p:nvPr/>
        </p:nvPicPr>
        <p:blipFill>
          <a:blip r:embed="rId3"/>
          <a:stretch>
            <a:fillRect/>
          </a:stretch>
        </p:blipFill>
        <p:spPr>
          <a:xfrm>
            <a:off x="2724667" y="4281085"/>
            <a:ext cx="6985872" cy="2528088"/>
          </a:xfrm>
          <a:prstGeom prst="rect">
            <a:avLst/>
          </a:prstGeom>
        </p:spPr>
      </p:pic>
      <p:cxnSp>
        <p:nvCxnSpPr>
          <p:cNvPr id="8" name="Straight Connector 7">
            <a:extLst>
              <a:ext uri="{FF2B5EF4-FFF2-40B4-BE49-F238E27FC236}">
                <a16:creationId xmlns:a16="http://schemas.microsoft.com/office/drawing/2014/main" id="{38595B98-9E96-C6E1-A4B2-B9AFAB9AC9AF}"/>
              </a:ext>
            </a:extLst>
          </p:cNvPr>
          <p:cNvCxnSpPr>
            <a:cxnSpLocks/>
          </p:cNvCxnSpPr>
          <p:nvPr/>
        </p:nvCxnSpPr>
        <p:spPr>
          <a:xfrm flipV="1">
            <a:off x="0" y="9906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462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267539" y="82751"/>
            <a:ext cx="9905998" cy="1478570"/>
          </a:xfrm>
        </p:spPr>
        <p:txBody>
          <a:bodyPr vert="horz" lIns="91440" tIns="45720" rIns="91440" bIns="45720" rtlCol="0" anchor="ctr">
            <a:normAutofit/>
          </a:bodyPr>
          <a:lstStyle/>
          <a:p>
            <a:pPr algn="ctr"/>
            <a:r>
              <a:rPr lang="en-US" sz="4800" dirty="0"/>
              <a:t>      </a:t>
            </a:r>
          </a:p>
        </p:txBody>
      </p:sp>
      <p:sp>
        <p:nvSpPr>
          <p:cNvPr id="4" name="TextBox 3">
            <a:extLst>
              <a:ext uri="{FF2B5EF4-FFF2-40B4-BE49-F238E27FC236}">
                <a16:creationId xmlns:a16="http://schemas.microsoft.com/office/drawing/2014/main" id="{FB2649C9-177E-3C45-2C0D-1432A8C673D8}"/>
              </a:ext>
            </a:extLst>
          </p:cNvPr>
          <p:cNvSpPr txBox="1"/>
          <p:nvPr/>
        </p:nvSpPr>
        <p:spPr>
          <a:xfrm>
            <a:off x="667266" y="1060686"/>
            <a:ext cx="10599184" cy="800219"/>
          </a:xfrm>
          <a:prstGeom prst="rect">
            <a:avLst/>
          </a:prstGeom>
          <a:noFill/>
        </p:spPr>
        <p:txBody>
          <a:bodyPr wrap="none" rtlCol="0">
            <a:spAutoFit/>
          </a:bodyPr>
          <a:lstStyle/>
          <a:p>
            <a:r>
              <a:rPr lang="en-US" sz="2800" dirty="0">
                <a:solidFill>
                  <a:schemeClr val="bg1"/>
                </a:solidFill>
              </a:rPr>
              <a:t>Cooperative flight of UAVs can be leveraged in challenging scenarios to:</a:t>
            </a:r>
          </a:p>
          <a:p>
            <a:endParaRPr lang="en-US" dirty="0"/>
          </a:p>
        </p:txBody>
      </p:sp>
      <p:sp>
        <p:nvSpPr>
          <p:cNvPr id="5" name="Title 1">
            <a:extLst>
              <a:ext uri="{FF2B5EF4-FFF2-40B4-BE49-F238E27FC236}">
                <a16:creationId xmlns:a16="http://schemas.microsoft.com/office/drawing/2014/main" id="{A537D352-1ADF-BC6E-4DBC-60FFD5332214}"/>
              </a:ext>
            </a:extLst>
          </p:cNvPr>
          <p:cNvSpPr txBox="1">
            <a:spLocks/>
          </p:cNvSpPr>
          <p:nvPr/>
        </p:nvSpPr>
        <p:spPr>
          <a:xfrm>
            <a:off x="676186" y="-216833"/>
            <a:ext cx="10933923"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en-US" sz="4000" b="1" cap="none" dirty="0"/>
              <a:t>Time-Critical C</a:t>
            </a:r>
            <a:r>
              <a:rPr lang="en-US" sz="4000" b="1" cap="none" dirty="0">
                <a:latin typeface="+mj-lt"/>
              </a:rPr>
              <a:t>oordinated</a:t>
            </a:r>
            <a:r>
              <a:rPr lang="en-US" sz="4000" b="1" cap="none" dirty="0"/>
              <a:t> Mission </a:t>
            </a:r>
          </a:p>
        </p:txBody>
      </p:sp>
      <p:sp>
        <p:nvSpPr>
          <p:cNvPr id="7" name="TextBox 6">
            <a:extLst>
              <a:ext uri="{FF2B5EF4-FFF2-40B4-BE49-F238E27FC236}">
                <a16:creationId xmlns:a16="http://schemas.microsoft.com/office/drawing/2014/main" id="{11B4F0B5-6B3A-39EF-02FA-18A2FB9113DF}"/>
              </a:ext>
            </a:extLst>
          </p:cNvPr>
          <p:cNvSpPr txBox="1"/>
          <p:nvPr/>
        </p:nvSpPr>
        <p:spPr>
          <a:xfrm>
            <a:off x="655021" y="1425388"/>
            <a:ext cx="11159508" cy="1938992"/>
          </a:xfrm>
          <a:prstGeom prst="rect">
            <a:avLst/>
          </a:prstGeom>
          <a:solidFill>
            <a:schemeClr val="accent6">
              <a:lumMod val="75000"/>
            </a:schemeClr>
          </a:solidFill>
        </p:spPr>
        <p:txBody>
          <a:bodyPr wrap="square" rtlCol="0">
            <a:spAutoFit/>
          </a:bodyPr>
          <a:lstStyle/>
          <a:p>
            <a:r>
              <a:rPr lang="en-US" sz="2400" dirty="0">
                <a:solidFill>
                  <a:schemeClr val="tx1"/>
                </a:solidFill>
              </a:rPr>
              <a:t>• </a:t>
            </a:r>
            <a:r>
              <a:rPr lang="en-US" sz="2400" b="1" dirty="0">
                <a:solidFill>
                  <a:schemeClr val="tx1"/>
                </a:solidFill>
              </a:rPr>
              <a:t>Sequential monitoring:</a:t>
            </a:r>
            <a:r>
              <a:rPr lang="en-US" sz="2400" dirty="0">
                <a:solidFill>
                  <a:schemeClr val="tx1"/>
                </a:solidFill>
              </a:rPr>
              <a:t> UAVs visit and monitor a set of points of interest, while maintaining a desired </a:t>
            </a:r>
            <a:r>
              <a:rPr lang="en-US" sz="2400" b="1" dirty="0">
                <a:solidFill>
                  <a:schemeClr val="tx1"/>
                </a:solidFill>
              </a:rPr>
              <a:t>temporal separation</a:t>
            </a:r>
            <a:r>
              <a:rPr lang="en-US" sz="2400" dirty="0">
                <a:solidFill>
                  <a:schemeClr val="tx1"/>
                </a:solidFill>
              </a:rPr>
              <a:t> between each other.</a:t>
            </a:r>
          </a:p>
          <a:p>
            <a:pPr marL="342900" indent="-342900">
              <a:buFont typeface="Arial" panose="020B0604020202020204" pitchFamily="34" charset="0"/>
              <a:buChar char="•"/>
            </a:pPr>
            <a:r>
              <a:rPr lang="en-US" sz="2400" b="1" dirty="0">
                <a:solidFill>
                  <a:schemeClr val="tx1"/>
                </a:solidFill>
              </a:rPr>
              <a:t>Swarm attack: </a:t>
            </a:r>
            <a:r>
              <a:rPr lang="en-US" sz="2400" dirty="0">
                <a:solidFill>
                  <a:schemeClr val="tx1"/>
                </a:solidFill>
              </a:rPr>
              <a:t>a group of UAVs used to conduct a collective attack (simultaneous arrival)  on a target.</a:t>
            </a:r>
            <a:r>
              <a:rPr lang="en-US" sz="2400" b="1" dirty="0">
                <a:solidFill>
                  <a:schemeClr val="tx1"/>
                </a:solidFill>
              </a:rPr>
              <a:t>  </a:t>
            </a:r>
          </a:p>
          <a:p>
            <a:pPr marL="342900" indent="-342900">
              <a:buFont typeface="Arial" panose="020B0604020202020204" pitchFamily="34" charset="0"/>
              <a:buChar char="•"/>
            </a:pPr>
            <a:r>
              <a:rPr lang="en-US" sz="2400" b="1" dirty="0">
                <a:solidFill>
                  <a:schemeClr val="tx1"/>
                </a:solidFill>
              </a:rPr>
              <a:t>Swarm tracking: </a:t>
            </a:r>
            <a:r>
              <a:rPr lang="en-US" sz="2400" dirty="0">
                <a:solidFill>
                  <a:schemeClr val="tx1"/>
                </a:solidFill>
              </a:rPr>
              <a:t>a group of UAVs used to track a moving target.</a:t>
            </a:r>
            <a:endParaRPr lang="en-US" sz="2400" b="1" dirty="0">
              <a:solidFill>
                <a:schemeClr val="tx1"/>
              </a:solidFill>
            </a:endParaRPr>
          </a:p>
        </p:txBody>
      </p:sp>
      <p:pic>
        <p:nvPicPr>
          <p:cNvPr id="11" name="Picture 10">
            <a:extLst>
              <a:ext uri="{FF2B5EF4-FFF2-40B4-BE49-F238E27FC236}">
                <a16:creationId xmlns:a16="http://schemas.microsoft.com/office/drawing/2014/main" id="{8D2DE0CE-A711-BB68-CBF8-759D5290DB77}"/>
              </a:ext>
            </a:extLst>
          </p:cNvPr>
          <p:cNvPicPr>
            <a:picLocks noChangeAspect="1"/>
          </p:cNvPicPr>
          <p:nvPr/>
        </p:nvPicPr>
        <p:blipFill>
          <a:blip r:embed="rId3"/>
          <a:stretch>
            <a:fillRect/>
          </a:stretch>
        </p:blipFill>
        <p:spPr>
          <a:xfrm>
            <a:off x="655021" y="3852743"/>
            <a:ext cx="3590517" cy="2010229"/>
          </a:xfrm>
          <a:prstGeom prst="rect">
            <a:avLst/>
          </a:prstGeom>
        </p:spPr>
      </p:pic>
      <p:pic>
        <p:nvPicPr>
          <p:cNvPr id="16" name="Picture 15">
            <a:extLst>
              <a:ext uri="{FF2B5EF4-FFF2-40B4-BE49-F238E27FC236}">
                <a16:creationId xmlns:a16="http://schemas.microsoft.com/office/drawing/2014/main" id="{FB3DC7E2-5CCC-1A4E-A3FE-17650C62102D}"/>
              </a:ext>
            </a:extLst>
          </p:cNvPr>
          <p:cNvPicPr>
            <a:picLocks noChangeAspect="1"/>
          </p:cNvPicPr>
          <p:nvPr/>
        </p:nvPicPr>
        <p:blipFill>
          <a:blip r:embed="rId4"/>
          <a:stretch>
            <a:fillRect/>
          </a:stretch>
        </p:blipFill>
        <p:spPr>
          <a:xfrm>
            <a:off x="4431650" y="3830866"/>
            <a:ext cx="3612635" cy="2032107"/>
          </a:xfrm>
          <a:prstGeom prst="rect">
            <a:avLst/>
          </a:prstGeom>
        </p:spPr>
      </p:pic>
      <p:pic>
        <p:nvPicPr>
          <p:cNvPr id="18" name="Picture 17">
            <a:extLst>
              <a:ext uri="{FF2B5EF4-FFF2-40B4-BE49-F238E27FC236}">
                <a16:creationId xmlns:a16="http://schemas.microsoft.com/office/drawing/2014/main" id="{7A26A13A-00B5-8CD6-DF4D-3C9855691F7C}"/>
              </a:ext>
            </a:extLst>
          </p:cNvPr>
          <p:cNvPicPr>
            <a:picLocks noChangeAspect="1"/>
          </p:cNvPicPr>
          <p:nvPr/>
        </p:nvPicPr>
        <p:blipFill>
          <a:blip r:embed="rId5"/>
          <a:stretch>
            <a:fillRect/>
          </a:stretch>
        </p:blipFill>
        <p:spPr>
          <a:xfrm>
            <a:off x="8201893" y="3830866"/>
            <a:ext cx="3612636" cy="2032108"/>
          </a:xfrm>
          <a:prstGeom prst="rect">
            <a:avLst/>
          </a:prstGeom>
        </p:spPr>
      </p:pic>
      <p:cxnSp>
        <p:nvCxnSpPr>
          <p:cNvPr id="8" name="Straight Connector 7">
            <a:extLst>
              <a:ext uri="{FF2B5EF4-FFF2-40B4-BE49-F238E27FC236}">
                <a16:creationId xmlns:a16="http://schemas.microsoft.com/office/drawing/2014/main" id="{7B94E2B8-CA16-C7CD-1783-6855F93ACC4F}"/>
              </a:ext>
            </a:extLst>
          </p:cNvPr>
          <p:cNvCxnSpPr>
            <a:cxnSpLocks/>
          </p:cNvCxnSpPr>
          <p:nvPr/>
        </p:nvCxnSpPr>
        <p:spPr>
          <a:xfrm flipV="1">
            <a:off x="0" y="9906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542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A8855-1F73-E64C-D8C9-9F5BADCC9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FFB80E-64C9-3379-8D12-E83339534286}"/>
              </a:ext>
            </a:extLst>
          </p:cNvPr>
          <p:cNvSpPr>
            <a:spLocks noGrp="1"/>
          </p:cNvSpPr>
          <p:nvPr>
            <p:ph type="title"/>
          </p:nvPr>
        </p:nvSpPr>
        <p:spPr>
          <a:xfrm>
            <a:off x="733775" y="-306719"/>
            <a:ext cx="9905998" cy="1478570"/>
          </a:xfrm>
        </p:spPr>
        <p:txBody>
          <a:bodyPr vert="horz" lIns="91440" tIns="45720" rIns="91440" bIns="45720" rtlCol="0" anchor="ctr">
            <a:normAutofit/>
          </a:bodyPr>
          <a:lstStyle/>
          <a:p>
            <a:pPr algn="ctr"/>
            <a:r>
              <a:rPr lang="en-US" b="1" dirty="0">
                <a:latin typeface="+mj-lt"/>
              </a:rPr>
              <a:t>Coordinated Path Following</a:t>
            </a:r>
          </a:p>
        </p:txBody>
      </p:sp>
      <p:sp>
        <p:nvSpPr>
          <p:cNvPr id="7" name="Rectangle 6">
            <a:extLst>
              <a:ext uri="{FF2B5EF4-FFF2-40B4-BE49-F238E27FC236}">
                <a16:creationId xmlns:a16="http://schemas.microsoft.com/office/drawing/2014/main" id="{4F063B3B-915B-0365-1101-E8675C85E4DF}"/>
              </a:ext>
            </a:extLst>
          </p:cNvPr>
          <p:cNvSpPr/>
          <p:nvPr/>
        </p:nvSpPr>
        <p:spPr>
          <a:xfrm>
            <a:off x="267539" y="1259906"/>
            <a:ext cx="11656921" cy="10119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Consider a system of N UAVs.</a:t>
            </a:r>
            <a:endParaRPr lang="en-US" sz="2800" b="1" dirty="0">
              <a:solidFill>
                <a:srgbClr val="000000"/>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431F280-FBAC-36F0-E348-E06122B5CC93}"/>
                  </a:ext>
                </a:extLst>
              </p:cNvPr>
              <p:cNvSpPr/>
              <p:nvPr/>
            </p:nvSpPr>
            <p:spPr>
              <a:xfrm>
                <a:off x="267539" y="2042387"/>
                <a:ext cx="11656921" cy="14209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Trajectory-Generation: </a:t>
                </a:r>
                <a:r>
                  <a:rPr lang="en-US" sz="2800" dirty="0"/>
                  <a:t>Assume that for each UAV there is a given desired trajectory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𝑑</m:t>
                        </m:r>
                        <m:r>
                          <a:rPr lang="en-US" sz="2800" b="0" i="1" smtClean="0">
                            <a:latin typeface="Cambria Math" panose="02040503050406030204" pitchFamily="18" charset="0"/>
                          </a:rPr>
                          <m:t>,</m:t>
                        </m:r>
                        <m:r>
                          <a:rPr lang="en-US" sz="2800" b="0" i="1" smtClean="0">
                            <a:latin typeface="Cambria Math" panose="02040503050406030204" pitchFamily="18" charset="0"/>
                          </a:rPr>
                          <m:t>𝑖</m:t>
                        </m:r>
                      </m:sub>
                    </m:sSub>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𝑡</m:t>
                        </m:r>
                      </m:e>
                    </m:d>
                    <m:r>
                      <a:rPr lang="en-US" sz="2800" b="0" i="1" smtClean="0">
                        <a:latin typeface="Cambria Math" panose="02040503050406030204" pitchFamily="18" charset="0"/>
                      </a:rPr>
                      <m:t>.</m:t>
                    </m:r>
                  </m:oMath>
                </a14:m>
                <a:r>
                  <a:rPr lang="en-US" sz="2800" dirty="0"/>
                  <a:t>  </a:t>
                </a:r>
                <a:r>
                  <a:rPr lang="en-US" sz="2800" dirty="0">
                    <a:solidFill>
                      <a:schemeClr val="accent3">
                        <a:lumMod val="75000"/>
                      </a:schemeClr>
                    </a:solidFill>
                  </a:rPr>
                  <a:t>Preformed offline.</a:t>
                </a:r>
                <a:endParaRPr lang="en-US" sz="2800" b="1" dirty="0">
                  <a:solidFill>
                    <a:schemeClr val="accent3">
                      <a:lumMod val="75000"/>
                    </a:schemeClr>
                  </a:solidFill>
                </a:endParaRPr>
              </a:p>
            </p:txBody>
          </p:sp>
        </mc:Choice>
        <mc:Fallback xmlns="">
          <p:sp>
            <p:nvSpPr>
              <p:cNvPr id="8" name="Rectangle 7">
                <a:extLst>
                  <a:ext uri="{FF2B5EF4-FFF2-40B4-BE49-F238E27FC236}">
                    <a16:creationId xmlns:a16="http://schemas.microsoft.com/office/drawing/2014/main" id="{B431F280-FBAC-36F0-E348-E06122B5CC93}"/>
                  </a:ext>
                </a:extLst>
              </p:cNvPr>
              <p:cNvSpPr>
                <a:spLocks noRot="1" noChangeAspect="1" noMove="1" noResize="1" noEditPoints="1" noAdjustHandles="1" noChangeArrowheads="1" noChangeShapeType="1" noTextEdit="1"/>
              </p:cNvSpPr>
              <p:nvPr/>
            </p:nvSpPr>
            <p:spPr>
              <a:xfrm>
                <a:off x="267539" y="2042387"/>
                <a:ext cx="11656921" cy="1420991"/>
              </a:xfrm>
              <a:prstGeom prst="rect">
                <a:avLst/>
              </a:prstGeom>
              <a:blipFill>
                <a:blip r:embed="rId3"/>
                <a:stretch>
                  <a:fillRect l="-980"/>
                </a:stretch>
              </a:blipFill>
              <a:ln>
                <a:noFill/>
              </a:ln>
            </p:spPr>
            <p:txBody>
              <a:bodyPr/>
              <a:lstStyle/>
              <a:p>
                <a:r>
                  <a:rPr lang="en-US">
                    <a:noFill/>
                  </a:rPr>
                  <a:t> </a:t>
                </a:r>
              </a:p>
            </p:txBody>
          </p:sp>
        </mc:Fallback>
      </mc:AlternateContent>
      <p:sp>
        <p:nvSpPr>
          <p:cNvPr id="9" name="Rectangle 8">
            <a:extLst>
              <a:ext uri="{FF2B5EF4-FFF2-40B4-BE49-F238E27FC236}">
                <a16:creationId xmlns:a16="http://schemas.microsoft.com/office/drawing/2014/main" id="{77715187-F2E6-9BE5-60BF-B48B076E802C}"/>
              </a:ext>
            </a:extLst>
          </p:cNvPr>
          <p:cNvSpPr/>
          <p:nvPr/>
        </p:nvSpPr>
        <p:spPr>
          <a:xfrm>
            <a:off x="267539" y="3445566"/>
            <a:ext cx="11656921" cy="142099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Path Following:</a:t>
            </a:r>
            <a:r>
              <a:rPr lang="en-US" sz="2800" dirty="0"/>
              <a:t> Assume that each UAV has an autopilot (low-level controller) that  UAV follows the desired trajectory with given specifications</a:t>
            </a:r>
            <a:endParaRPr lang="en-US" sz="2800" b="1" dirty="0">
              <a:solidFill>
                <a:srgbClr val="000000"/>
              </a:solidFill>
            </a:endParaRPr>
          </a:p>
        </p:txBody>
      </p:sp>
      <p:sp>
        <p:nvSpPr>
          <p:cNvPr id="11" name="Rectangle 10">
            <a:extLst>
              <a:ext uri="{FF2B5EF4-FFF2-40B4-BE49-F238E27FC236}">
                <a16:creationId xmlns:a16="http://schemas.microsoft.com/office/drawing/2014/main" id="{2A2C9C4F-0BB6-E59C-36D3-860254717803}"/>
              </a:ext>
            </a:extLst>
          </p:cNvPr>
          <p:cNvSpPr/>
          <p:nvPr/>
        </p:nvSpPr>
        <p:spPr>
          <a:xfrm>
            <a:off x="448842" y="4866558"/>
            <a:ext cx="11475618" cy="11736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solidFill>
                  <a:srgbClr val="FF0000"/>
                </a:solidFill>
              </a:rPr>
              <a:t>Time-Coordination: </a:t>
            </a:r>
            <a:r>
              <a:rPr lang="en-US" sz="2800" dirty="0"/>
              <a:t>UAVs coordinate to execute the mission. </a:t>
            </a:r>
            <a:r>
              <a:rPr lang="en-US" sz="2800" dirty="0">
                <a:solidFill>
                  <a:schemeClr val="accent3">
                    <a:lumMod val="75000"/>
                  </a:schemeClr>
                </a:solidFill>
              </a:rPr>
              <a:t>Preformed online.</a:t>
            </a:r>
            <a:endParaRPr lang="en-US" sz="2800" b="1" dirty="0">
              <a:solidFill>
                <a:schemeClr val="accent3">
                  <a:lumMod val="75000"/>
                </a:schemeClr>
              </a:solidFill>
            </a:endParaRPr>
          </a:p>
        </p:txBody>
      </p:sp>
      <p:cxnSp>
        <p:nvCxnSpPr>
          <p:cNvPr id="4" name="Straight Connector 3">
            <a:extLst>
              <a:ext uri="{FF2B5EF4-FFF2-40B4-BE49-F238E27FC236}">
                <a16:creationId xmlns:a16="http://schemas.microsoft.com/office/drawing/2014/main" id="{A4F7121E-DBE8-D662-5A3D-8CC480C60609}"/>
              </a:ext>
            </a:extLst>
          </p:cNvPr>
          <p:cNvCxnSpPr>
            <a:cxnSpLocks/>
          </p:cNvCxnSpPr>
          <p:nvPr/>
        </p:nvCxnSpPr>
        <p:spPr>
          <a:xfrm flipV="1">
            <a:off x="0" y="9906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265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0000"/>
            <a:lum/>
          </a:blip>
          <a:srcRect/>
          <a:stretch>
            <a:fillRect/>
          </a:stretch>
        </a:blipFill>
        <a:effectLst/>
      </p:bgPr>
    </p:bg>
    <p:spTree>
      <p:nvGrpSpPr>
        <p:cNvPr id="1" name=""/>
        <p:cNvGrpSpPr/>
        <p:nvPr/>
      </p:nvGrpSpPr>
      <p:grpSpPr>
        <a:xfrm>
          <a:off x="0" y="0"/>
          <a:ext cx="0" cy="0"/>
          <a:chOff x="0" y="0"/>
          <a:chExt cx="0" cy="0"/>
        </a:xfrm>
      </p:grpSpPr>
      <p:sp>
        <p:nvSpPr>
          <p:cNvPr id="72" name="TextBox 71">
            <a:extLst>
              <a:ext uri="{FF2B5EF4-FFF2-40B4-BE49-F238E27FC236}">
                <a16:creationId xmlns:a16="http://schemas.microsoft.com/office/drawing/2014/main" id="{25BF7DD2-10E2-1C6C-D9AB-3C6561D3CD14}"/>
              </a:ext>
            </a:extLst>
          </p:cNvPr>
          <p:cNvSpPr txBox="1"/>
          <p:nvPr/>
        </p:nvSpPr>
        <p:spPr>
          <a:xfrm>
            <a:off x="0" y="444310"/>
            <a:ext cx="12192000" cy="1323439"/>
          </a:xfrm>
          <a:prstGeom prst="rect">
            <a:avLst/>
          </a:prstGeom>
          <a:solidFill>
            <a:srgbClr val="008233">
              <a:alpha val="90535"/>
            </a:srgbClr>
          </a:solidFill>
        </p:spPr>
        <p:txBody>
          <a:bodyPr wrap="square" rtlCol="0">
            <a:spAutoFit/>
          </a:bodyPr>
          <a:lstStyle/>
          <a:p>
            <a:pPr algn="ctr"/>
            <a:r>
              <a:rPr lang="en-US" sz="4000" b="1" dirty="0">
                <a:solidFill>
                  <a:schemeClr val="bg1"/>
                </a:solidFill>
                <a:latin typeface="+mj-lt"/>
              </a:rPr>
              <a:t>Differential Games, Related Differential Equations and Applications</a:t>
            </a:r>
          </a:p>
        </p:txBody>
      </p:sp>
      <p:sp>
        <p:nvSpPr>
          <p:cNvPr id="75" name="TextBox 74">
            <a:extLst>
              <a:ext uri="{FF2B5EF4-FFF2-40B4-BE49-F238E27FC236}">
                <a16:creationId xmlns:a16="http://schemas.microsoft.com/office/drawing/2014/main" id="{3CA3FE90-C732-4BC6-48EB-2BFA8E48C282}"/>
              </a:ext>
            </a:extLst>
          </p:cNvPr>
          <p:cNvSpPr txBox="1"/>
          <p:nvPr/>
        </p:nvSpPr>
        <p:spPr>
          <a:xfrm>
            <a:off x="0" y="0"/>
            <a:ext cx="7563581" cy="461665"/>
          </a:xfrm>
          <a:prstGeom prst="rect">
            <a:avLst/>
          </a:prstGeom>
          <a:solidFill>
            <a:srgbClr val="008233">
              <a:alpha val="52938"/>
            </a:srgbClr>
          </a:solidFill>
        </p:spPr>
        <p:txBody>
          <a:bodyPr wrap="square">
            <a:spAutoFit/>
          </a:bodyPr>
          <a:lstStyle/>
          <a:p>
            <a:r>
              <a:rPr lang="en-US" sz="2400" b="1" dirty="0">
                <a:solidFill>
                  <a:schemeClr val="tx1"/>
                </a:solidFill>
              </a:rPr>
              <a:t>Subdivision at Institute of Mathematics NAS RA</a:t>
            </a:r>
          </a:p>
        </p:txBody>
      </p:sp>
      <p:sp>
        <p:nvSpPr>
          <p:cNvPr id="80" name="TextBox 79">
            <a:extLst>
              <a:ext uri="{FF2B5EF4-FFF2-40B4-BE49-F238E27FC236}">
                <a16:creationId xmlns:a16="http://schemas.microsoft.com/office/drawing/2014/main" id="{BEF4D747-B21F-D82B-823D-9D711FAAA8CF}"/>
              </a:ext>
            </a:extLst>
          </p:cNvPr>
          <p:cNvSpPr txBox="1"/>
          <p:nvPr/>
        </p:nvSpPr>
        <p:spPr>
          <a:xfrm>
            <a:off x="1143000" y="3045741"/>
            <a:ext cx="1542284" cy="600164"/>
          </a:xfrm>
          <a:prstGeom prst="rect">
            <a:avLst/>
          </a:prstGeom>
          <a:solidFill>
            <a:srgbClr val="008233">
              <a:alpha val="53000"/>
            </a:srgbClr>
          </a:solidFill>
        </p:spPr>
        <p:txBody>
          <a:bodyPr wrap="square">
            <a:spAutoFit/>
          </a:bodyPr>
          <a:lstStyle/>
          <a:p>
            <a:pPr algn="ctr"/>
            <a:r>
              <a:rPr lang="en-US" sz="1100" b="1" dirty="0">
                <a:solidFill>
                  <a:schemeClr val="bg1"/>
                </a:solidFill>
              </a:rPr>
              <a:t>Partner</a:t>
            </a:r>
          </a:p>
          <a:p>
            <a:pPr algn="ctr"/>
            <a:r>
              <a:rPr lang="en-US" sz="1100" b="1" dirty="0" err="1">
                <a:solidFill>
                  <a:schemeClr val="bg1"/>
                </a:solidFill>
              </a:rPr>
              <a:t>Diogo</a:t>
            </a:r>
            <a:r>
              <a:rPr lang="en-US" sz="1100" b="1" dirty="0">
                <a:solidFill>
                  <a:schemeClr val="bg1"/>
                </a:solidFill>
              </a:rPr>
              <a:t> Gomes</a:t>
            </a:r>
          </a:p>
          <a:p>
            <a:pPr algn="ctr"/>
            <a:r>
              <a:rPr lang="en-US" sz="1100" b="1" dirty="0">
                <a:solidFill>
                  <a:schemeClr val="bg1"/>
                </a:solidFill>
              </a:rPr>
              <a:t>KAUST, KSA</a:t>
            </a:r>
          </a:p>
        </p:txBody>
      </p:sp>
      <p:pic>
        <p:nvPicPr>
          <p:cNvPr id="3" name="Picture 2" descr="A person wearing glasses and a white shirt&#10;&#10;Description automatically generated">
            <a:extLst>
              <a:ext uri="{FF2B5EF4-FFF2-40B4-BE49-F238E27FC236}">
                <a16:creationId xmlns:a16="http://schemas.microsoft.com/office/drawing/2014/main" id="{7E17B5D4-A2E7-643F-4C80-73D752ADC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313" y="1828800"/>
            <a:ext cx="1144477" cy="1092501"/>
          </a:xfrm>
          <a:prstGeom prst="rect">
            <a:avLst/>
          </a:prstGeom>
        </p:spPr>
      </p:pic>
      <p:pic>
        <p:nvPicPr>
          <p:cNvPr id="5" name="Picture 4" descr="A person in a black shirt&#10;&#10;Description automatically generated">
            <a:extLst>
              <a:ext uri="{FF2B5EF4-FFF2-40B4-BE49-F238E27FC236}">
                <a16:creationId xmlns:a16="http://schemas.microsoft.com/office/drawing/2014/main" id="{2C5BD01B-60D7-CF71-A9EC-E04F62997C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794" y="1828828"/>
            <a:ext cx="1171992" cy="1107989"/>
          </a:xfrm>
          <a:prstGeom prst="rect">
            <a:avLst/>
          </a:prstGeom>
        </p:spPr>
      </p:pic>
      <p:pic>
        <p:nvPicPr>
          <p:cNvPr id="7" name="Picture 6" descr="A person holding a microphone&#10;&#10;Description automatically generated">
            <a:extLst>
              <a:ext uri="{FF2B5EF4-FFF2-40B4-BE49-F238E27FC236}">
                <a16:creationId xmlns:a16="http://schemas.microsoft.com/office/drawing/2014/main" id="{B83DDD09-7E57-1BBB-5844-AB4B0DC550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9439" y="1828800"/>
            <a:ext cx="1090961" cy="1077012"/>
          </a:xfrm>
          <a:prstGeom prst="rect">
            <a:avLst/>
          </a:prstGeom>
        </p:spPr>
      </p:pic>
      <p:pic>
        <p:nvPicPr>
          <p:cNvPr id="9" name="Picture 8" descr="A person wearing glasses and a blue shirt&#10;&#10;Description automatically generated">
            <a:extLst>
              <a:ext uri="{FF2B5EF4-FFF2-40B4-BE49-F238E27FC236}">
                <a16:creationId xmlns:a16="http://schemas.microsoft.com/office/drawing/2014/main" id="{4E1A18B4-DE32-5D10-4D58-1A9FEA561B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7892" y="1828800"/>
            <a:ext cx="1087778" cy="1154505"/>
          </a:xfrm>
          <a:prstGeom prst="rect">
            <a:avLst/>
          </a:prstGeom>
        </p:spPr>
      </p:pic>
      <p:pic>
        <p:nvPicPr>
          <p:cNvPr id="11" name="Picture 10" descr="A person in a white shirt&#10;&#10;Description automatically generated">
            <a:extLst>
              <a:ext uri="{FF2B5EF4-FFF2-40B4-BE49-F238E27FC236}">
                <a16:creationId xmlns:a16="http://schemas.microsoft.com/office/drawing/2014/main" id="{131DC60E-D3BC-A08A-0A78-725E123C4E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5572" y="1844289"/>
            <a:ext cx="1087778" cy="1139016"/>
          </a:xfrm>
          <a:prstGeom prst="rect">
            <a:avLst/>
          </a:prstGeom>
        </p:spPr>
      </p:pic>
      <p:sp>
        <p:nvSpPr>
          <p:cNvPr id="12" name="TextBox 11">
            <a:extLst>
              <a:ext uri="{FF2B5EF4-FFF2-40B4-BE49-F238E27FC236}">
                <a16:creationId xmlns:a16="http://schemas.microsoft.com/office/drawing/2014/main" id="{0826E9EE-5CE5-079C-93A4-BB1E81530072}"/>
              </a:ext>
            </a:extLst>
          </p:cNvPr>
          <p:cNvSpPr txBox="1"/>
          <p:nvPr/>
        </p:nvSpPr>
        <p:spPr>
          <a:xfrm>
            <a:off x="3810000" y="3219793"/>
            <a:ext cx="1542284" cy="430887"/>
          </a:xfrm>
          <a:prstGeom prst="rect">
            <a:avLst/>
          </a:prstGeom>
          <a:solidFill>
            <a:srgbClr val="008233">
              <a:alpha val="53000"/>
            </a:srgbClr>
          </a:solidFill>
        </p:spPr>
        <p:txBody>
          <a:bodyPr wrap="square">
            <a:spAutoFit/>
          </a:bodyPr>
          <a:lstStyle/>
          <a:p>
            <a:pPr algn="ctr"/>
            <a:r>
              <a:rPr lang="en-US" sz="1100" b="1" dirty="0">
                <a:solidFill>
                  <a:schemeClr val="bg1"/>
                </a:solidFill>
              </a:rPr>
              <a:t>Naira </a:t>
            </a:r>
            <a:r>
              <a:rPr lang="en-US" sz="1100" b="1" dirty="0" err="1">
                <a:solidFill>
                  <a:schemeClr val="bg1"/>
                </a:solidFill>
              </a:rPr>
              <a:t>Hovakimyan</a:t>
            </a:r>
            <a:r>
              <a:rPr lang="en-US" sz="1100" b="1" dirty="0">
                <a:solidFill>
                  <a:schemeClr val="bg1"/>
                </a:solidFill>
              </a:rPr>
              <a:t> </a:t>
            </a:r>
          </a:p>
          <a:p>
            <a:pPr algn="ctr"/>
            <a:r>
              <a:rPr lang="en-US" sz="1100" b="1" dirty="0">
                <a:solidFill>
                  <a:schemeClr val="bg1"/>
                </a:solidFill>
              </a:rPr>
              <a:t>UIUC, USA</a:t>
            </a:r>
          </a:p>
        </p:txBody>
      </p:sp>
      <p:sp>
        <p:nvSpPr>
          <p:cNvPr id="13" name="TextBox 12">
            <a:extLst>
              <a:ext uri="{FF2B5EF4-FFF2-40B4-BE49-F238E27FC236}">
                <a16:creationId xmlns:a16="http://schemas.microsoft.com/office/drawing/2014/main" id="{4E5566CA-C153-4399-570C-852BD9C1C504}"/>
              </a:ext>
            </a:extLst>
          </p:cNvPr>
          <p:cNvSpPr txBox="1"/>
          <p:nvPr/>
        </p:nvSpPr>
        <p:spPr>
          <a:xfrm>
            <a:off x="5638800" y="3045741"/>
            <a:ext cx="1711214" cy="600164"/>
          </a:xfrm>
          <a:prstGeom prst="rect">
            <a:avLst/>
          </a:prstGeom>
          <a:solidFill>
            <a:srgbClr val="008233">
              <a:alpha val="53000"/>
            </a:srgbClr>
          </a:solidFill>
        </p:spPr>
        <p:txBody>
          <a:bodyPr wrap="square">
            <a:spAutoFit/>
          </a:bodyPr>
          <a:lstStyle/>
          <a:p>
            <a:pPr algn="ctr"/>
            <a:r>
              <a:rPr lang="en-US" sz="1100" b="1" dirty="0">
                <a:solidFill>
                  <a:schemeClr val="bg1"/>
                </a:solidFill>
              </a:rPr>
              <a:t>Isaac </a:t>
            </a:r>
            <a:r>
              <a:rPr lang="en-US" sz="1100" b="1" dirty="0" err="1">
                <a:solidFill>
                  <a:schemeClr val="bg1"/>
                </a:solidFill>
              </a:rPr>
              <a:t>Kaminer</a:t>
            </a:r>
            <a:endParaRPr lang="en-US" sz="1100" b="1" dirty="0">
              <a:solidFill>
                <a:schemeClr val="bg1"/>
              </a:solidFill>
            </a:endParaRPr>
          </a:p>
          <a:p>
            <a:pPr algn="ctr"/>
            <a:r>
              <a:rPr lang="en-US" sz="1100" b="1" dirty="0">
                <a:solidFill>
                  <a:schemeClr val="bg1"/>
                </a:solidFill>
              </a:rPr>
              <a:t>Naval Postgraduate </a:t>
            </a:r>
            <a:r>
              <a:rPr lang="en-US" sz="1100" b="1" dirty="0" err="1">
                <a:solidFill>
                  <a:schemeClr val="bg1"/>
                </a:solidFill>
              </a:rPr>
              <a:t>School,USA</a:t>
            </a:r>
            <a:endParaRPr lang="en-US" sz="1100" b="1" dirty="0">
              <a:solidFill>
                <a:schemeClr val="bg1"/>
              </a:solidFill>
            </a:endParaRPr>
          </a:p>
        </p:txBody>
      </p:sp>
      <p:sp>
        <p:nvSpPr>
          <p:cNvPr id="14" name="TextBox 13">
            <a:extLst>
              <a:ext uri="{FF2B5EF4-FFF2-40B4-BE49-F238E27FC236}">
                <a16:creationId xmlns:a16="http://schemas.microsoft.com/office/drawing/2014/main" id="{EF7B101C-7EB6-E2D8-6A26-D1C8069C76E4}"/>
              </a:ext>
            </a:extLst>
          </p:cNvPr>
          <p:cNvSpPr txBox="1"/>
          <p:nvPr/>
        </p:nvSpPr>
        <p:spPr>
          <a:xfrm>
            <a:off x="7744976" y="3219792"/>
            <a:ext cx="1542284" cy="430887"/>
          </a:xfrm>
          <a:prstGeom prst="rect">
            <a:avLst/>
          </a:prstGeom>
          <a:solidFill>
            <a:srgbClr val="008233">
              <a:alpha val="53000"/>
            </a:srgbClr>
          </a:solidFill>
        </p:spPr>
        <p:txBody>
          <a:bodyPr wrap="square">
            <a:spAutoFit/>
          </a:bodyPr>
          <a:lstStyle/>
          <a:p>
            <a:pPr algn="ctr"/>
            <a:r>
              <a:rPr lang="en-US" sz="1100" b="1" dirty="0">
                <a:solidFill>
                  <a:schemeClr val="bg1"/>
                </a:solidFill>
              </a:rPr>
              <a:t>Tarek </a:t>
            </a:r>
            <a:r>
              <a:rPr lang="en-US" sz="1100" b="1" dirty="0" err="1">
                <a:solidFill>
                  <a:schemeClr val="bg1"/>
                </a:solidFill>
              </a:rPr>
              <a:t>Abdelzaher</a:t>
            </a:r>
            <a:r>
              <a:rPr lang="en-US" sz="1100" b="1" dirty="0">
                <a:solidFill>
                  <a:schemeClr val="bg1"/>
                </a:solidFill>
              </a:rPr>
              <a:t> </a:t>
            </a:r>
          </a:p>
          <a:p>
            <a:pPr algn="ctr"/>
            <a:r>
              <a:rPr lang="en-US" sz="1100" b="1" dirty="0">
                <a:solidFill>
                  <a:schemeClr val="bg1"/>
                </a:solidFill>
              </a:rPr>
              <a:t>UIUC, USA</a:t>
            </a:r>
          </a:p>
        </p:txBody>
      </p:sp>
      <p:sp>
        <p:nvSpPr>
          <p:cNvPr id="15" name="TextBox 14">
            <a:extLst>
              <a:ext uri="{FF2B5EF4-FFF2-40B4-BE49-F238E27FC236}">
                <a16:creationId xmlns:a16="http://schemas.microsoft.com/office/drawing/2014/main" id="{35A1137C-A889-CFE6-D73C-B3FE7A9A0C12}"/>
              </a:ext>
            </a:extLst>
          </p:cNvPr>
          <p:cNvSpPr txBox="1"/>
          <p:nvPr/>
        </p:nvSpPr>
        <p:spPr>
          <a:xfrm>
            <a:off x="9735316" y="3181586"/>
            <a:ext cx="1542284" cy="430887"/>
          </a:xfrm>
          <a:prstGeom prst="rect">
            <a:avLst/>
          </a:prstGeom>
          <a:solidFill>
            <a:srgbClr val="008233">
              <a:alpha val="53000"/>
            </a:srgbClr>
          </a:solidFill>
        </p:spPr>
        <p:txBody>
          <a:bodyPr wrap="square">
            <a:spAutoFit/>
          </a:bodyPr>
          <a:lstStyle/>
          <a:p>
            <a:pPr algn="ctr"/>
            <a:r>
              <a:rPr lang="en-US" sz="1100" b="1" dirty="0" err="1">
                <a:solidFill>
                  <a:schemeClr val="bg1"/>
                </a:solidFill>
              </a:rPr>
              <a:t>Xianjin</a:t>
            </a:r>
            <a:r>
              <a:rPr lang="en-US" sz="1100" b="1" dirty="0">
                <a:solidFill>
                  <a:schemeClr val="bg1"/>
                </a:solidFill>
              </a:rPr>
              <a:t> Yang</a:t>
            </a:r>
          </a:p>
          <a:p>
            <a:pPr algn="ctr"/>
            <a:r>
              <a:rPr lang="en-US" sz="1100" b="1" dirty="0">
                <a:solidFill>
                  <a:schemeClr val="bg1"/>
                </a:solidFill>
              </a:rPr>
              <a:t>Caltech, USA</a:t>
            </a:r>
          </a:p>
        </p:txBody>
      </p:sp>
      <p:sp>
        <p:nvSpPr>
          <p:cNvPr id="17" name="TextBox 16">
            <a:extLst>
              <a:ext uri="{FF2B5EF4-FFF2-40B4-BE49-F238E27FC236}">
                <a16:creationId xmlns:a16="http://schemas.microsoft.com/office/drawing/2014/main" id="{27916C09-DC1D-E487-6343-26412561674A}"/>
              </a:ext>
            </a:extLst>
          </p:cNvPr>
          <p:cNvSpPr txBox="1"/>
          <p:nvPr/>
        </p:nvSpPr>
        <p:spPr>
          <a:xfrm>
            <a:off x="202527" y="3770345"/>
            <a:ext cx="3861394" cy="400110"/>
          </a:xfrm>
          <a:prstGeom prst="rect">
            <a:avLst/>
          </a:prstGeom>
          <a:solidFill>
            <a:srgbClr val="008233"/>
          </a:solidFill>
        </p:spPr>
        <p:txBody>
          <a:bodyPr wrap="square">
            <a:spAutoFit/>
          </a:bodyPr>
          <a:lstStyle/>
          <a:p>
            <a:pPr algn="ctr"/>
            <a:r>
              <a:rPr lang="en-US" sz="2000" b="1" dirty="0">
                <a:solidFill>
                  <a:schemeClr val="bg1"/>
                </a:solidFill>
              </a:rPr>
              <a:t>Publications</a:t>
            </a:r>
          </a:p>
        </p:txBody>
      </p:sp>
      <p:sp>
        <p:nvSpPr>
          <p:cNvPr id="18" name="TextBox 17">
            <a:extLst>
              <a:ext uri="{FF2B5EF4-FFF2-40B4-BE49-F238E27FC236}">
                <a16:creationId xmlns:a16="http://schemas.microsoft.com/office/drawing/2014/main" id="{89C1D648-A3C9-FACB-102E-0EA106ECE7B2}"/>
              </a:ext>
            </a:extLst>
          </p:cNvPr>
          <p:cNvSpPr txBox="1"/>
          <p:nvPr/>
        </p:nvSpPr>
        <p:spPr>
          <a:xfrm>
            <a:off x="202527" y="4199293"/>
            <a:ext cx="3861394" cy="2292935"/>
          </a:xfrm>
          <a:prstGeom prst="rect">
            <a:avLst/>
          </a:prstGeom>
          <a:solidFill>
            <a:schemeClr val="bg1"/>
          </a:solidFill>
        </p:spPr>
        <p:txBody>
          <a:bodyPr wrap="square" rtlCol="0">
            <a:spAutoFit/>
          </a:bodyPr>
          <a:lstStyle/>
          <a:p>
            <a:pPr marL="342900" indent="-342900">
              <a:buFont typeface="+mj-lt"/>
              <a:buAutoNum type="arabicPeriod"/>
            </a:pPr>
            <a:r>
              <a:rPr lang="en-US" sz="1100" b="1" dirty="0"/>
              <a:t>A. Arakelyan </a:t>
            </a:r>
            <a:r>
              <a:rPr lang="en-US" sz="1100" dirty="0"/>
              <a:t>and R. </a:t>
            </a:r>
            <a:r>
              <a:rPr lang="en-US" sz="1100" dirty="0" err="1"/>
              <a:t>Barkhudaryan</a:t>
            </a:r>
            <a:r>
              <a:rPr lang="en-US" sz="1100" dirty="0"/>
              <a:t>, “Convergence of Physics-Informed Neural Networks for Fully Nonlinear PDEs,” Journal of Computational and Applied Mathematics, 2025. </a:t>
            </a:r>
            <a:r>
              <a:rPr lang="en-US" sz="1100" b="1" dirty="0"/>
              <a:t>(Q1)</a:t>
            </a:r>
          </a:p>
          <a:p>
            <a:pPr marL="342900" indent="-342900">
              <a:buFont typeface="+mj-lt"/>
              <a:buAutoNum type="arabicPeriod"/>
            </a:pPr>
            <a:r>
              <a:rPr lang="en-US" sz="1100" dirty="0"/>
              <a:t>M. </a:t>
            </a:r>
            <a:r>
              <a:rPr lang="en-US" sz="1100" dirty="0" err="1"/>
              <a:t>Aramyan</a:t>
            </a:r>
            <a:r>
              <a:rPr lang="en-US" sz="1100" b="1" dirty="0"/>
              <a:t>, A. </a:t>
            </a:r>
            <a:r>
              <a:rPr lang="en-US" sz="1100" b="1" dirty="0" err="1"/>
              <a:t>Manucharyan</a:t>
            </a:r>
            <a:r>
              <a:rPr lang="en-US" sz="1100" b="1" dirty="0"/>
              <a:t>, L. Poghosyan, T. Bakaryan, </a:t>
            </a:r>
            <a:r>
              <a:rPr lang="en-US" sz="1100" dirty="0"/>
              <a:t>and N. </a:t>
            </a:r>
            <a:r>
              <a:rPr lang="en-US" sz="1100" dirty="0" err="1"/>
              <a:t>Hovakimyan</a:t>
            </a:r>
            <a:r>
              <a:rPr lang="en-US" sz="1100" dirty="0"/>
              <a:t>, “Game-Theoretic Coordination for Time-Critical Missions of UAV Systems,” IEEE Transactions on Control of Network Systems, </a:t>
            </a:r>
            <a:r>
              <a:rPr lang="en-US" sz="1100" b="1" dirty="0"/>
              <a:t>accepted</a:t>
            </a:r>
            <a:r>
              <a:rPr lang="en-US" sz="1100" dirty="0"/>
              <a:t>, 2026.</a:t>
            </a:r>
            <a:r>
              <a:rPr lang="en-US" sz="1100" b="1" dirty="0"/>
              <a:t> (Q1)</a:t>
            </a:r>
          </a:p>
          <a:p>
            <a:pPr marL="342900" indent="-342900">
              <a:buFont typeface="+mj-lt"/>
              <a:buAutoNum type="arabicPeriod"/>
            </a:pPr>
            <a:r>
              <a:rPr lang="en-US" sz="1100" b="1" dirty="0"/>
              <a:t>T. Bakaryan, </a:t>
            </a:r>
            <a:r>
              <a:rPr lang="en-US" sz="1100" dirty="0"/>
              <a:t>C. Aoun, R. L. Ribeiro, N. </a:t>
            </a:r>
            <a:r>
              <a:rPr lang="en-US" sz="1100" dirty="0" err="1"/>
              <a:t>Hovakimyan</a:t>
            </a:r>
            <a:r>
              <a:rPr lang="en-US" sz="1100" dirty="0"/>
              <a:t>, and        </a:t>
            </a:r>
            <a:r>
              <a:rPr lang="en-US" sz="1100" b="1" dirty="0"/>
              <a:t>D. Gomes, </a:t>
            </a:r>
            <a:r>
              <a:rPr lang="en-US" sz="1100" dirty="0"/>
              <a:t>"Hessian Riemannian Flow for Multi-Population </a:t>
            </a:r>
            <a:r>
              <a:rPr lang="en-US" sz="1100" dirty="0" err="1"/>
              <a:t>Wardrop</a:t>
            </a:r>
            <a:r>
              <a:rPr lang="en-US" sz="1100" dirty="0"/>
              <a:t> Equilibrium," AIMS Mathematics, </a:t>
            </a:r>
            <a:r>
              <a:rPr lang="en-US" sz="1100" b="1" dirty="0"/>
              <a:t>accepted</a:t>
            </a:r>
            <a:r>
              <a:rPr lang="en-US" sz="1100" dirty="0"/>
              <a:t>, 2026  </a:t>
            </a:r>
            <a:r>
              <a:rPr lang="en-US" sz="1100" b="1" dirty="0"/>
              <a:t>(Q2)</a:t>
            </a:r>
          </a:p>
        </p:txBody>
      </p:sp>
      <p:sp>
        <p:nvSpPr>
          <p:cNvPr id="20" name="TextBox 19">
            <a:extLst>
              <a:ext uri="{FF2B5EF4-FFF2-40B4-BE49-F238E27FC236}">
                <a16:creationId xmlns:a16="http://schemas.microsoft.com/office/drawing/2014/main" id="{BD99B2DC-3E31-18DA-60FF-B94872654390}"/>
              </a:ext>
            </a:extLst>
          </p:cNvPr>
          <p:cNvSpPr txBox="1"/>
          <p:nvPr/>
        </p:nvSpPr>
        <p:spPr>
          <a:xfrm>
            <a:off x="4317326" y="4229436"/>
            <a:ext cx="3657599" cy="2292935"/>
          </a:xfrm>
          <a:prstGeom prst="rect">
            <a:avLst/>
          </a:prstGeom>
          <a:solidFill>
            <a:schemeClr val="bg1"/>
          </a:solidFill>
        </p:spPr>
        <p:txBody>
          <a:bodyPr wrap="square" rtlCol="0">
            <a:spAutoFit/>
          </a:bodyPr>
          <a:lstStyle/>
          <a:p>
            <a:pPr marL="342900" indent="-342900">
              <a:buFont typeface="+mj-lt"/>
              <a:buAutoNum type="arabicPeriod"/>
            </a:pPr>
            <a:r>
              <a:rPr lang="en-US" sz="1100" dirty="0"/>
              <a:t>A. </a:t>
            </a:r>
            <a:r>
              <a:rPr lang="en-US" sz="1100" dirty="0" err="1"/>
              <a:t>Almadeh</a:t>
            </a:r>
            <a:r>
              <a:rPr lang="en-US" sz="1100" dirty="0"/>
              <a:t>, </a:t>
            </a:r>
            <a:r>
              <a:rPr lang="en-US" sz="1100" b="1" dirty="0"/>
              <a:t>T. Bakaryan, D. Gomes</a:t>
            </a:r>
            <a:r>
              <a:rPr lang="en-US" sz="1100" dirty="0"/>
              <a:t>, and M. </a:t>
            </a:r>
            <a:r>
              <a:rPr lang="en-US" sz="1100" dirty="0" err="1"/>
              <a:t>Ucer</a:t>
            </a:r>
            <a:r>
              <a:rPr lang="en-US" sz="1100" dirty="0"/>
              <a:t>, “Ranking Mean-Field Planning Games,” submitted to Nonlinear Analysis, arXiv:2603.02921, 2026. </a:t>
            </a:r>
            <a:r>
              <a:rPr lang="en-US" sz="1100" b="1" dirty="0"/>
              <a:t>(Q1)</a:t>
            </a:r>
          </a:p>
          <a:p>
            <a:pPr marL="342900" indent="-342900">
              <a:buFont typeface="+mj-lt"/>
              <a:buAutoNum type="arabicPeriod"/>
            </a:pPr>
            <a:r>
              <a:rPr lang="en-US" sz="1100" b="1" dirty="0"/>
              <a:t>L. Poghosyan, A. </a:t>
            </a:r>
            <a:r>
              <a:rPr lang="en-US" sz="1100" b="1" dirty="0" err="1"/>
              <a:t>Manucharyan</a:t>
            </a:r>
            <a:r>
              <a:rPr lang="en-US" sz="1100" dirty="0"/>
              <a:t>, M. </a:t>
            </a:r>
            <a:r>
              <a:rPr lang="en-US" sz="1100" dirty="0" err="1"/>
              <a:t>Aramyan</a:t>
            </a:r>
            <a:r>
              <a:rPr lang="en-US" sz="1100" dirty="0"/>
              <a:t>, N. </a:t>
            </a:r>
            <a:r>
              <a:rPr lang="en-US" sz="1100" dirty="0" err="1"/>
              <a:t>Hovakimyan</a:t>
            </a:r>
            <a:r>
              <a:rPr lang="en-US" sz="1100" dirty="0"/>
              <a:t>, and </a:t>
            </a:r>
            <a:r>
              <a:rPr lang="en-US" sz="1100" b="1" dirty="0"/>
              <a:t>T. Bakaryan</a:t>
            </a:r>
            <a:r>
              <a:rPr lang="en-US" sz="1100" dirty="0"/>
              <a:t>, “Distributed MPC for Coordinated Path-Following,” submitted to CDC, arXiv:2603.24748, 2026. </a:t>
            </a:r>
          </a:p>
          <a:p>
            <a:pPr marL="342900" indent="-342900">
              <a:buFont typeface="+mj-lt"/>
              <a:buAutoNum type="arabicPeriod"/>
            </a:pPr>
            <a:r>
              <a:rPr lang="en-US" sz="1100" b="1" dirty="0"/>
              <a:t>A. Arakelyan, T. Bakaryan, D. </a:t>
            </a:r>
            <a:r>
              <a:rPr lang="en-US" sz="1100" b="1" dirty="0" err="1"/>
              <a:t>Alaverdyan</a:t>
            </a:r>
            <a:r>
              <a:rPr lang="en-US" sz="1100" b="1" dirty="0"/>
              <a:t>, </a:t>
            </a:r>
            <a:r>
              <a:rPr lang="en-US" sz="1100" dirty="0"/>
              <a:t>N. </a:t>
            </a:r>
            <a:r>
              <a:rPr lang="en-US" sz="1100" dirty="0" err="1"/>
              <a:t>Hovakimyan</a:t>
            </a:r>
            <a:r>
              <a:rPr lang="en-US" sz="1100" dirty="0"/>
              <a:t>, and I. </a:t>
            </a:r>
            <a:r>
              <a:rPr lang="en-US" sz="1100" dirty="0" err="1"/>
              <a:t>Kaminer</a:t>
            </a:r>
            <a:r>
              <a:rPr lang="en-US" sz="1100" dirty="0"/>
              <a:t>, “A Mean-Field Game Model for Large-Scale Attrition in Attacker-Defender Systems,” submitted to CDC, arXiv:2604.02101, 2026.</a:t>
            </a:r>
          </a:p>
        </p:txBody>
      </p:sp>
      <p:sp>
        <p:nvSpPr>
          <p:cNvPr id="22" name="TextBox 21">
            <a:extLst>
              <a:ext uri="{FF2B5EF4-FFF2-40B4-BE49-F238E27FC236}">
                <a16:creationId xmlns:a16="http://schemas.microsoft.com/office/drawing/2014/main" id="{699C02CB-2105-97C8-4223-9F084E6CF7C5}"/>
              </a:ext>
            </a:extLst>
          </p:cNvPr>
          <p:cNvSpPr txBox="1"/>
          <p:nvPr/>
        </p:nvSpPr>
        <p:spPr>
          <a:xfrm>
            <a:off x="4317327" y="3790890"/>
            <a:ext cx="3657600" cy="400110"/>
          </a:xfrm>
          <a:prstGeom prst="rect">
            <a:avLst/>
          </a:prstGeom>
          <a:solidFill>
            <a:srgbClr val="008233"/>
          </a:solidFill>
        </p:spPr>
        <p:txBody>
          <a:bodyPr wrap="square">
            <a:spAutoFit/>
          </a:bodyPr>
          <a:lstStyle/>
          <a:p>
            <a:pPr algn="ctr"/>
            <a:r>
              <a:rPr lang="en-US" sz="2000" b="1" dirty="0">
                <a:solidFill>
                  <a:schemeClr val="bg1"/>
                </a:solidFill>
              </a:rPr>
              <a:t>Submissions</a:t>
            </a:r>
          </a:p>
        </p:txBody>
      </p:sp>
      <p:sp>
        <p:nvSpPr>
          <p:cNvPr id="23" name="TextBox 22">
            <a:extLst>
              <a:ext uri="{FF2B5EF4-FFF2-40B4-BE49-F238E27FC236}">
                <a16:creationId xmlns:a16="http://schemas.microsoft.com/office/drawing/2014/main" id="{5678E051-36E7-29A7-005A-0B87F310BC87}"/>
              </a:ext>
            </a:extLst>
          </p:cNvPr>
          <p:cNvSpPr txBox="1"/>
          <p:nvPr/>
        </p:nvSpPr>
        <p:spPr>
          <a:xfrm>
            <a:off x="8203527" y="3790890"/>
            <a:ext cx="3836072" cy="400110"/>
          </a:xfrm>
          <a:prstGeom prst="rect">
            <a:avLst/>
          </a:prstGeom>
          <a:solidFill>
            <a:srgbClr val="008233"/>
          </a:solidFill>
        </p:spPr>
        <p:txBody>
          <a:bodyPr wrap="square">
            <a:spAutoFit/>
          </a:bodyPr>
          <a:lstStyle/>
          <a:p>
            <a:pPr algn="ctr"/>
            <a:r>
              <a:rPr lang="en-US" sz="2000" b="1" dirty="0">
                <a:solidFill>
                  <a:schemeClr val="bg1"/>
                </a:solidFill>
              </a:rPr>
              <a:t>In Progress</a:t>
            </a:r>
          </a:p>
        </p:txBody>
      </p:sp>
      <p:sp>
        <p:nvSpPr>
          <p:cNvPr id="24" name="TextBox 23">
            <a:extLst>
              <a:ext uri="{FF2B5EF4-FFF2-40B4-BE49-F238E27FC236}">
                <a16:creationId xmlns:a16="http://schemas.microsoft.com/office/drawing/2014/main" id="{F23C4606-D050-77FE-BCAA-6883A2BA5304}"/>
              </a:ext>
            </a:extLst>
          </p:cNvPr>
          <p:cNvSpPr txBox="1"/>
          <p:nvPr/>
        </p:nvSpPr>
        <p:spPr>
          <a:xfrm>
            <a:off x="8203528" y="4245184"/>
            <a:ext cx="3836072" cy="2308324"/>
          </a:xfrm>
          <a:prstGeom prst="rect">
            <a:avLst/>
          </a:prstGeom>
          <a:solidFill>
            <a:schemeClr val="bg1"/>
          </a:solidFill>
        </p:spPr>
        <p:txBody>
          <a:bodyPr wrap="square" rtlCol="0">
            <a:spAutoFit/>
          </a:bodyPr>
          <a:lstStyle/>
          <a:p>
            <a:pPr marL="342900" indent="-342900">
              <a:buFont typeface="+mj-lt"/>
              <a:buAutoNum type="arabicPeriod"/>
            </a:pPr>
            <a:r>
              <a:rPr lang="en-US" sz="900" b="1" dirty="0"/>
              <a:t>I. Hakobyan</a:t>
            </a:r>
            <a:r>
              <a:rPr lang="en-US" sz="900" dirty="0"/>
              <a:t>, X. Yang, N. </a:t>
            </a:r>
            <a:r>
              <a:rPr lang="en-US" sz="900" dirty="0" err="1"/>
              <a:t>Hovakimyan</a:t>
            </a:r>
            <a:r>
              <a:rPr lang="en-US" sz="900" dirty="0"/>
              <a:t>, T. </a:t>
            </a:r>
            <a:r>
              <a:rPr lang="en-US" sz="900" dirty="0" err="1"/>
              <a:t>Abdelzaher</a:t>
            </a:r>
            <a:r>
              <a:rPr lang="en-US" sz="900" dirty="0"/>
              <a:t>, </a:t>
            </a:r>
            <a:r>
              <a:rPr lang="en-US" sz="900" b="1" dirty="0"/>
              <a:t>T. Bakaryan</a:t>
            </a:r>
            <a:r>
              <a:rPr lang="en-US" sz="900" dirty="0"/>
              <a:t>, “Multi-Population Opinion Dynamics Mean-Field Game”, 2026. </a:t>
            </a:r>
          </a:p>
          <a:p>
            <a:pPr marL="342900" indent="-342900">
              <a:buFont typeface="+mj-lt"/>
              <a:buAutoNum type="arabicPeriod"/>
            </a:pPr>
            <a:r>
              <a:rPr lang="en-US" sz="900" b="1" dirty="0"/>
              <a:t>T. </a:t>
            </a:r>
            <a:r>
              <a:rPr lang="en-US" sz="900" b="1" dirty="0" err="1"/>
              <a:t>Melkonyan</a:t>
            </a:r>
            <a:r>
              <a:rPr lang="en-US" sz="900" b="1" dirty="0"/>
              <a:t>, L. Poghosyan, A. </a:t>
            </a:r>
            <a:r>
              <a:rPr lang="en-US" sz="900" b="1" dirty="0" err="1"/>
              <a:t>Manucharyan</a:t>
            </a:r>
            <a:r>
              <a:rPr lang="en-US" sz="900" dirty="0"/>
              <a:t>, N. </a:t>
            </a:r>
            <a:r>
              <a:rPr lang="en-US" sz="900" dirty="0" err="1"/>
              <a:t>Hovakimyan</a:t>
            </a:r>
            <a:r>
              <a:rPr lang="en-US" sz="900" dirty="0"/>
              <a:t>, and </a:t>
            </a:r>
            <a:r>
              <a:rPr lang="en-US" sz="900" b="1" dirty="0"/>
              <a:t>T. Bakaryan</a:t>
            </a:r>
            <a:r>
              <a:rPr lang="en-US" sz="900" dirty="0"/>
              <a:t>, “Distributed MPC for Coordinated Path-Following Under Time-Varying Communication Networks”, 2026. </a:t>
            </a:r>
          </a:p>
          <a:p>
            <a:pPr marL="342900" indent="-342900">
              <a:buFont typeface="+mj-lt"/>
              <a:buAutoNum type="arabicPeriod"/>
            </a:pPr>
            <a:r>
              <a:rPr lang="en-US" sz="900" b="1" dirty="0"/>
              <a:t>A. Arakelyan, T. Bakaryan, D. </a:t>
            </a:r>
            <a:r>
              <a:rPr lang="en-US" sz="900" b="1" dirty="0" err="1"/>
              <a:t>Alaverdyan</a:t>
            </a:r>
            <a:r>
              <a:rPr lang="en-US" sz="900" b="1" dirty="0"/>
              <a:t>, </a:t>
            </a:r>
            <a:r>
              <a:rPr lang="en-US" sz="900" dirty="0"/>
              <a:t>N. </a:t>
            </a:r>
            <a:r>
              <a:rPr lang="en-US" sz="900" dirty="0" err="1"/>
              <a:t>Hovakimyan</a:t>
            </a:r>
            <a:r>
              <a:rPr lang="en-US" sz="900" dirty="0"/>
              <a:t>, and I. </a:t>
            </a:r>
            <a:r>
              <a:rPr lang="en-US" sz="900" dirty="0" err="1"/>
              <a:t>Kaminer</a:t>
            </a:r>
            <a:r>
              <a:rPr lang="en-US" sz="900" dirty="0"/>
              <a:t>, “A Mean-Field Game Model for Population-Wise Attrition in Attacker--Defender Systems”, 2026.</a:t>
            </a:r>
          </a:p>
          <a:p>
            <a:pPr marL="342900" indent="-342900">
              <a:buFont typeface="+mj-lt"/>
              <a:buAutoNum type="arabicPeriod"/>
            </a:pPr>
            <a:r>
              <a:rPr lang="en-US" sz="900" b="1" dirty="0"/>
              <a:t>T. Bakaryan, D. Gomes, I. Hakobyan, L. Hovhannisyan, “</a:t>
            </a:r>
            <a:r>
              <a:rPr lang="en-US" sz="900" dirty="0"/>
              <a:t>Delayed Collective Dynamics in Nomadic Mean Field Games”, 2026</a:t>
            </a:r>
          </a:p>
          <a:p>
            <a:pPr marL="342900" indent="-342900">
              <a:buFont typeface="+mj-lt"/>
              <a:buAutoNum type="arabicPeriod"/>
            </a:pPr>
            <a:r>
              <a:rPr lang="en-US" sz="900" b="1" dirty="0"/>
              <a:t>M. </a:t>
            </a:r>
            <a:r>
              <a:rPr lang="en-US" sz="900" b="1" dirty="0" err="1"/>
              <a:t>Ispiryan</a:t>
            </a:r>
            <a:r>
              <a:rPr lang="en-US" sz="900" b="1" dirty="0"/>
              <a:t>, V. </a:t>
            </a:r>
            <a:r>
              <a:rPr lang="en-US" sz="900" b="1" dirty="0" err="1"/>
              <a:t>Makaryan</a:t>
            </a:r>
            <a:r>
              <a:rPr lang="en-US" sz="900" b="1" dirty="0"/>
              <a:t>, L. Poghosyan, </a:t>
            </a:r>
            <a:r>
              <a:rPr lang="en-US" sz="900" b="1" dirty="0" err="1"/>
              <a:t>T.Bakaryan</a:t>
            </a:r>
            <a:r>
              <a:rPr lang="en-US" sz="900" dirty="0"/>
              <a:t>, “Fourier-Based Approximation for Optimal Control Problems”, 2026</a:t>
            </a:r>
          </a:p>
        </p:txBody>
      </p:sp>
    </p:spTree>
    <p:extLst>
      <p:ext uri="{BB962C8B-B14F-4D97-AF65-F5344CB8AC3E}">
        <p14:creationId xmlns:p14="http://schemas.microsoft.com/office/powerpoint/2010/main" val="898031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529E5-17B4-F830-9093-73ACE2D61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9C8F5E-5064-FE8A-00C0-913715F321B3}"/>
              </a:ext>
            </a:extLst>
          </p:cNvPr>
          <p:cNvSpPr>
            <a:spLocks noGrp="1"/>
          </p:cNvSpPr>
          <p:nvPr>
            <p:ph type="title"/>
          </p:nvPr>
        </p:nvSpPr>
        <p:spPr>
          <a:xfrm>
            <a:off x="1023335" y="-291823"/>
            <a:ext cx="9905998" cy="1478570"/>
          </a:xfrm>
        </p:spPr>
        <p:txBody>
          <a:bodyPr vert="horz" lIns="91440" tIns="45720" rIns="91440" bIns="45720" rtlCol="0" anchor="ctr">
            <a:normAutofit/>
          </a:bodyPr>
          <a:lstStyle/>
          <a:p>
            <a:pPr algn="ctr"/>
            <a:r>
              <a:rPr lang="en-US" b="1" dirty="0">
                <a:latin typeface="+mj-lt"/>
              </a:rPr>
              <a:t>Trajectory-Generation</a:t>
            </a:r>
          </a:p>
        </p:txBody>
      </p:sp>
      <p:sp>
        <p:nvSpPr>
          <p:cNvPr id="3" name="Rectangle 2">
            <a:extLst>
              <a:ext uri="{FF2B5EF4-FFF2-40B4-BE49-F238E27FC236}">
                <a16:creationId xmlns:a16="http://schemas.microsoft.com/office/drawing/2014/main" id="{D7AB8099-83E0-78C7-33C2-B90A4EB5561F}"/>
              </a:ext>
            </a:extLst>
          </p:cNvPr>
          <p:cNvSpPr/>
          <p:nvPr/>
        </p:nvSpPr>
        <p:spPr>
          <a:xfrm>
            <a:off x="267539" y="1441750"/>
            <a:ext cx="11656922" cy="48677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endParaRPr lang="en-US" sz="2800" b="1" dirty="0">
              <a:solidFill>
                <a:srgbClr val="000000"/>
              </a:solidFill>
            </a:endParaRPr>
          </a:p>
        </p:txBody>
      </p:sp>
      <p:sp>
        <p:nvSpPr>
          <p:cNvPr id="8" name="Rectangle 7">
            <a:extLst>
              <a:ext uri="{FF2B5EF4-FFF2-40B4-BE49-F238E27FC236}">
                <a16:creationId xmlns:a16="http://schemas.microsoft.com/office/drawing/2014/main" id="{74DFE96E-91DC-F1B9-0880-645DC0FB8379}"/>
              </a:ext>
            </a:extLst>
          </p:cNvPr>
          <p:cNvSpPr/>
          <p:nvPr/>
        </p:nvSpPr>
        <p:spPr>
          <a:xfrm>
            <a:off x="267539" y="1118633"/>
            <a:ext cx="11656921" cy="7792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Trajectory-Generation: </a:t>
            </a:r>
            <a:r>
              <a:rPr lang="en-US" sz="2800" dirty="0"/>
              <a:t>We are  given desired trajectory</a:t>
            </a:r>
            <a:endParaRPr lang="en-US" sz="2800" b="1" dirty="0">
              <a:solidFill>
                <a:srgbClr val="000000"/>
              </a:solidFill>
            </a:endParaRPr>
          </a:p>
        </p:txBody>
      </p:sp>
      <p:pic>
        <p:nvPicPr>
          <p:cNvPr id="10" name="Picture 9" descr="A group of black letters&#10;&#10;Description automatically generated">
            <a:extLst>
              <a:ext uri="{FF2B5EF4-FFF2-40B4-BE49-F238E27FC236}">
                <a16:creationId xmlns:a16="http://schemas.microsoft.com/office/drawing/2014/main" id="{E9C4B3A8-7C16-107E-7414-CC6B7624F213}"/>
              </a:ext>
            </a:extLst>
          </p:cNvPr>
          <p:cNvPicPr>
            <a:picLocks noChangeAspect="1"/>
          </p:cNvPicPr>
          <p:nvPr/>
        </p:nvPicPr>
        <p:blipFill>
          <a:blip r:embed="rId3"/>
          <a:stretch>
            <a:fillRect/>
          </a:stretch>
        </p:blipFill>
        <p:spPr>
          <a:xfrm>
            <a:off x="9142983" y="1360337"/>
            <a:ext cx="2439417" cy="381159"/>
          </a:xfrm>
          <a:prstGeom prst="rect">
            <a:avLst/>
          </a:prstGeom>
        </p:spPr>
      </p:pic>
      <p:sp>
        <p:nvSpPr>
          <p:cNvPr id="20" name="Rectangle 19">
            <a:extLst>
              <a:ext uri="{FF2B5EF4-FFF2-40B4-BE49-F238E27FC236}">
                <a16:creationId xmlns:a16="http://schemas.microsoft.com/office/drawing/2014/main" id="{59E647F5-2018-BF2D-BFC7-C3F0C9BC9F55}"/>
              </a:ext>
            </a:extLst>
          </p:cNvPr>
          <p:cNvSpPr/>
          <p:nvPr/>
        </p:nvSpPr>
        <p:spPr>
          <a:xfrm>
            <a:off x="267536" y="1723256"/>
            <a:ext cx="11656921" cy="7409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Dynamic constraints</a:t>
            </a:r>
            <a:endParaRPr lang="en-US" sz="2800" b="1" dirty="0">
              <a:solidFill>
                <a:srgbClr val="000000"/>
              </a:solidFill>
            </a:endParaRPr>
          </a:p>
        </p:txBody>
      </p:sp>
      <p:pic>
        <p:nvPicPr>
          <p:cNvPr id="15" name="Picture 14">
            <a:extLst>
              <a:ext uri="{FF2B5EF4-FFF2-40B4-BE49-F238E27FC236}">
                <a16:creationId xmlns:a16="http://schemas.microsoft.com/office/drawing/2014/main" id="{A117766E-9706-AC30-8B5E-54DB5DA69D2C}"/>
              </a:ext>
            </a:extLst>
          </p:cNvPr>
          <p:cNvPicPr>
            <a:picLocks noChangeAspect="1"/>
          </p:cNvPicPr>
          <p:nvPr/>
        </p:nvPicPr>
        <p:blipFill>
          <a:blip r:embed="rId4"/>
          <a:stretch>
            <a:fillRect/>
          </a:stretch>
        </p:blipFill>
        <p:spPr>
          <a:xfrm>
            <a:off x="2805503" y="2282482"/>
            <a:ext cx="7772400" cy="781464"/>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20CC16F1-73EB-A59F-36E3-C0C1D823EFD2}"/>
              </a:ext>
            </a:extLst>
          </p:cNvPr>
          <p:cNvPicPr>
            <a:picLocks noChangeAspect="1"/>
          </p:cNvPicPr>
          <p:nvPr/>
        </p:nvPicPr>
        <p:blipFill>
          <a:blip r:embed="rId5"/>
          <a:stretch>
            <a:fillRect/>
          </a:stretch>
        </p:blipFill>
        <p:spPr>
          <a:xfrm>
            <a:off x="4030977" y="3097415"/>
            <a:ext cx="4130040" cy="570339"/>
          </a:xfrm>
          <a:prstGeom prst="rect">
            <a:avLst/>
          </a:prstGeom>
        </p:spPr>
      </p:pic>
      <p:sp>
        <p:nvSpPr>
          <p:cNvPr id="21" name="Rectangle 20">
            <a:extLst>
              <a:ext uri="{FF2B5EF4-FFF2-40B4-BE49-F238E27FC236}">
                <a16:creationId xmlns:a16="http://schemas.microsoft.com/office/drawing/2014/main" id="{9F7C0826-109A-D278-1148-C4C3A34F654A}"/>
              </a:ext>
            </a:extLst>
          </p:cNvPr>
          <p:cNvSpPr/>
          <p:nvPr/>
        </p:nvSpPr>
        <p:spPr>
          <a:xfrm>
            <a:off x="267536" y="3601302"/>
            <a:ext cx="11656921" cy="7409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Temporal separation between the paths</a:t>
            </a:r>
            <a:endParaRPr lang="en-US" sz="2800" b="1" dirty="0">
              <a:solidFill>
                <a:srgbClr val="000000"/>
              </a:solidFill>
            </a:endParaRPr>
          </a:p>
        </p:txBody>
      </p:sp>
      <p:sp>
        <p:nvSpPr>
          <p:cNvPr id="22" name="Rectangle 21">
            <a:extLst>
              <a:ext uri="{FF2B5EF4-FFF2-40B4-BE49-F238E27FC236}">
                <a16:creationId xmlns:a16="http://schemas.microsoft.com/office/drawing/2014/main" id="{C1DCC1B1-A0BE-7A12-9843-F4DA53E23A23}"/>
              </a:ext>
            </a:extLst>
          </p:cNvPr>
          <p:cNvSpPr/>
          <p:nvPr/>
        </p:nvSpPr>
        <p:spPr>
          <a:xfrm>
            <a:off x="267536" y="4971691"/>
            <a:ext cx="11656921" cy="7409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Temporal separation between the paths</a:t>
            </a:r>
            <a:endParaRPr lang="en-US" sz="2800" b="1" dirty="0">
              <a:solidFill>
                <a:srgbClr val="000000"/>
              </a:solidFill>
            </a:endParaRPr>
          </a:p>
        </p:txBody>
      </p:sp>
      <p:pic>
        <p:nvPicPr>
          <p:cNvPr id="19" name="Picture 18">
            <a:extLst>
              <a:ext uri="{FF2B5EF4-FFF2-40B4-BE49-F238E27FC236}">
                <a16:creationId xmlns:a16="http://schemas.microsoft.com/office/drawing/2014/main" id="{8B37EA66-3772-B0F5-EB37-0D30F46DA058}"/>
              </a:ext>
            </a:extLst>
          </p:cNvPr>
          <p:cNvPicPr>
            <a:picLocks noChangeAspect="1"/>
          </p:cNvPicPr>
          <p:nvPr/>
        </p:nvPicPr>
        <p:blipFill>
          <a:blip r:embed="rId6"/>
          <a:stretch>
            <a:fillRect/>
          </a:stretch>
        </p:blipFill>
        <p:spPr>
          <a:xfrm>
            <a:off x="2209800" y="4319242"/>
            <a:ext cx="7772400" cy="839677"/>
          </a:xfrm>
          <a:prstGeom prst="rect">
            <a:avLst/>
          </a:prstGeom>
        </p:spPr>
      </p:pic>
      <p:pic>
        <p:nvPicPr>
          <p:cNvPr id="24" name="Picture 23" descr="A close-up of a symbol&#10;&#10;Description automatically generated">
            <a:extLst>
              <a:ext uri="{FF2B5EF4-FFF2-40B4-BE49-F238E27FC236}">
                <a16:creationId xmlns:a16="http://schemas.microsoft.com/office/drawing/2014/main" id="{8BFA8582-3A44-F47F-434E-FD98C9A01C8F}"/>
              </a:ext>
            </a:extLst>
          </p:cNvPr>
          <p:cNvPicPr>
            <a:picLocks noChangeAspect="1"/>
          </p:cNvPicPr>
          <p:nvPr/>
        </p:nvPicPr>
        <p:blipFill>
          <a:blip r:embed="rId7"/>
          <a:stretch>
            <a:fillRect/>
          </a:stretch>
        </p:blipFill>
        <p:spPr>
          <a:xfrm>
            <a:off x="5036820" y="5599381"/>
            <a:ext cx="2720340" cy="575928"/>
          </a:xfrm>
          <a:prstGeom prst="rect">
            <a:avLst/>
          </a:prstGeom>
        </p:spPr>
      </p:pic>
      <p:cxnSp>
        <p:nvCxnSpPr>
          <p:cNvPr id="4" name="Straight Connector 3">
            <a:extLst>
              <a:ext uri="{FF2B5EF4-FFF2-40B4-BE49-F238E27FC236}">
                <a16:creationId xmlns:a16="http://schemas.microsoft.com/office/drawing/2014/main" id="{80C846EF-E67E-7F52-241B-C3C04D39C0BB}"/>
              </a:ext>
            </a:extLst>
          </p:cNvPr>
          <p:cNvCxnSpPr>
            <a:cxnSpLocks/>
          </p:cNvCxnSpPr>
          <p:nvPr/>
        </p:nvCxnSpPr>
        <p:spPr>
          <a:xfrm flipV="1">
            <a:off x="0" y="9906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9063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F596B-E5C6-5248-BB44-D436F7739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B338D-587D-DE33-9BDA-55357106D9AD}"/>
              </a:ext>
            </a:extLst>
          </p:cNvPr>
          <p:cNvSpPr>
            <a:spLocks noGrp="1"/>
          </p:cNvSpPr>
          <p:nvPr>
            <p:ph type="title"/>
          </p:nvPr>
        </p:nvSpPr>
        <p:spPr>
          <a:xfrm>
            <a:off x="713276" y="-312039"/>
            <a:ext cx="9905998" cy="1478570"/>
          </a:xfrm>
        </p:spPr>
        <p:txBody>
          <a:bodyPr vert="horz" lIns="91440" tIns="45720" rIns="91440" bIns="45720" rtlCol="0" anchor="ctr">
            <a:normAutofit/>
          </a:bodyPr>
          <a:lstStyle/>
          <a:p>
            <a:pPr algn="ctr"/>
            <a:r>
              <a:rPr lang="en-US" dirty="0">
                <a:latin typeface="+mj-lt"/>
              </a:rPr>
              <a:t>Virtual Time</a:t>
            </a:r>
          </a:p>
        </p:txBody>
      </p:sp>
      <p:sp>
        <p:nvSpPr>
          <p:cNvPr id="8" name="Rectangle 7">
            <a:extLst>
              <a:ext uri="{FF2B5EF4-FFF2-40B4-BE49-F238E27FC236}">
                <a16:creationId xmlns:a16="http://schemas.microsoft.com/office/drawing/2014/main" id="{461FD762-22C1-9C40-562A-1AF5CC6688D4}"/>
              </a:ext>
            </a:extLst>
          </p:cNvPr>
          <p:cNvSpPr/>
          <p:nvPr/>
        </p:nvSpPr>
        <p:spPr>
          <a:xfrm>
            <a:off x="267539" y="1023012"/>
            <a:ext cx="11656921" cy="10310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Virtual time: </a:t>
            </a:r>
            <a:r>
              <a:rPr lang="en-US" sz="2800" dirty="0"/>
              <a:t>For each UAV, for each desired trajectory, we define virtual time</a:t>
            </a:r>
            <a:endParaRPr lang="en-US" sz="2800" b="1" dirty="0">
              <a:solidFill>
                <a:srgbClr val="000000"/>
              </a:solidFill>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AF9D458-C013-9ACD-3AD6-0167C997C54B}"/>
                  </a:ext>
                </a:extLst>
              </p:cNvPr>
              <p:cNvSpPr/>
              <p:nvPr/>
            </p:nvSpPr>
            <p:spPr>
              <a:xfrm>
                <a:off x="267538" y="1866132"/>
                <a:ext cx="11656921" cy="7670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The virtual time maps actual (clock) time, </a:t>
                </a:r>
                <a14:m>
                  <m:oMath xmlns:m="http://schemas.openxmlformats.org/officeDocument/2006/math">
                    <m:r>
                      <a:rPr lang="en-US" sz="2800" b="0" i="1" smtClean="0">
                        <a:latin typeface="Cambria Math" panose="02040503050406030204" pitchFamily="18" charset="0"/>
                      </a:rPr>
                      <m:t>𝑡</m:t>
                    </m:r>
                  </m:oMath>
                </a14:m>
                <a:r>
                  <a:rPr lang="en-US" sz="2800" dirty="0"/>
                  <a:t>, to mission planning time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𝑑</m:t>
                        </m:r>
                      </m:sub>
                    </m:sSub>
                  </m:oMath>
                </a14:m>
                <a:r>
                  <a:rPr lang="en-US" sz="2800" dirty="0"/>
                  <a:t>.</a:t>
                </a:r>
                <a:endParaRPr lang="en-US" sz="2800" b="1" dirty="0">
                  <a:solidFill>
                    <a:srgbClr val="000000"/>
                  </a:solidFill>
                </a:endParaRPr>
              </a:p>
            </p:txBody>
          </p:sp>
        </mc:Choice>
        <mc:Fallback xmlns="">
          <p:sp>
            <p:nvSpPr>
              <p:cNvPr id="21" name="Rectangle 20">
                <a:extLst>
                  <a:ext uri="{FF2B5EF4-FFF2-40B4-BE49-F238E27FC236}">
                    <a16:creationId xmlns:a16="http://schemas.microsoft.com/office/drawing/2014/main" id="{9AF9D458-C013-9ACD-3AD6-0167C997C54B}"/>
                  </a:ext>
                </a:extLst>
              </p:cNvPr>
              <p:cNvSpPr>
                <a:spLocks noRot="1" noChangeAspect="1" noMove="1" noResize="1" noEditPoints="1" noAdjustHandles="1" noChangeArrowheads="1" noChangeShapeType="1" noTextEdit="1"/>
              </p:cNvSpPr>
              <p:nvPr/>
            </p:nvSpPr>
            <p:spPr>
              <a:xfrm>
                <a:off x="267538" y="1866132"/>
                <a:ext cx="11656921" cy="767082"/>
              </a:xfrm>
              <a:prstGeom prst="rect">
                <a:avLst/>
              </a:prstGeom>
              <a:blipFill>
                <a:blip r:embed="rId3"/>
                <a:stretch>
                  <a:fillRect l="-980" b="-4839"/>
                </a:stretch>
              </a:blipFill>
              <a:ln>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73C84578-559D-30A0-78F7-435729C4F4E3}"/>
              </a:ext>
            </a:extLst>
          </p:cNvPr>
          <p:cNvPicPr>
            <a:picLocks noChangeAspect="1"/>
          </p:cNvPicPr>
          <p:nvPr/>
        </p:nvPicPr>
        <p:blipFill>
          <a:blip r:embed="rId4"/>
          <a:stretch>
            <a:fillRect/>
          </a:stretch>
        </p:blipFill>
        <p:spPr>
          <a:xfrm>
            <a:off x="1513840" y="1555954"/>
            <a:ext cx="360680" cy="428308"/>
          </a:xfrm>
          <a:prstGeom prst="rect">
            <a:avLst/>
          </a:prstGeom>
        </p:spPr>
      </p:pic>
      <p:pic>
        <p:nvPicPr>
          <p:cNvPr id="7" name="Picture 6" descr="A black arrows and a plus&#10;&#10;Description automatically generated with medium confidence">
            <a:extLst>
              <a:ext uri="{FF2B5EF4-FFF2-40B4-BE49-F238E27FC236}">
                <a16:creationId xmlns:a16="http://schemas.microsoft.com/office/drawing/2014/main" id="{303C0FBC-7525-3351-CBE7-0D1BD7F40E57}"/>
              </a:ext>
            </a:extLst>
          </p:cNvPr>
          <p:cNvPicPr>
            <a:picLocks noChangeAspect="1"/>
          </p:cNvPicPr>
          <p:nvPr/>
        </p:nvPicPr>
        <p:blipFill>
          <a:blip r:embed="rId5"/>
          <a:stretch>
            <a:fillRect/>
          </a:stretch>
        </p:blipFill>
        <p:spPr>
          <a:xfrm>
            <a:off x="3358051" y="1511057"/>
            <a:ext cx="2539830" cy="612281"/>
          </a:xfrm>
          <a:prstGeom prst="rect">
            <a:avLst/>
          </a:prstGeom>
        </p:spPr>
      </p:pic>
      <p:grpSp>
        <p:nvGrpSpPr>
          <p:cNvPr id="43" name="Group 42">
            <a:extLst>
              <a:ext uri="{FF2B5EF4-FFF2-40B4-BE49-F238E27FC236}">
                <a16:creationId xmlns:a16="http://schemas.microsoft.com/office/drawing/2014/main" id="{EF93DBBF-22CA-2C8F-E899-53432101E374}"/>
              </a:ext>
            </a:extLst>
          </p:cNvPr>
          <p:cNvGrpSpPr/>
          <p:nvPr/>
        </p:nvGrpSpPr>
        <p:grpSpPr>
          <a:xfrm>
            <a:off x="2174854" y="2432579"/>
            <a:ext cx="7430392" cy="763775"/>
            <a:chOff x="2174854" y="2432579"/>
            <a:chExt cx="7430392" cy="763775"/>
          </a:xfrm>
        </p:grpSpPr>
        <p:cxnSp>
          <p:nvCxnSpPr>
            <p:cNvPr id="6" name="Straight Connector 5">
              <a:extLst>
                <a:ext uri="{FF2B5EF4-FFF2-40B4-BE49-F238E27FC236}">
                  <a16:creationId xmlns:a16="http://schemas.microsoft.com/office/drawing/2014/main" id="{F55ABE56-E590-421D-6005-FA8DF7268680}"/>
                </a:ext>
              </a:extLst>
            </p:cNvPr>
            <p:cNvCxnSpPr>
              <a:cxnSpLocks/>
            </p:cNvCxnSpPr>
            <p:nvPr/>
          </p:nvCxnSpPr>
          <p:spPr>
            <a:xfrm>
              <a:off x="2330506" y="3196354"/>
              <a:ext cx="7274740" cy="0"/>
            </a:xfrm>
            <a:prstGeom prst="line">
              <a:avLst/>
            </a:prstGeom>
            <a:ln w="28575">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Bent Arrow 32">
              <a:extLst>
                <a:ext uri="{FF2B5EF4-FFF2-40B4-BE49-F238E27FC236}">
                  <a16:creationId xmlns:a16="http://schemas.microsoft.com/office/drawing/2014/main" id="{2C59E0CF-8F2F-F27B-AF8B-8AAAAC26FBB2}"/>
                </a:ext>
              </a:extLst>
            </p:cNvPr>
            <p:cNvSpPr/>
            <p:nvPr/>
          </p:nvSpPr>
          <p:spPr>
            <a:xfrm>
              <a:off x="2338598" y="2856488"/>
              <a:ext cx="218485" cy="339866"/>
            </a:xfrm>
            <a:prstGeom prst="bentArrow">
              <a:avLst>
                <a:gd name="adj1" fmla="val 2778"/>
                <a:gd name="adj2" fmla="val 23148"/>
                <a:gd name="adj3" fmla="val 25000"/>
                <a:gd name="adj4" fmla="val 43750"/>
              </a:avLst>
            </a:prstGeom>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extBox 34">
              <a:extLst>
                <a:ext uri="{FF2B5EF4-FFF2-40B4-BE49-F238E27FC236}">
                  <a16:creationId xmlns:a16="http://schemas.microsoft.com/office/drawing/2014/main" id="{D887F29F-FC1F-E418-336D-074208E992C2}"/>
                </a:ext>
              </a:extLst>
            </p:cNvPr>
            <p:cNvSpPr txBox="1"/>
            <p:nvPr/>
          </p:nvSpPr>
          <p:spPr>
            <a:xfrm>
              <a:off x="2174854" y="2432579"/>
              <a:ext cx="311304" cy="369332"/>
            </a:xfrm>
            <a:prstGeom prst="rect">
              <a:avLst/>
            </a:prstGeom>
            <a:noFill/>
          </p:spPr>
          <p:txBody>
            <a:bodyPr wrap="none" rtlCol="0">
              <a:spAutoFit/>
            </a:bodyPr>
            <a:lstStyle/>
            <a:p>
              <a:r>
                <a:rPr lang="en-US" dirty="0">
                  <a:solidFill>
                    <a:schemeClr val="tx1"/>
                  </a:solidFill>
                </a:rPr>
                <a:t>0</a:t>
              </a:r>
            </a:p>
          </p:txBody>
        </p:sp>
        <p:sp>
          <p:nvSpPr>
            <p:cNvPr id="36" name="TextBox 35">
              <a:extLst>
                <a:ext uri="{FF2B5EF4-FFF2-40B4-BE49-F238E27FC236}">
                  <a16:creationId xmlns:a16="http://schemas.microsoft.com/office/drawing/2014/main" id="{899F65DD-BC75-581C-D627-A3D42DC99DBB}"/>
                </a:ext>
              </a:extLst>
            </p:cNvPr>
            <p:cNvSpPr txBox="1"/>
            <p:nvPr/>
          </p:nvSpPr>
          <p:spPr>
            <a:xfrm>
              <a:off x="7821746" y="2487156"/>
              <a:ext cx="325730" cy="369332"/>
            </a:xfrm>
            <a:prstGeom prst="rect">
              <a:avLst/>
            </a:prstGeom>
            <a:noFill/>
          </p:spPr>
          <p:txBody>
            <a:bodyPr wrap="none" rtlCol="0">
              <a:spAutoFit/>
            </a:bodyPr>
            <a:lstStyle/>
            <a:p>
              <a:r>
                <a:rPr lang="en-US" dirty="0">
                  <a:solidFill>
                    <a:schemeClr val="tx1"/>
                  </a:solidFill>
                </a:rPr>
                <a:t>T</a:t>
              </a:r>
            </a:p>
          </p:txBody>
        </p:sp>
        <p:cxnSp>
          <p:nvCxnSpPr>
            <p:cNvPr id="39" name="Straight Connector 38">
              <a:extLst>
                <a:ext uri="{FF2B5EF4-FFF2-40B4-BE49-F238E27FC236}">
                  <a16:creationId xmlns:a16="http://schemas.microsoft.com/office/drawing/2014/main" id="{0D37F7D1-A97B-BFE9-4E7F-7AA6285F48F8}"/>
                </a:ext>
              </a:extLst>
            </p:cNvPr>
            <p:cNvCxnSpPr/>
            <p:nvPr/>
          </p:nvCxnSpPr>
          <p:spPr>
            <a:xfrm>
              <a:off x="7964574" y="3026421"/>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7B79C56-CE4C-9844-C441-F89076C2CBF4}"/>
                </a:ext>
              </a:extLst>
            </p:cNvPr>
            <p:cNvSpPr txBox="1"/>
            <p:nvPr/>
          </p:nvSpPr>
          <p:spPr>
            <a:xfrm>
              <a:off x="9319590" y="2504059"/>
              <a:ext cx="247184" cy="369332"/>
            </a:xfrm>
            <a:prstGeom prst="rect">
              <a:avLst/>
            </a:prstGeom>
            <a:noFill/>
          </p:spPr>
          <p:txBody>
            <a:bodyPr wrap="none" rtlCol="0">
              <a:spAutoFit/>
            </a:bodyPr>
            <a:lstStyle/>
            <a:p>
              <a:r>
                <a:rPr lang="en-US" dirty="0">
                  <a:solidFill>
                    <a:schemeClr val="tx1"/>
                  </a:solidFill>
                </a:rPr>
                <a:t>t</a:t>
              </a:r>
            </a:p>
          </p:txBody>
        </p:sp>
      </p:grpSp>
      <p:grpSp>
        <p:nvGrpSpPr>
          <p:cNvPr id="46" name="Group 45">
            <a:extLst>
              <a:ext uri="{FF2B5EF4-FFF2-40B4-BE49-F238E27FC236}">
                <a16:creationId xmlns:a16="http://schemas.microsoft.com/office/drawing/2014/main" id="{162C55B2-5BFA-5E2B-1FB4-F5199CDAA0BD}"/>
              </a:ext>
            </a:extLst>
          </p:cNvPr>
          <p:cNvGrpSpPr/>
          <p:nvPr/>
        </p:nvGrpSpPr>
        <p:grpSpPr>
          <a:xfrm>
            <a:off x="2252680" y="3456990"/>
            <a:ext cx="6182416" cy="646397"/>
            <a:chOff x="2174854" y="2549957"/>
            <a:chExt cx="6182416" cy="646397"/>
          </a:xfrm>
        </p:grpSpPr>
        <p:cxnSp>
          <p:nvCxnSpPr>
            <p:cNvPr id="47" name="Straight Connector 46">
              <a:extLst>
                <a:ext uri="{FF2B5EF4-FFF2-40B4-BE49-F238E27FC236}">
                  <a16:creationId xmlns:a16="http://schemas.microsoft.com/office/drawing/2014/main" id="{AFFAD263-6C10-8B39-0D37-E075B20909A7}"/>
                </a:ext>
              </a:extLst>
            </p:cNvPr>
            <p:cNvCxnSpPr>
              <a:cxnSpLocks/>
            </p:cNvCxnSpPr>
            <p:nvPr/>
          </p:nvCxnSpPr>
          <p:spPr>
            <a:xfrm>
              <a:off x="2330506" y="3196354"/>
              <a:ext cx="5594653" cy="0"/>
            </a:xfrm>
            <a:prstGeom prst="line">
              <a:avLst/>
            </a:prstGeom>
            <a:ln w="28575">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54AA577-BCEC-78A2-1D7F-CA71DE3F0977}"/>
                </a:ext>
              </a:extLst>
            </p:cNvPr>
            <p:cNvSpPr txBox="1"/>
            <p:nvPr/>
          </p:nvSpPr>
          <p:spPr>
            <a:xfrm>
              <a:off x="2174854" y="2549957"/>
              <a:ext cx="311304" cy="369332"/>
            </a:xfrm>
            <a:prstGeom prst="rect">
              <a:avLst/>
            </a:prstGeom>
            <a:noFill/>
          </p:spPr>
          <p:txBody>
            <a:bodyPr wrap="none" rtlCol="0">
              <a:spAutoFit/>
            </a:bodyPr>
            <a:lstStyle/>
            <a:p>
              <a:r>
                <a:rPr lang="en-US" dirty="0">
                  <a:solidFill>
                    <a:schemeClr val="tx1"/>
                  </a:solidFill>
                </a:rPr>
                <a:t>0</a:t>
              </a:r>
            </a:p>
          </p:txBody>
        </p:sp>
        <p:sp>
          <p:nvSpPr>
            <p:cNvPr id="50" name="TextBox 49">
              <a:extLst>
                <a:ext uri="{FF2B5EF4-FFF2-40B4-BE49-F238E27FC236}">
                  <a16:creationId xmlns:a16="http://schemas.microsoft.com/office/drawing/2014/main" id="{2EA51A16-7FC2-D9FC-52E8-E446D6759974}"/>
                </a:ext>
              </a:extLst>
            </p:cNvPr>
            <p:cNvSpPr txBox="1"/>
            <p:nvPr/>
          </p:nvSpPr>
          <p:spPr>
            <a:xfrm>
              <a:off x="8071614" y="2638433"/>
              <a:ext cx="285656" cy="369332"/>
            </a:xfrm>
            <a:prstGeom prst="rect">
              <a:avLst/>
            </a:prstGeom>
            <a:noFill/>
          </p:spPr>
          <p:txBody>
            <a:bodyPr wrap="none" rtlCol="0">
              <a:spAutoFit/>
            </a:bodyPr>
            <a:lstStyle/>
            <a:p>
              <a:r>
                <a:rPr lang="en-US" dirty="0">
                  <a:solidFill>
                    <a:schemeClr val="bg1"/>
                  </a:solidFill>
                </a:rPr>
                <a:t>T</a:t>
              </a:r>
            </a:p>
          </p:txBody>
        </p:sp>
        <p:cxnSp>
          <p:nvCxnSpPr>
            <p:cNvPr id="51" name="Straight Connector 50">
              <a:extLst>
                <a:ext uri="{FF2B5EF4-FFF2-40B4-BE49-F238E27FC236}">
                  <a16:creationId xmlns:a16="http://schemas.microsoft.com/office/drawing/2014/main" id="{677A2D02-EE27-A971-6733-6CA3D219EA03}"/>
                </a:ext>
              </a:extLst>
            </p:cNvPr>
            <p:cNvCxnSpPr/>
            <p:nvPr/>
          </p:nvCxnSpPr>
          <p:spPr>
            <a:xfrm>
              <a:off x="7925159" y="3026421"/>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5" name="Rectangle 54">
            <a:extLst>
              <a:ext uri="{FF2B5EF4-FFF2-40B4-BE49-F238E27FC236}">
                <a16:creationId xmlns:a16="http://schemas.microsoft.com/office/drawing/2014/main" id="{F7B313D3-4A00-EC06-BC5C-C3D255ECE60F}"/>
              </a:ext>
            </a:extLst>
          </p:cNvPr>
          <p:cNvSpPr/>
          <p:nvPr/>
        </p:nvSpPr>
        <p:spPr>
          <a:xfrm>
            <a:off x="435752" y="2845504"/>
            <a:ext cx="1438768" cy="33420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Actual time </a:t>
            </a:r>
          </a:p>
        </p:txBody>
      </p:sp>
      <p:sp>
        <p:nvSpPr>
          <p:cNvPr id="56" name="Rectangle 55">
            <a:extLst>
              <a:ext uri="{FF2B5EF4-FFF2-40B4-BE49-F238E27FC236}">
                <a16:creationId xmlns:a16="http://schemas.microsoft.com/office/drawing/2014/main" id="{BD782E20-BF77-BAC7-D7E9-9492AC0540A4}"/>
              </a:ext>
            </a:extLst>
          </p:cNvPr>
          <p:cNvSpPr/>
          <p:nvPr/>
        </p:nvSpPr>
        <p:spPr>
          <a:xfrm>
            <a:off x="435752" y="3777340"/>
            <a:ext cx="1438768" cy="38819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Virtual time </a:t>
            </a:r>
          </a:p>
        </p:txBody>
      </p:sp>
      <p:cxnSp>
        <p:nvCxnSpPr>
          <p:cNvPr id="57" name="Straight Connector 56">
            <a:extLst>
              <a:ext uri="{FF2B5EF4-FFF2-40B4-BE49-F238E27FC236}">
                <a16:creationId xmlns:a16="http://schemas.microsoft.com/office/drawing/2014/main" id="{3C3F382C-1DB0-EEE1-1736-DD6B1085817A}"/>
              </a:ext>
            </a:extLst>
          </p:cNvPr>
          <p:cNvCxnSpPr/>
          <p:nvPr/>
        </p:nvCxnSpPr>
        <p:spPr>
          <a:xfrm>
            <a:off x="2428805" y="3933454"/>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C4CE722-053F-5525-200B-4AA1D4A62BEC}"/>
              </a:ext>
            </a:extLst>
          </p:cNvPr>
          <p:cNvGrpSpPr/>
          <p:nvPr/>
        </p:nvGrpSpPr>
        <p:grpSpPr>
          <a:xfrm>
            <a:off x="2216892" y="4445327"/>
            <a:ext cx="7430392" cy="763775"/>
            <a:chOff x="2174854" y="2432579"/>
            <a:chExt cx="7430392" cy="763775"/>
          </a:xfrm>
        </p:grpSpPr>
        <p:cxnSp>
          <p:nvCxnSpPr>
            <p:cNvPr id="59" name="Straight Connector 58">
              <a:extLst>
                <a:ext uri="{FF2B5EF4-FFF2-40B4-BE49-F238E27FC236}">
                  <a16:creationId xmlns:a16="http://schemas.microsoft.com/office/drawing/2014/main" id="{FD1DCBB8-6DF2-3EB5-2CD3-4C85657CD950}"/>
                </a:ext>
              </a:extLst>
            </p:cNvPr>
            <p:cNvCxnSpPr>
              <a:cxnSpLocks/>
            </p:cNvCxnSpPr>
            <p:nvPr/>
          </p:nvCxnSpPr>
          <p:spPr>
            <a:xfrm>
              <a:off x="2330506" y="3196354"/>
              <a:ext cx="7274740" cy="0"/>
            </a:xfrm>
            <a:prstGeom prst="line">
              <a:avLst/>
            </a:prstGeom>
            <a:ln w="28575">
              <a:solidFill>
                <a:schemeClr val="tx2">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Bent Arrow 59">
              <a:extLst>
                <a:ext uri="{FF2B5EF4-FFF2-40B4-BE49-F238E27FC236}">
                  <a16:creationId xmlns:a16="http://schemas.microsoft.com/office/drawing/2014/main" id="{B8427124-1A25-4483-A404-6CF028BB4B2E}"/>
                </a:ext>
              </a:extLst>
            </p:cNvPr>
            <p:cNvSpPr/>
            <p:nvPr/>
          </p:nvSpPr>
          <p:spPr>
            <a:xfrm>
              <a:off x="2338598" y="2856488"/>
              <a:ext cx="218485" cy="339866"/>
            </a:xfrm>
            <a:prstGeom prst="bentArrow">
              <a:avLst>
                <a:gd name="adj1" fmla="val 2778"/>
                <a:gd name="adj2" fmla="val 23148"/>
                <a:gd name="adj3" fmla="val 25000"/>
                <a:gd name="adj4" fmla="val 43750"/>
              </a:avLst>
            </a:prstGeom>
            <a:ln>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TextBox 60">
              <a:extLst>
                <a:ext uri="{FF2B5EF4-FFF2-40B4-BE49-F238E27FC236}">
                  <a16:creationId xmlns:a16="http://schemas.microsoft.com/office/drawing/2014/main" id="{886A3642-09DD-7B8B-B2FF-578F3D8005A3}"/>
                </a:ext>
              </a:extLst>
            </p:cNvPr>
            <p:cNvSpPr txBox="1"/>
            <p:nvPr/>
          </p:nvSpPr>
          <p:spPr>
            <a:xfrm>
              <a:off x="2174854" y="2432579"/>
              <a:ext cx="311304" cy="369332"/>
            </a:xfrm>
            <a:prstGeom prst="rect">
              <a:avLst/>
            </a:prstGeom>
            <a:noFill/>
          </p:spPr>
          <p:txBody>
            <a:bodyPr wrap="none" rtlCol="0">
              <a:spAutoFit/>
            </a:bodyPr>
            <a:lstStyle/>
            <a:p>
              <a:r>
                <a:rPr lang="en-US" dirty="0">
                  <a:solidFill>
                    <a:schemeClr val="bg1"/>
                  </a:solidFill>
                </a:rPr>
                <a:t>0</a:t>
              </a:r>
            </a:p>
          </p:txBody>
        </p:sp>
        <p:sp>
          <p:nvSpPr>
            <p:cNvPr id="62" name="TextBox 61">
              <a:extLst>
                <a:ext uri="{FF2B5EF4-FFF2-40B4-BE49-F238E27FC236}">
                  <a16:creationId xmlns:a16="http://schemas.microsoft.com/office/drawing/2014/main" id="{D680CE13-C535-422A-EC15-5E2ED7F35BA0}"/>
                </a:ext>
              </a:extLst>
            </p:cNvPr>
            <p:cNvSpPr txBox="1"/>
            <p:nvPr/>
          </p:nvSpPr>
          <p:spPr>
            <a:xfrm>
              <a:off x="7821746" y="2487156"/>
              <a:ext cx="285656" cy="369332"/>
            </a:xfrm>
            <a:prstGeom prst="rect">
              <a:avLst/>
            </a:prstGeom>
            <a:noFill/>
          </p:spPr>
          <p:txBody>
            <a:bodyPr wrap="none" rtlCol="0">
              <a:spAutoFit/>
            </a:bodyPr>
            <a:lstStyle/>
            <a:p>
              <a:r>
                <a:rPr lang="en-US" dirty="0">
                  <a:solidFill>
                    <a:schemeClr val="bg1"/>
                  </a:solidFill>
                </a:rPr>
                <a:t>T</a:t>
              </a:r>
            </a:p>
          </p:txBody>
        </p:sp>
        <p:cxnSp>
          <p:nvCxnSpPr>
            <p:cNvPr id="63" name="Straight Connector 62">
              <a:extLst>
                <a:ext uri="{FF2B5EF4-FFF2-40B4-BE49-F238E27FC236}">
                  <a16:creationId xmlns:a16="http://schemas.microsoft.com/office/drawing/2014/main" id="{44F37959-04E0-514E-3C94-6BECB0D6F7DB}"/>
                </a:ext>
              </a:extLst>
            </p:cNvPr>
            <p:cNvCxnSpPr/>
            <p:nvPr/>
          </p:nvCxnSpPr>
          <p:spPr>
            <a:xfrm>
              <a:off x="7964574" y="3026421"/>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E2EB44F-DFE5-D523-7DB7-6CD67A44D887}"/>
                </a:ext>
              </a:extLst>
            </p:cNvPr>
            <p:cNvSpPr txBox="1"/>
            <p:nvPr/>
          </p:nvSpPr>
          <p:spPr>
            <a:xfrm>
              <a:off x="9319590" y="2504059"/>
              <a:ext cx="247184" cy="369332"/>
            </a:xfrm>
            <a:prstGeom prst="rect">
              <a:avLst/>
            </a:prstGeom>
            <a:noFill/>
          </p:spPr>
          <p:txBody>
            <a:bodyPr wrap="none" rtlCol="0">
              <a:spAutoFit/>
            </a:bodyPr>
            <a:lstStyle/>
            <a:p>
              <a:r>
                <a:rPr lang="en-US" dirty="0">
                  <a:solidFill>
                    <a:schemeClr val="bg1"/>
                  </a:solidFill>
                </a:rPr>
                <a:t>t</a:t>
              </a:r>
            </a:p>
          </p:txBody>
        </p:sp>
      </p:grpSp>
      <p:grpSp>
        <p:nvGrpSpPr>
          <p:cNvPr id="65" name="Group 64">
            <a:extLst>
              <a:ext uri="{FF2B5EF4-FFF2-40B4-BE49-F238E27FC236}">
                <a16:creationId xmlns:a16="http://schemas.microsoft.com/office/drawing/2014/main" id="{2EB64587-8B64-9608-75E3-2E161E42A1FA}"/>
              </a:ext>
            </a:extLst>
          </p:cNvPr>
          <p:cNvGrpSpPr/>
          <p:nvPr/>
        </p:nvGrpSpPr>
        <p:grpSpPr>
          <a:xfrm>
            <a:off x="2294718" y="5469738"/>
            <a:ext cx="5932548" cy="646397"/>
            <a:chOff x="2174854" y="2549957"/>
            <a:chExt cx="5932548" cy="646397"/>
          </a:xfrm>
        </p:grpSpPr>
        <p:cxnSp>
          <p:nvCxnSpPr>
            <p:cNvPr id="66" name="Straight Connector 65">
              <a:extLst>
                <a:ext uri="{FF2B5EF4-FFF2-40B4-BE49-F238E27FC236}">
                  <a16:creationId xmlns:a16="http://schemas.microsoft.com/office/drawing/2014/main" id="{CA86412E-F354-91F0-E478-90FEC2CD2657}"/>
                </a:ext>
              </a:extLst>
            </p:cNvPr>
            <p:cNvCxnSpPr>
              <a:cxnSpLocks/>
            </p:cNvCxnSpPr>
            <p:nvPr/>
          </p:nvCxnSpPr>
          <p:spPr>
            <a:xfrm>
              <a:off x="2330506" y="3196354"/>
              <a:ext cx="5634068" cy="0"/>
            </a:xfrm>
            <a:prstGeom prst="line">
              <a:avLst/>
            </a:prstGeom>
            <a:ln w="28575">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29D5C37-35D5-BA68-D53C-7630923C44C6}"/>
                </a:ext>
              </a:extLst>
            </p:cNvPr>
            <p:cNvSpPr txBox="1"/>
            <p:nvPr/>
          </p:nvSpPr>
          <p:spPr>
            <a:xfrm>
              <a:off x="2174854" y="2549957"/>
              <a:ext cx="311304" cy="369332"/>
            </a:xfrm>
            <a:prstGeom prst="rect">
              <a:avLst/>
            </a:prstGeom>
            <a:noFill/>
          </p:spPr>
          <p:txBody>
            <a:bodyPr wrap="none" rtlCol="0">
              <a:spAutoFit/>
            </a:bodyPr>
            <a:lstStyle/>
            <a:p>
              <a:r>
                <a:rPr lang="en-US" dirty="0">
                  <a:solidFill>
                    <a:schemeClr val="tx1"/>
                  </a:solidFill>
                </a:rPr>
                <a:t>0</a:t>
              </a:r>
            </a:p>
          </p:txBody>
        </p:sp>
        <p:sp>
          <p:nvSpPr>
            <p:cNvPr id="68" name="TextBox 67">
              <a:extLst>
                <a:ext uri="{FF2B5EF4-FFF2-40B4-BE49-F238E27FC236}">
                  <a16:creationId xmlns:a16="http://schemas.microsoft.com/office/drawing/2014/main" id="{018BDCCA-EB78-0408-7108-5EF740D3A330}"/>
                </a:ext>
              </a:extLst>
            </p:cNvPr>
            <p:cNvSpPr txBox="1"/>
            <p:nvPr/>
          </p:nvSpPr>
          <p:spPr>
            <a:xfrm>
              <a:off x="7821746" y="2566386"/>
              <a:ext cx="285656" cy="369332"/>
            </a:xfrm>
            <a:prstGeom prst="rect">
              <a:avLst/>
            </a:prstGeom>
            <a:noFill/>
          </p:spPr>
          <p:txBody>
            <a:bodyPr wrap="none" rtlCol="0">
              <a:spAutoFit/>
            </a:bodyPr>
            <a:lstStyle/>
            <a:p>
              <a:r>
                <a:rPr lang="en-US" dirty="0">
                  <a:solidFill>
                    <a:schemeClr val="bg1"/>
                  </a:solidFill>
                </a:rPr>
                <a:t>T</a:t>
              </a:r>
            </a:p>
          </p:txBody>
        </p:sp>
        <p:cxnSp>
          <p:nvCxnSpPr>
            <p:cNvPr id="69" name="Straight Connector 68">
              <a:extLst>
                <a:ext uri="{FF2B5EF4-FFF2-40B4-BE49-F238E27FC236}">
                  <a16:creationId xmlns:a16="http://schemas.microsoft.com/office/drawing/2014/main" id="{14707135-34FE-F3C2-1ABA-22EA172E4E74}"/>
                </a:ext>
              </a:extLst>
            </p:cNvPr>
            <p:cNvCxnSpPr/>
            <p:nvPr/>
          </p:nvCxnSpPr>
          <p:spPr>
            <a:xfrm>
              <a:off x="7964574" y="3026421"/>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DE18C8AE-0ECD-A5D5-3305-A5F972285A2E}"/>
              </a:ext>
            </a:extLst>
          </p:cNvPr>
          <p:cNvSpPr/>
          <p:nvPr/>
        </p:nvSpPr>
        <p:spPr>
          <a:xfrm>
            <a:off x="477790" y="4858252"/>
            <a:ext cx="1438768" cy="33420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Actual time </a:t>
            </a:r>
          </a:p>
        </p:txBody>
      </p:sp>
      <p:sp>
        <p:nvSpPr>
          <p:cNvPr id="71" name="Rectangle 70">
            <a:extLst>
              <a:ext uri="{FF2B5EF4-FFF2-40B4-BE49-F238E27FC236}">
                <a16:creationId xmlns:a16="http://schemas.microsoft.com/office/drawing/2014/main" id="{EBD89A2E-4823-730D-2FA3-A9EBD9946E87}"/>
              </a:ext>
            </a:extLst>
          </p:cNvPr>
          <p:cNvSpPr/>
          <p:nvPr/>
        </p:nvSpPr>
        <p:spPr>
          <a:xfrm>
            <a:off x="477790" y="5790088"/>
            <a:ext cx="1438768" cy="388198"/>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solidFill>
                  <a:schemeClr val="tx1"/>
                </a:solidFill>
              </a:rPr>
              <a:t>Virtual time </a:t>
            </a:r>
          </a:p>
        </p:txBody>
      </p:sp>
      <p:cxnSp>
        <p:nvCxnSpPr>
          <p:cNvPr id="73" name="Straight Connector 72">
            <a:extLst>
              <a:ext uri="{FF2B5EF4-FFF2-40B4-BE49-F238E27FC236}">
                <a16:creationId xmlns:a16="http://schemas.microsoft.com/office/drawing/2014/main" id="{6E39CBAD-914E-19A9-F5DD-ED5EFBE380C8}"/>
              </a:ext>
            </a:extLst>
          </p:cNvPr>
          <p:cNvCxnSpPr>
            <a:cxnSpLocks/>
          </p:cNvCxnSpPr>
          <p:nvPr/>
        </p:nvCxnSpPr>
        <p:spPr>
          <a:xfrm>
            <a:off x="435752" y="4445327"/>
            <a:ext cx="11146648" cy="0"/>
          </a:xfrm>
          <a:prstGeom prst="line">
            <a:avLst/>
          </a:prstGeom>
          <a:ln w="38100">
            <a:solidFill>
              <a:schemeClr val="accent6">
                <a:lumMod val="75000"/>
              </a:schemeClr>
            </a:solidFill>
          </a:ln>
        </p:spPr>
        <p:style>
          <a:lnRef idx="3">
            <a:schemeClr val="dk1"/>
          </a:lnRef>
          <a:fillRef idx="0">
            <a:schemeClr val="dk1"/>
          </a:fillRef>
          <a:effectRef idx="2">
            <a:schemeClr val="dk1"/>
          </a:effectRef>
          <a:fontRef idx="minor">
            <a:schemeClr val="tx1"/>
          </a:fontRef>
        </p:style>
      </p:cxnSp>
      <p:cxnSp>
        <p:nvCxnSpPr>
          <p:cNvPr id="76" name="Straight Connector 75">
            <a:extLst>
              <a:ext uri="{FF2B5EF4-FFF2-40B4-BE49-F238E27FC236}">
                <a16:creationId xmlns:a16="http://schemas.microsoft.com/office/drawing/2014/main" id="{E6AB74C9-6847-B767-3047-21E27846B627}"/>
              </a:ext>
            </a:extLst>
          </p:cNvPr>
          <p:cNvCxnSpPr/>
          <p:nvPr/>
        </p:nvCxnSpPr>
        <p:spPr>
          <a:xfrm>
            <a:off x="2446030" y="5964287"/>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9" name="Arc 78">
            <a:extLst>
              <a:ext uri="{FF2B5EF4-FFF2-40B4-BE49-F238E27FC236}">
                <a16:creationId xmlns:a16="http://schemas.microsoft.com/office/drawing/2014/main" id="{F09FDEC8-AE1E-6FC0-C3BA-4EE2D85493BA}"/>
              </a:ext>
            </a:extLst>
          </p:cNvPr>
          <p:cNvSpPr/>
          <p:nvPr/>
        </p:nvSpPr>
        <p:spPr>
          <a:xfrm rot="12859224">
            <a:off x="2149877" y="2934943"/>
            <a:ext cx="981795" cy="1249596"/>
          </a:xfrm>
          <a:prstGeom prst="arc">
            <a:avLst>
              <a:gd name="adj1" fmla="val 15511667"/>
              <a:gd name="adj2" fmla="val 878571"/>
            </a:avLst>
          </a:prstGeom>
          <a:ln w="19050">
            <a:solidFill>
              <a:schemeClr val="tx2">
                <a:lumMod val="60000"/>
                <a:lumOff val="40000"/>
              </a:schemeClr>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415FACBA-82B2-9F9B-E678-8F1E64C65E16}"/>
              </a:ext>
            </a:extLst>
          </p:cNvPr>
          <p:cNvCxnSpPr/>
          <p:nvPr/>
        </p:nvCxnSpPr>
        <p:spPr>
          <a:xfrm>
            <a:off x="4349015" y="3003098"/>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00408C2-F7BD-C770-80B2-F44BF07E7A3E}"/>
              </a:ext>
            </a:extLst>
          </p:cNvPr>
          <p:cNvCxnSpPr/>
          <p:nvPr/>
        </p:nvCxnSpPr>
        <p:spPr>
          <a:xfrm>
            <a:off x="4349015" y="3910456"/>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68B0B55C-33ED-F360-188E-4E288047229D}"/>
                  </a:ext>
                </a:extLst>
              </p:cNvPr>
              <p:cNvSpPr txBox="1"/>
              <p:nvPr/>
            </p:nvSpPr>
            <p:spPr>
              <a:xfrm>
                <a:off x="4390305" y="2545452"/>
                <a:ext cx="4387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𝑡</m:t>
                          </m:r>
                        </m:e>
                        <m:sub>
                          <m:r>
                            <a:rPr lang="en-US" b="0" i="1" dirty="0" smtClean="0">
                              <a:solidFill>
                                <a:schemeClr val="tx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82" name="TextBox 81">
                <a:extLst>
                  <a:ext uri="{FF2B5EF4-FFF2-40B4-BE49-F238E27FC236}">
                    <a16:creationId xmlns:a16="http://schemas.microsoft.com/office/drawing/2014/main" id="{68B0B55C-33ED-F360-188E-4E288047229D}"/>
                  </a:ext>
                </a:extLst>
              </p:cNvPr>
              <p:cNvSpPr txBox="1">
                <a:spLocks noRot="1" noChangeAspect="1" noMove="1" noResize="1" noEditPoints="1" noAdjustHandles="1" noChangeArrowheads="1" noChangeShapeType="1" noTextEdit="1"/>
              </p:cNvSpPr>
              <p:nvPr/>
            </p:nvSpPr>
            <p:spPr>
              <a:xfrm>
                <a:off x="4390305" y="2545452"/>
                <a:ext cx="438774"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B09864DB-9BD6-214B-E354-2467220B593D}"/>
                  </a:ext>
                </a:extLst>
              </p:cNvPr>
              <p:cNvSpPr txBox="1"/>
              <p:nvPr/>
            </p:nvSpPr>
            <p:spPr>
              <a:xfrm>
                <a:off x="4349015" y="3460675"/>
                <a:ext cx="43877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𝑡</m:t>
                          </m:r>
                        </m:e>
                        <m:sub>
                          <m:r>
                            <a:rPr lang="en-US" b="0" i="1" dirty="0" smtClean="0">
                              <a:solidFill>
                                <a:schemeClr val="tx1"/>
                              </a:solidFill>
                              <a:latin typeface="Cambria Math" panose="02040503050406030204" pitchFamily="18" charset="0"/>
                            </a:rPr>
                            <m:t>1</m:t>
                          </m:r>
                        </m:sub>
                      </m:sSub>
                    </m:oMath>
                  </m:oMathPara>
                </a14:m>
                <a:endParaRPr lang="en-US" dirty="0">
                  <a:solidFill>
                    <a:schemeClr val="bg1"/>
                  </a:solidFill>
                </a:endParaRPr>
              </a:p>
            </p:txBody>
          </p:sp>
        </mc:Choice>
        <mc:Fallback xmlns="">
          <p:sp>
            <p:nvSpPr>
              <p:cNvPr id="83" name="TextBox 82">
                <a:extLst>
                  <a:ext uri="{FF2B5EF4-FFF2-40B4-BE49-F238E27FC236}">
                    <a16:creationId xmlns:a16="http://schemas.microsoft.com/office/drawing/2014/main" id="{B09864DB-9BD6-214B-E354-2467220B593D}"/>
                  </a:ext>
                </a:extLst>
              </p:cNvPr>
              <p:cNvSpPr txBox="1">
                <a:spLocks noRot="1" noChangeAspect="1" noMove="1" noResize="1" noEditPoints="1" noAdjustHandles="1" noChangeArrowheads="1" noChangeShapeType="1" noTextEdit="1"/>
              </p:cNvSpPr>
              <p:nvPr/>
            </p:nvSpPr>
            <p:spPr>
              <a:xfrm>
                <a:off x="4349015" y="3460675"/>
                <a:ext cx="438774" cy="369332"/>
              </a:xfrm>
              <a:prstGeom prst="rect">
                <a:avLst/>
              </a:prstGeom>
              <a:blipFill>
                <a:blip r:embed="rId7"/>
                <a:stretch>
                  <a:fillRect/>
                </a:stretch>
              </a:blipFill>
            </p:spPr>
            <p:txBody>
              <a:bodyPr/>
              <a:lstStyle/>
              <a:p>
                <a:r>
                  <a:rPr lang="en-US">
                    <a:noFill/>
                  </a:rPr>
                  <a:t> </a:t>
                </a:r>
              </a:p>
            </p:txBody>
          </p:sp>
        </mc:Fallback>
      </mc:AlternateContent>
      <p:cxnSp>
        <p:nvCxnSpPr>
          <p:cNvPr id="85" name="Straight Arrow Connector 84">
            <a:extLst>
              <a:ext uri="{FF2B5EF4-FFF2-40B4-BE49-F238E27FC236}">
                <a16:creationId xmlns:a16="http://schemas.microsoft.com/office/drawing/2014/main" id="{22E6F696-FA6B-6FED-32BF-01000538D830}"/>
              </a:ext>
            </a:extLst>
          </p:cNvPr>
          <p:cNvCxnSpPr/>
          <p:nvPr/>
        </p:nvCxnSpPr>
        <p:spPr>
          <a:xfrm>
            <a:off x="4349015" y="3272278"/>
            <a:ext cx="0" cy="535600"/>
          </a:xfrm>
          <a:prstGeom prst="straightConnector1">
            <a:avLst/>
          </a:prstGeom>
          <a:ln w="190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AF044E0-2109-5455-6F2A-14BE349DB5FF}"/>
              </a:ext>
            </a:extLst>
          </p:cNvPr>
          <p:cNvCxnSpPr/>
          <p:nvPr/>
        </p:nvCxnSpPr>
        <p:spPr>
          <a:xfrm>
            <a:off x="7988583" y="3307151"/>
            <a:ext cx="0" cy="535600"/>
          </a:xfrm>
          <a:prstGeom prst="straightConnector1">
            <a:avLst/>
          </a:prstGeom>
          <a:ln w="190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847FBD3-B4A5-A23D-B131-A2E830042A6E}"/>
              </a:ext>
            </a:extLst>
          </p:cNvPr>
          <p:cNvSpPr/>
          <p:nvPr/>
        </p:nvSpPr>
        <p:spPr>
          <a:xfrm>
            <a:off x="10026232" y="2721462"/>
            <a:ext cx="1438768" cy="334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Ideal case</a:t>
            </a:r>
          </a:p>
        </p:txBody>
      </p:sp>
      <p:sp>
        <p:nvSpPr>
          <p:cNvPr id="89" name="Rectangle 88">
            <a:extLst>
              <a:ext uri="{FF2B5EF4-FFF2-40B4-BE49-F238E27FC236}">
                <a16:creationId xmlns:a16="http://schemas.microsoft.com/office/drawing/2014/main" id="{C386DDFA-8E85-65A8-4C97-C56E70497777}"/>
              </a:ext>
            </a:extLst>
          </p:cNvPr>
          <p:cNvSpPr/>
          <p:nvPr/>
        </p:nvSpPr>
        <p:spPr>
          <a:xfrm>
            <a:off x="10047251" y="4799782"/>
            <a:ext cx="1438768" cy="3342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Late lunch </a:t>
            </a:r>
          </a:p>
        </p:txBody>
      </p:sp>
      <p:cxnSp>
        <p:nvCxnSpPr>
          <p:cNvPr id="90" name="Straight Connector 89">
            <a:extLst>
              <a:ext uri="{FF2B5EF4-FFF2-40B4-BE49-F238E27FC236}">
                <a16:creationId xmlns:a16="http://schemas.microsoft.com/office/drawing/2014/main" id="{B08A8966-C1A9-A5E9-B5EB-531BC8FA0337}"/>
              </a:ext>
            </a:extLst>
          </p:cNvPr>
          <p:cNvCxnSpPr/>
          <p:nvPr/>
        </p:nvCxnSpPr>
        <p:spPr>
          <a:xfrm>
            <a:off x="3560999" y="5020352"/>
            <a:ext cx="0" cy="169933"/>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F38B3FA9-3AA7-5D5F-5251-7AEA37564F9B}"/>
                  </a:ext>
                </a:extLst>
              </p:cNvPr>
              <p:cNvSpPr txBox="1"/>
              <p:nvPr/>
            </p:nvSpPr>
            <p:spPr>
              <a:xfrm>
                <a:off x="3602289" y="4562706"/>
                <a:ext cx="44409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solidFill>
                                <a:schemeClr val="tx1"/>
                              </a:solidFill>
                              <a:latin typeface="Cambria Math" panose="02040503050406030204" pitchFamily="18" charset="0"/>
                            </a:rPr>
                          </m:ctrlPr>
                        </m:sSubPr>
                        <m:e>
                          <m:r>
                            <a:rPr lang="en-US" b="0" i="1" dirty="0" smtClean="0">
                              <a:solidFill>
                                <a:schemeClr val="tx1"/>
                              </a:solidFill>
                              <a:latin typeface="Cambria Math" panose="02040503050406030204" pitchFamily="18" charset="0"/>
                            </a:rPr>
                            <m:t>𝑡</m:t>
                          </m:r>
                        </m:e>
                        <m:sub>
                          <m:r>
                            <a:rPr lang="en-US" b="0" i="1" dirty="0" smtClean="0">
                              <a:solidFill>
                                <a:schemeClr val="tx1"/>
                              </a:solidFill>
                              <a:latin typeface="Cambria Math" panose="02040503050406030204" pitchFamily="18" charset="0"/>
                            </a:rPr>
                            <m:t>0</m:t>
                          </m:r>
                        </m:sub>
                      </m:sSub>
                    </m:oMath>
                  </m:oMathPara>
                </a14:m>
                <a:endParaRPr lang="en-US" dirty="0">
                  <a:solidFill>
                    <a:schemeClr val="tx1"/>
                  </a:solidFill>
                </a:endParaRPr>
              </a:p>
            </p:txBody>
          </p:sp>
        </mc:Choice>
        <mc:Fallback xmlns="">
          <p:sp>
            <p:nvSpPr>
              <p:cNvPr id="91" name="TextBox 90">
                <a:extLst>
                  <a:ext uri="{FF2B5EF4-FFF2-40B4-BE49-F238E27FC236}">
                    <a16:creationId xmlns:a16="http://schemas.microsoft.com/office/drawing/2014/main" id="{F38B3FA9-3AA7-5D5F-5251-7AEA37564F9B}"/>
                  </a:ext>
                </a:extLst>
              </p:cNvPr>
              <p:cNvSpPr txBox="1">
                <a:spLocks noRot="1" noChangeAspect="1" noMove="1" noResize="1" noEditPoints="1" noAdjustHandles="1" noChangeArrowheads="1" noChangeShapeType="1" noTextEdit="1"/>
              </p:cNvSpPr>
              <p:nvPr/>
            </p:nvSpPr>
            <p:spPr>
              <a:xfrm>
                <a:off x="3602289" y="4562706"/>
                <a:ext cx="444096" cy="369332"/>
              </a:xfrm>
              <a:prstGeom prst="rect">
                <a:avLst/>
              </a:prstGeom>
              <a:blipFill>
                <a:blip r:embed="rId8"/>
                <a:stretch>
                  <a:fillRect/>
                </a:stretch>
              </a:blipFill>
            </p:spPr>
            <p:txBody>
              <a:bodyPr/>
              <a:lstStyle/>
              <a:p>
                <a:r>
                  <a:rPr lang="en-US">
                    <a:noFill/>
                  </a:rPr>
                  <a:t> </a:t>
                </a:r>
              </a:p>
            </p:txBody>
          </p:sp>
        </mc:Fallback>
      </mc:AlternateContent>
      <p:cxnSp>
        <p:nvCxnSpPr>
          <p:cNvPr id="93" name="Straight Connector 92">
            <a:extLst>
              <a:ext uri="{FF2B5EF4-FFF2-40B4-BE49-F238E27FC236}">
                <a16:creationId xmlns:a16="http://schemas.microsoft.com/office/drawing/2014/main" id="{D8D978CB-3C3E-7738-10C1-72D330B11403}"/>
              </a:ext>
            </a:extLst>
          </p:cNvPr>
          <p:cNvCxnSpPr>
            <a:cxnSpLocks/>
          </p:cNvCxnSpPr>
          <p:nvPr/>
        </p:nvCxnSpPr>
        <p:spPr>
          <a:xfrm>
            <a:off x="2372544" y="5210267"/>
            <a:ext cx="11884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Arc 95">
            <a:extLst>
              <a:ext uri="{FF2B5EF4-FFF2-40B4-BE49-F238E27FC236}">
                <a16:creationId xmlns:a16="http://schemas.microsoft.com/office/drawing/2014/main" id="{673A4529-0F06-21AF-F131-C33467894A11}"/>
              </a:ext>
            </a:extLst>
          </p:cNvPr>
          <p:cNvSpPr/>
          <p:nvPr/>
        </p:nvSpPr>
        <p:spPr>
          <a:xfrm rot="12859224">
            <a:off x="2130769" y="4949949"/>
            <a:ext cx="981795" cy="1249596"/>
          </a:xfrm>
          <a:prstGeom prst="arc">
            <a:avLst>
              <a:gd name="adj1" fmla="val 15511667"/>
              <a:gd name="adj2" fmla="val 851919"/>
            </a:avLst>
          </a:prstGeom>
          <a:ln w="19050">
            <a:solidFill>
              <a:schemeClr val="bg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Arrow Connector 96">
            <a:extLst>
              <a:ext uri="{FF2B5EF4-FFF2-40B4-BE49-F238E27FC236}">
                <a16:creationId xmlns:a16="http://schemas.microsoft.com/office/drawing/2014/main" id="{7B1514EA-6775-6993-57B1-F409BA680DD0}"/>
              </a:ext>
            </a:extLst>
          </p:cNvPr>
          <p:cNvCxnSpPr>
            <a:cxnSpLocks/>
          </p:cNvCxnSpPr>
          <p:nvPr/>
        </p:nvCxnSpPr>
        <p:spPr>
          <a:xfrm flipH="1">
            <a:off x="2480783" y="5296389"/>
            <a:ext cx="228516" cy="649813"/>
          </a:xfrm>
          <a:prstGeom prst="straightConnector1">
            <a:avLst/>
          </a:prstGeom>
          <a:ln w="190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586B7AE8-E6EC-CA33-FA2C-789132B2E4E9}"/>
              </a:ext>
            </a:extLst>
          </p:cNvPr>
          <p:cNvCxnSpPr>
            <a:cxnSpLocks/>
          </p:cNvCxnSpPr>
          <p:nvPr/>
        </p:nvCxnSpPr>
        <p:spPr>
          <a:xfrm flipH="1">
            <a:off x="2500224" y="5297953"/>
            <a:ext cx="1002642" cy="751300"/>
          </a:xfrm>
          <a:prstGeom prst="straightConnector1">
            <a:avLst/>
          </a:prstGeom>
          <a:ln w="190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6" name="Rectangle 105">
                <a:extLst>
                  <a:ext uri="{FF2B5EF4-FFF2-40B4-BE49-F238E27FC236}">
                    <a16:creationId xmlns:a16="http://schemas.microsoft.com/office/drawing/2014/main" id="{2316F25F-7E87-C858-485A-38E9F2C56B18}"/>
                  </a:ext>
                </a:extLst>
              </p:cNvPr>
              <p:cNvSpPr/>
              <p:nvPr/>
            </p:nvSpPr>
            <p:spPr>
              <a:xfrm>
                <a:off x="10026232" y="3540888"/>
                <a:ext cx="1438768" cy="570654"/>
              </a:xfrm>
              <a:prstGeom prst="rect">
                <a:avLst/>
              </a:prstGeom>
              <a:solidFill>
                <a:schemeClr val="accent2">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0" i="1" dirty="0">
                    <a:solidFill>
                      <a:schemeClr val="tx1"/>
                    </a:solidFill>
                    <a:latin typeface="Cambria Math" panose="02040503050406030204" pitchFamily="18" charset="0"/>
                  </a:rPr>
                  <a:t>0=0</a:t>
                </a:r>
              </a:p>
              <a:p>
                <a:pPr algn="ct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ea typeface="Cambria Math" panose="02040503050406030204" pitchFamily="18" charset="0"/>
                        </a:rPr>
                        <m:t>𝛾</m:t>
                      </m:r>
                      <m:d>
                        <m:dPr>
                          <m:ctrlPr>
                            <a:rPr lang="en-US" b="0" i="1" smtClean="0">
                              <a:solidFill>
                                <a:schemeClr val="tx1"/>
                              </a:solidFill>
                              <a:latin typeface="Cambria Math" panose="02040503050406030204" pitchFamily="18" charset="0"/>
                              <a:ea typeface="Cambria Math" panose="02040503050406030204" pitchFamily="18" charset="0"/>
                            </a:rPr>
                          </m:ctrlPr>
                        </m:dPr>
                        <m:e>
                          <m:r>
                            <a:rPr lang="en-US" b="0" i="1" smtClean="0">
                              <a:solidFill>
                                <a:schemeClr val="tx1"/>
                              </a:solidFill>
                              <a:latin typeface="Cambria Math" panose="02040503050406030204" pitchFamily="18" charset="0"/>
                              <a:ea typeface="Cambria Math" panose="02040503050406030204" pitchFamily="18" charset="0"/>
                            </a:rPr>
                            <m:t>𝑡</m:t>
                          </m:r>
                        </m:e>
                      </m:d>
                      <m:r>
                        <a:rPr lang="en-US" b="0" i="1" smtClean="0">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𝑡</m:t>
                      </m:r>
                    </m:oMath>
                  </m:oMathPara>
                </a14:m>
                <a:endParaRPr lang="en-US" dirty="0">
                  <a:solidFill>
                    <a:schemeClr val="tx1"/>
                  </a:solidFill>
                </a:endParaRPr>
              </a:p>
            </p:txBody>
          </p:sp>
        </mc:Choice>
        <mc:Fallback xmlns="">
          <p:sp>
            <p:nvSpPr>
              <p:cNvPr id="106" name="Rectangle 105">
                <a:extLst>
                  <a:ext uri="{FF2B5EF4-FFF2-40B4-BE49-F238E27FC236}">
                    <a16:creationId xmlns:a16="http://schemas.microsoft.com/office/drawing/2014/main" id="{2316F25F-7E87-C858-485A-38E9F2C56B18}"/>
                  </a:ext>
                </a:extLst>
              </p:cNvPr>
              <p:cNvSpPr>
                <a:spLocks noRot="1" noChangeAspect="1" noMove="1" noResize="1" noEditPoints="1" noAdjustHandles="1" noChangeArrowheads="1" noChangeShapeType="1" noTextEdit="1"/>
              </p:cNvSpPr>
              <p:nvPr/>
            </p:nvSpPr>
            <p:spPr>
              <a:xfrm>
                <a:off x="10026232" y="3540888"/>
                <a:ext cx="1438768" cy="570654"/>
              </a:xfrm>
              <a:prstGeom prst="rect">
                <a:avLst/>
              </a:prstGeom>
              <a:blipFill>
                <a:blip r:embed="rId9"/>
                <a:stretch>
                  <a:fillRect t="-6250" b="-10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CF5346AF-F89E-F3B4-E8D5-943911B23FFC}"/>
                  </a:ext>
                </a:extLst>
              </p:cNvPr>
              <p:cNvSpPr/>
              <p:nvPr/>
            </p:nvSpPr>
            <p:spPr>
              <a:xfrm>
                <a:off x="10026232" y="5817085"/>
                <a:ext cx="1438768" cy="550449"/>
              </a:xfrm>
              <a:prstGeom prst="rect">
                <a:avLst/>
              </a:prstGeom>
              <a:solidFill>
                <a:schemeClr val="accent2">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𝛾</m:t>
                      </m:r>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𝜏</m:t>
                          </m:r>
                        </m:e>
                      </m:d>
                      <m:r>
                        <a:rPr lang="en-US" i="1">
                          <a:solidFill>
                            <a:schemeClr val="tx1"/>
                          </a:solidFill>
                          <a:latin typeface="Cambria Math" panose="02040503050406030204" pitchFamily="18" charset="0"/>
                          <a:ea typeface="Cambria Math" panose="02040503050406030204" pitchFamily="18" charset="0"/>
                        </a:rPr>
                        <m:t>=0</m:t>
                      </m:r>
                    </m:oMath>
                  </m:oMathPara>
                </a14:m>
                <a:endParaRPr lang="en-US" dirty="0">
                  <a:solidFill>
                    <a:schemeClr val="tx1"/>
                  </a:solidFill>
                </a:endParaRPr>
              </a:p>
              <a:p>
                <a:pPr algn="ct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𝜏</m:t>
                    </m:r>
                    <m:r>
                      <a:rPr lang="en-US" i="1" smtClean="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rPr>
                  <a:t> </a:t>
                </a:r>
                <a14:m>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𝑡</m:t>
                        </m:r>
                      </m:e>
                      <m:sub>
                        <m:r>
                          <a:rPr lang="en-US" i="1" dirty="0">
                            <a:solidFill>
                              <a:schemeClr val="tx1"/>
                            </a:solidFill>
                            <a:latin typeface="Cambria Math" panose="02040503050406030204" pitchFamily="18" charset="0"/>
                          </a:rPr>
                          <m:t>0</m:t>
                        </m:r>
                      </m:sub>
                    </m:sSub>
                  </m:oMath>
                </a14:m>
                <a:endParaRPr lang="en-US" dirty="0">
                  <a:solidFill>
                    <a:schemeClr val="tx1"/>
                  </a:solidFill>
                </a:endParaRPr>
              </a:p>
            </p:txBody>
          </p:sp>
        </mc:Choice>
        <mc:Fallback xmlns="">
          <p:sp>
            <p:nvSpPr>
              <p:cNvPr id="107" name="Rectangle 106">
                <a:extLst>
                  <a:ext uri="{FF2B5EF4-FFF2-40B4-BE49-F238E27FC236}">
                    <a16:creationId xmlns:a16="http://schemas.microsoft.com/office/drawing/2014/main" id="{CF5346AF-F89E-F3B4-E8D5-943911B23FFC}"/>
                  </a:ext>
                </a:extLst>
              </p:cNvPr>
              <p:cNvSpPr>
                <a:spLocks noRot="1" noChangeAspect="1" noMove="1" noResize="1" noEditPoints="1" noAdjustHandles="1" noChangeArrowheads="1" noChangeShapeType="1" noTextEdit="1"/>
              </p:cNvSpPr>
              <p:nvPr/>
            </p:nvSpPr>
            <p:spPr>
              <a:xfrm>
                <a:off x="10026232" y="5817085"/>
                <a:ext cx="1438768" cy="550449"/>
              </a:xfrm>
              <a:prstGeom prst="rect">
                <a:avLst/>
              </a:prstGeom>
              <a:blipFill>
                <a:blip r:embed="rId10"/>
                <a:stretch>
                  <a:fillRect b="-4255"/>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F8B475B4-20A2-06F6-D9E4-9BF7C177D6F1}"/>
              </a:ext>
            </a:extLst>
          </p:cNvPr>
          <p:cNvCxnSpPr>
            <a:cxnSpLocks/>
          </p:cNvCxnSpPr>
          <p:nvPr/>
        </p:nvCxnSpPr>
        <p:spPr>
          <a:xfrm flipV="1">
            <a:off x="0" y="9862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2856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F596B-E5C6-5248-BB44-D436F7739A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B338D-587D-DE33-9BDA-55357106D9AD}"/>
              </a:ext>
            </a:extLst>
          </p:cNvPr>
          <p:cNvSpPr>
            <a:spLocks noGrp="1"/>
          </p:cNvSpPr>
          <p:nvPr>
            <p:ph type="title"/>
          </p:nvPr>
        </p:nvSpPr>
        <p:spPr>
          <a:xfrm>
            <a:off x="713276" y="-312039"/>
            <a:ext cx="9905998" cy="1478570"/>
          </a:xfrm>
        </p:spPr>
        <p:txBody>
          <a:bodyPr vert="horz" lIns="91440" tIns="45720" rIns="91440" bIns="45720" rtlCol="0" anchor="ctr">
            <a:normAutofit/>
          </a:bodyPr>
          <a:lstStyle/>
          <a:p>
            <a:pPr algn="ctr"/>
            <a:r>
              <a:rPr lang="en-US" b="1" dirty="0">
                <a:latin typeface="+mj-lt"/>
              </a:rPr>
              <a:t>Virtual Time</a:t>
            </a:r>
          </a:p>
        </p:txBody>
      </p:sp>
      <p:sp>
        <p:nvSpPr>
          <p:cNvPr id="8" name="Rectangle 7">
            <a:extLst>
              <a:ext uri="{FF2B5EF4-FFF2-40B4-BE49-F238E27FC236}">
                <a16:creationId xmlns:a16="http://schemas.microsoft.com/office/drawing/2014/main" id="{461FD762-22C1-9C40-562A-1AF5CC6688D4}"/>
              </a:ext>
            </a:extLst>
          </p:cNvPr>
          <p:cNvSpPr/>
          <p:nvPr/>
        </p:nvSpPr>
        <p:spPr>
          <a:xfrm>
            <a:off x="267539" y="1023012"/>
            <a:ext cx="11656921" cy="10310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Virtual time: </a:t>
            </a:r>
            <a:r>
              <a:rPr lang="en-US" sz="2800" dirty="0"/>
              <a:t>For each UAV, for each desired trajectory, we define virtual time</a:t>
            </a:r>
            <a:endParaRPr lang="en-US" sz="2800" b="1" dirty="0">
              <a:solidFill>
                <a:srgbClr val="000000"/>
              </a:solidFill>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AF9D458-C013-9ACD-3AD6-0167C997C54B}"/>
                  </a:ext>
                </a:extLst>
              </p:cNvPr>
              <p:cNvSpPr/>
              <p:nvPr/>
            </p:nvSpPr>
            <p:spPr>
              <a:xfrm>
                <a:off x="267538" y="1866132"/>
                <a:ext cx="11656921" cy="7670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The virtual time maps actual (clock) time, </a:t>
                </a:r>
                <a14:m>
                  <m:oMath xmlns:m="http://schemas.openxmlformats.org/officeDocument/2006/math">
                    <m:r>
                      <a:rPr lang="en-US" sz="2800" b="0" i="1" smtClean="0">
                        <a:latin typeface="Cambria Math" panose="02040503050406030204" pitchFamily="18" charset="0"/>
                      </a:rPr>
                      <m:t>𝑡</m:t>
                    </m:r>
                  </m:oMath>
                </a14:m>
                <a:r>
                  <a:rPr lang="en-US" sz="2800" dirty="0"/>
                  <a:t>, to mission planning time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𝑑</m:t>
                        </m:r>
                      </m:sub>
                    </m:sSub>
                  </m:oMath>
                </a14:m>
                <a:r>
                  <a:rPr lang="en-US" sz="2800" dirty="0"/>
                  <a:t>.</a:t>
                </a:r>
                <a:endParaRPr lang="en-US" sz="2800" b="1" dirty="0">
                  <a:solidFill>
                    <a:srgbClr val="000000"/>
                  </a:solidFill>
                </a:endParaRPr>
              </a:p>
            </p:txBody>
          </p:sp>
        </mc:Choice>
        <mc:Fallback xmlns="">
          <p:sp>
            <p:nvSpPr>
              <p:cNvPr id="21" name="Rectangle 20">
                <a:extLst>
                  <a:ext uri="{FF2B5EF4-FFF2-40B4-BE49-F238E27FC236}">
                    <a16:creationId xmlns:a16="http://schemas.microsoft.com/office/drawing/2014/main" id="{9AF9D458-C013-9ACD-3AD6-0167C997C54B}"/>
                  </a:ext>
                </a:extLst>
              </p:cNvPr>
              <p:cNvSpPr>
                <a:spLocks noRot="1" noChangeAspect="1" noMove="1" noResize="1" noEditPoints="1" noAdjustHandles="1" noChangeArrowheads="1" noChangeShapeType="1" noTextEdit="1"/>
              </p:cNvSpPr>
              <p:nvPr/>
            </p:nvSpPr>
            <p:spPr>
              <a:xfrm>
                <a:off x="267538" y="1866132"/>
                <a:ext cx="11656921" cy="767082"/>
              </a:xfrm>
              <a:prstGeom prst="rect">
                <a:avLst/>
              </a:prstGeom>
              <a:blipFill>
                <a:blip r:embed="rId3"/>
                <a:stretch>
                  <a:fillRect l="-980" b="-4839"/>
                </a:stretch>
              </a:blipFill>
              <a:ln>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73C84578-559D-30A0-78F7-435729C4F4E3}"/>
              </a:ext>
            </a:extLst>
          </p:cNvPr>
          <p:cNvPicPr>
            <a:picLocks noChangeAspect="1"/>
          </p:cNvPicPr>
          <p:nvPr/>
        </p:nvPicPr>
        <p:blipFill>
          <a:blip r:embed="rId4"/>
          <a:stretch>
            <a:fillRect/>
          </a:stretch>
        </p:blipFill>
        <p:spPr>
          <a:xfrm>
            <a:off x="1513840" y="1555954"/>
            <a:ext cx="360680" cy="428308"/>
          </a:xfrm>
          <a:prstGeom prst="rect">
            <a:avLst/>
          </a:prstGeom>
        </p:spPr>
      </p:pic>
      <p:pic>
        <p:nvPicPr>
          <p:cNvPr id="7" name="Picture 6" descr="A black arrows and a plus&#10;&#10;Description automatically generated with medium confidence">
            <a:extLst>
              <a:ext uri="{FF2B5EF4-FFF2-40B4-BE49-F238E27FC236}">
                <a16:creationId xmlns:a16="http://schemas.microsoft.com/office/drawing/2014/main" id="{303C0FBC-7525-3351-CBE7-0D1BD7F40E57}"/>
              </a:ext>
            </a:extLst>
          </p:cNvPr>
          <p:cNvPicPr>
            <a:picLocks noChangeAspect="1"/>
          </p:cNvPicPr>
          <p:nvPr/>
        </p:nvPicPr>
        <p:blipFill>
          <a:blip r:embed="rId5"/>
          <a:stretch>
            <a:fillRect/>
          </a:stretch>
        </p:blipFill>
        <p:spPr>
          <a:xfrm>
            <a:off x="3358051" y="1511057"/>
            <a:ext cx="2539830" cy="612281"/>
          </a:xfrm>
          <a:prstGeom prst="rect">
            <a:avLst/>
          </a:prstGeom>
        </p:spPr>
      </p:pic>
      <p:sp>
        <p:nvSpPr>
          <p:cNvPr id="11" name="Freeform 10">
            <a:extLst>
              <a:ext uri="{FF2B5EF4-FFF2-40B4-BE49-F238E27FC236}">
                <a16:creationId xmlns:a16="http://schemas.microsoft.com/office/drawing/2014/main" id="{4CD9915F-4367-BD53-DD39-AC5B99692C48}"/>
              </a:ext>
            </a:extLst>
          </p:cNvPr>
          <p:cNvSpPr/>
          <p:nvPr/>
        </p:nvSpPr>
        <p:spPr>
          <a:xfrm>
            <a:off x="2264949" y="3197701"/>
            <a:ext cx="3754171" cy="1387142"/>
          </a:xfrm>
          <a:custGeom>
            <a:avLst/>
            <a:gdLst>
              <a:gd name="connsiteX0" fmla="*/ 0 w 3754171"/>
              <a:gd name="connsiteY0" fmla="*/ 1341422 h 1387142"/>
              <a:gd name="connsiteX1" fmla="*/ 640080 w 3754171"/>
              <a:gd name="connsiteY1" fmla="*/ 302 h 1387142"/>
              <a:gd name="connsiteX2" fmla="*/ 2240280 w 3754171"/>
              <a:gd name="connsiteY2" fmla="*/ 1219502 h 1387142"/>
              <a:gd name="connsiteX3" fmla="*/ 3627120 w 3754171"/>
              <a:gd name="connsiteY3" fmla="*/ 1371902 h 1387142"/>
              <a:gd name="connsiteX4" fmla="*/ 3703320 w 3754171"/>
              <a:gd name="connsiteY4" fmla="*/ 1371902 h 1387142"/>
              <a:gd name="connsiteX5" fmla="*/ 3733800 w 3754171"/>
              <a:gd name="connsiteY5" fmla="*/ 1387142 h 138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171" h="1387142">
                <a:moveTo>
                  <a:pt x="0" y="1341422"/>
                </a:moveTo>
                <a:cubicBezTo>
                  <a:pt x="133350" y="681022"/>
                  <a:pt x="266700" y="20622"/>
                  <a:pt x="640080" y="302"/>
                </a:cubicBezTo>
                <a:cubicBezTo>
                  <a:pt x="1013460" y="-20018"/>
                  <a:pt x="1742440" y="990902"/>
                  <a:pt x="2240280" y="1219502"/>
                </a:cubicBezTo>
                <a:cubicBezTo>
                  <a:pt x="2738120" y="1448102"/>
                  <a:pt x="3383280" y="1346502"/>
                  <a:pt x="3627120" y="1371902"/>
                </a:cubicBezTo>
                <a:cubicBezTo>
                  <a:pt x="3870960" y="1397302"/>
                  <a:pt x="3685540" y="1369362"/>
                  <a:pt x="3703320" y="1371902"/>
                </a:cubicBezTo>
                <a:cubicBezTo>
                  <a:pt x="3721100" y="1374442"/>
                  <a:pt x="3727450" y="1380792"/>
                  <a:pt x="3733800" y="138714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98FC33AF-47E2-0FD0-D8B5-229A62239624}"/>
              </a:ext>
            </a:extLst>
          </p:cNvPr>
          <p:cNvSpPr/>
          <p:nvPr/>
        </p:nvSpPr>
        <p:spPr>
          <a:xfrm>
            <a:off x="2264949" y="4621269"/>
            <a:ext cx="3754171" cy="1387142"/>
          </a:xfrm>
          <a:custGeom>
            <a:avLst/>
            <a:gdLst>
              <a:gd name="connsiteX0" fmla="*/ 0 w 3754171"/>
              <a:gd name="connsiteY0" fmla="*/ 1341422 h 1387142"/>
              <a:gd name="connsiteX1" fmla="*/ 640080 w 3754171"/>
              <a:gd name="connsiteY1" fmla="*/ 302 h 1387142"/>
              <a:gd name="connsiteX2" fmla="*/ 2240280 w 3754171"/>
              <a:gd name="connsiteY2" fmla="*/ 1219502 h 1387142"/>
              <a:gd name="connsiteX3" fmla="*/ 3627120 w 3754171"/>
              <a:gd name="connsiteY3" fmla="*/ 1371902 h 1387142"/>
              <a:gd name="connsiteX4" fmla="*/ 3703320 w 3754171"/>
              <a:gd name="connsiteY4" fmla="*/ 1371902 h 1387142"/>
              <a:gd name="connsiteX5" fmla="*/ 3733800 w 3754171"/>
              <a:gd name="connsiteY5" fmla="*/ 1387142 h 138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171" h="1387142">
                <a:moveTo>
                  <a:pt x="0" y="1341422"/>
                </a:moveTo>
                <a:cubicBezTo>
                  <a:pt x="133350" y="681022"/>
                  <a:pt x="266700" y="20622"/>
                  <a:pt x="640080" y="302"/>
                </a:cubicBezTo>
                <a:cubicBezTo>
                  <a:pt x="1013460" y="-20018"/>
                  <a:pt x="1742440" y="990902"/>
                  <a:pt x="2240280" y="1219502"/>
                </a:cubicBezTo>
                <a:cubicBezTo>
                  <a:pt x="2738120" y="1448102"/>
                  <a:pt x="3383280" y="1346502"/>
                  <a:pt x="3627120" y="1371902"/>
                </a:cubicBezTo>
                <a:cubicBezTo>
                  <a:pt x="3870960" y="1397302"/>
                  <a:pt x="3685540" y="1369362"/>
                  <a:pt x="3703320" y="1371902"/>
                </a:cubicBezTo>
                <a:cubicBezTo>
                  <a:pt x="3721100" y="1374442"/>
                  <a:pt x="3727450" y="1380792"/>
                  <a:pt x="3733800" y="138714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7C6202C-9A44-EF72-2DF0-1D4547611C2F}"/>
              </a:ext>
            </a:extLst>
          </p:cNvPr>
          <p:cNvSpPr/>
          <p:nvPr/>
        </p:nvSpPr>
        <p:spPr>
          <a:xfrm>
            <a:off x="7278909" y="3203513"/>
            <a:ext cx="3754171" cy="1387142"/>
          </a:xfrm>
          <a:custGeom>
            <a:avLst/>
            <a:gdLst>
              <a:gd name="connsiteX0" fmla="*/ 0 w 3754171"/>
              <a:gd name="connsiteY0" fmla="*/ 1341422 h 1387142"/>
              <a:gd name="connsiteX1" fmla="*/ 640080 w 3754171"/>
              <a:gd name="connsiteY1" fmla="*/ 302 h 1387142"/>
              <a:gd name="connsiteX2" fmla="*/ 2240280 w 3754171"/>
              <a:gd name="connsiteY2" fmla="*/ 1219502 h 1387142"/>
              <a:gd name="connsiteX3" fmla="*/ 3627120 w 3754171"/>
              <a:gd name="connsiteY3" fmla="*/ 1371902 h 1387142"/>
              <a:gd name="connsiteX4" fmla="*/ 3703320 w 3754171"/>
              <a:gd name="connsiteY4" fmla="*/ 1371902 h 1387142"/>
              <a:gd name="connsiteX5" fmla="*/ 3733800 w 3754171"/>
              <a:gd name="connsiteY5" fmla="*/ 1387142 h 138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171" h="1387142">
                <a:moveTo>
                  <a:pt x="0" y="1341422"/>
                </a:moveTo>
                <a:cubicBezTo>
                  <a:pt x="133350" y="681022"/>
                  <a:pt x="266700" y="20622"/>
                  <a:pt x="640080" y="302"/>
                </a:cubicBezTo>
                <a:cubicBezTo>
                  <a:pt x="1013460" y="-20018"/>
                  <a:pt x="1742440" y="990902"/>
                  <a:pt x="2240280" y="1219502"/>
                </a:cubicBezTo>
                <a:cubicBezTo>
                  <a:pt x="2738120" y="1448102"/>
                  <a:pt x="3383280" y="1346502"/>
                  <a:pt x="3627120" y="1371902"/>
                </a:cubicBezTo>
                <a:cubicBezTo>
                  <a:pt x="3870960" y="1397302"/>
                  <a:pt x="3685540" y="1369362"/>
                  <a:pt x="3703320" y="1371902"/>
                </a:cubicBezTo>
                <a:cubicBezTo>
                  <a:pt x="3721100" y="1374442"/>
                  <a:pt x="3727450" y="1380792"/>
                  <a:pt x="3733800" y="138714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75B2D855-A954-CCEC-507E-3CC7F1AC4C51}"/>
              </a:ext>
            </a:extLst>
          </p:cNvPr>
          <p:cNvSpPr/>
          <p:nvPr/>
        </p:nvSpPr>
        <p:spPr>
          <a:xfrm>
            <a:off x="7278909" y="4627081"/>
            <a:ext cx="3754171" cy="1387142"/>
          </a:xfrm>
          <a:custGeom>
            <a:avLst/>
            <a:gdLst>
              <a:gd name="connsiteX0" fmla="*/ 0 w 3754171"/>
              <a:gd name="connsiteY0" fmla="*/ 1341422 h 1387142"/>
              <a:gd name="connsiteX1" fmla="*/ 640080 w 3754171"/>
              <a:gd name="connsiteY1" fmla="*/ 302 h 1387142"/>
              <a:gd name="connsiteX2" fmla="*/ 2240280 w 3754171"/>
              <a:gd name="connsiteY2" fmla="*/ 1219502 h 1387142"/>
              <a:gd name="connsiteX3" fmla="*/ 3627120 w 3754171"/>
              <a:gd name="connsiteY3" fmla="*/ 1371902 h 1387142"/>
              <a:gd name="connsiteX4" fmla="*/ 3703320 w 3754171"/>
              <a:gd name="connsiteY4" fmla="*/ 1371902 h 1387142"/>
              <a:gd name="connsiteX5" fmla="*/ 3733800 w 3754171"/>
              <a:gd name="connsiteY5" fmla="*/ 1387142 h 1387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4171" h="1387142">
                <a:moveTo>
                  <a:pt x="0" y="1341422"/>
                </a:moveTo>
                <a:cubicBezTo>
                  <a:pt x="133350" y="681022"/>
                  <a:pt x="266700" y="20622"/>
                  <a:pt x="640080" y="302"/>
                </a:cubicBezTo>
                <a:cubicBezTo>
                  <a:pt x="1013460" y="-20018"/>
                  <a:pt x="1742440" y="990902"/>
                  <a:pt x="2240280" y="1219502"/>
                </a:cubicBezTo>
                <a:cubicBezTo>
                  <a:pt x="2738120" y="1448102"/>
                  <a:pt x="3383280" y="1346502"/>
                  <a:pt x="3627120" y="1371902"/>
                </a:cubicBezTo>
                <a:cubicBezTo>
                  <a:pt x="3870960" y="1397302"/>
                  <a:pt x="3685540" y="1369362"/>
                  <a:pt x="3703320" y="1371902"/>
                </a:cubicBezTo>
                <a:cubicBezTo>
                  <a:pt x="3721100" y="1374442"/>
                  <a:pt x="3727450" y="1380792"/>
                  <a:pt x="3733800" y="1387142"/>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79E224C-7265-B1EB-4FA2-3633CA2C58A4}"/>
                  </a:ext>
                </a:extLst>
              </p:cNvPr>
              <p:cNvSpPr/>
              <p:nvPr/>
            </p:nvSpPr>
            <p:spPr>
              <a:xfrm>
                <a:off x="2090313" y="2548749"/>
                <a:ext cx="3458548" cy="48216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bg1"/>
                  </a:solidFill>
                </a:endParaRPr>
              </a:p>
              <a:p>
                <a:pPr algn="ctr"/>
                <a:r>
                  <a:rPr lang="en-US" dirty="0">
                    <a:ln>
                      <a:solidFill>
                        <a:sysClr val="windowText" lastClr="000000"/>
                      </a:solidFill>
                    </a:ln>
                    <a:solidFill>
                      <a:schemeClr val="bg1"/>
                    </a:solidFill>
                  </a:rPr>
                  <a:t>Ideal case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ea typeface="Cambria Math" panose="02040503050406030204" pitchFamily="18" charset="0"/>
                          </a:rPr>
                          <m:t>𝛾</m:t>
                        </m:r>
                      </m:e>
                      <m:sub>
                        <m:r>
                          <a:rPr lang="en-US" sz="1800" b="0" i="1" smtClean="0">
                            <a:solidFill>
                              <a:schemeClr val="tx1"/>
                            </a:solidFill>
                            <a:latin typeface="Cambria Math" panose="02040503050406030204" pitchFamily="18" charset="0"/>
                          </a:rPr>
                          <m:t>𝑖</m:t>
                        </m:r>
                      </m:sub>
                    </m:sSub>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𝑡</m:t>
                        </m:r>
                      </m:e>
                    </m:d>
                    <m:r>
                      <a:rPr lang="en-US" sz="1800" b="0" i="1" smtClean="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𝑡</m:t>
                        </m:r>
                      </m:e>
                      <m:sub>
                        <m:r>
                          <a:rPr lang="en-US" sz="1800" i="1">
                            <a:solidFill>
                              <a:schemeClr val="tx1"/>
                            </a:solidFill>
                            <a:latin typeface="Cambria Math" panose="02040503050406030204" pitchFamily="18" charset="0"/>
                          </a:rPr>
                          <m:t>𝑑</m:t>
                        </m:r>
                      </m:sub>
                    </m:sSub>
                    <m:r>
                      <a:rPr lang="en-US" sz="1800" b="0" i="1" smtClean="0">
                        <a:solidFill>
                          <a:schemeClr val="tx1"/>
                        </a:solidFill>
                        <a:latin typeface="Cambria Math" panose="02040503050406030204" pitchFamily="18" charset="0"/>
                      </a:rPr>
                      <m:t>=</m:t>
                    </m:r>
                    <m:r>
                      <a:rPr lang="en-US" sz="1800" b="0" i="1" smtClean="0">
                        <a:solidFill>
                          <a:schemeClr val="tx1"/>
                        </a:solidFill>
                        <a:latin typeface="Cambria Math" panose="02040503050406030204" pitchFamily="18" charset="0"/>
                      </a:rPr>
                      <m:t>𝑡</m:t>
                    </m:r>
                  </m:oMath>
                </a14:m>
                <a:endParaRPr lang="en-US" sz="1800" dirty="0">
                  <a:solidFill>
                    <a:schemeClr val="tx1"/>
                  </a:solidFill>
                </a:endParaRPr>
              </a:p>
              <a:p>
                <a:pPr algn="ctr"/>
                <a:r>
                  <a:rPr lang="en-US" dirty="0">
                    <a:ln>
                      <a:solidFill>
                        <a:sysClr val="windowText" lastClr="000000"/>
                      </a:solidFill>
                    </a:ln>
                    <a:solidFill>
                      <a:schemeClr val="bg1"/>
                    </a:solidFill>
                  </a:rPr>
                  <a:t>  </a:t>
                </a:r>
              </a:p>
            </p:txBody>
          </p:sp>
        </mc:Choice>
        <mc:Fallback xmlns="">
          <p:sp>
            <p:nvSpPr>
              <p:cNvPr id="16" name="Rectangle 15">
                <a:extLst>
                  <a:ext uri="{FF2B5EF4-FFF2-40B4-BE49-F238E27FC236}">
                    <a16:creationId xmlns:a16="http://schemas.microsoft.com/office/drawing/2014/main" id="{779E224C-7265-B1EB-4FA2-3633CA2C58A4}"/>
                  </a:ext>
                </a:extLst>
              </p:cNvPr>
              <p:cNvSpPr>
                <a:spLocks noRot="1" noChangeAspect="1" noMove="1" noResize="1" noEditPoints="1" noAdjustHandles="1" noChangeArrowheads="1" noChangeShapeType="1" noTextEdit="1"/>
              </p:cNvSpPr>
              <p:nvPr/>
            </p:nvSpPr>
            <p:spPr>
              <a:xfrm>
                <a:off x="2090313" y="2548749"/>
                <a:ext cx="3458548" cy="48216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813410F-E18B-92DA-30A0-FEBEAC01DB01}"/>
                  </a:ext>
                </a:extLst>
              </p:cNvPr>
              <p:cNvSpPr/>
              <p:nvPr/>
            </p:nvSpPr>
            <p:spPr>
              <a:xfrm>
                <a:off x="7007386" y="2564679"/>
                <a:ext cx="3458548" cy="482161"/>
              </a:xfrm>
              <a:prstGeom prst="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solidFill>
                    <a:schemeClr val="bg1"/>
                  </a:solidFill>
                </a:endParaRPr>
              </a:p>
              <a:p>
                <a:pPr algn="ctr"/>
                <a:r>
                  <a:rPr lang="en-US" dirty="0">
                    <a:ln>
                      <a:solidFill>
                        <a:sysClr val="windowText" lastClr="000000"/>
                      </a:solidFill>
                    </a:ln>
                    <a:solidFill>
                      <a:schemeClr val="bg1"/>
                    </a:solidFill>
                  </a:rPr>
                  <a:t>Ideal case  </a:t>
                </a:r>
                <a14:m>
                  <m:oMath xmlns:m="http://schemas.openxmlformats.org/officeDocument/2006/math">
                    <m:sSub>
                      <m:sSubPr>
                        <m:ctrlPr>
                          <a:rPr lang="en-US" sz="1800" i="1" smtClean="0">
                            <a:solidFill>
                              <a:schemeClr val="tx1"/>
                            </a:solidFill>
                            <a:latin typeface="Cambria Math" panose="02040503050406030204" pitchFamily="18" charset="0"/>
                          </a:rPr>
                        </m:ctrlPr>
                      </m:sSubPr>
                      <m:e>
                        <m:r>
                          <a:rPr lang="en-US" sz="1800" b="0" i="1" smtClean="0">
                            <a:solidFill>
                              <a:schemeClr val="tx1"/>
                            </a:solidFill>
                            <a:latin typeface="Cambria Math" panose="02040503050406030204" pitchFamily="18" charset="0"/>
                            <a:ea typeface="Cambria Math" panose="02040503050406030204" pitchFamily="18" charset="0"/>
                          </a:rPr>
                          <m:t>𝛾</m:t>
                        </m:r>
                      </m:e>
                      <m:sub>
                        <m:r>
                          <a:rPr lang="en-US" sz="1800" b="0" i="1" smtClean="0">
                            <a:solidFill>
                              <a:schemeClr val="tx1"/>
                            </a:solidFill>
                            <a:latin typeface="Cambria Math" panose="02040503050406030204" pitchFamily="18" charset="0"/>
                          </a:rPr>
                          <m:t>𝑖</m:t>
                        </m:r>
                      </m:sub>
                    </m:sSub>
                    <m:d>
                      <m:dPr>
                        <m:ctrlPr>
                          <a:rPr lang="en-US" sz="1800" b="0" i="1" smtClean="0">
                            <a:solidFill>
                              <a:schemeClr val="tx1"/>
                            </a:solidFill>
                            <a:latin typeface="Cambria Math" panose="02040503050406030204" pitchFamily="18" charset="0"/>
                          </a:rPr>
                        </m:ctrlPr>
                      </m:dPr>
                      <m:e>
                        <m:r>
                          <a:rPr lang="en-US" sz="1800" b="0" i="1" smtClean="0">
                            <a:solidFill>
                              <a:schemeClr val="tx1"/>
                            </a:solidFill>
                            <a:latin typeface="Cambria Math" panose="02040503050406030204" pitchFamily="18" charset="0"/>
                          </a:rPr>
                          <m:t>𝑡</m:t>
                        </m:r>
                      </m:e>
                    </m:d>
                    <m:r>
                      <a:rPr lang="en-US" i="1">
                        <a:solidFill>
                          <a:schemeClr val="tx1"/>
                        </a:solidFill>
                        <a:latin typeface="Cambria Math" panose="02040503050406030204" pitchFamily="18" charset="0"/>
                        <a:ea typeface="Cambria Math" panose="02040503050406030204" pitchFamily="18" charset="0"/>
                      </a:rPr>
                      <m:t>≠</m:t>
                    </m:r>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𝑡</m:t>
                        </m:r>
                      </m:e>
                      <m:sub>
                        <m:r>
                          <a:rPr lang="en-US" sz="1800" i="1">
                            <a:solidFill>
                              <a:schemeClr val="tx1"/>
                            </a:solidFill>
                            <a:latin typeface="Cambria Math" panose="02040503050406030204" pitchFamily="18" charset="0"/>
                          </a:rPr>
                          <m:t>𝑑</m:t>
                        </m:r>
                      </m:sub>
                    </m:sSub>
                  </m:oMath>
                </a14:m>
                <a:endParaRPr lang="en-US" sz="1800" dirty="0">
                  <a:solidFill>
                    <a:schemeClr val="bg1"/>
                  </a:solidFill>
                </a:endParaRPr>
              </a:p>
              <a:p>
                <a:pPr algn="ctr"/>
                <a:r>
                  <a:rPr lang="en-US" dirty="0">
                    <a:ln>
                      <a:solidFill>
                        <a:sysClr val="windowText" lastClr="000000"/>
                      </a:solidFill>
                    </a:ln>
                    <a:solidFill>
                      <a:schemeClr val="bg1"/>
                    </a:solidFill>
                  </a:rPr>
                  <a:t>  </a:t>
                </a:r>
              </a:p>
            </p:txBody>
          </p:sp>
        </mc:Choice>
        <mc:Fallback xmlns="">
          <p:sp>
            <p:nvSpPr>
              <p:cNvPr id="18" name="Rectangle 17">
                <a:extLst>
                  <a:ext uri="{FF2B5EF4-FFF2-40B4-BE49-F238E27FC236}">
                    <a16:creationId xmlns:a16="http://schemas.microsoft.com/office/drawing/2014/main" id="{9813410F-E18B-92DA-30A0-FEBEAC01DB01}"/>
                  </a:ext>
                </a:extLst>
              </p:cNvPr>
              <p:cNvSpPr>
                <a:spLocks noRot="1" noChangeAspect="1" noMove="1" noResize="1" noEditPoints="1" noAdjustHandles="1" noChangeArrowheads="1" noChangeShapeType="1" noTextEdit="1"/>
              </p:cNvSpPr>
              <p:nvPr/>
            </p:nvSpPr>
            <p:spPr>
              <a:xfrm>
                <a:off x="7007386" y="2564679"/>
                <a:ext cx="3458548" cy="4821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8">
            <p14:nvContentPartPr>
              <p14:cNvPr id="23" name="Ink 22">
                <a:extLst>
                  <a:ext uri="{FF2B5EF4-FFF2-40B4-BE49-F238E27FC236}">
                    <a16:creationId xmlns:a16="http://schemas.microsoft.com/office/drawing/2014/main" id="{EEBA64A0-9ED6-394F-A8FC-7DC115F2229F}"/>
                  </a:ext>
                </a:extLst>
              </p14:cNvPr>
              <p14:cNvContentPartPr/>
              <p14:nvPr/>
            </p14:nvContentPartPr>
            <p14:xfrm>
              <a:off x="2714760" y="3301596"/>
              <a:ext cx="360" cy="360"/>
            </p14:xfrm>
          </p:contentPart>
        </mc:Choice>
        <mc:Fallback xmlns="">
          <p:pic>
            <p:nvPicPr>
              <p:cNvPr id="23" name="Ink 22">
                <a:extLst>
                  <a:ext uri="{FF2B5EF4-FFF2-40B4-BE49-F238E27FC236}">
                    <a16:creationId xmlns:a16="http://schemas.microsoft.com/office/drawing/2014/main" id="{EEBA64A0-9ED6-394F-A8FC-7DC115F2229F}"/>
                  </a:ext>
                </a:extLst>
              </p:cNvPr>
              <p:cNvPicPr/>
              <p:nvPr/>
            </p:nvPicPr>
            <p:blipFill>
              <a:blip r:embed="rId9"/>
              <a:stretch>
                <a:fillRect/>
              </a:stretch>
            </p:blipFill>
            <p:spPr>
              <a:xfrm>
                <a:off x="2678760" y="326559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5" name="Ink 24">
                <a:extLst>
                  <a:ext uri="{FF2B5EF4-FFF2-40B4-BE49-F238E27FC236}">
                    <a16:creationId xmlns:a16="http://schemas.microsoft.com/office/drawing/2014/main" id="{475D1499-EC83-A039-30CF-D289D47B534F}"/>
                  </a:ext>
                </a:extLst>
              </p14:cNvPr>
              <p14:cNvContentPartPr/>
              <p14:nvPr/>
            </p14:nvContentPartPr>
            <p14:xfrm>
              <a:off x="2768400" y="4663116"/>
              <a:ext cx="360" cy="360"/>
            </p14:xfrm>
          </p:contentPart>
        </mc:Choice>
        <mc:Fallback xmlns="">
          <p:pic>
            <p:nvPicPr>
              <p:cNvPr id="25" name="Ink 24">
                <a:extLst>
                  <a:ext uri="{FF2B5EF4-FFF2-40B4-BE49-F238E27FC236}">
                    <a16:creationId xmlns:a16="http://schemas.microsoft.com/office/drawing/2014/main" id="{475D1499-EC83-A039-30CF-D289D47B534F}"/>
                  </a:ext>
                </a:extLst>
              </p:cNvPr>
              <p:cNvPicPr/>
              <p:nvPr/>
            </p:nvPicPr>
            <p:blipFill>
              <a:blip r:embed="rId9"/>
              <a:stretch>
                <a:fillRect/>
              </a:stretch>
            </p:blipFill>
            <p:spPr>
              <a:xfrm>
                <a:off x="2732400" y="462711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Ink 25">
                <a:extLst>
                  <a:ext uri="{FF2B5EF4-FFF2-40B4-BE49-F238E27FC236}">
                    <a16:creationId xmlns:a16="http://schemas.microsoft.com/office/drawing/2014/main" id="{E8C04EF0-38D7-CC5A-DCD4-19163FF36CA9}"/>
                  </a:ext>
                </a:extLst>
              </p14:cNvPr>
              <p14:cNvContentPartPr/>
              <p14:nvPr/>
            </p14:nvContentPartPr>
            <p14:xfrm>
              <a:off x="7416240" y="3929796"/>
              <a:ext cx="360" cy="360"/>
            </p14:xfrm>
          </p:contentPart>
        </mc:Choice>
        <mc:Fallback xmlns="">
          <p:pic>
            <p:nvPicPr>
              <p:cNvPr id="26" name="Ink 25">
                <a:extLst>
                  <a:ext uri="{FF2B5EF4-FFF2-40B4-BE49-F238E27FC236}">
                    <a16:creationId xmlns:a16="http://schemas.microsoft.com/office/drawing/2014/main" id="{E8C04EF0-38D7-CC5A-DCD4-19163FF36CA9}"/>
                  </a:ext>
                </a:extLst>
              </p:cNvPr>
              <p:cNvPicPr/>
              <p:nvPr/>
            </p:nvPicPr>
            <p:blipFill>
              <a:blip r:embed="rId12"/>
              <a:stretch>
                <a:fillRect/>
              </a:stretch>
            </p:blipFill>
            <p:spPr>
              <a:xfrm>
                <a:off x="7380240" y="3893796"/>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7" name="Ink 26">
                <a:extLst>
                  <a:ext uri="{FF2B5EF4-FFF2-40B4-BE49-F238E27FC236}">
                    <a16:creationId xmlns:a16="http://schemas.microsoft.com/office/drawing/2014/main" id="{F4B64499-FF3A-57E2-EB31-2411847FFC0E}"/>
                  </a:ext>
                </a:extLst>
              </p14:cNvPr>
              <p14:cNvContentPartPr/>
              <p14:nvPr/>
            </p14:nvContentPartPr>
            <p14:xfrm>
              <a:off x="7785240" y="4689396"/>
              <a:ext cx="360" cy="360"/>
            </p14:xfrm>
          </p:contentPart>
        </mc:Choice>
        <mc:Fallback xmlns="">
          <p:pic>
            <p:nvPicPr>
              <p:cNvPr id="27" name="Ink 26">
                <a:extLst>
                  <a:ext uri="{FF2B5EF4-FFF2-40B4-BE49-F238E27FC236}">
                    <a16:creationId xmlns:a16="http://schemas.microsoft.com/office/drawing/2014/main" id="{F4B64499-FF3A-57E2-EB31-2411847FFC0E}"/>
                  </a:ext>
                </a:extLst>
              </p:cNvPr>
              <p:cNvPicPr/>
              <p:nvPr/>
            </p:nvPicPr>
            <p:blipFill>
              <a:blip r:embed="rId9"/>
              <a:stretch>
                <a:fillRect/>
              </a:stretch>
            </p:blipFill>
            <p:spPr>
              <a:xfrm>
                <a:off x="7749240" y="4653396"/>
                <a:ext cx="72000" cy="72000"/>
              </a:xfrm>
              <a:prstGeom prst="rect">
                <a:avLst/>
              </a:prstGeom>
            </p:spPr>
          </p:pic>
        </mc:Fallback>
      </mc:AlternateContent>
      <p:sp>
        <p:nvSpPr>
          <p:cNvPr id="29" name="Rectangle 28">
            <a:extLst>
              <a:ext uri="{FF2B5EF4-FFF2-40B4-BE49-F238E27FC236}">
                <a16:creationId xmlns:a16="http://schemas.microsoft.com/office/drawing/2014/main" id="{DC21DD36-7A3E-0841-4350-724016FE27F8}"/>
              </a:ext>
            </a:extLst>
          </p:cNvPr>
          <p:cNvSpPr/>
          <p:nvPr/>
        </p:nvSpPr>
        <p:spPr>
          <a:xfrm>
            <a:off x="529706" y="3332739"/>
            <a:ext cx="1438768" cy="3882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Actual state </a:t>
            </a:r>
          </a:p>
        </p:txBody>
      </p:sp>
      <p:sp>
        <p:nvSpPr>
          <p:cNvPr id="30" name="Rectangle 29">
            <a:extLst>
              <a:ext uri="{FF2B5EF4-FFF2-40B4-BE49-F238E27FC236}">
                <a16:creationId xmlns:a16="http://schemas.microsoft.com/office/drawing/2014/main" id="{441791F1-81F6-CE10-0025-8A8EC7B5DD5B}"/>
              </a:ext>
            </a:extLst>
          </p:cNvPr>
          <p:cNvSpPr/>
          <p:nvPr/>
        </p:nvSpPr>
        <p:spPr>
          <a:xfrm>
            <a:off x="529706" y="5314840"/>
            <a:ext cx="1438768" cy="482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Desired state </a:t>
            </a:r>
          </a:p>
        </p:txBody>
      </p:sp>
      <p:cxnSp>
        <p:nvCxnSpPr>
          <p:cNvPr id="4" name="Straight Connector 3">
            <a:extLst>
              <a:ext uri="{FF2B5EF4-FFF2-40B4-BE49-F238E27FC236}">
                <a16:creationId xmlns:a16="http://schemas.microsoft.com/office/drawing/2014/main" id="{D5BB64D6-DACC-AE80-BFF7-3497F5E7EBA6}"/>
              </a:ext>
            </a:extLst>
          </p:cNvPr>
          <p:cNvCxnSpPr>
            <a:cxnSpLocks/>
          </p:cNvCxnSpPr>
          <p:nvPr/>
        </p:nvCxnSpPr>
        <p:spPr>
          <a:xfrm flipV="1">
            <a:off x="0" y="9862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041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9C5B-564B-700B-3381-4345497D6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A4B6C-4423-07C6-7BBC-DE6FEDC5944A}"/>
              </a:ext>
            </a:extLst>
          </p:cNvPr>
          <p:cNvSpPr>
            <a:spLocks noGrp="1"/>
          </p:cNvSpPr>
          <p:nvPr>
            <p:ph type="title"/>
          </p:nvPr>
        </p:nvSpPr>
        <p:spPr>
          <a:xfrm>
            <a:off x="672816" y="-384765"/>
            <a:ext cx="9905998" cy="1478570"/>
          </a:xfrm>
        </p:spPr>
        <p:txBody>
          <a:bodyPr vert="horz" lIns="91440" tIns="45720" rIns="91440" bIns="45720" rtlCol="0" anchor="ctr">
            <a:normAutofit/>
          </a:bodyPr>
          <a:lstStyle/>
          <a:p>
            <a:pPr algn="ctr"/>
            <a:r>
              <a:rPr lang="en-US" b="1" dirty="0">
                <a:latin typeface="+mj-lt"/>
              </a:rPr>
              <a:t>Virtual Time</a:t>
            </a:r>
          </a:p>
        </p:txBody>
      </p:sp>
      <p:sp>
        <p:nvSpPr>
          <p:cNvPr id="3" name="Rectangle 2">
            <a:extLst>
              <a:ext uri="{FF2B5EF4-FFF2-40B4-BE49-F238E27FC236}">
                <a16:creationId xmlns:a16="http://schemas.microsoft.com/office/drawing/2014/main" id="{5A49ABA0-C9A2-2324-4AD4-EDAF5C71DFD1}"/>
              </a:ext>
            </a:extLst>
          </p:cNvPr>
          <p:cNvSpPr/>
          <p:nvPr/>
        </p:nvSpPr>
        <p:spPr>
          <a:xfrm>
            <a:off x="267537" y="1023012"/>
            <a:ext cx="11656924" cy="516038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endParaRPr lang="en-US" sz="2800" b="1" dirty="0">
              <a:solidFill>
                <a:srgbClr val="000000"/>
              </a:solidFill>
            </a:endParaRPr>
          </a:p>
        </p:txBody>
      </p:sp>
      <p:sp>
        <p:nvSpPr>
          <p:cNvPr id="8" name="Rectangle 7">
            <a:extLst>
              <a:ext uri="{FF2B5EF4-FFF2-40B4-BE49-F238E27FC236}">
                <a16:creationId xmlns:a16="http://schemas.microsoft.com/office/drawing/2014/main" id="{D4FE7CFC-F2BE-15D9-BC07-110F6F9CCCB6}"/>
              </a:ext>
            </a:extLst>
          </p:cNvPr>
          <p:cNvSpPr/>
          <p:nvPr/>
        </p:nvSpPr>
        <p:spPr>
          <a:xfrm>
            <a:off x="267539" y="1023012"/>
            <a:ext cx="11656921" cy="10310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Virtual time: </a:t>
            </a:r>
            <a:r>
              <a:rPr lang="en-US" sz="2800" dirty="0"/>
              <a:t>For each UAV, for each desired trajectory, we define virtual time</a:t>
            </a:r>
            <a:endParaRPr lang="en-US" sz="2800" b="1" dirty="0">
              <a:solidFill>
                <a:srgbClr val="000000"/>
              </a:solidFill>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BD495180-6746-6DC0-A0B3-952496E75618}"/>
                  </a:ext>
                </a:extLst>
              </p:cNvPr>
              <p:cNvSpPr/>
              <p:nvPr/>
            </p:nvSpPr>
            <p:spPr>
              <a:xfrm>
                <a:off x="267538" y="1866132"/>
                <a:ext cx="11656921" cy="7670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dirty="0"/>
                  <a:t>The virtual time maps actual (clock) time, </a:t>
                </a:r>
                <a14:m>
                  <m:oMath xmlns:m="http://schemas.openxmlformats.org/officeDocument/2006/math">
                    <m:r>
                      <a:rPr lang="en-US" sz="2800" b="0" i="1" smtClean="0">
                        <a:latin typeface="Cambria Math" panose="02040503050406030204" pitchFamily="18" charset="0"/>
                      </a:rPr>
                      <m:t>𝑡</m:t>
                    </m:r>
                  </m:oMath>
                </a14:m>
                <a:r>
                  <a:rPr lang="en-US" sz="2800" dirty="0"/>
                  <a:t>, to mission planning time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𝑑</m:t>
                        </m:r>
                      </m:sub>
                    </m:sSub>
                  </m:oMath>
                </a14:m>
                <a:r>
                  <a:rPr lang="en-US" sz="2800" dirty="0"/>
                  <a:t>.</a:t>
                </a:r>
                <a:endParaRPr lang="en-US" sz="2800" b="1" dirty="0">
                  <a:solidFill>
                    <a:srgbClr val="000000"/>
                  </a:solidFill>
                </a:endParaRPr>
              </a:p>
            </p:txBody>
          </p:sp>
        </mc:Choice>
        <mc:Fallback xmlns="">
          <p:sp>
            <p:nvSpPr>
              <p:cNvPr id="21" name="Rectangle 20">
                <a:extLst>
                  <a:ext uri="{FF2B5EF4-FFF2-40B4-BE49-F238E27FC236}">
                    <a16:creationId xmlns:a16="http://schemas.microsoft.com/office/drawing/2014/main" id="{BD495180-6746-6DC0-A0B3-952496E75618}"/>
                  </a:ext>
                </a:extLst>
              </p:cNvPr>
              <p:cNvSpPr>
                <a:spLocks noRot="1" noChangeAspect="1" noMove="1" noResize="1" noEditPoints="1" noAdjustHandles="1" noChangeArrowheads="1" noChangeShapeType="1" noTextEdit="1"/>
              </p:cNvSpPr>
              <p:nvPr/>
            </p:nvSpPr>
            <p:spPr>
              <a:xfrm>
                <a:off x="267538" y="1866132"/>
                <a:ext cx="11656921" cy="767082"/>
              </a:xfrm>
              <a:prstGeom prst="rect">
                <a:avLst/>
              </a:prstGeom>
              <a:blipFill>
                <a:blip r:embed="rId3"/>
                <a:stretch>
                  <a:fillRect l="-980" b="-4839"/>
                </a:stretch>
              </a:blipFill>
              <a:ln>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55E6E6F1-6230-2A59-8331-F359BB275300}"/>
              </a:ext>
            </a:extLst>
          </p:cNvPr>
          <p:cNvPicPr>
            <a:picLocks noChangeAspect="1"/>
          </p:cNvPicPr>
          <p:nvPr/>
        </p:nvPicPr>
        <p:blipFill>
          <a:blip r:embed="rId4"/>
          <a:stretch>
            <a:fillRect/>
          </a:stretch>
        </p:blipFill>
        <p:spPr>
          <a:xfrm>
            <a:off x="1513840" y="1555954"/>
            <a:ext cx="360680" cy="428308"/>
          </a:xfrm>
          <a:prstGeom prst="rect">
            <a:avLst/>
          </a:prstGeom>
        </p:spPr>
      </p:pic>
      <p:pic>
        <p:nvPicPr>
          <p:cNvPr id="7" name="Picture 6" descr="A black arrows and a plus&#10;&#10;Description automatically generated with medium confidence">
            <a:extLst>
              <a:ext uri="{FF2B5EF4-FFF2-40B4-BE49-F238E27FC236}">
                <a16:creationId xmlns:a16="http://schemas.microsoft.com/office/drawing/2014/main" id="{1BF2372F-4C71-D43A-DFAB-151A9F7A01A5}"/>
              </a:ext>
            </a:extLst>
          </p:cNvPr>
          <p:cNvPicPr>
            <a:picLocks noChangeAspect="1"/>
          </p:cNvPicPr>
          <p:nvPr/>
        </p:nvPicPr>
        <p:blipFill>
          <a:blip r:embed="rId5"/>
          <a:stretch>
            <a:fillRect/>
          </a:stretch>
        </p:blipFill>
        <p:spPr>
          <a:xfrm>
            <a:off x="3358051" y="1511057"/>
            <a:ext cx="2539830" cy="612281"/>
          </a:xfrm>
          <a:prstGeom prst="rect">
            <a:avLst/>
          </a:prstGeom>
        </p:spPr>
      </p:pic>
      <p:sp>
        <p:nvSpPr>
          <p:cNvPr id="4" name="Rectangle 3">
            <a:extLst>
              <a:ext uri="{FF2B5EF4-FFF2-40B4-BE49-F238E27FC236}">
                <a16:creationId xmlns:a16="http://schemas.microsoft.com/office/drawing/2014/main" id="{402ED890-CD64-037C-28A6-83E81ECB38FC}"/>
              </a:ext>
            </a:extLst>
          </p:cNvPr>
          <p:cNvSpPr/>
          <p:nvPr/>
        </p:nvSpPr>
        <p:spPr>
          <a:xfrm>
            <a:off x="267538" y="2633214"/>
            <a:ext cx="11656921" cy="10310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Desired trajectory: </a:t>
            </a:r>
            <a:r>
              <a:rPr lang="en-US" sz="2800" dirty="0"/>
              <a:t>Using the virtual time, we generate new desired trajectory  for each  UAV</a:t>
            </a:r>
            <a:endParaRPr lang="en-US" sz="2800" b="1" dirty="0">
              <a:solidFill>
                <a:srgbClr val="000000"/>
              </a:solidFill>
            </a:endParaRPr>
          </a:p>
        </p:txBody>
      </p:sp>
      <p:pic>
        <p:nvPicPr>
          <p:cNvPr id="9" name="Picture 8" descr="A close up of a symbol&#10;&#10;Description automatically generated">
            <a:extLst>
              <a:ext uri="{FF2B5EF4-FFF2-40B4-BE49-F238E27FC236}">
                <a16:creationId xmlns:a16="http://schemas.microsoft.com/office/drawing/2014/main" id="{3C82C7CC-BF1A-1641-D611-270175444E6C}"/>
              </a:ext>
            </a:extLst>
          </p:cNvPr>
          <p:cNvPicPr>
            <a:picLocks noChangeAspect="1"/>
          </p:cNvPicPr>
          <p:nvPr/>
        </p:nvPicPr>
        <p:blipFill>
          <a:blip r:embed="rId6"/>
          <a:stretch>
            <a:fillRect/>
          </a:stretch>
        </p:blipFill>
        <p:spPr>
          <a:xfrm>
            <a:off x="3068404" y="3164319"/>
            <a:ext cx="1651000" cy="469900"/>
          </a:xfrm>
          <a:prstGeom prst="rect">
            <a:avLst/>
          </a:prstGeom>
        </p:spPr>
      </p:pic>
      <p:pic>
        <p:nvPicPr>
          <p:cNvPr id="15" name="Picture 14" descr="A group of black text&#10;&#10;Description automatically generated with medium confidence">
            <a:extLst>
              <a:ext uri="{FF2B5EF4-FFF2-40B4-BE49-F238E27FC236}">
                <a16:creationId xmlns:a16="http://schemas.microsoft.com/office/drawing/2014/main" id="{B1737349-981F-9400-D821-6C6B4D8A224C}"/>
              </a:ext>
            </a:extLst>
          </p:cNvPr>
          <p:cNvPicPr>
            <a:picLocks noChangeAspect="1"/>
          </p:cNvPicPr>
          <p:nvPr/>
        </p:nvPicPr>
        <p:blipFill>
          <a:blip r:embed="rId7"/>
          <a:stretch>
            <a:fillRect/>
          </a:stretch>
        </p:blipFill>
        <p:spPr>
          <a:xfrm>
            <a:off x="753829" y="4243416"/>
            <a:ext cx="6280150" cy="1025090"/>
          </a:xfrm>
          <a:prstGeom prst="rect">
            <a:avLst/>
          </a:prstGeom>
        </p:spPr>
      </p:pic>
      <p:sp>
        <p:nvSpPr>
          <p:cNvPr id="17" name="Rectangle 16">
            <a:extLst>
              <a:ext uri="{FF2B5EF4-FFF2-40B4-BE49-F238E27FC236}">
                <a16:creationId xmlns:a16="http://schemas.microsoft.com/office/drawing/2014/main" id="{0FBAA864-E0B9-8BFA-0CA7-A62C1F047446}"/>
              </a:ext>
            </a:extLst>
          </p:cNvPr>
          <p:cNvSpPr/>
          <p:nvPr/>
        </p:nvSpPr>
        <p:spPr>
          <a:xfrm>
            <a:off x="267536" y="3567126"/>
            <a:ext cx="11656921" cy="7670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Constraints in terms of virtual time:</a:t>
            </a:r>
            <a:endParaRPr lang="en-US" sz="2800" b="1" dirty="0">
              <a:solidFill>
                <a:srgbClr val="000000"/>
              </a:solidFill>
            </a:endParaRPr>
          </a:p>
        </p:txBody>
      </p:sp>
      <p:sp>
        <p:nvSpPr>
          <p:cNvPr id="19" name="Rectangle 18">
            <a:extLst>
              <a:ext uri="{FF2B5EF4-FFF2-40B4-BE49-F238E27FC236}">
                <a16:creationId xmlns:a16="http://schemas.microsoft.com/office/drawing/2014/main" id="{9CC4DCD0-F9BF-39A2-75C3-2F8B805A2677}"/>
              </a:ext>
            </a:extLst>
          </p:cNvPr>
          <p:cNvSpPr/>
          <p:nvPr/>
        </p:nvSpPr>
        <p:spPr>
          <a:xfrm>
            <a:off x="267536" y="5147240"/>
            <a:ext cx="11656921" cy="7670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2800" b="1" dirty="0"/>
              <a:t>Desired speed is guaranteed if:</a:t>
            </a:r>
            <a:endParaRPr lang="en-US" sz="2800" b="1" dirty="0">
              <a:solidFill>
                <a:srgbClr val="000000"/>
              </a:solidFill>
            </a:endParaRPr>
          </a:p>
        </p:txBody>
      </p:sp>
      <p:pic>
        <p:nvPicPr>
          <p:cNvPr id="22" name="Picture 21" descr="A black emoji with a white background&#10;&#10;Description automatically generated">
            <a:extLst>
              <a:ext uri="{FF2B5EF4-FFF2-40B4-BE49-F238E27FC236}">
                <a16:creationId xmlns:a16="http://schemas.microsoft.com/office/drawing/2014/main" id="{5A3F5B69-9BFD-D038-3D60-A52660460CB8}"/>
              </a:ext>
            </a:extLst>
          </p:cNvPr>
          <p:cNvPicPr>
            <a:picLocks noChangeAspect="1"/>
          </p:cNvPicPr>
          <p:nvPr/>
        </p:nvPicPr>
        <p:blipFill>
          <a:blip r:embed="rId8"/>
          <a:stretch>
            <a:fillRect/>
          </a:stretch>
        </p:blipFill>
        <p:spPr>
          <a:xfrm>
            <a:off x="5497195" y="5373246"/>
            <a:ext cx="1346200" cy="393700"/>
          </a:xfrm>
          <a:prstGeom prst="rect">
            <a:avLst/>
          </a:prstGeom>
        </p:spPr>
      </p:pic>
      <p:pic>
        <p:nvPicPr>
          <p:cNvPr id="28" name="Picture 27" descr="A black text on a white background&#10;&#10;Description automatically generated">
            <a:extLst>
              <a:ext uri="{FF2B5EF4-FFF2-40B4-BE49-F238E27FC236}">
                <a16:creationId xmlns:a16="http://schemas.microsoft.com/office/drawing/2014/main" id="{586514B2-A602-2908-05A5-3E2C83FAB71B}"/>
              </a:ext>
            </a:extLst>
          </p:cNvPr>
          <p:cNvPicPr>
            <a:picLocks noChangeAspect="1"/>
          </p:cNvPicPr>
          <p:nvPr/>
        </p:nvPicPr>
        <p:blipFill>
          <a:blip r:embed="rId9"/>
          <a:stretch>
            <a:fillRect/>
          </a:stretch>
        </p:blipFill>
        <p:spPr>
          <a:xfrm>
            <a:off x="7364730" y="4438565"/>
            <a:ext cx="3467100" cy="596900"/>
          </a:xfrm>
          <a:prstGeom prst="rect">
            <a:avLst/>
          </a:prstGeom>
        </p:spPr>
      </p:pic>
      <p:cxnSp>
        <p:nvCxnSpPr>
          <p:cNvPr id="6" name="Straight Connector 5">
            <a:extLst>
              <a:ext uri="{FF2B5EF4-FFF2-40B4-BE49-F238E27FC236}">
                <a16:creationId xmlns:a16="http://schemas.microsoft.com/office/drawing/2014/main" id="{B4C0306C-9152-E298-67F7-05E3B9527E5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214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Mathematical Formulation Of Coordination</a:t>
            </a:r>
          </a:p>
        </p:txBody>
      </p:sp>
      <p:pic>
        <p:nvPicPr>
          <p:cNvPr id="10" name="Picture 9" descr="A black and white math symbol&#10;&#10;Description automatically generated with medium confidence">
            <a:extLst>
              <a:ext uri="{FF2B5EF4-FFF2-40B4-BE49-F238E27FC236}">
                <a16:creationId xmlns:a16="http://schemas.microsoft.com/office/drawing/2014/main" id="{27A520A5-9959-5943-1122-57DB497DDEC3}"/>
              </a:ext>
            </a:extLst>
          </p:cNvPr>
          <p:cNvPicPr>
            <a:picLocks noChangeAspect="1"/>
          </p:cNvPicPr>
          <p:nvPr/>
        </p:nvPicPr>
        <p:blipFill>
          <a:blip r:embed="rId3"/>
          <a:stretch>
            <a:fillRect/>
          </a:stretch>
        </p:blipFill>
        <p:spPr>
          <a:xfrm>
            <a:off x="3581089" y="2811910"/>
            <a:ext cx="3405926" cy="792468"/>
          </a:xfrm>
          <a:prstGeom prst="rect">
            <a:avLst/>
          </a:prstGeom>
        </p:spPr>
      </p:pic>
      <p:pic>
        <p:nvPicPr>
          <p:cNvPr id="12" name="Picture 11" descr="A black line and a circle&#10;&#10;Description automatically generated with medium confidence">
            <a:extLst>
              <a:ext uri="{FF2B5EF4-FFF2-40B4-BE49-F238E27FC236}">
                <a16:creationId xmlns:a16="http://schemas.microsoft.com/office/drawing/2014/main" id="{A83AB350-5678-B95E-A0B1-8E957A4282DE}"/>
              </a:ext>
            </a:extLst>
          </p:cNvPr>
          <p:cNvPicPr>
            <a:picLocks noChangeAspect="1"/>
          </p:cNvPicPr>
          <p:nvPr/>
        </p:nvPicPr>
        <p:blipFill>
          <a:blip r:embed="rId4"/>
          <a:stretch>
            <a:fillRect/>
          </a:stretch>
        </p:blipFill>
        <p:spPr>
          <a:xfrm>
            <a:off x="3699872" y="4635230"/>
            <a:ext cx="2600074" cy="698770"/>
          </a:xfrm>
          <a:prstGeom prst="rect">
            <a:avLst/>
          </a:prstGeom>
        </p:spPr>
      </p:pic>
      <p:sp>
        <p:nvSpPr>
          <p:cNvPr id="13" name="Rectangle 12">
            <a:extLst>
              <a:ext uri="{FF2B5EF4-FFF2-40B4-BE49-F238E27FC236}">
                <a16:creationId xmlns:a16="http://schemas.microsoft.com/office/drawing/2014/main" id="{FA9AF296-9F34-949C-56C6-7D2D6A0BDC03}"/>
              </a:ext>
            </a:extLst>
          </p:cNvPr>
          <p:cNvSpPr/>
          <p:nvPr/>
        </p:nvSpPr>
        <p:spPr>
          <a:xfrm>
            <a:off x="267539" y="1236372"/>
            <a:ext cx="11275920" cy="14026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3200" dirty="0"/>
              <a:t>Because all UAVs’ trajectories are parametrized by       ,  then the time coordination can be achieved by imposing the following condition   </a:t>
            </a:r>
            <a:endParaRPr lang="en-US" sz="3200" b="1" dirty="0">
              <a:solidFill>
                <a:srgbClr val="000000"/>
              </a:solidFill>
            </a:endParaRPr>
          </a:p>
        </p:txBody>
      </p:sp>
      <p:pic>
        <p:nvPicPr>
          <p:cNvPr id="14" name="Picture 13">
            <a:extLst>
              <a:ext uri="{FF2B5EF4-FFF2-40B4-BE49-F238E27FC236}">
                <a16:creationId xmlns:a16="http://schemas.microsoft.com/office/drawing/2014/main" id="{A5078600-F0FC-30DA-05B6-8EA90E838C2D}"/>
              </a:ext>
            </a:extLst>
          </p:cNvPr>
          <p:cNvPicPr>
            <a:picLocks noChangeAspect="1"/>
          </p:cNvPicPr>
          <p:nvPr/>
        </p:nvPicPr>
        <p:blipFill>
          <a:blip r:embed="rId5"/>
          <a:stretch>
            <a:fillRect/>
          </a:stretch>
        </p:blipFill>
        <p:spPr>
          <a:xfrm>
            <a:off x="9220200" y="1119187"/>
            <a:ext cx="533400" cy="633413"/>
          </a:xfrm>
          <a:prstGeom prst="rect">
            <a:avLst/>
          </a:prstGeom>
        </p:spPr>
      </p:pic>
      <p:sp>
        <p:nvSpPr>
          <p:cNvPr id="16" name="Rectangle 15">
            <a:extLst>
              <a:ext uri="{FF2B5EF4-FFF2-40B4-BE49-F238E27FC236}">
                <a16:creationId xmlns:a16="http://schemas.microsoft.com/office/drawing/2014/main" id="{DD5175EB-8C4E-4F81-3C83-6BDAA53F9C53}"/>
              </a:ext>
            </a:extLst>
          </p:cNvPr>
          <p:cNvSpPr/>
          <p:nvPr/>
        </p:nvSpPr>
        <p:spPr>
          <a:xfrm>
            <a:off x="267539" y="3540907"/>
            <a:ext cx="7200062" cy="103109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r>
              <a:rPr lang="en-US" sz="3200" dirty="0"/>
              <a:t>Desired performance is guaranteed by </a:t>
            </a:r>
            <a:endParaRPr lang="en-US" sz="3200" b="1" dirty="0">
              <a:solidFill>
                <a:srgbClr val="000000"/>
              </a:solidFill>
            </a:endParaRP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586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Problem Formulation</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4" name="Picture 3" descr="A math equation with black text&#10;&#10;Description automatically generated">
            <a:extLst>
              <a:ext uri="{FF2B5EF4-FFF2-40B4-BE49-F238E27FC236}">
                <a16:creationId xmlns:a16="http://schemas.microsoft.com/office/drawing/2014/main" id="{E5CD3D84-6158-36C5-5984-E949BD878856}"/>
              </a:ext>
            </a:extLst>
          </p:cNvPr>
          <p:cNvPicPr>
            <a:picLocks noChangeAspect="1"/>
          </p:cNvPicPr>
          <p:nvPr/>
        </p:nvPicPr>
        <p:blipFill>
          <a:blip r:embed="rId3">
            <a:clrChange>
              <a:clrFrom>
                <a:srgbClr val="E6E6F4"/>
              </a:clrFrom>
              <a:clrTo>
                <a:srgbClr val="E6E6F4">
                  <a:alpha val="0"/>
                </a:srgbClr>
              </a:clrTo>
            </a:clrChange>
            <a:extLst>
              <a:ext uri="{28A0092B-C50C-407E-A947-70E740481C1C}">
                <a14:useLocalDpi xmlns:a14="http://schemas.microsoft.com/office/drawing/2010/main" val="0"/>
              </a:ext>
            </a:extLst>
          </a:blip>
          <a:stretch>
            <a:fillRect/>
          </a:stretch>
        </p:blipFill>
        <p:spPr>
          <a:xfrm>
            <a:off x="1219200" y="2484750"/>
            <a:ext cx="8915400" cy="1348265"/>
          </a:xfrm>
          <a:prstGeom prst="rect">
            <a:avLst/>
          </a:prstGeom>
        </p:spPr>
      </p:pic>
      <p:sp>
        <p:nvSpPr>
          <p:cNvPr id="7" name="TextBox 6">
            <a:extLst>
              <a:ext uri="{FF2B5EF4-FFF2-40B4-BE49-F238E27FC236}">
                <a16:creationId xmlns:a16="http://schemas.microsoft.com/office/drawing/2014/main" id="{ECACD574-901D-9E9C-02E0-FF3125534256}"/>
              </a:ext>
            </a:extLst>
          </p:cNvPr>
          <p:cNvSpPr txBox="1"/>
          <p:nvPr/>
        </p:nvSpPr>
        <p:spPr>
          <a:xfrm>
            <a:off x="279447" y="1275591"/>
            <a:ext cx="11633106" cy="954107"/>
          </a:xfrm>
          <a:prstGeom prst="rect">
            <a:avLst/>
          </a:prstGeom>
          <a:solidFill>
            <a:schemeClr val="accent6">
              <a:lumMod val="75000"/>
            </a:schemeClr>
          </a:solidFill>
        </p:spPr>
        <p:txBody>
          <a:bodyPr wrap="square">
            <a:spAutoFit/>
          </a:bodyPr>
          <a:lstStyle/>
          <a:p>
            <a:r>
              <a:rPr lang="en-US" sz="2800" b="1" dirty="0">
                <a:latin typeface="+mn-lt"/>
              </a:rPr>
              <a:t>Problem: </a:t>
            </a:r>
            <a:r>
              <a:rPr lang="en-US" sz="2800" dirty="0"/>
              <a:t>Consider a system of N UAVs. Each UAV (agent) over seeks to minimize</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3CB5880-7CFD-44D6-ABCE-3CEF1598EE0C}"/>
                  </a:ext>
                </a:extLst>
              </p:cNvPr>
              <p:cNvSpPr txBox="1"/>
              <p:nvPr/>
            </p:nvSpPr>
            <p:spPr>
              <a:xfrm>
                <a:off x="279446" y="4936078"/>
                <a:ext cx="9855153" cy="523220"/>
              </a:xfrm>
              <a:prstGeom prst="rect">
                <a:avLst/>
              </a:prstGeom>
              <a:noFill/>
            </p:spPr>
            <p:txBody>
              <a:bodyPr wrap="square">
                <a:spAutoFit/>
              </a:bodyPr>
              <a:lstStyle/>
              <a:p>
                <a:r>
                  <a:rPr lang="en-US" sz="2800" dirty="0"/>
                  <a:t>where</a:t>
                </a:r>
                <a14:m>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  </m:t>
                        </m:r>
                        <m:r>
                          <a:rPr lang="en-US" sz="2800" i="1" smtClean="0">
                            <a:latin typeface="Cambria Math" panose="02040503050406030204" pitchFamily="18" charset="0"/>
                            <a:ea typeface="Cambria Math" panose="02040503050406030204" pitchFamily="18" charset="0"/>
                          </a:rPr>
                          <m:t>𝒩</m:t>
                        </m:r>
                      </m:e>
                      <m:sub>
                        <m:r>
                          <a:rPr lang="en-US" sz="2800" b="0" i="1" smtClean="0">
                            <a:latin typeface="Cambria Math" panose="02040503050406030204" pitchFamily="18" charset="0"/>
                            <a:ea typeface="Cambria Math" panose="02040503050406030204" pitchFamily="18" charset="0"/>
                          </a:rPr>
                          <m:t>𝑖</m:t>
                        </m:r>
                      </m:sub>
                    </m:sSub>
                  </m:oMath>
                </a14:m>
                <a:r>
                  <a:rPr lang="en-US" sz="2800" dirty="0"/>
                  <a:t> is the neighborhood of the agent </a:t>
                </a:r>
                <a:r>
                  <a:rPr lang="en-US" sz="2800" dirty="0" err="1"/>
                  <a:t>i</a:t>
                </a:r>
                <a:r>
                  <a:rPr lang="en-US" sz="2800" dirty="0"/>
                  <a:t> at time t</a:t>
                </a:r>
              </a:p>
            </p:txBody>
          </p:sp>
        </mc:Choice>
        <mc:Fallback xmlns="">
          <p:sp>
            <p:nvSpPr>
              <p:cNvPr id="9" name="TextBox 8">
                <a:extLst>
                  <a:ext uri="{FF2B5EF4-FFF2-40B4-BE49-F238E27FC236}">
                    <a16:creationId xmlns:a16="http://schemas.microsoft.com/office/drawing/2014/main" id="{E3CB5880-7CFD-44D6-ABCE-3CEF1598EE0C}"/>
                  </a:ext>
                </a:extLst>
              </p:cNvPr>
              <p:cNvSpPr txBox="1">
                <a:spLocks noRot="1" noChangeAspect="1" noMove="1" noResize="1" noEditPoints="1" noAdjustHandles="1" noChangeArrowheads="1" noChangeShapeType="1" noTextEdit="1"/>
              </p:cNvSpPr>
              <p:nvPr/>
            </p:nvSpPr>
            <p:spPr>
              <a:xfrm>
                <a:off x="279446" y="4936078"/>
                <a:ext cx="9855153" cy="523220"/>
              </a:xfrm>
              <a:prstGeom prst="rect">
                <a:avLst/>
              </a:prstGeom>
              <a:blipFill>
                <a:blip r:embed="rId4"/>
                <a:stretch>
                  <a:fillRect l="-1289" t="-11628" b="-2790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0F56A1EB-6308-105E-C005-5360B8194102}"/>
              </a:ext>
            </a:extLst>
          </p:cNvPr>
          <p:cNvSpPr/>
          <p:nvPr/>
        </p:nvSpPr>
        <p:spPr>
          <a:xfrm>
            <a:off x="279446" y="1275591"/>
            <a:ext cx="11633107" cy="4302429"/>
          </a:xfrm>
          <a:prstGeom prst="rect">
            <a:avLst/>
          </a:prstGeom>
          <a:solidFill>
            <a:schemeClr val="accent6">
              <a:lumMod val="75000"/>
              <a:alpha val="19244"/>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6658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Theoretical Result</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descr="A math equations on a white background&#10;&#10;Description automatically generated">
            <a:extLst>
              <a:ext uri="{FF2B5EF4-FFF2-40B4-BE49-F238E27FC236}">
                <a16:creationId xmlns:a16="http://schemas.microsoft.com/office/drawing/2014/main" id="{3016E65D-9021-9052-05A6-534CE1A7E640}"/>
              </a:ext>
            </a:extLst>
          </p:cNvPr>
          <p:cNvPicPr>
            <a:picLocks noChangeAspect="1"/>
          </p:cNvPicPr>
          <p:nvPr/>
        </p:nvPicPr>
        <p:blipFill>
          <a:blip r:embed="rId3">
            <a:clrChange>
              <a:clrFrom>
                <a:srgbClr val="E6E6F4"/>
              </a:clrFrom>
              <a:clrTo>
                <a:srgbClr val="E6E6F4">
                  <a:alpha val="0"/>
                </a:srgbClr>
              </a:clrTo>
            </a:clrChang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19110" y="2061470"/>
            <a:ext cx="11629200" cy="4110730"/>
          </a:xfrm>
          <a:prstGeom prst="rect">
            <a:avLst/>
          </a:prstGeom>
        </p:spPr>
      </p:pic>
      <p:sp>
        <p:nvSpPr>
          <p:cNvPr id="8" name="TextBox 7">
            <a:extLst>
              <a:ext uri="{FF2B5EF4-FFF2-40B4-BE49-F238E27FC236}">
                <a16:creationId xmlns:a16="http://schemas.microsoft.com/office/drawing/2014/main" id="{0194C898-B0CB-2B79-BD24-D1CDF3C81904}"/>
              </a:ext>
            </a:extLst>
          </p:cNvPr>
          <p:cNvSpPr txBox="1"/>
          <p:nvPr/>
        </p:nvSpPr>
        <p:spPr>
          <a:xfrm>
            <a:off x="323592" y="1476695"/>
            <a:ext cx="8042586" cy="584775"/>
          </a:xfrm>
          <a:prstGeom prst="rect">
            <a:avLst/>
          </a:prstGeom>
          <a:solidFill>
            <a:schemeClr val="accent6">
              <a:lumMod val="75000"/>
            </a:schemeClr>
          </a:solidFill>
        </p:spPr>
        <p:txBody>
          <a:bodyPr wrap="none" rtlCol="0">
            <a:spAutoFit/>
          </a:bodyPr>
          <a:lstStyle/>
          <a:p>
            <a:r>
              <a:rPr lang="en-US" sz="3200" dirty="0"/>
              <a:t>Theorem (Existence, Uniqueness, Stability)</a:t>
            </a:r>
          </a:p>
        </p:txBody>
      </p:sp>
    </p:spTree>
    <p:extLst>
      <p:ext uri="{BB962C8B-B14F-4D97-AF65-F5344CB8AC3E}">
        <p14:creationId xmlns:p14="http://schemas.microsoft.com/office/powerpoint/2010/main" val="2844350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Numerical Method</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A3E121E-7047-E981-C3EB-EE19625D1F77}"/>
              </a:ext>
            </a:extLst>
          </p:cNvPr>
          <p:cNvSpPr txBox="1"/>
          <p:nvPr/>
        </p:nvSpPr>
        <p:spPr>
          <a:xfrm>
            <a:off x="458040" y="1447800"/>
            <a:ext cx="11275920" cy="3539430"/>
          </a:xfrm>
          <a:prstGeom prst="rect">
            <a:avLst/>
          </a:prstGeom>
          <a:noFill/>
        </p:spPr>
        <p:txBody>
          <a:bodyPr wrap="square">
            <a:spAutoFit/>
          </a:bodyPr>
          <a:lstStyle/>
          <a:p>
            <a:pPr marL="457200" indent="-457200">
              <a:buFont typeface="Arial" panose="020B0604020202020204" pitchFamily="34" charset="0"/>
              <a:buChar char="•"/>
            </a:pPr>
            <a:r>
              <a:rPr lang="en-US" sz="3200" dirty="0"/>
              <a:t>We develop model predictive control (MPC) based method that approximates the solution to continuous time problem. </a:t>
            </a:r>
          </a:p>
          <a:p>
            <a:pPr marL="457200" indent="-457200">
              <a:buFont typeface="Arial" panose="020B0604020202020204" pitchFamily="34" charset="0"/>
              <a:buChar char="•"/>
            </a:pPr>
            <a:r>
              <a:rPr lang="en-US" sz="3200" dirty="0"/>
              <a:t>The algorithm accommodates real-world challenges such as communication constraints, path-following errors and dynamic environments. </a:t>
            </a:r>
          </a:p>
          <a:p>
            <a:pPr marL="457200" indent="-457200">
              <a:buFont typeface="Arial" panose="020B0604020202020204" pitchFamily="34" charset="0"/>
              <a:buChar char="•"/>
            </a:pPr>
            <a:r>
              <a:rPr lang="en-US" sz="3200" dirty="0"/>
              <a:t>We assume that the communication network remains static during each MPC step but may change between steps.</a:t>
            </a:r>
          </a:p>
        </p:txBody>
      </p:sp>
    </p:spTree>
    <p:extLst>
      <p:ext uri="{BB962C8B-B14F-4D97-AF65-F5344CB8AC3E}">
        <p14:creationId xmlns:p14="http://schemas.microsoft.com/office/powerpoint/2010/main" val="2583122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Discrete Problem</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descr="A math equations and formulas&#10;&#10;Description automatically generated with medium confidence">
            <a:extLst>
              <a:ext uri="{FF2B5EF4-FFF2-40B4-BE49-F238E27FC236}">
                <a16:creationId xmlns:a16="http://schemas.microsoft.com/office/drawing/2014/main" id="{58E725AF-C14B-7533-1CFB-4E993278089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53558" y="1905000"/>
            <a:ext cx="11484348" cy="4810838"/>
          </a:xfrm>
          <a:prstGeom prst="rect">
            <a:avLst/>
          </a:prstGeom>
        </p:spPr>
      </p:pic>
      <p:sp>
        <p:nvSpPr>
          <p:cNvPr id="7" name="TextBox 6">
            <a:extLst>
              <a:ext uri="{FF2B5EF4-FFF2-40B4-BE49-F238E27FC236}">
                <a16:creationId xmlns:a16="http://schemas.microsoft.com/office/drawing/2014/main" id="{BE192AD1-3CF4-9AE3-B297-2C4965E2C9AE}"/>
              </a:ext>
            </a:extLst>
          </p:cNvPr>
          <p:cNvSpPr txBox="1"/>
          <p:nvPr/>
        </p:nvSpPr>
        <p:spPr>
          <a:xfrm>
            <a:off x="453558" y="1319904"/>
            <a:ext cx="3328155" cy="584775"/>
          </a:xfrm>
          <a:prstGeom prst="rect">
            <a:avLst/>
          </a:prstGeom>
          <a:solidFill>
            <a:schemeClr val="accent6">
              <a:lumMod val="75000"/>
            </a:schemeClr>
          </a:solidFill>
        </p:spPr>
        <p:txBody>
          <a:bodyPr wrap="none" rtlCol="0">
            <a:spAutoFit/>
          </a:bodyPr>
          <a:lstStyle/>
          <a:p>
            <a:r>
              <a:rPr lang="en-US" sz="3200" dirty="0"/>
              <a:t>Discrete Problem</a:t>
            </a:r>
          </a:p>
        </p:txBody>
      </p:sp>
    </p:spTree>
    <p:extLst>
      <p:ext uri="{BB962C8B-B14F-4D97-AF65-F5344CB8AC3E}">
        <p14:creationId xmlns:p14="http://schemas.microsoft.com/office/powerpoint/2010/main" val="3881936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Algorithm</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4" name="Picture 3" descr="A black and white text with black text&#10;&#10;Description automatically generated">
            <a:extLst>
              <a:ext uri="{FF2B5EF4-FFF2-40B4-BE49-F238E27FC236}">
                <a16:creationId xmlns:a16="http://schemas.microsoft.com/office/drawing/2014/main" id="{410F3DAA-08FC-F348-BAE4-EF4C2D0C068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0" y="1090569"/>
            <a:ext cx="7391400" cy="5710829"/>
          </a:xfrm>
          <a:prstGeom prst="rect">
            <a:avLst/>
          </a:prstGeom>
        </p:spPr>
      </p:pic>
    </p:spTree>
    <p:extLst>
      <p:ext uri="{BB962C8B-B14F-4D97-AF65-F5344CB8AC3E}">
        <p14:creationId xmlns:p14="http://schemas.microsoft.com/office/powerpoint/2010/main" val="1744435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0886" y="0"/>
            <a:ext cx="11351262" cy="1584535"/>
          </a:xfrm>
          <a:prstGeom prst="rect">
            <a:avLst/>
          </a:prstGeom>
        </p:spPr>
        <p:txBody>
          <a:bodyPr vert="horz" wrap="square" lIns="0" tIns="350011" rIns="0" bIns="0" rtlCol="0">
            <a:spAutoFit/>
          </a:bodyPr>
          <a:lstStyle/>
          <a:p>
            <a:pPr marL="12700" algn="ctr">
              <a:spcBef>
                <a:spcPts val="100"/>
              </a:spcBef>
            </a:pPr>
            <a:r>
              <a:rPr lang="en-US" b="1" dirty="0">
                <a:latin typeface="+mj-lt"/>
              </a:rPr>
              <a:t>Mean-Field Game Theory and Applications</a:t>
            </a:r>
            <a:br>
              <a:rPr lang="en-US" b="1" dirty="0">
                <a:latin typeface="+mj-lt"/>
              </a:rPr>
            </a:br>
            <a:endParaRPr b="1" i="1" spc="-140" dirty="0">
              <a:latin typeface="+mj-lt"/>
              <a:cs typeface="Arial"/>
            </a:endParaRPr>
          </a:p>
        </p:txBody>
      </p:sp>
      <p:cxnSp>
        <p:nvCxnSpPr>
          <p:cNvPr id="14" name="Straight Connector 13">
            <a:extLst>
              <a:ext uri="{FF2B5EF4-FFF2-40B4-BE49-F238E27FC236}">
                <a16:creationId xmlns:a16="http://schemas.microsoft.com/office/drawing/2014/main" id="{C58F2AE6-D4B3-2595-B245-E7E0D95D7B2C}"/>
              </a:ext>
            </a:extLst>
          </p:cNvPr>
          <p:cNvCxnSpPr>
            <a:cxnSpLocks/>
          </p:cNvCxnSpPr>
          <p:nvPr/>
        </p:nvCxnSpPr>
        <p:spPr>
          <a:xfrm flipV="1">
            <a:off x="0" y="1308756"/>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377B9B05-3480-388B-DF5A-D5C42FA9CBF6}"/>
              </a:ext>
            </a:extLst>
          </p:cNvPr>
          <p:cNvSpPr/>
          <p:nvPr/>
        </p:nvSpPr>
        <p:spPr>
          <a:xfrm>
            <a:off x="108686" y="3294479"/>
            <a:ext cx="3978745" cy="1429921"/>
          </a:xfrm>
          <a:prstGeom prst="roundRect">
            <a:avLst/>
          </a:prstGeom>
          <a:solidFill>
            <a:srgbClr val="008233">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i="0" dirty="0">
                <a:solidFill>
                  <a:schemeClr val="tx1"/>
                </a:solidFill>
              </a:rPr>
              <a:t>Decision Making Process </a:t>
            </a:r>
          </a:p>
        </p:txBody>
      </p:sp>
      <p:cxnSp>
        <p:nvCxnSpPr>
          <p:cNvPr id="10" name="Straight Arrow Connector 9">
            <a:extLst>
              <a:ext uri="{FF2B5EF4-FFF2-40B4-BE49-F238E27FC236}">
                <a16:creationId xmlns:a16="http://schemas.microsoft.com/office/drawing/2014/main" id="{EEB6EFB9-6085-E38A-C7E6-215DDCC62F57}"/>
              </a:ext>
            </a:extLst>
          </p:cNvPr>
          <p:cNvCxnSpPr>
            <a:cxnSpLocks/>
          </p:cNvCxnSpPr>
          <p:nvPr/>
        </p:nvCxnSpPr>
        <p:spPr>
          <a:xfrm flipV="1">
            <a:off x="4247988" y="2057400"/>
            <a:ext cx="3265884" cy="137954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5CE11353-98FB-6094-3AA3-720B6615AF3B}"/>
              </a:ext>
            </a:extLst>
          </p:cNvPr>
          <p:cNvSpPr/>
          <p:nvPr/>
        </p:nvSpPr>
        <p:spPr>
          <a:xfrm>
            <a:off x="7620000" y="1648989"/>
            <a:ext cx="4267200" cy="771851"/>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i="0" dirty="0">
                <a:solidFill>
                  <a:schemeClr val="tx1"/>
                </a:solidFill>
              </a:rPr>
              <a:t>Optimization, Optimal Control</a:t>
            </a:r>
          </a:p>
        </p:txBody>
      </p:sp>
      <p:sp>
        <p:nvSpPr>
          <p:cNvPr id="22" name="TextBox 21">
            <a:extLst>
              <a:ext uri="{FF2B5EF4-FFF2-40B4-BE49-F238E27FC236}">
                <a16:creationId xmlns:a16="http://schemas.microsoft.com/office/drawing/2014/main" id="{B1B669B8-46DC-0519-5BCA-67F0052A906C}"/>
              </a:ext>
            </a:extLst>
          </p:cNvPr>
          <p:cNvSpPr txBox="1"/>
          <p:nvPr/>
        </p:nvSpPr>
        <p:spPr>
          <a:xfrm rot="20094798">
            <a:off x="4482218" y="2232479"/>
            <a:ext cx="2099914" cy="461665"/>
          </a:xfrm>
          <a:prstGeom prst="rect">
            <a:avLst/>
          </a:prstGeom>
          <a:noFill/>
        </p:spPr>
        <p:txBody>
          <a:bodyPr wrap="square" rtlCol="0">
            <a:spAutoFit/>
          </a:bodyPr>
          <a:lstStyle/>
          <a:p>
            <a:r>
              <a:rPr lang="en-US" sz="2400" dirty="0"/>
              <a:t>Single agent </a:t>
            </a:r>
          </a:p>
        </p:txBody>
      </p:sp>
      <p:pic>
        <p:nvPicPr>
          <p:cNvPr id="24" name="Graphic 23" descr="Robot outline">
            <a:extLst>
              <a:ext uri="{FF2B5EF4-FFF2-40B4-BE49-F238E27FC236}">
                <a16:creationId xmlns:a16="http://schemas.microsoft.com/office/drawing/2014/main" id="{073B4295-2077-F013-B99B-34B5E169CA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5400" y="1828800"/>
            <a:ext cx="457200" cy="457200"/>
          </a:xfrm>
          <a:prstGeom prst="rect">
            <a:avLst/>
          </a:prstGeom>
        </p:spPr>
      </p:pic>
      <p:cxnSp>
        <p:nvCxnSpPr>
          <p:cNvPr id="29" name="Straight Arrow Connector 28">
            <a:extLst>
              <a:ext uri="{FF2B5EF4-FFF2-40B4-BE49-F238E27FC236}">
                <a16:creationId xmlns:a16="http://schemas.microsoft.com/office/drawing/2014/main" id="{90B9374F-556E-D7BF-009A-A64C2D6D2938}"/>
              </a:ext>
            </a:extLst>
          </p:cNvPr>
          <p:cNvCxnSpPr>
            <a:cxnSpLocks/>
          </p:cNvCxnSpPr>
          <p:nvPr/>
        </p:nvCxnSpPr>
        <p:spPr>
          <a:xfrm flipV="1">
            <a:off x="4247988" y="4113849"/>
            <a:ext cx="3265884" cy="3225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5D54461E-6964-6045-CB5E-F744EB3FFBC9}"/>
              </a:ext>
            </a:extLst>
          </p:cNvPr>
          <p:cNvSpPr/>
          <p:nvPr/>
        </p:nvSpPr>
        <p:spPr>
          <a:xfrm>
            <a:off x="7598229" y="3655699"/>
            <a:ext cx="4267200" cy="916301"/>
          </a:xfrm>
          <a:prstGeom prst="roundRect">
            <a:avLst/>
          </a:prstGeom>
          <a:solidFill>
            <a:schemeClr val="tx2">
              <a:lumMod val="60000"/>
              <a:lumOff val="4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Game Theory</a:t>
            </a:r>
          </a:p>
        </p:txBody>
      </p:sp>
      <p:sp>
        <p:nvSpPr>
          <p:cNvPr id="37" name="TextBox 36">
            <a:extLst>
              <a:ext uri="{FF2B5EF4-FFF2-40B4-BE49-F238E27FC236}">
                <a16:creationId xmlns:a16="http://schemas.microsoft.com/office/drawing/2014/main" id="{9C0EE1DC-82D4-56D5-3C7E-34181F529E88}"/>
              </a:ext>
            </a:extLst>
          </p:cNvPr>
          <p:cNvSpPr txBox="1"/>
          <p:nvPr/>
        </p:nvSpPr>
        <p:spPr>
          <a:xfrm>
            <a:off x="4856158" y="3653135"/>
            <a:ext cx="1773242" cy="461665"/>
          </a:xfrm>
          <a:prstGeom prst="rect">
            <a:avLst/>
          </a:prstGeom>
          <a:noFill/>
        </p:spPr>
        <p:txBody>
          <a:bodyPr wrap="none" rtlCol="0">
            <a:spAutoFit/>
          </a:bodyPr>
          <a:lstStyle/>
          <a:p>
            <a:r>
              <a:rPr lang="en-US" sz="2400" dirty="0"/>
              <a:t>Multi-agent</a:t>
            </a:r>
            <a:r>
              <a:rPr lang="en-US" dirty="0"/>
              <a:t> </a:t>
            </a:r>
          </a:p>
        </p:txBody>
      </p:sp>
      <p:pic>
        <p:nvPicPr>
          <p:cNvPr id="40" name="Graphic 39" descr="Robot outline">
            <a:extLst>
              <a:ext uri="{FF2B5EF4-FFF2-40B4-BE49-F238E27FC236}">
                <a16:creationId xmlns:a16="http://schemas.microsoft.com/office/drawing/2014/main" id="{4EB63BAB-12BC-48F9-F49B-5E9810EA26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96000" y="3200400"/>
            <a:ext cx="457200" cy="457200"/>
          </a:xfrm>
          <a:prstGeom prst="rect">
            <a:avLst/>
          </a:prstGeom>
        </p:spPr>
      </p:pic>
      <p:pic>
        <p:nvPicPr>
          <p:cNvPr id="43" name="Graphic 42" descr="Robot outline">
            <a:extLst>
              <a:ext uri="{FF2B5EF4-FFF2-40B4-BE49-F238E27FC236}">
                <a16:creationId xmlns:a16="http://schemas.microsoft.com/office/drawing/2014/main" id="{A23368A8-DDD2-72F6-3CF3-9AE5671475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1200" y="2895600"/>
            <a:ext cx="457200" cy="457200"/>
          </a:xfrm>
          <a:prstGeom prst="rect">
            <a:avLst/>
          </a:prstGeom>
        </p:spPr>
      </p:pic>
      <p:pic>
        <p:nvPicPr>
          <p:cNvPr id="44" name="Graphic 43" descr="Robot outline">
            <a:extLst>
              <a:ext uri="{FF2B5EF4-FFF2-40B4-BE49-F238E27FC236}">
                <a16:creationId xmlns:a16="http://schemas.microsoft.com/office/drawing/2014/main" id="{5AD2C0F6-B881-B360-242E-018CF32C59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0200" y="3200400"/>
            <a:ext cx="457200" cy="457200"/>
          </a:xfrm>
          <a:prstGeom prst="rect">
            <a:avLst/>
          </a:prstGeom>
        </p:spPr>
      </p:pic>
      <p:cxnSp>
        <p:nvCxnSpPr>
          <p:cNvPr id="45" name="Straight Arrow Connector 44">
            <a:extLst>
              <a:ext uri="{FF2B5EF4-FFF2-40B4-BE49-F238E27FC236}">
                <a16:creationId xmlns:a16="http://schemas.microsoft.com/office/drawing/2014/main" id="{759D066C-B013-856F-5273-7D640E751DA5}"/>
              </a:ext>
            </a:extLst>
          </p:cNvPr>
          <p:cNvCxnSpPr>
            <a:cxnSpLocks/>
          </p:cNvCxnSpPr>
          <p:nvPr/>
        </p:nvCxnSpPr>
        <p:spPr>
          <a:xfrm>
            <a:off x="4247988" y="4647249"/>
            <a:ext cx="3265884" cy="182975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355E2612-A04B-0E50-41BA-85AB957306BE}"/>
              </a:ext>
            </a:extLst>
          </p:cNvPr>
          <p:cNvSpPr/>
          <p:nvPr/>
        </p:nvSpPr>
        <p:spPr>
          <a:xfrm>
            <a:off x="7614558" y="5789299"/>
            <a:ext cx="4267200" cy="916301"/>
          </a:xfrm>
          <a:prstGeom prst="roundRect">
            <a:avLst/>
          </a:prstGeom>
          <a:solidFill>
            <a:schemeClr val="accent2">
              <a:alpha val="838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Mean-Field Game Theory</a:t>
            </a:r>
          </a:p>
        </p:txBody>
      </p:sp>
      <p:sp>
        <p:nvSpPr>
          <p:cNvPr id="48" name="TextBox 47">
            <a:extLst>
              <a:ext uri="{FF2B5EF4-FFF2-40B4-BE49-F238E27FC236}">
                <a16:creationId xmlns:a16="http://schemas.microsoft.com/office/drawing/2014/main" id="{E4EEF3D2-6F54-9B20-6837-470388825663}"/>
              </a:ext>
            </a:extLst>
          </p:cNvPr>
          <p:cNvSpPr txBox="1"/>
          <p:nvPr/>
        </p:nvSpPr>
        <p:spPr>
          <a:xfrm rot="1714956">
            <a:off x="4253250" y="5061569"/>
            <a:ext cx="3467616" cy="461665"/>
          </a:xfrm>
          <a:prstGeom prst="rect">
            <a:avLst/>
          </a:prstGeom>
          <a:noFill/>
        </p:spPr>
        <p:txBody>
          <a:bodyPr wrap="none" rtlCol="0">
            <a:spAutoFit/>
          </a:bodyPr>
          <a:lstStyle/>
          <a:p>
            <a:r>
              <a:rPr lang="en-US" sz="2400" dirty="0"/>
              <a:t>Huge number of agents</a:t>
            </a:r>
            <a:r>
              <a:rPr lang="en-US" dirty="0"/>
              <a:t> </a:t>
            </a:r>
          </a:p>
        </p:txBody>
      </p:sp>
      <p:pic>
        <p:nvPicPr>
          <p:cNvPr id="53" name="Graphic 52" descr="Robot outline">
            <a:extLst>
              <a:ext uri="{FF2B5EF4-FFF2-40B4-BE49-F238E27FC236}">
                <a16:creationId xmlns:a16="http://schemas.microsoft.com/office/drawing/2014/main" id="{3EC56574-FFC6-9680-9424-28A3FDD2E3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1148" y="5113348"/>
            <a:ext cx="296852" cy="296852"/>
          </a:xfrm>
          <a:prstGeom prst="rect">
            <a:avLst/>
          </a:prstGeom>
        </p:spPr>
      </p:pic>
      <p:pic>
        <p:nvPicPr>
          <p:cNvPr id="55" name="Graphic 54" descr="Robot outline">
            <a:extLst>
              <a:ext uri="{FF2B5EF4-FFF2-40B4-BE49-F238E27FC236}">
                <a16:creationId xmlns:a16="http://schemas.microsoft.com/office/drawing/2014/main" id="{BA37BC54-B843-1414-E577-C66E22D039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3948" y="4351348"/>
            <a:ext cx="296852" cy="296852"/>
          </a:xfrm>
          <a:prstGeom prst="rect">
            <a:avLst/>
          </a:prstGeom>
        </p:spPr>
      </p:pic>
      <p:pic>
        <p:nvPicPr>
          <p:cNvPr id="56" name="Graphic 55" descr="Robot outline">
            <a:extLst>
              <a:ext uri="{FF2B5EF4-FFF2-40B4-BE49-F238E27FC236}">
                <a16:creationId xmlns:a16="http://schemas.microsoft.com/office/drawing/2014/main" id="{B1047B9C-BF34-2BF1-B77F-D6312B377F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8748" y="4267200"/>
            <a:ext cx="296852" cy="296852"/>
          </a:xfrm>
          <a:prstGeom prst="rect">
            <a:avLst/>
          </a:prstGeom>
        </p:spPr>
      </p:pic>
      <p:pic>
        <p:nvPicPr>
          <p:cNvPr id="57" name="Graphic 56" descr="Robot outline">
            <a:extLst>
              <a:ext uri="{FF2B5EF4-FFF2-40B4-BE49-F238E27FC236}">
                <a16:creationId xmlns:a16="http://schemas.microsoft.com/office/drawing/2014/main" id="{75DBC5B7-E878-5F2F-EDA9-3D3E482171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56348" y="4648200"/>
            <a:ext cx="296852" cy="296852"/>
          </a:xfrm>
          <a:prstGeom prst="rect">
            <a:avLst/>
          </a:prstGeom>
        </p:spPr>
      </p:pic>
      <p:pic>
        <p:nvPicPr>
          <p:cNvPr id="58" name="Graphic 57" descr="Robot outline">
            <a:extLst>
              <a:ext uri="{FF2B5EF4-FFF2-40B4-BE49-F238E27FC236}">
                <a16:creationId xmlns:a16="http://schemas.microsoft.com/office/drawing/2014/main" id="{DE195D98-D7A1-083A-38C6-380CBE7BB9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29400" y="4656148"/>
            <a:ext cx="296852" cy="296852"/>
          </a:xfrm>
          <a:prstGeom prst="rect">
            <a:avLst/>
          </a:prstGeom>
        </p:spPr>
      </p:pic>
      <p:pic>
        <p:nvPicPr>
          <p:cNvPr id="59" name="Graphic 58" descr="Robot outline">
            <a:extLst>
              <a:ext uri="{FF2B5EF4-FFF2-40B4-BE49-F238E27FC236}">
                <a16:creationId xmlns:a16="http://schemas.microsoft.com/office/drawing/2014/main" id="{D402B334-F533-CBF6-1C9E-6ED1F018D9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43600" y="4579948"/>
            <a:ext cx="296852" cy="296852"/>
          </a:xfrm>
          <a:prstGeom prst="rect">
            <a:avLst/>
          </a:prstGeom>
        </p:spPr>
      </p:pic>
      <p:pic>
        <p:nvPicPr>
          <p:cNvPr id="60" name="Graphic 59" descr="Robot outline">
            <a:extLst>
              <a:ext uri="{FF2B5EF4-FFF2-40B4-BE49-F238E27FC236}">
                <a16:creationId xmlns:a16="http://schemas.microsoft.com/office/drawing/2014/main" id="{B9498B8E-6360-850E-1569-3B20B54046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2548" y="4960948"/>
            <a:ext cx="296852" cy="296852"/>
          </a:xfrm>
          <a:prstGeom prst="rect">
            <a:avLst/>
          </a:prstGeom>
        </p:spPr>
      </p:pic>
      <p:pic>
        <p:nvPicPr>
          <p:cNvPr id="61" name="Graphic 60" descr="Robot outline">
            <a:extLst>
              <a:ext uri="{FF2B5EF4-FFF2-40B4-BE49-F238E27FC236}">
                <a16:creationId xmlns:a16="http://schemas.microsoft.com/office/drawing/2014/main" id="{8162BBAE-FF0C-20C2-C27B-E4E61798B5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7748" y="4884748"/>
            <a:ext cx="296852" cy="296852"/>
          </a:xfrm>
          <a:prstGeom prst="rect">
            <a:avLst/>
          </a:prstGeom>
        </p:spPr>
      </p:pic>
    </p:spTree>
    <p:extLst>
      <p:ext uri="{BB962C8B-B14F-4D97-AF65-F5344CB8AC3E}">
        <p14:creationId xmlns:p14="http://schemas.microsoft.com/office/powerpoint/2010/main" val="3320002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1</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8" name="Picture 7" descr="A black background with white text&#10;&#10;Description automatically generated">
            <a:extLst>
              <a:ext uri="{FF2B5EF4-FFF2-40B4-BE49-F238E27FC236}">
                <a16:creationId xmlns:a16="http://schemas.microsoft.com/office/drawing/2014/main" id="{550E51E1-ABB3-9782-B2ED-CDE8AC6F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1143000"/>
            <a:ext cx="9839012" cy="5362994"/>
          </a:xfrm>
          <a:prstGeom prst="rect">
            <a:avLst/>
          </a:prstGeom>
        </p:spPr>
      </p:pic>
    </p:spTree>
    <p:extLst>
      <p:ext uri="{BB962C8B-B14F-4D97-AF65-F5344CB8AC3E}">
        <p14:creationId xmlns:p14="http://schemas.microsoft.com/office/powerpoint/2010/main" val="3362793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2</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descr="A diagram of a graph&#10;&#10;Description automatically generated">
            <a:extLst>
              <a:ext uri="{FF2B5EF4-FFF2-40B4-BE49-F238E27FC236}">
                <a16:creationId xmlns:a16="http://schemas.microsoft.com/office/drawing/2014/main" id="{775757F7-89F9-AE7C-779A-1C4A2319F0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166812"/>
            <a:ext cx="9296400" cy="5229226"/>
          </a:xfrm>
          <a:prstGeom prst="rect">
            <a:avLst/>
          </a:prstGeom>
        </p:spPr>
      </p:pic>
    </p:spTree>
    <p:extLst>
      <p:ext uri="{BB962C8B-B14F-4D97-AF65-F5344CB8AC3E}">
        <p14:creationId xmlns:p14="http://schemas.microsoft.com/office/powerpoint/2010/main" val="1694151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3</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4" name="Picture 3" descr="A diagram of a graph&#10;&#10;Description automatically generated">
            <a:extLst>
              <a:ext uri="{FF2B5EF4-FFF2-40B4-BE49-F238E27FC236}">
                <a16:creationId xmlns:a16="http://schemas.microsoft.com/office/drawing/2014/main" id="{C59761B2-7A06-2218-08FE-020C13AD8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19187"/>
            <a:ext cx="9525000" cy="5314951"/>
          </a:xfrm>
          <a:prstGeom prst="rect">
            <a:avLst/>
          </a:prstGeom>
        </p:spPr>
      </p:pic>
    </p:spTree>
    <p:extLst>
      <p:ext uri="{BB962C8B-B14F-4D97-AF65-F5344CB8AC3E}">
        <p14:creationId xmlns:p14="http://schemas.microsoft.com/office/powerpoint/2010/main" val="695154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4</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descr="A black background with white text&#10;&#10;Description automatically generated">
            <a:extLst>
              <a:ext uri="{FF2B5EF4-FFF2-40B4-BE49-F238E27FC236}">
                <a16:creationId xmlns:a16="http://schemas.microsoft.com/office/drawing/2014/main" id="{38C6F214-E88A-3976-4F60-022BEA770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119186"/>
            <a:ext cx="9906000" cy="5363891"/>
          </a:xfrm>
          <a:prstGeom prst="rect">
            <a:avLst/>
          </a:prstGeom>
        </p:spPr>
      </p:pic>
    </p:spTree>
    <p:extLst>
      <p:ext uri="{BB962C8B-B14F-4D97-AF65-F5344CB8AC3E}">
        <p14:creationId xmlns:p14="http://schemas.microsoft.com/office/powerpoint/2010/main" val="1756157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Flight Experiments: Scenario 1</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6243118-9209-FFC2-8704-F44A2342B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900" y="1219200"/>
            <a:ext cx="8966200" cy="5043488"/>
          </a:xfrm>
          <a:prstGeom prst="rect">
            <a:avLst/>
          </a:prstGeom>
        </p:spPr>
      </p:pic>
    </p:spTree>
    <p:extLst>
      <p:ext uri="{BB962C8B-B14F-4D97-AF65-F5344CB8AC3E}">
        <p14:creationId xmlns:p14="http://schemas.microsoft.com/office/powerpoint/2010/main" val="3188610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Flight Experiments: Scenario 2</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A9295A7-4FF7-5634-22DE-DE5577149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66" y="1219200"/>
            <a:ext cx="9516534" cy="5353051"/>
          </a:xfrm>
          <a:prstGeom prst="rect">
            <a:avLst/>
          </a:prstGeom>
        </p:spPr>
      </p:pic>
    </p:spTree>
    <p:extLst>
      <p:ext uri="{BB962C8B-B14F-4D97-AF65-F5344CB8AC3E}">
        <p14:creationId xmlns:p14="http://schemas.microsoft.com/office/powerpoint/2010/main" val="860516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1</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9" name="Picture 8" descr="A graph of a function&#10;&#10;Description automatically generated with medium confidence">
            <a:extLst>
              <a:ext uri="{FF2B5EF4-FFF2-40B4-BE49-F238E27FC236}">
                <a16:creationId xmlns:a16="http://schemas.microsoft.com/office/drawing/2014/main" id="{C6772B1B-57CF-AFAA-F1B6-BE3DE870E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41" y="1262826"/>
            <a:ext cx="11275921" cy="5289546"/>
          </a:xfrm>
          <a:prstGeom prst="rect">
            <a:avLst/>
          </a:prstGeom>
        </p:spPr>
      </p:pic>
    </p:spTree>
    <p:extLst>
      <p:ext uri="{BB962C8B-B14F-4D97-AF65-F5344CB8AC3E}">
        <p14:creationId xmlns:p14="http://schemas.microsoft.com/office/powerpoint/2010/main" val="2852932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2</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4" name="Picture 3" descr="A graph of a diagram&#10;&#10;Description automatically generated with medium confidence">
            <a:extLst>
              <a:ext uri="{FF2B5EF4-FFF2-40B4-BE49-F238E27FC236}">
                <a16:creationId xmlns:a16="http://schemas.microsoft.com/office/drawing/2014/main" id="{506D8B6F-3352-83FC-3952-443746D76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86" y="1300394"/>
            <a:ext cx="10996614" cy="5053050"/>
          </a:xfrm>
          <a:prstGeom prst="rect">
            <a:avLst/>
          </a:prstGeom>
        </p:spPr>
      </p:pic>
    </p:spTree>
    <p:extLst>
      <p:ext uri="{BB962C8B-B14F-4D97-AF65-F5344CB8AC3E}">
        <p14:creationId xmlns:p14="http://schemas.microsoft.com/office/powerpoint/2010/main" val="3053879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CCEE4-20F4-20F4-A992-2800C1C1EB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D1BFC-481B-00BA-F9EC-AA0BC62B8D3C}"/>
              </a:ext>
            </a:extLst>
          </p:cNvPr>
          <p:cNvSpPr>
            <a:spLocks noGrp="1"/>
          </p:cNvSpPr>
          <p:nvPr>
            <p:ph type="title"/>
          </p:nvPr>
        </p:nvSpPr>
        <p:spPr>
          <a:xfrm>
            <a:off x="661986" y="-359383"/>
            <a:ext cx="11275920" cy="1478570"/>
          </a:xfrm>
        </p:spPr>
        <p:txBody>
          <a:bodyPr vert="horz" lIns="91440" tIns="45720" rIns="91440" bIns="45720" rtlCol="0" anchor="ctr">
            <a:normAutofit/>
          </a:bodyPr>
          <a:lstStyle/>
          <a:p>
            <a:pPr algn="ctr"/>
            <a:r>
              <a:rPr lang="en-US" b="1" dirty="0">
                <a:latin typeface="+mj-lt"/>
              </a:rPr>
              <a:t>Simulations: Scenario 3</a:t>
            </a:r>
          </a:p>
        </p:txBody>
      </p:sp>
      <p:cxnSp>
        <p:nvCxnSpPr>
          <p:cNvPr id="5" name="Straight Connector 4">
            <a:extLst>
              <a:ext uri="{FF2B5EF4-FFF2-40B4-BE49-F238E27FC236}">
                <a16:creationId xmlns:a16="http://schemas.microsoft.com/office/drawing/2014/main" id="{25947773-D657-E48F-BBF9-E2BB0201991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7" name="Picture 6" descr="A graph of a graph of a line&#10;&#10;Description automatically generated with medium confidence">
            <a:extLst>
              <a:ext uri="{FF2B5EF4-FFF2-40B4-BE49-F238E27FC236}">
                <a16:creationId xmlns:a16="http://schemas.microsoft.com/office/drawing/2014/main" id="{C29FB757-C06A-B65C-93E9-2AA00DD4C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9200"/>
            <a:ext cx="10972800" cy="5263101"/>
          </a:xfrm>
          <a:prstGeom prst="rect">
            <a:avLst/>
          </a:prstGeom>
        </p:spPr>
      </p:pic>
    </p:spTree>
    <p:extLst>
      <p:ext uri="{BB962C8B-B14F-4D97-AF65-F5344CB8AC3E}">
        <p14:creationId xmlns:p14="http://schemas.microsoft.com/office/powerpoint/2010/main" val="13191751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7D012C-83ED-00EB-D559-9DAD081E9BD5}"/>
              </a:ext>
            </a:extLst>
          </p:cNvPr>
          <p:cNvSpPr>
            <a:spLocks noGrp="1"/>
          </p:cNvSpPr>
          <p:nvPr>
            <p:ph type="body" idx="1"/>
          </p:nvPr>
        </p:nvSpPr>
        <p:spPr>
          <a:xfrm>
            <a:off x="952500" y="1752600"/>
            <a:ext cx="10287000" cy="1846659"/>
          </a:xfrm>
          <a:solidFill>
            <a:srgbClr val="008233">
              <a:alpha val="54381"/>
            </a:srgbClr>
          </a:solidFill>
        </p:spPr>
        <p:txBody>
          <a:bodyPr/>
          <a:lstStyle/>
          <a:p>
            <a:pPr algn="ctr"/>
            <a:r>
              <a:rPr lang="en-US" sz="6000" b="1" i="0" dirty="0">
                <a:latin typeface="+mj-lt"/>
              </a:rPr>
              <a:t>Mean-Field Game </a:t>
            </a:r>
          </a:p>
          <a:p>
            <a:pPr algn="ctr"/>
            <a:r>
              <a:rPr lang="en-US" sz="6000" b="1" i="0" dirty="0">
                <a:latin typeface="+mj-lt"/>
              </a:rPr>
              <a:t>Attacker-Defender Model</a:t>
            </a:r>
            <a:endParaRPr lang="en-US" sz="6000" i="0" dirty="0"/>
          </a:p>
        </p:txBody>
      </p:sp>
    </p:spTree>
    <p:extLst>
      <p:ext uri="{BB962C8B-B14F-4D97-AF65-F5344CB8AC3E}">
        <p14:creationId xmlns:p14="http://schemas.microsoft.com/office/powerpoint/2010/main" val="364063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0886" y="0"/>
            <a:ext cx="11351262" cy="1584535"/>
          </a:xfrm>
          <a:prstGeom prst="rect">
            <a:avLst/>
          </a:prstGeom>
        </p:spPr>
        <p:txBody>
          <a:bodyPr vert="horz" wrap="square" lIns="0" tIns="350011" rIns="0" bIns="0" rtlCol="0">
            <a:spAutoFit/>
          </a:bodyPr>
          <a:lstStyle/>
          <a:p>
            <a:pPr marL="12700" algn="ctr">
              <a:spcBef>
                <a:spcPts val="100"/>
              </a:spcBef>
            </a:pPr>
            <a:r>
              <a:rPr lang="en-US" b="1" dirty="0">
                <a:latin typeface="+mj-lt"/>
              </a:rPr>
              <a:t>Mean-Field Game Theory and Applications</a:t>
            </a:r>
            <a:br>
              <a:rPr lang="en-US" b="1" dirty="0">
                <a:latin typeface="+mj-lt"/>
              </a:rPr>
            </a:br>
            <a:endParaRPr b="1" i="1" spc="-140" dirty="0">
              <a:latin typeface="+mj-lt"/>
              <a:cs typeface="Arial"/>
            </a:endParaRPr>
          </a:p>
        </p:txBody>
      </p:sp>
      <p:cxnSp>
        <p:nvCxnSpPr>
          <p:cNvPr id="14" name="Straight Connector 13">
            <a:extLst>
              <a:ext uri="{FF2B5EF4-FFF2-40B4-BE49-F238E27FC236}">
                <a16:creationId xmlns:a16="http://schemas.microsoft.com/office/drawing/2014/main" id="{C58F2AE6-D4B3-2595-B245-E7E0D95D7B2C}"/>
              </a:ext>
            </a:extLst>
          </p:cNvPr>
          <p:cNvCxnSpPr>
            <a:cxnSpLocks/>
          </p:cNvCxnSpPr>
          <p:nvPr/>
        </p:nvCxnSpPr>
        <p:spPr>
          <a:xfrm flipV="1">
            <a:off x="0" y="1308756"/>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5CE11353-98FB-6094-3AA3-720B6615AF3B}"/>
              </a:ext>
            </a:extLst>
          </p:cNvPr>
          <p:cNvSpPr/>
          <p:nvPr/>
        </p:nvSpPr>
        <p:spPr>
          <a:xfrm>
            <a:off x="304799" y="1793152"/>
            <a:ext cx="3135088" cy="77185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Optimal Control</a:t>
            </a:r>
          </a:p>
        </p:txBody>
      </p:sp>
      <p:sp>
        <p:nvSpPr>
          <p:cNvPr id="32" name="Rounded Rectangle 31">
            <a:extLst>
              <a:ext uri="{FF2B5EF4-FFF2-40B4-BE49-F238E27FC236}">
                <a16:creationId xmlns:a16="http://schemas.microsoft.com/office/drawing/2014/main" id="{5D54461E-6964-6045-CB5E-F744EB3FFBC9}"/>
              </a:ext>
            </a:extLst>
          </p:cNvPr>
          <p:cNvSpPr/>
          <p:nvPr/>
        </p:nvSpPr>
        <p:spPr>
          <a:xfrm>
            <a:off x="3916679" y="1793152"/>
            <a:ext cx="3567827" cy="771851"/>
          </a:xfrm>
          <a:prstGeom prst="roundRect">
            <a:avLst/>
          </a:prstGeom>
          <a:solidFill>
            <a:schemeClr val="tx2">
              <a:lumMod val="60000"/>
              <a:lumOff val="4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Game Theory</a:t>
            </a:r>
          </a:p>
        </p:txBody>
      </p:sp>
      <p:sp>
        <p:nvSpPr>
          <p:cNvPr id="47" name="Rounded Rectangle 46">
            <a:extLst>
              <a:ext uri="{FF2B5EF4-FFF2-40B4-BE49-F238E27FC236}">
                <a16:creationId xmlns:a16="http://schemas.microsoft.com/office/drawing/2014/main" id="{355E2612-A04B-0E50-41BA-85AB957306BE}"/>
              </a:ext>
            </a:extLst>
          </p:cNvPr>
          <p:cNvSpPr/>
          <p:nvPr/>
        </p:nvSpPr>
        <p:spPr>
          <a:xfrm>
            <a:off x="7924800" y="1793152"/>
            <a:ext cx="3962401" cy="771851"/>
          </a:xfrm>
          <a:prstGeom prst="roundRect">
            <a:avLst/>
          </a:prstGeom>
          <a:solidFill>
            <a:schemeClr val="accent2">
              <a:lumMod val="60000"/>
              <a:lumOff val="40000"/>
              <a:alpha val="838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Mean-Field Game Theory</a:t>
            </a:r>
          </a:p>
        </p:txBody>
      </p:sp>
      <p:sp>
        <p:nvSpPr>
          <p:cNvPr id="3" name="TextBox 2">
            <a:extLst>
              <a:ext uri="{FF2B5EF4-FFF2-40B4-BE49-F238E27FC236}">
                <a16:creationId xmlns:a16="http://schemas.microsoft.com/office/drawing/2014/main" id="{BDDB6EAC-8CA4-DE60-513A-98E4DA7184D2}"/>
              </a:ext>
            </a:extLst>
          </p:cNvPr>
          <p:cNvSpPr txBox="1"/>
          <p:nvPr/>
        </p:nvSpPr>
        <p:spPr>
          <a:xfrm>
            <a:off x="381000" y="2773620"/>
            <a:ext cx="2749471" cy="369332"/>
          </a:xfrm>
          <a:prstGeom prst="rect">
            <a:avLst/>
          </a:prstGeom>
          <a:noFill/>
        </p:spPr>
        <p:txBody>
          <a:bodyPr wrap="none" rtlCol="0">
            <a:spAutoFit/>
          </a:bodyPr>
          <a:lstStyle/>
          <a:p>
            <a:r>
              <a:rPr lang="en-US" dirty="0"/>
              <a:t>A single decision maker:</a:t>
            </a:r>
          </a:p>
        </p:txBody>
      </p:sp>
      <p:pic>
        <p:nvPicPr>
          <p:cNvPr id="6" name="Picture 5" descr="A black symbols on a white background&#10;&#10;Description automatically generated">
            <a:extLst>
              <a:ext uri="{FF2B5EF4-FFF2-40B4-BE49-F238E27FC236}">
                <a16:creationId xmlns:a16="http://schemas.microsoft.com/office/drawing/2014/main" id="{F211D6BD-63FD-02FA-F287-C0790D120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28" y="3221236"/>
            <a:ext cx="2595154" cy="419419"/>
          </a:xfrm>
          <a:prstGeom prst="rect">
            <a:avLst/>
          </a:prstGeom>
        </p:spPr>
      </p:pic>
      <p:sp>
        <p:nvSpPr>
          <p:cNvPr id="9" name="TextBox 8">
            <a:extLst>
              <a:ext uri="{FF2B5EF4-FFF2-40B4-BE49-F238E27FC236}">
                <a16:creationId xmlns:a16="http://schemas.microsoft.com/office/drawing/2014/main" id="{3F7AAEFF-BE03-141D-6D98-EB04AC0042F9}"/>
              </a:ext>
            </a:extLst>
          </p:cNvPr>
          <p:cNvSpPr txBox="1"/>
          <p:nvPr/>
        </p:nvSpPr>
        <p:spPr>
          <a:xfrm>
            <a:off x="376646" y="3705527"/>
            <a:ext cx="2595153" cy="369332"/>
          </a:xfrm>
          <a:prstGeom prst="rect">
            <a:avLst/>
          </a:prstGeom>
          <a:noFill/>
        </p:spPr>
        <p:txBody>
          <a:bodyPr wrap="square">
            <a:spAutoFit/>
          </a:bodyPr>
          <a:lstStyle/>
          <a:p>
            <a:r>
              <a:rPr lang="en-US" dirty="0"/>
              <a:t>and minimizes a cost:</a:t>
            </a:r>
          </a:p>
        </p:txBody>
      </p:sp>
      <p:pic>
        <p:nvPicPr>
          <p:cNvPr id="13" name="Picture 12" descr="A black text on a white background&#10;&#10;Description automatically generated">
            <a:extLst>
              <a:ext uri="{FF2B5EF4-FFF2-40B4-BE49-F238E27FC236}">
                <a16:creationId xmlns:a16="http://schemas.microsoft.com/office/drawing/2014/main" id="{71F67C61-B4A9-35CE-D785-2676576A7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8" y="4107629"/>
            <a:ext cx="3325969" cy="846666"/>
          </a:xfrm>
          <a:prstGeom prst="rect">
            <a:avLst/>
          </a:prstGeom>
        </p:spPr>
      </p:pic>
      <p:sp>
        <p:nvSpPr>
          <p:cNvPr id="15" name="TextBox 14">
            <a:extLst>
              <a:ext uri="{FF2B5EF4-FFF2-40B4-BE49-F238E27FC236}">
                <a16:creationId xmlns:a16="http://schemas.microsoft.com/office/drawing/2014/main" id="{25299F50-F218-6F1D-9A8D-48BDCE11DCA2}"/>
              </a:ext>
            </a:extLst>
          </p:cNvPr>
          <p:cNvSpPr txBox="1"/>
          <p:nvPr/>
        </p:nvSpPr>
        <p:spPr>
          <a:xfrm>
            <a:off x="279828" y="5690756"/>
            <a:ext cx="3160059" cy="1015663"/>
          </a:xfrm>
          <a:prstGeom prst="rect">
            <a:avLst/>
          </a:prstGeom>
          <a:solidFill>
            <a:schemeClr val="accent6"/>
          </a:solidFill>
        </p:spPr>
        <p:txBody>
          <a:bodyPr wrap="square" rtlCol="0">
            <a:spAutoFit/>
          </a:bodyPr>
          <a:lstStyle/>
          <a:p>
            <a:r>
              <a:rPr lang="en-US" sz="1200" b="1" dirty="0"/>
              <a:t>Example:</a:t>
            </a:r>
            <a:r>
              <a:rPr lang="en-US" sz="1200" dirty="0"/>
              <a:t> A UAV selects its control inputs to reach a target or track a given trajectory, subject to physical constraints, while minimizing energy consumption, travel time, or risk.</a:t>
            </a:r>
          </a:p>
        </p:txBody>
      </p:sp>
      <p:pic>
        <p:nvPicPr>
          <p:cNvPr id="17" name="Picture 16" descr="A black text on a white background&#10;&#10;Description automatically generated">
            <a:extLst>
              <a:ext uri="{FF2B5EF4-FFF2-40B4-BE49-F238E27FC236}">
                <a16:creationId xmlns:a16="http://schemas.microsoft.com/office/drawing/2014/main" id="{9DC8357A-34D2-15A1-1687-590740AE8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736" y="3142952"/>
            <a:ext cx="2438400" cy="508000"/>
          </a:xfrm>
          <a:prstGeom prst="rect">
            <a:avLst/>
          </a:prstGeom>
        </p:spPr>
      </p:pic>
      <p:pic>
        <p:nvPicPr>
          <p:cNvPr id="21" name="Picture 20" descr="A black text on a white background&#10;&#10;Description automatically generated">
            <a:extLst>
              <a:ext uri="{FF2B5EF4-FFF2-40B4-BE49-F238E27FC236}">
                <a16:creationId xmlns:a16="http://schemas.microsoft.com/office/drawing/2014/main" id="{2219B4DA-9576-1855-DE11-7444E9492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5718" y="4203700"/>
            <a:ext cx="3938053" cy="654524"/>
          </a:xfrm>
          <a:prstGeom prst="rect">
            <a:avLst/>
          </a:prstGeom>
        </p:spPr>
      </p:pic>
      <p:sp>
        <p:nvSpPr>
          <p:cNvPr id="23" name="TextBox 22">
            <a:extLst>
              <a:ext uri="{FF2B5EF4-FFF2-40B4-BE49-F238E27FC236}">
                <a16:creationId xmlns:a16="http://schemas.microsoft.com/office/drawing/2014/main" id="{296E9744-6F1C-8CEF-7547-B3AE94DDF5FB}"/>
              </a:ext>
            </a:extLst>
          </p:cNvPr>
          <p:cNvSpPr txBox="1"/>
          <p:nvPr/>
        </p:nvSpPr>
        <p:spPr>
          <a:xfrm>
            <a:off x="3886200" y="2773620"/>
            <a:ext cx="2762295" cy="369332"/>
          </a:xfrm>
          <a:prstGeom prst="rect">
            <a:avLst/>
          </a:prstGeom>
          <a:noFill/>
        </p:spPr>
        <p:txBody>
          <a:bodyPr wrap="none" rtlCol="0">
            <a:spAutoFit/>
          </a:bodyPr>
          <a:lstStyle/>
          <a:p>
            <a:r>
              <a:rPr lang="en-US" dirty="0"/>
              <a:t>Several decision makers:</a:t>
            </a:r>
          </a:p>
        </p:txBody>
      </p:sp>
      <p:sp>
        <p:nvSpPr>
          <p:cNvPr id="26" name="TextBox 25">
            <a:extLst>
              <a:ext uri="{FF2B5EF4-FFF2-40B4-BE49-F238E27FC236}">
                <a16:creationId xmlns:a16="http://schemas.microsoft.com/office/drawing/2014/main" id="{6B38078F-8692-1FDE-1FD0-CA6968D58480}"/>
              </a:ext>
            </a:extLst>
          </p:cNvPr>
          <p:cNvSpPr txBox="1"/>
          <p:nvPr/>
        </p:nvSpPr>
        <p:spPr>
          <a:xfrm>
            <a:off x="3916680" y="4953000"/>
            <a:ext cx="3567827" cy="830997"/>
          </a:xfrm>
          <a:prstGeom prst="rect">
            <a:avLst/>
          </a:prstGeom>
          <a:solidFill>
            <a:schemeClr val="tx2">
              <a:lumMod val="60000"/>
              <a:lumOff val="40000"/>
            </a:schemeClr>
          </a:solidFill>
        </p:spPr>
        <p:txBody>
          <a:bodyPr wrap="square">
            <a:spAutoFit/>
          </a:bodyPr>
          <a:lstStyle/>
          <a:p>
            <a:r>
              <a:rPr lang="en-US" sz="1200" b="1" dirty="0"/>
              <a:t>Meaning:</a:t>
            </a:r>
            <a:br>
              <a:rPr lang="en-US" sz="1200" dirty="0"/>
            </a:br>
            <a:r>
              <a:rPr lang="en-US" sz="1200" dirty="0"/>
              <a:t>Each UAV controls only its own motion, but its objective depends on the behavior of the other UAVs.</a:t>
            </a:r>
          </a:p>
        </p:txBody>
      </p:sp>
      <p:sp>
        <p:nvSpPr>
          <p:cNvPr id="31" name="TextBox 30">
            <a:extLst>
              <a:ext uri="{FF2B5EF4-FFF2-40B4-BE49-F238E27FC236}">
                <a16:creationId xmlns:a16="http://schemas.microsoft.com/office/drawing/2014/main" id="{6D8B7287-9B49-4AB6-A9CA-D17984112893}"/>
              </a:ext>
            </a:extLst>
          </p:cNvPr>
          <p:cNvSpPr txBox="1"/>
          <p:nvPr/>
        </p:nvSpPr>
        <p:spPr>
          <a:xfrm>
            <a:off x="3916681" y="5715000"/>
            <a:ext cx="3567826" cy="1015663"/>
          </a:xfrm>
          <a:prstGeom prst="rect">
            <a:avLst/>
          </a:prstGeom>
          <a:solidFill>
            <a:schemeClr val="tx2">
              <a:lumMod val="60000"/>
              <a:lumOff val="40000"/>
            </a:schemeClr>
          </a:solidFill>
        </p:spPr>
        <p:txBody>
          <a:bodyPr wrap="square">
            <a:spAutoFit/>
          </a:bodyPr>
          <a:lstStyle/>
          <a:p>
            <a:r>
              <a:rPr lang="en-US" sz="1200" b="1" dirty="0"/>
              <a:t>Example:</a:t>
            </a:r>
            <a:r>
              <a:rPr lang="en-US" sz="1200" dirty="0"/>
              <a:t> During the flight, several UAVs choose their own control strategies. They must keep a safe distance from each other to avoid collisions, maintain a desired formation, or compete for limited space or mission objectives.</a:t>
            </a:r>
          </a:p>
        </p:txBody>
      </p:sp>
      <p:sp>
        <p:nvSpPr>
          <p:cNvPr id="33" name="TextBox 32">
            <a:extLst>
              <a:ext uri="{FF2B5EF4-FFF2-40B4-BE49-F238E27FC236}">
                <a16:creationId xmlns:a16="http://schemas.microsoft.com/office/drawing/2014/main" id="{74DCF826-BF3A-A864-8A99-3C562720DD19}"/>
              </a:ext>
            </a:extLst>
          </p:cNvPr>
          <p:cNvSpPr txBox="1"/>
          <p:nvPr/>
        </p:nvSpPr>
        <p:spPr>
          <a:xfrm>
            <a:off x="7924800" y="2773620"/>
            <a:ext cx="3634328" cy="369332"/>
          </a:xfrm>
          <a:prstGeom prst="rect">
            <a:avLst/>
          </a:prstGeom>
          <a:noFill/>
        </p:spPr>
        <p:txBody>
          <a:bodyPr wrap="none" rtlCol="0">
            <a:spAutoFit/>
          </a:bodyPr>
          <a:lstStyle/>
          <a:p>
            <a:r>
              <a:rPr lang="en-US" dirty="0"/>
              <a:t>Huge number of decision makers:</a:t>
            </a:r>
          </a:p>
        </p:txBody>
      </p:sp>
      <p:pic>
        <p:nvPicPr>
          <p:cNvPr id="34" name="Picture 33" descr="A black symbols on a white background&#10;&#10;Description automatically generated">
            <a:extLst>
              <a:ext uri="{FF2B5EF4-FFF2-40B4-BE49-F238E27FC236}">
                <a16:creationId xmlns:a16="http://schemas.microsoft.com/office/drawing/2014/main" id="{2DD4AC35-536F-4599-F4CD-5C5AFF4F0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147" y="3219290"/>
            <a:ext cx="2595154" cy="419419"/>
          </a:xfrm>
          <a:prstGeom prst="rect">
            <a:avLst/>
          </a:prstGeom>
        </p:spPr>
      </p:pic>
      <p:sp>
        <p:nvSpPr>
          <p:cNvPr id="35" name="TextBox 34">
            <a:extLst>
              <a:ext uri="{FF2B5EF4-FFF2-40B4-BE49-F238E27FC236}">
                <a16:creationId xmlns:a16="http://schemas.microsoft.com/office/drawing/2014/main" id="{FBE07075-7076-B50D-8612-1A2F61B2217E}"/>
              </a:ext>
            </a:extLst>
          </p:cNvPr>
          <p:cNvSpPr txBox="1"/>
          <p:nvPr/>
        </p:nvSpPr>
        <p:spPr>
          <a:xfrm>
            <a:off x="3886200" y="3713202"/>
            <a:ext cx="3660736" cy="369332"/>
          </a:xfrm>
          <a:prstGeom prst="rect">
            <a:avLst/>
          </a:prstGeom>
          <a:noFill/>
        </p:spPr>
        <p:txBody>
          <a:bodyPr wrap="square">
            <a:spAutoFit/>
          </a:bodyPr>
          <a:lstStyle/>
          <a:p>
            <a:r>
              <a:rPr lang="en-US" dirty="0"/>
              <a:t>each agent minimizes a cost:</a:t>
            </a:r>
          </a:p>
        </p:txBody>
      </p:sp>
      <p:pic>
        <p:nvPicPr>
          <p:cNvPr id="38" name="Picture 37" descr="A black text on a white background&#10;&#10;Description automatically generated">
            <a:extLst>
              <a:ext uri="{FF2B5EF4-FFF2-40B4-BE49-F238E27FC236}">
                <a16:creationId xmlns:a16="http://schemas.microsoft.com/office/drawing/2014/main" id="{3DCE53E4-F93D-DB6F-BB33-809CA88C8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730" y="4207129"/>
            <a:ext cx="3540398" cy="676509"/>
          </a:xfrm>
          <a:prstGeom prst="rect">
            <a:avLst/>
          </a:prstGeom>
        </p:spPr>
      </p:pic>
      <p:sp>
        <p:nvSpPr>
          <p:cNvPr id="41" name="TextBox 40">
            <a:extLst>
              <a:ext uri="{FF2B5EF4-FFF2-40B4-BE49-F238E27FC236}">
                <a16:creationId xmlns:a16="http://schemas.microsoft.com/office/drawing/2014/main" id="{5F7C4B96-1DD5-D383-CAC5-69C4BF41912E}"/>
              </a:ext>
            </a:extLst>
          </p:cNvPr>
          <p:cNvSpPr txBox="1"/>
          <p:nvPr/>
        </p:nvSpPr>
        <p:spPr>
          <a:xfrm>
            <a:off x="7924800" y="3724553"/>
            <a:ext cx="6126480" cy="369332"/>
          </a:xfrm>
          <a:prstGeom prst="rect">
            <a:avLst/>
          </a:prstGeom>
          <a:noFill/>
        </p:spPr>
        <p:txBody>
          <a:bodyPr wrap="square">
            <a:spAutoFit/>
          </a:bodyPr>
          <a:lstStyle/>
          <a:p>
            <a:r>
              <a:rPr lang="en-US" dirty="0"/>
              <a:t>representative agent minimizes a cost:</a:t>
            </a:r>
          </a:p>
        </p:txBody>
      </p:sp>
      <p:sp>
        <p:nvSpPr>
          <p:cNvPr id="46" name="TextBox 45">
            <a:extLst>
              <a:ext uri="{FF2B5EF4-FFF2-40B4-BE49-F238E27FC236}">
                <a16:creationId xmlns:a16="http://schemas.microsoft.com/office/drawing/2014/main" id="{9B17244C-364F-67E7-0457-2165E5FA7EE9}"/>
              </a:ext>
            </a:extLst>
          </p:cNvPr>
          <p:cNvSpPr txBox="1"/>
          <p:nvPr/>
        </p:nvSpPr>
        <p:spPr>
          <a:xfrm>
            <a:off x="7924800" y="4953000"/>
            <a:ext cx="3962401" cy="830997"/>
          </a:xfrm>
          <a:prstGeom prst="rect">
            <a:avLst/>
          </a:prstGeom>
          <a:solidFill>
            <a:schemeClr val="accent2">
              <a:lumMod val="60000"/>
              <a:lumOff val="40000"/>
            </a:schemeClr>
          </a:solidFill>
        </p:spPr>
        <p:txBody>
          <a:bodyPr wrap="square">
            <a:spAutoFit/>
          </a:bodyPr>
          <a:lstStyle/>
          <a:p>
            <a:r>
              <a:rPr lang="en-US" sz="1200" b="1" dirty="0"/>
              <a:t>Meaning:</a:t>
            </a:r>
            <a:br>
              <a:rPr lang="en-US" sz="1200" dirty="0"/>
            </a:br>
            <a:r>
              <a:rPr lang="en-US" sz="1200" dirty="0"/>
              <a:t>Each UAV controls its own motion, but reacts to the distribution of the whole population.</a:t>
            </a:r>
          </a:p>
          <a:p>
            <a:endParaRPr lang="en-US" sz="1200" dirty="0"/>
          </a:p>
        </p:txBody>
      </p:sp>
      <p:sp>
        <p:nvSpPr>
          <p:cNvPr id="50" name="TextBox 49">
            <a:extLst>
              <a:ext uri="{FF2B5EF4-FFF2-40B4-BE49-F238E27FC236}">
                <a16:creationId xmlns:a16="http://schemas.microsoft.com/office/drawing/2014/main" id="{3252CAD0-2445-A4E4-F8B0-6BE33642A797}"/>
              </a:ext>
            </a:extLst>
          </p:cNvPr>
          <p:cNvSpPr txBox="1"/>
          <p:nvPr/>
        </p:nvSpPr>
        <p:spPr>
          <a:xfrm>
            <a:off x="7918704" y="5684815"/>
            <a:ext cx="3962401" cy="1015663"/>
          </a:xfrm>
          <a:prstGeom prst="rect">
            <a:avLst/>
          </a:prstGeom>
          <a:solidFill>
            <a:schemeClr val="accent2">
              <a:lumMod val="60000"/>
              <a:lumOff val="40000"/>
            </a:schemeClr>
          </a:solidFill>
        </p:spPr>
        <p:txBody>
          <a:bodyPr wrap="square">
            <a:spAutoFit/>
          </a:bodyPr>
          <a:lstStyle/>
          <a:p>
            <a:r>
              <a:rPr lang="en-US" sz="1200" b="1" dirty="0"/>
              <a:t>Example:</a:t>
            </a:r>
            <a:br>
              <a:rPr lang="en-US" sz="1200" dirty="0"/>
            </a:br>
            <a:r>
              <a:rPr lang="en-US" sz="1200" dirty="0"/>
              <a:t>A large number of drivers choose routes to reach their destinations. Each driver minimizes travel time, while the travel time depends on the overall traffic density on the roads.</a:t>
            </a:r>
          </a:p>
        </p:txBody>
      </p:sp>
    </p:spTree>
    <p:extLst>
      <p:ext uri="{BB962C8B-B14F-4D97-AF65-F5344CB8AC3E}">
        <p14:creationId xmlns:p14="http://schemas.microsoft.com/office/powerpoint/2010/main" val="6846336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E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v3//xUAAAACSAAAMgUAABAgAAAmAAAACAAAAP//////////"/>
              </a:ext>
            </a:extLst>
          </p:cNvSpPr>
          <p:nvPr/>
        </p:nvSpPr>
        <p:spPr>
          <a:xfrm>
            <a:off x="-486410" y="13335"/>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Objective</a:t>
            </a:r>
          </a:p>
        </p:txBody>
      </p:sp>
      <p:sp>
        <p:nvSpPr>
          <p:cNvPr id="3" name="슬라이드 번호 개체 틀 15"/>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Y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9F54-1AD2-EA69-9C07-EC3CD1496AB9}" type="slidenum">
              <a:rPr/>
              <a:t>50</a:t>
            </a:fld>
            <a:endParaRPr/>
          </a:p>
        </p:txBody>
      </p:sp>
      <p:sp>
        <p:nvSpPr>
          <p:cNvPr id="5" name="TextBox 1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M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2AMAAEAhAADHSgAAHycAABAgAAAmAAAACAAAAP//////////"/>
              </a:ext>
            </a:extLst>
          </p:cNvSpPr>
          <p:nvPr/>
        </p:nvSpPr>
        <p:spPr>
          <a:xfrm>
            <a:off x="624840" y="5405120"/>
            <a:ext cx="11530965" cy="954405"/>
          </a:xfrm>
          <a:prstGeom prst="rect">
            <a:avLst/>
          </a:prstGeom>
          <a:noFill/>
          <a:ln>
            <a:noFill/>
          </a:ln>
          <a:effectLst/>
        </p:spPr>
        <p:txBody>
          <a:bodyPr vert="horz" wrap="square" lIns="91440" tIns="45720" rIns="91440" bIns="45720" numCol="1" spcCol="215900" anchor="t"/>
          <a:lstStyle/>
          <a:p>
            <a:pPr marL="285750" indent="-285750">
              <a:buFont typeface="Wingdings" charset="2"/>
              <a:buChar char="Ø"/>
              <a:defRPr lang="en-us"/>
            </a:pPr>
            <a:r>
              <a:rPr lang="en-us" sz="2800" cap="none"/>
              <a:t>Suitable framework for modeling swarm-on-swarm engagements</a:t>
            </a:r>
          </a:p>
          <a:p>
            <a:pPr marL="285750" indent="-285750">
              <a:buFont typeface="Wingdings" charset="2"/>
              <a:buChar char="Ø"/>
              <a:defRPr lang="en-us"/>
            </a:pPr>
            <a:r>
              <a:rPr lang="en-us" sz="2800" cap="none">
                <a:solidFill>
                  <a:srgbClr val="0070C0"/>
                </a:solidFill>
              </a:rPr>
              <a:t>Find optimal strategy for defenders to protect HVU</a:t>
            </a:r>
          </a:p>
        </p:txBody>
      </p:sp>
      <p:pic>
        <p:nvPicPr>
          <p:cNvPr id="6" name="Picture 21"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J02AAAfFAAAsjwAAK8YAAAQAAAAJgAAAAgAAAD//////////w=="/>
              </a:ext>
            </a:extLst>
          </p:cNvPicPr>
          <p:nvPr/>
        </p:nvPicPr>
        <p:blipFill>
          <a:blip r:embed="rId2"/>
          <a:stretch>
            <a:fillRect/>
          </a:stretch>
        </p:blipFill>
        <p:spPr>
          <a:xfrm>
            <a:off x="8877935" y="3270885"/>
            <a:ext cx="988695" cy="741680"/>
          </a:xfrm>
          <a:prstGeom prst="rect">
            <a:avLst/>
          </a:prstGeom>
          <a:noFill/>
          <a:ln>
            <a:noFill/>
          </a:ln>
          <a:effectLst/>
        </p:spPr>
      </p:pic>
      <p:pic>
        <p:nvPicPr>
          <p:cNvPr id="7" name="Picture 22"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MY2AACVCQAA2zwAACUOAAAQAAAAJgAAAAgAAAD//////////w=="/>
              </a:ext>
            </a:extLst>
          </p:cNvPicPr>
          <p:nvPr/>
        </p:nvPicPr>
        <p:blipFill>
          <a:blip r:embed="rId2"/>
          <a:stretch>
            <a:fillRect/>
          </a:stretch>
        </p:blipFill>
        <p:spPr>
          <a:xfrm>
            <a:off x="8903970" y="1557655"/>
            <a:ext cx="988695" cy="741680"/>
          </a:xfrm>
          <a:prstGeom prst="rect">
            <a:avLst/>
          </a:prstGeom>
          <a:noFill/>
          <a:ln>
            <a:noFill/>
          </a:ln>
          <a:effectLst/>
        </p:spPr>
      </p:pic>
      <p:pic>
        <p:nvPicPr>
          <p:cNvPr id="8" name="Picture 23"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C4vAAA0CwAAQzUAAMQPAAAQAAAAJgAAAAgAAAD//////////w=="/>
              </a:ext>
            </a:extLst>
          </p:cNvPicPr>
          <p:nvPr/>
        </p:nvPicPr>
        <p:blipFill>
          <a:blip r:embed="rId2"/>
          <a:stretch>
            <a:fillRect/>
          </a:stretch>
        </p:blipFill>
        <p:spPr>
          <a:xfrm>
            <a:off x="7669530" y="1821180"/>
            <a:ext cx="988695" cy="741680"/>
          </a:xfrm>
          <a:prstGeom prst="rect">
            <a:avLst/>
          </a:prstGeom>
          <a:noFill/>
          <a:ln>
            <a:noFill/>
          </a:ln>
          <a:effectLst/>
        </p:spPr>
      </p:pic>
      <p:pic>
        <p:nvPicPr>
          <p:cNvPr id="9" name="Picture 24"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1////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MA9AADSDAAA1UMAAGIRAAAQAAAAJgAAAAgAAAD//////////w=="/>
              </a:ext>
            </a:extLst>
          </p:cNvPicPr>
          <p:nvPr/>
        </p:nvPicPr>
        <p:blipFill>
          <a:blip r:embed="rId2"/>
          <a:stretch>
            <a:fillRect/>
          </a:stretch>
        </p:blipFill>
        <p:spPr>
          <a:xfrm rot="298856">
            <a:off x="10038080" y="2084070"/>
            <a:ext cx="988695" cy="741680"/>
          </a:xfrm>
          <a:prstGeom prst="rect">
            <a:avLst/>
          </a:prstGeom>
          <a:noFill/>
          <a:ln>
            <a:noFill/>
          </a:ln>
          <a:effectLst/>
        </p:spPr>
      </p:pic>
      <p:pic>
        <p:nvPicPr>
          <p:cNvPr id="10" name="Picture 25"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LEGAAC7DwAAxgwAAEsUAAAQAAAAJgAAAAgAAAD//////////w=="/>
              </a:ext>
            </a:extLst>
          </p:cNvPicPr>
          <p:nvPr/>
        </p:nvPicPr>
        <p:blipFill>
          <a:blip r:embed="rId3">
            <a:duotone>
              <a:prstClr val="black"/>
              <a:srgbClr val="BD998E">
                <a:tint val="40000"/>
                <a:satMod val="400000"/>
              </a:srgbClr>
            </a:duotone>
          </a:blip>
          <a:stretch>
            <a:fillRect/>
          </a:stretch>
        </p:blipFill>
        <p:spPr>
          <a:xfrm rot="723411">
            <a:off x="1087755" y="2557145"/>
            <a:ext cx="988695" cy="741680"/>
          </a:xfrm>
          <a:prstGeom prst="rect">
            <a:avLst/>
          </a:prstGeom>
          <a:noFill/>
          <a:ln>
            <a:noFill/>
          </a:ln>
          <a:effectLst/>
          <a:scene3d>
            <a:camera prst="orthographicFront"/>
            <a:lightRig rig="threePt" dir="t"/>
          </a:scene3d>
          <a:sp3d/>
        </p:spPr>
      </p:pic>
      <p:pic>
        <p:nvPicPr>
          <p:cNvPr id="11" name="Picture 26"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AsTKMX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AcEAABWDAAAHAoAAOYQAAAQAAAAJgAAAAgAAAD//////////w=="/>
              </a:ext>
            </a:extLst>
          </p:cNvPicPr>
          <p:nvPr/>
        </p:nvPicPr>
        <p:blipFill>
          <a:blip r:embed="rId3">
            <a:duotone>
              <a:prstClr val="black"/>
              <a:srgbClr val="BD998E">
                <a:tint val="40000"/>
                <a:satMod val="400000"/>
              </a:srgbClr>
            </a:duotone>
          </a:blip>
          <a:stretch>
            <a:fillRect/>
          </a:stretch>
        </p:blipFill>
        <p:spPr>
          <a:xfrm rot="298856">
            <a:off x="654685" y="2005330"/>
            <a:ext cx="988695" cy="741680"/>
          </a:xfrm>
          <a:prstGeom prst="rect">
            <a:avLst/>
          </a:prstGeom>
          <a:noFill/>
          <a:ln>
            <a:noFill/>
          </a:ln>
          <a:effectLst/>
          <a:scene3d>
            <a:camera prst="orthographicFront"/>
            <a:lightRig rig="threePt" dir="t"/>
          </a:scene3d>
          <a:sp3d/>
        </p:spPr>
      </p:pic>
      <p:pic>
        <p:nvPicPr>
          <p:cNvPr id="12" name="Picture 27"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AsfIIX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OoHAAABCgAA/w0AAJEOAAAQAAAAJgAAAAgAAAD//////////w=="/>
              </a:ext>
            </a:extLst>
          </p:cNvPicPr>
          <p:nvPr/>
        </p:nvPicPr>
        <p:blipFill>
          <a:blip r:embed="rId3">
            <a:duotone>
              <a:prstClr val="black"/>
              <a:srgbClr val="BD998E">
                <a:tint val="40000"/>
                <a:satMod val="400000"/>
              </a:srgbClr>
            </a:duotone>
          </a:blip>
          <a:stretch>
            <a:fillRect/>
          </a:stretch>
        </p:blipFill>
        <p:spPr>
          <a:xfrm rot="298856">
            <a:off x="1286510" y="1626235"/>
            <a:ext cx="988695" cy="741680"/>
          </a:xfrm>
          <a:prstGeom prst="rect">
            <a:avLst/>
          </a:prstGeom>
          <a:noFill/>
          <a:ln>
            <a:noFill/>
          </a:ln>
          <a:effectLst/>
          <a:scene3d>
            <a:camera prst="orthographicFront"/>
            <a:lightRig rig="threePt" dir="t"/>
          </a:scene3d>
          <a:sp3d/>
        </p:spPr>
      </p:pic>
      <p:pic>
        <p:nvPicPr>
          <p:cNvPr id="13" name="Picture 29"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AsrGEX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JoJAABQEwAArw8AAOAXAAAQAAAAJgAAAAgAAAD//////////w=="/>
              </a:ext>
            </a:extLst>
          </p:cNvPicPr>
          <p:nvPr/>
        </p:nvPicPr>
        <p:blipFill>
          <a:blip r:embed="rId3">
            <a:duotone>
              <a:prstClr val="black"/>
              <a:srgbClr val="BD998E">
                <a:tint val="40000"/>
                <a:satMod val="400000"/>
              </a:srgbClr>
            </a:duotone>
          </a:blip>
          <a:stretch>
            <a:fillRect/>
          </a:stretch>
        </p:blipFill>
        <p:spPr>
          <a:xfrm rot="927910">
            <a:off x="1560830" y="3139440"/>
            <a:ext cx="988695" cy="741680"/>
          </a:xfrm>
          <a:prstGeom prst="rect">
            <a:avLst/>
          </a:prstGeom>
          <a:noFill/>
          <a:ln>
            <a:noFill/>
          </a:ln>
          <a:effectLst/>
          <a:scene3d>
            <a:camera prst="orthographicFront"/>
            <a:lightRig rig="threePt" dir="t"/>
          </a:scene3d>
          <a:sp3d/>
        </p:spPr>
      </p:pic>
      <p:pic>
        <p:nvPicPr>
          <p:cNvPr id="14" name="Picture 30"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As3EAX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JsKAAA2DQAAsBAAAMURAAAQAAAAJgAAAAgAAAD//////////w=="/>
              </a:ext>
            </a:extLst>
          </p:cNvPicPr>
          <p:nvPr/>
        </p:nvPicPr>
        <p:blipFill>
          <a:blip r:embed="rId3">
            <a:duotone>
              <a:prstClr val="black"/>
              <a:srgbClr val="BD998E">
                <a:tint val="40000"/>
                <a:satMod val="400000"/>
              </a:srgbClr>
            </a:duotone>
          </a:blip>
          <a:stretch>
            <a:fillRect/>
          </a:stretch>
        </p:blipFill>
        <p:spPr>
          <a:xfrm rot="871701">
            <a:off x="1583878" y="2167840"/>
            <a:ext cx="988695" cy="741045"/>
          </a:xfrm>
          <a:prstGeom prst="rect">
            <a:avLst/>
          </a:prstGeom>
          <a:noFill/>
          <a:ln>
            <a:noFill/>
          </a:ln>
          <a:effectLst/>
          <a:scene3d>
            <a:camera prst="orthographicFront"/>
            <a:lightRig rig="threePt" dir="t"/>
          </a:scene3d>
          <a:sp3d/>
        </p:spPr>
      </p:pic>
      <p:pic>
        <p:nvPicPr>
          <p:cNvPr id="15" name="Picture 31"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D8////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GgOAADtCgAAfRQAAH0PAAAQAAAAJgAAAAgAAAD//////////w=="/>
              </a:ext>
            </a:extLst>
          </p:cNvPicPr>
          <p:nvPr/>
        </p:nvPicPr>
        <p:blipFill>
          <a:blip r:embed="rId3">
            <a:duotone>
              <a:prstClr val="black"/>
              <a:srgbClr val="BD998E">
                <a:tint val="40000"/>
                <a:satMod val="400000"/>
              </a:srgbClr>
            </a:duotone>
          </a:blip>
          <a:stretch>
            <a:fillRect/>
          </a:stretch>
        </p:blipFill>
        <p:spPr>
          <a:xfrm rot="818594">
            <a:off x="2341880" y="1776095"/>
            <a:ext cx="988695" cy="741680"/>
          </a:xfrm>
          <a:prstGeom prst="rect">
            <a:avLst/>
          </a:prstGeom>
          <a:noFill/>
          <a:ln>
            <a:noFill/>
          </a:ln>
          <a:effectLst/>
          <a:scene3d>
            <a:camera prst="orthographicFront"/>
            <a:lightRig rig="threePt" dir="t"/>
          </a:scene3d>
          <a:sp3d/>
        </p:spPr>
      </p:pic>
      <p:pic>
        <p:nvPicPr>
          <p:cNvPr id="16" name="Picture 33" descr="A satellite dish and antenna&#10;&#10;Description automatically generated with medium confidence"/>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DM////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HM+AABOFwAAdkIAAN0bAAAQAAAAJgAAAAgAAAD//////////w=="/>
              </a:ext>
            </a:extLst>
          </p:cNvPicPr>
          <p:nvPr/>
        </p:nvPicPr>
        <p:blipFill>
          <a:blip r:embed="rId4"/>
          <a:stretch>
            <a:fillRect/>
          </a:stretch>
        </p:blipFill>
        <p:spPr>
          <a:xfrm>
            <a:off x="10151745" y="3788410"/>
            <a:ext cx="652145" cy="741045"/>
          </a:xfrm>
          <a:prstGeom prst="rect">
            <a:avLst/>
          </a:prstGeom>
          <a:noFill/>
          <a:ln>
            <a:noFill/>
          </a:ln>
          <a:effectLst/>
        </p:spPr>
      </p:pic>
      <p:sp>
        <p:nvSpPr>
          <p:cNvPr id="17" name="Oval 3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AAAP///wg/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ChFXgB/f38A5+bmA8zMzADAwP8Af39/AAAAAAAAAAAAAAAAAAAAAAAAAAAAIQAAABgAAAAUAAAAgQ8AANgOAAA5GQAAoRYAABAAAAAmAAAACAAAAP//////////"/>
              </a:ext>
            </a:extLst>
          </p:cNvSpPr>
          <p:nvPr/>
        </p:nvSpPr>
        <p:spPr>
          <a:xfrm>
            <a:off x="2520315" y="2413000"/>
            <a:ext cx="1579880" cy="1265555"/>
          </a:xfrm>
          <a:prstGeom prst="ellipse">
            <a:avLst/>
          </a:prstGeom>
          <a:solidFill>
            <a:srgbClr val="FF0000">
              <a:alpha val="37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pic>
        <p:nvPicPr>
          <p:cNvPr id="18" name="Picture 28"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EAAAAAAAAAAAAAAAAAAAAAAAAAsLn//wAAAAD///9/AAAAAAAAAAABAAAAAAAAAAAAAABkAAAAAAAAABQAAABD4f//AAAAACYAAAAAAAAAvR4AAAAAAAAmAAAAZAAAABYAAABMAAAAAAAAAAAAAAAEAAAAAAAAAAEAAADn5uYKAAAAACgAAAAoAAAAZAAAAGQAAAAAAAAAzMzMAAAAAABQAAAAUAAAAGQAAABkAAAAAAAAAAcAAAA4AAAAAAAAAAAAAAAAAAAA////AAAAAAAAAAAAAAAAAAAAAAAAAAAAAAAAAAAAAABkAAAAZAAAAAAAAAAjAAAABAAAAGQAAAAXAAAAFAAAAAAAAAAAAAAA/38AAP9/AAAAAAAACQAAAAQAAAD9////HgAAAGgAAAAAAAAAAAAAAAAAAAAAAAAAAAAAABAnAAAQJwAAAAAAAAAAAAAAAAAAAAAAAAAAAAAAAAAAAAAAAAAAAAAUAAAAAAAAAMDA/wAAAAAAZAAAADIAAAAAAAAAAAAAAGQAAAC9mY4ACgAAACIAAAAYAAAAAAAAAAAAAAAAAAAAAAAAAAAAAAAAAAAAJAAAACQAAAAAAAAABwAAAAAAAAAAAAAAAAAAAAAAAAAAAAAAAAAAAH9/fwAlAAAAWAAAAAEAAAAAAAAAAAAAAAAAAAAAAAAAAAAAAAAAAAAAAAAAAAAAAAAAAAAAAAAAEgAAAAAAAACghgEAAAAAAIDLpAAAAAAADAAAAAEAAAAAAAAAAAAAAAAAAAAfAAAAVAAAAFub1QX///8BAAAAAAAAAAAAAAAAAAAAAAAAAAAAAAAAAAAAAAAAAAAAAAACAAAAAOfm5gPMzMwAwMD/AL2ZjgAAAAAAAAAAAAAAAAD///8AAAAAACEAAAAYAAAAFAAAACIRAACAEAAANxcAABAVAAAQAAAAJgAAAAgAAAD//////////w=="/>
              </a:ext>
            </a:extLst>
          </p:cNvPicPr>
          <p:nvPr/>
        </p:nvPicPr>
        <p:blipFill>
          <a:blip r:embed="rId3">
            <a:duotone>
              <a:prstClr val="black"/>
              <a:srgbClr val="BD998E">
                <a:tint val="40000"/>
                <a:satMod val="400000"/>
              </a:srgbClr>
            </a:duotone>
          </a:blip>
          <a:stretch>
            <a:fillRect/>
          </a:stretch>
        </p:blipFill>
        <p:spPr>
          <a:xfrm rot="688362">
            <a:off x="2785110" y="2682240"/>
            <a:ext cx="988695" cy="741680"/>
          </a:xfrm>
          <a:prstGeom prst="rect">
            <a:avLst/>
          </a:prstGeom>
          <a:noFill/>
          <a:ln>
            <a:noFill/>
          </a:ln>
          <a:effectLst/>
          <a:scene3d>
            <a:camera prst="orthographicFront"/>
            <a:lightRig rig="threePt" dir="t"/>
          </a:scene3d>
          <a:sp3d/>
        </p:spPr>
      </p:pic>
      <p:sp>
        <p:nvSpPr>
          <p:cNvPr id="19" name="Oval 35"/>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L3W1AP///wg/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L3W1AP///wEAAAAAAAAAAAAAAAAAAAAAAAAAAAAAAAAAAAAAAAAAAChFXgB/f38A5+bmA8zMzADAwP8Af39/AAAAAAAAAAAAAAAAAAAAAAAAAAAAIQAAABgAAAAUAAAADi0AALYPAADGNgAAfxcAABAAAAAmAAAACAAAAP//////////"/>
              </a:ext>
            </a:extLst>
          </p:cNvSpPr>
          <p:nvPr/>
        </p:nvSpPr>
        <p:spPr>
          <a:xfrm>
            <a:off x="7324090" y="2553970"/>
            <a:ext cx="1579880" cy="1265555"/>
          </a:xfrm>
          <a:prstGeom prst="ellipse">
            <a:avLst/>
          </a:prstGeom>
          <a:solidFill>
            <a:srgbClr val="2F75B5">
              <a:alpha val="37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pic>
        <p:nvPicPr>
          <p:cNvPr id="20" name="Picture 20"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CsSMcN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MsuAABMEQAA4DQAANwVAAAQAAAAJgAAAAgAAAD//////////w=="/>
              </a:ext>
            </a:extLst>
          </p:cNvPicPr>
          <p:nvPr/>
        </p:nvPicPr>
        <p:blipFill>
          <a:blip r:embed="rId2"/>
          <a:stretch>
            <a:fillRect/>
          </a:stretch>
        </p:blipFill>
        <p:spPr>
          <a:xfrm rot="673938">
            <a:off x="7606665" y="2811780"/>
            <a:ext cx="988695" cy="741680"/>
          </a:xfrm>
          <a:prstGeom prst="rect">
            <a:avLst/>
          </a:prstGeom>
          <a:noFill/>
          <a:ln>
            <a:noFill/>
          </a:ln>
          <a:effectLst/>
        </p:spPr>
      </p:pic>
      <p:sp>
        <p:nvSpPr>
          <p:cNvPr id="21" name="TextBox 36"/>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DAQAAEsHAAD0DQAAgwoAABAgAAAmAAAACAAAAP//////////"/>
              </a:ext>
            </a:extLst>
          </p:cNvSpPr>
          <p:nvPr/>
        </p:nvSpPr>
        <p:spPr>
          <a:xfrm>
            <a:off x="657860" y="1185545"/>
            <a:ext cx="1610360" cy="523240"/>
          </a:xfrm>
          <a:prstGeom prst="rect">
            <a:avLst/>
          </a:prstGeom>
          <a:noFill/>
          <a:ln>
            <a:noFill/>
          </a:ln>
          <a:effectLst/>
        </p:spPr>
        <p:txBody>
          <a:bodyPr vert="horz" wrap="none" lIns="91440" tIns="45720" rIns="91440" bIns="45720" numCol="1" spcCol="215900" anchor="t"/>
          <a:lstStyle/>
          <a:p>
            <a:pPr>
              <a:defRPr lang="en-us"/>
            </a:pPr>
            <a:r>
              <a:rPr lang="en-us" sz="2800" cap="none">
                <a:solidFill>
                  <a:srgbClr val="FF0000"/>
                </a:solidFill>
              </a:rPr>
              <a:t>Attackers</a:t>
            </a:r>
            <a:r>
              <a:rPr lang="en-us" sz="2800" cap="none"/>
              <a:t> </a:t>
            </a:r>
          </a:p>
        </p:txBody>
      </p:sp>
      <p:sp>
        <p:nvSpPr>
          <p:cNvPr id="22" name="TextBox 37"/>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ojcAAA8HAABwQgAARwoAABAgAAAmAAAACAAAAP//////////"/>
              </a:ext>
            </a:extLst>
          </p:cNvSpPr>
          <p:nvPr/>
        </p:nvSpPr>
        <p:spPr>
          <a:xfrm>
            <a:off x="9043670" y="1147445"/>
            <a:ext cx="1756410" cy="523240"/>
          </a:xfrm>
          <a:prstGeom prst="rect">
            <a:avLst/>
          </a:prstGeom>
          <a:noFill/>
          <a:ln>
            <a:noFill/>
          </a:ln>
          <a:effectLst/>
        </p:spPr>
        <p:txBody>
          <a:bodyPr vert="horz" wrap="none" lIns="91440" tIns="45720" rIns="91440" bIns="45720" numCol="1" spcCol="215900" anchor="t"/>
          <a:lstStyle/>
          <a:p>
            <a:pPr>
              <a:defRPr lang="en-us"/>
            </a:pPr>
            <a:r>
              <a:rPr lang="en-us" sz="2800" cap="none">
                <a:solidFill>
                  <a:schemeClr val="accent1"/>
                </a:solidFill>
              </a:rPr>
              <a:t>Defenders</a:t>
            </a:r>
            <a:r>
              <a:rPr lang="en-us" sz="2800" cap="none"/>
              <a:t> </a:t>
            </a:r>
          </a:p>
        </p:txBody>
      </p:sp>
      <p:pic>
        <p:nvPicPr>
          <p:cNvPr id="23" name="Picture 38" descr="A white airplane flying in the sky&#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MUccN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Gw3AAAuDwAAgT0AAL4TAAAQAAAAJgAAAAgAAAD//////////w=="/>
              </a:ext>
            </a:extLst>
          </p:cNvPicPr>
          <p:nvPr/>
        </p:nvPicPr>
        <p:blipFill>
          <a:blip r:embed="rId2"/>
          <a:stretch>
            <a:fillRect/>
          </a:stretch>
        </p:blipFill>
        <p:spPr>
          <a:xfrm>
            <a:off x="9009380" y="2467610"/>
            <a:ext cx="988695" cy="741680"/>
          </a:xfrm>
          <a:prstGeom prst="rect">
            <a:avLst/>
          </a:prstGeom>
          <a:noFill/>
          <a:ln>
            <a:noFill/>
          </a:ln>
          <a:effectLst/>
        </p:spPr>
      </p:pic>
      <p:sp>
        <p:nvSpPr>
          <p:cNvPr id="24" name="TextBox 3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qdCO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AAAAAB/f38A5+bmA8zMzADAwP8Af39/AAAAAAAAAAAAAAAAAAAAAAAAAAAAIQAAABgAAAAUAAAARj4AAOATAAD4QwAAGBcAABAgAAAmAAAACAAAAP//////////"/>
              </a:ext>
            </a:extLst>
          </p:cNvSpPr>
          <p:nvPr/>
        </p:nvSpPr>
        <p:spPr>
          <a:xfrm>
            <a:off x="10123170" y="3230880"/>
            <a:ext cx="925830" cy="523240"/>
          </a:xfrm>
          <a:prstGeom prst="rect">
            <a:avLst/>
          </a:prstGeom>
          <a:solidFill>
            <a:srgbClr val="A9D08E"/>
          </a:solidFill>
          <a:ln>
            <a:noFill/>
          </a:ln>
          <a:effectLst/>
        </p:spPr>
        <p:txBody>
          <a:bodyPr vert="horz" wrap="none" lIns="91440" tIns="45720" rIns="91440" bIns="45720" numCol="1" spcCol="215900" anchor="t"/>
          <a:lstStyle/>
          <a:p>
            <a:pPr>
              <a:defRPr lang="en-us"/>
            </a:pPr>
            <a:r>
              <a:rPr lang="en-us" sz="2800" cap="none">
                <a:solidFill>
                  <a:schemeClr val="accent1"/>
                </a:solidFill>
              </a:rPr>
              <a:t>HVU</a:t>
            </a:r>
            <a:r>
              <a:rPr lang="en-us" sz="2800" cap="none"/>
              <a:t> </a:t>
            </a:r>
          </a:p>
        </p:txBody>
      </p:sp>
      <p:sp>
        <p:nvSpPr>
          <p:cNvPr id="25" name="TextBox 40"/>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8AAAAe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P8AAAB/f38A5+bmA8zMzADAwP8Af39/AAAAAAAAAAAAAAAAAAAAAAAAAAAAIQAAABgAAAAUAAAAPA4AAG8XAABOHwAA5RkAABAgAAAmAAAACAAAAP//////////"/>
              </a:ext>
            </a:extLst>
          </p:cNvSpPr>
          <p:nvPr/>
        </p:nvSpPr>
        <p:spPr>
          <a:xfrm>
            <a:off x="2313940" y="3809365"/>
            <a:ext cx="2774950" cy="400050"/>
          </a:xfrm>
          <a:prstGeom prst="rect">
            <a:avLst/>
          </a:prstGeom>
          <a:noFill/>
          <a:ln w="19050" cap="flat" cmpd="sng" algn="ctr">
            <a:solidFill>
              <a:srgbClr val="FF0000"/>
            </a:solidFill>
            <a:prstDash val="solid"/>
            <a:headEnd type="none"/>
            <a:tailEnd type="none"/>
          </a:ln>
          <a:effectLst/>
        </p:spPr>
        <p:txBody>
          <a:bodyPr vert="horz" wrap="square" lIns="91440" tIns="45720" rIns="91440" bIns="45720" numCol="1" spcCol="215900" anchor="t"/>
          <a:lstStyle/>
          <a:p>
            <a:pPr>
              <a:defRPr lang="en-us"/>
            </a:pPr>
            <a:r>
              <a:rPr lang="en-us" sz="2000" cap="none">
                <a:solidFill>
                  <a:srgbClr val="FF0000"/>
                </a:solidFill>
              </a:rPr>
              <a:t>Attackers’ weapon range </a:t>
            </a:r>
            <a:r>
              <a:rPr lang="en-us" sz="2000" cap="none"/>
              <a:t> </a:t>
            </a:r>
          </a:p>
        </p:txBody>
      </p:sp>
      <p:sp>
        <p:nvSpPr>
          <p:cNvPr id="26" name="TextBox 4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Fub1Qwe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Fub1QV/f38A5+bmA8zMzADAwP8Af39/AAAAAAAAAAAAAAAAAAAAAAAAAAAAIQAAABgAAAAUAAAArykAAFoYAAAJPAAA0BoAABAgAAAmAAAACAAAAP//////////"/>
              </a:ext>
            </a:extLst>
          </p:cNvSpPr>
          <p:nvPr/>
        </p:nvSpPr>
        <p:spPr>
          <a:xfrm>
            <a:off x="6776085" y="3958590"/>
            <a:ext cx="2983230" cy="400050"/>
          </a:xfrm>
          <a:prstGeom prst="rect">
            <a:avLst/>
          </a:prstGeom>
          <a:noFill/>
          <a:ln w="19050" cap="flat" cmpd="sng" algn="ctr">
            <a:solidFill>
              <a:schemeClr val="accent1"/>
            </a:solidFill>
            <a:prstDash val="solid"/>
            <a:headEnd type="none"/>
            <a:tailEnd type="none"/>
          </a:ln>
          <a:effectLst/>
        </p:spPr>
        <p:txBody>
          <a:bodyPr vert="horz" wrap="square" lIns="91440" tIns="45720" rIns="91440" bIns="45720" numCol="1" spcCol="215900" anchor="t"/>
          <a:lstStyle/>
          <a:p>
            <a:pPr>
              <a:defRPr lang="en-us"/>
            </a:pPr>
            <a:r>
              <a:rPr lang="en-us" sz="2000" cap="none">
                <a:solidFill>
                  <a:schemeClr val="accent1"/>
                </a:solidFill>
              </a:rPr>
              <a:t>Defenders’ weapon range  </a:t>
            </a:r>
          </a:p>
        </p:txBody>
      </p:sp>
      <p:cxnSp>
        <p:nvCxnSpPr>
          <p:cNvPr id="27" name="Straight Connector 26">
            <a:extLst>
              <a:ext uri="{FF2B5EF4-FFF2-40B4-BE49-F238E27FC236}">
                <a16:creationId xmlns:a16="http://schemas.microsoft.com/office/drawing/2014/main" id="{9AB86F62-CA9D-DF0F-D318-9CAC7892527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v3//xUAAAACSAAAMgUAABAgAAAmAAAACAAAAP//////////"/>
              </a:ext>
            </a:extLst>
          </p:cNvSpPr>
          <p:nvPr/>
        </p:nvSpPr>
        <p:spPr>
          <a:xfrm>
            <a:off x="-486410" y="13335"/>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Overview</a:t>
            </a:r>
          </a:p>
        </p:txBody>
      </p:sp>
      <p:sp>
        <p:nvSpPr>
          <p:cNvPr id="3" name="슬라이드 번호 개체 틀 15"/>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DE44-0AD2-EA28-9C07-FC7D90496AA9}" type="slidenum">
              <a:rPr/>
              <a:t>51</a:t>
            </a:fld>
            <a:endParaRPr/>
          </a:p>
        </p:txBody>
      </p:sp>
      <p:sp>
        <p:nvSpPr>
          <p:cNvPr id="5" name="TextBox 1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CwEAALUGAAAASwAAQRIAABAgAAAmAAAACAAAAP//////////"/>
              </a:ext>
            </a:extLst>
          </p:cNvSpPr>
          <p:nvPr/>
        </p:nvSpPr>
        <p:spPr>
          <a:xfrm>
            <a:off x="31376" y="1143000"/>
            <a:ext cx="12022455" cy="1877060"/>
          </a:xfrm>
          <a:prstGeom prst="rect">
            <a:avLst/>
          </a:prstGeom>
          <a:noFill/>
          <a:ln>
            <a:noFill/>
          </a:ln>
          <a:effectLst/>
        </p:spPr>
        <p:txBody>
          <a:bodyPr vert="horz" wrap="square" lIns="91440" tIns="45720" rIns="91440" bIns="45720" numCol="1" spcCol="215900" anchor="t"/>
          <a:lstStyle/>
          <a:p>
            <a:pPr marL="457200" indent="-457200">
              <a:buFont typeface="Arial" pitchFamily="2" charset="0"/>
              <a:buChar char="•"/>
              <a:defRPr lang="en-us"/>
            </a:pPr>
            <a:r>
              <a:rPr lang="en-us" sz="2400" b="1" cap="none"/>
              <a:t>Frederick Lanchester, in 1916,</a:t>
            </a:r>
            <a:r>
              <a:rPr lang="en-us" sz="2400" cap="none"/>
              <a:t>  initiated quantitative analysis of warfare based on force ratios.</a:t>
            </a:r>
          </a:p>
          <a:p>
            <a:pPr marL="914400" lvl="1" indent="-457200">
              <a:buFont typeface="Arial" pitchFamily="2" charset="0"/>
              <a:buChar char="•"/>
              <a:defRPr lang="en-us"/>
            </a:pPr>
            <a:r>
              <a:rPr lang="en-us" sz="2000" b="1" cap="none"/>
              <a:t>Lanchester’s linear law: </a:t>
            </a:r>
            <a:r>
              <a:rPr lang="en-us" sz="2000" cap="none"/>
              <a:t>used for one-on-one fights</a:t>
            </a:r>
          </a:p>
          <a:p>
            <a:pPr marL="914400" lvl="1" indent="-457200">
              <a:buFont typeface="Arial" pitchFamily="2" charset="0"/>
              <a:buChar char="•"/>
              <a:defRPr lang="en-us"/>
            </a:pPr>
            <a:r>
              <a:rPr lang="en-us" sz="2000" b="1" cap="none"/>
              <a:t>Lanchester’s square law: </a:t>
            </a:r>
            <a:r>
              <a:rPr lang="en-us" sz="2000" cap="none"/>
              <a:t>used for</a:t>
            </a:r>
            <a:r>
              <a:rPr lang="en-us" sz="2000" b="1" cap="none"/>
              <a:t> </a:t>
            </a:r>
            <a:r>
              <a:rPr lang="en-us" sz="2000" cap="none"/>
              <a:t>one-on-several engagements:</a:t>
            </a:r>
            <a:endParaRPr lang="en-us" sz="2000" b="1" cap="none"/>
          </a:p>
          <a:p>
            <a:pPr marL="457200" indent="-457200">
              <a:buFont typeface="Arial" pitchFamily="2" charset="0"/>
              <a:buChar char="•"/>
              <a:defRPr lang="en-us"/>
            </a:pPr>
            <a:endParaRPr lang="en-us" sz="2800" cap="none"/>
          </a:p>
        </p:txBody>
      </p:sp>
      <p:sp>
        <p:nvSpPr>
          <p:cNvPr id="6" name="TextBox 5"/>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CwEAAEYQAAD7RwAAYhUAABAgAAAmAAAACAAAAP//////////"/>
              </a:ext>
            </a:extLst>
          </p:cNvSpPr>
          <p:nvPr/>
        </p:nvSpPr>
        <p:spPr>
          <a:xfrm>
            <a:off x="169545" y="2645410"/>
            <a:ext cx="11531600" cy="830580"/>
          </a:xfrm>
          <a:prstGeom prst="rect">
            <a:avLst/>
          </a:prstGeom>
          <a:noFill/>
          <a:ln>
            <a:noFill/>
          </a:ln>
          <a:effectLst/>
        </p:spPr>
        <p:txBody>
          <a:bodyPr vert="horz" wrap="square" lIns="91440" tIns="45720" rIns="91440" bIns="45720" numCol="1" spcCol="215900" anchor="t"/>
          <a:lstStyle/>
          <a:p>
            <a:pPr marL="457200" indent="-457200">
              <a:buFont typeface="Arial" pitchFamily="2" charset="0"/>
              <a:buChar char="•"/>
              <a:defRPr lang="en-us"/>
            </a:pPr>
            <a:r>
              <a:rPr lang="en-us" sz="2400" b="1" cap="none"/>
              <a:t>Koopman’s search theory, in 1946, </a:t>
            </a:r>
            <a:r>
              <a:rPr lang="en-us" sz="2400" cap="none"/>
              <a:t>probabilistic detection and optimal search strategies:</a:t>
            </a:r>
            <a:endParaRPr lang="en-us" sz="2400" b="1" cap="none"/>
          </a:p>
        </p:txBody>
      </p:sp>
      <p:sp>
        <p:nvSpPr>
          <p:cNvPr id="7" name="TextBox 7"/>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CwEAAJwVAAD7RwAAcxgAABAgAAAmAAAACAAAAP//////////"/>
              </a:ext>
            </a:extLst>
          </p:cNvSpPr>
          <p:nvPr/>
        </p:nvSpPr>
        <p:spPr>
          <a:xfrm>
            <a:off x="169545" y="3512820"/>
            <a:ext cx="11531600" cy="461645"/>
          </a:xfrm>
          <a:prstGeom prst="rect">
            <a:avLst/>
          </a:prstGeom>
          <a:noFill/>
          <a:ln>
            <a:noFill/>
          </a:ln>
          <a:effectLst/>
        </p:spPr>
        <p:txBody>
          <a:bodyPr vert="horz" wrap="square" lIns="91440" tIns="45720" rIns="91440" bIns="45720" numCol="1" spcCol="215900" anchor="t"/>
          <a:lstStyle/>
          <a:p>
            <a:pPr marL="457200" indent="-457200">
              <a:buFont typeface="Arial" pitchFamily="2" charset="0"/>
              <a:buChar char="•"/>
              <a:defRPr lang="en-us"/>
            </a:pPr>
            <a:r>
              <a:rPr lang="en-us" sz="2400" b="1" cap="none"/>
              <a:t>Stone’s attrition model, in 1977, </a:t>
            </a:r>
            <a:r>
              <a:rPr lang="en-us" sz="2400" cap="none"/>
              <a:t>developed equations for mutual attrition in conflicts</a:t>
            </a:r>
            <a:endParaRPr lang="en-us" sz="2400" b="1" cap="none"/>
          </a:p>
        </p:txBody>
      </p:sp>
      <p:sp>
        <p:nvSpPr>
          <p:cNvPr id="8" name="TextBox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CwEAAGYZAAD7RwAAgx4AABAgAAAmAAAACAAAAP//////////"/>
              </a:ext>
            </a:extLst>
          </p:cNvSpPr>
          <p:nvPr/>
        </p:nvSpPr>
        <p:spPr>
          <a:xfrm>
            <a:off x="169545" y="4128770"/>
            <a:ext cx="11531600" cy="831215"/>
          </a:xfrm>
          <a:prstGeom prst="rect">
            <a:avLst/>
          </a:prstGeom>
          <a:noFill/>
          <a:ln>
            <a:noFill/>
          </a:ln>
          <a:effectLst/>
        </p:spPr>
        <p:txBody>
          <a:bodyPr vert="horz" wrap="square" lIns="91440" tIns="45720" rIns="91440" bIns="45720" numCol="1" spcCol="215900" anchor="t"/>
          <a:lstStyle/>
          <a:p>
            <a:pPr marL="457200" indent="-457200">
              <a:buFont typeface="Arial" pitchFamily="2" charset="0"/>
              <a:buChar char="•"/>
              <a:defRPr lang="en-us"/>
            </a:pPr>
            <a:r>
              <a:rPr lang="en-us" sz="2400" b="1" cap="none"/>
              <a:t>Washburn’s Mutual Attrition Function, in 2002, </a:t>
            </a:r>
            <a:r>
              <a:rPr lang="en-us" sz="2400" cap="none"/>
              <a:t>introduced game-theoretic approaches to attrition</a:t>
            </a:r>
          </a:p>
        </p:txBody>
      </p:sp>
      <p:sp>
        <p:nvSpPr>
          <p:cNvPr id="9" name="TextBox 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CwEAAHcfAAD7RwAAkyQAABAgAAAmAAAACAAAAP//////////"/>
              </a:ext>
            </a:extLst>
          </p:cNvSpPr>
          <p:nvPr/>
        </p:nvSpPr>
        <p:spPr>
          <a:xfrm>
            <a:off x="169545" y="5114925"/>
            <a:ext cx="11531600" cy="830580"/>
          </a:xfrm>
          <a:prstGeom prst="rect">
            <a:avLst/>
          </a:prstGeom>
          <a:noFill/>
          <a:ln>
            <a:noFill/>
          </a:ln>
          <a:effectLst/>
        </p:spPr>
        <p:txBody>
          <a:bodyPr vert="horz" wrap="square" lIns="91440" tIns="45720" rIns="91440" bIns="45720" numCol="1" spcCol="215900" anchor="t"/>
          <a:lstStyle/>
          <a:p>
            <a:pPr marL="457200" indent="-457200">
              <a:buFont typeface="Arial" pitchFamily="2" charset="0"/>
              <a:buChar char="•"/>
              <a:defRPr lang="en-us"/>
            </a:pPr>
            <a:r>
              <a:rPr lang="en-us" sz="2400" b="1" cap="none"/>
              <a:t>Kaminer’s Swarm on Swarm engagement, in 2018, </a:t>
            </a:r>
            <a:r>
              <a:rPr lang="en-us" sz="2400" cap="none"/>
              <a:t>agent-based swarm on swarm</a:t>
            </a:r>
            <a:r>
              <a:rPr lang="en-us" sz="2400" b="1" cap="none"/>
              <a:t> </a:t>
            </a:r>
            <a:r>
              <a:rPr lang="en-us" sz="2400" cap="none"/>
              <a:t> model</a:t>
            </a:r>
          </a:p>
        </p:txBody>
      </p:sp>
      <p:sp>
        <p:nvSpPr>
          <p:cNvPr id="10" name="TextBox 6"/>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CwEAAEMkAAD7RwAAGicAABAgAAAmAAAACAAAAP//////////"/>
              </a:ext>
            </a:extLst>
          </p:cNvSpPr>
          <p:nvPr/>
        </p:nvSpPr>
        <p:spPr>
          <a:xfrm>
            <a:off x="169545" y="5894705"/>
            <a:ext cx="11531600" cy="461645"/>
          </a:xfrm>
          <a:prstGeom prst="rect">
            <a:avLst/>
          </a:prstGeom>
          <a:noFill/>
          <a:ln>
            <a:noFill/>
          </a:ln>
          <a:effectLst/>
        </p:spPr>
        <p:txBody>
          <a:bodyPr vert="horz" wrap="square" lIns="91440" tIns="45720" rIns="91440" bIns="45720" numCol="1" spcCol="215900" anchor="t"/>
          <a:lstStyle/>
          <a:p>
            <a:pPr marL="457200" indent="-457200">
              <a:buFont typeface="Arial" pitchFamily="2" charset="0"/>
              <a:buChar char="•"/>
              <a:defRPr lang="en-us"/>
            </a:pPr>
            <a:r>
              <a:rPr lang="en-us" sz="2400" b="1" cap="none"/>
              <a:t>Our group’s Swarm on Swarm, in 2024, </a:t>
            </a:r>
            <a:r>
              <a:rPr lang="en-us" sz="2400" cap="none"/>
              <a:t>population-based swarm on swarm</a:t>
            </a:r>
            <a:r>
              <a:rPr lang="en-us" sz="2400" b="1" cap="none"/>
              <a:t> </a:t>
            </a:r>
            <a:r>
              <a:rPr lang="en-us" sz="2400" cap="none"/>
              <a:t> model</a:t>
            </a:r>
          </a:p>
        </p:txBody>
      </p:sp>
      <p:cxnSp>
        <p:nvCxnSpPr>
          <p:cNvPr id="11" name="Straight Connector 10">
            <a:extLst>
              <a:ext uri="{FF2B5EF4-FFF2-40B4-BE49-F238E27FC236}">
                <a16:creationId xmlns:a16="http://schemas.microsoft.com/office/drawing/2014/main" id="{EC09BB4C-CC82-39E6-F5DC-9AA67409841E}"/>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26"/>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yAAAAA0AAAAAkAAAAEgAAACQAAAASAAAAAAAAAABAAAAAAAAAAEAAABQAAAAsGgZBabQ6z+yRj1EozvUPwAAAAAAAOA/AAAAAAAA4D8AAAAAAADgPwAAAAAAAOA/AAAAAAAA4D8AAAAAAADgPwAAAAAAAOA/AAAAAAAA4D8CAAAAjAAAAAEAAAAAAAAAwAAAAP///whG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AP///wEAAAAAAAAAAAAAAAAAAAAAAAAAAAAAAAAAAAAAAAAAAChFXgB/f38A5+bmA8zMzADAwP8Af39/AAAAAAAAAAAAAAAAAAAAAAAAAAAAIQAAABgAAAAUAAAAxwcAAGgbAAC1KwAANyAAABAAAAAmAAAACAAAAP//////////"/>
              </a:ext>
            </a:extLst>
          </p:cNvSpPr>
          <p:nvPr/>
        </p:nvSpPr>
        <p:spPr>
          <a:xfrm rot="20520616">
            <a:off x="1264285" y="4455160"/>
            <a:ext cx="5840730" cy="781685"/>
          </a:xfrm>
          <a:prstGeom prst="rightArrow">
            <a:avLst>
              <a:gd name="adj1" fmla="val 31614"/>
              <a:gd name="adj2" fmla="val 97719"/>
            </a:avLst>
          </a:prstGeom>
          <a:solidFill>
            <a:srgbClr val="C00000">
              <a:alpha val="30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3" name="Extract 1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QAEAAA0AAAAAkAAAAEgAAACQAAAASAAAAAAAAAABAAAAAAAAAAEAAABQAAAAAAAAAAAA4D8AAAAAAADgPwAAAAAAAOA/AAAAAAAA4D8AAAAAAADgPwAAAAAAAOA/AAAAAAAA4D8AAAAAAADgPwAAAAAAAOA/AAAAAAAA4D8CAAAAjAAAAAEAAAAAAAAAqdCOAP///wg4AAAAAAAAAAAAAAAAAAAAAAAAAAAAAAAAAAAAZAAAAAEAAABAAAAAAAAAAAAAAAAAAAAAAAAAAAAAAAAAAAAAAAAAAAAAAAAAAAAAAAAAAAAAAAAAAAAAAAAAAAAAAAAAAAAAAAAAAAAAAAAAAAAAAAAAAAAAAAAAAAAAFAAAADwAAAAA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ChFXgB/f38A5+bmA8zMzADAwP8Af39/AAAAAAAAAAAAAAAAAAAAAAAAAAAAIQAAABgAAAAUAAAA0QQAAG0VAAA0SAAAdSoAABAAAAAmAAAACAAAAP//////////"/>
              </a:ext>
            </a:extLst>
          </p:cNvSpPr>
          <p:nvPr/>
        </p:nvSpPr>
        <p:spPr>
          <a:xfrm rot="15779269">
            <a:off x="4550410" y="-284480"/>
            <a:ext cx="3418840" cy="10954385"/>
          </a:xfrm>
          <a:prstGeom prst="flowChartExtract">
            <a:avLst/>
          </a:prstGeom>
          <a:solidFill>
            <a:srgbClr val="A9D08E">
              <a:alpha val="44000"/>
            </a:srgbClr>
          </a:solidFill>
          <a:ln>
            <a:noFill/>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4"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JX///8ASwAAsgQAABAgAAAmAAAACAAAAP//////////"/>
              </a:ext>
            </a:extLst>
          </p:cNvSpPr>
          <p:nvPr/>
        </p:nvSpPr>
        <p:spPr>
          <a:xfrm>
            <a:off x="0" y="-67945"/>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Attrition Modeling</a:t>
            </a:r>
          </a:p>
        </p:txBody>
      </p:sp>
      <p:sp>
        <p:nvSpPr>
          <p:cNvPr id="5" name="슬라이드 번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D088-C6D2-EA26-9C07-30739E496A65}" type="slidenum">
              <a:rPr/>
              <a:t>52</a:t>
            </a:fld>
            <a:endParaRPr/>
          </a:p>
        </p:txBody>
      </p:sp>
      <p:grpSp>
        <p:nvGrpSpPr>
          <p:cNvPr id="6" name="Group 4"/>
          <p:cNvGrpSpPr>
            <a:extLst>
              <a:ext uri="smNativeData">
                <pr:smNativeData xmlns="smNativeData" xmlns:pr="smNativeData" xmlns:p15="http://schemas.microsoft.com/office/powerpoint/2012/main" xmlns:p14="http://schemas.microsoft.com/office/powerpoint/2010/main" xmlns:mc="http://schemas.openxmlformats.org/markup-compatibility/2006" val="SMDATA_6_q69raBMAAAAlAAAAAQAAAA8BAAAAkAAAAEgAAACQAAAASAAAAAAAAAAAAAAAAAAAABcAAAAUAAAAAAAAAAAAAAD/fwAA/38AAAAAAAAJAAAABAAAAC0AAAAfAAAAVAAAAAAAAAAAAAAAAAAAAAAAAAAAAAAAAAAAAAAAAAAAAAAAAAAAAAAAAAAAAAAAAAAAAAAAAAAAAAAAAAAAAAAAAAAAAAAAAAAAAAAAAAAAAAAAAAAAACEAAAAYAAAAFAAAADkBAAC3BwAAOEkAAGAQAAAQAAAAJgAAAAgAAAD/////AAAAAA=="/>
              </a:ext>
            </a:extLst>
          </p:cNvGrpSpPr>
          <p:nvPr/>
        </p:nvGrpSpPr>
        <p:grpSpPr>
          <a:xfrm>
            <a:off x="198755" y="1254125"/>
            <a:ext cx="11703685" cy="1407795"/>
            <a:chOff x="198755" y="1254125"/>
            <a:chExt cx="11703685" cy="1407795"/>
          </a:xfrm>
        </p:grpSpPr>
        <p:sp>
          <p:nvSpPr>
            <p:cNvPr id="8"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P///wg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P///wF/f38A5+bmA8zMzADAwP8Af39/AAAAAAAAAAAAAAAAAAAAAAAAAAAAIQAAABgAAAAUAAAAOQEAAC8IAAA4SQAADg4AAAAgAAAmAAAACAAAAP//////////"/>
                </a:ext>
              </a:extLst>
            </p:cNvSpPr>
            <p:nvPr/>
          </p:nvSpPr>
          <p:spPr>
            <a:xfrm>
              <a:off x="198755" y="1330325"/>
              <a:ext cx="11703685" cy="954405"/>
            </a:xfrm>
            <a:prstGeom prst="rect">
              <a:avLst/>
            </a:prstGeom>
            <a:noFill/>
            <a:ln w="9525" cap="flat" cmpd="sng" algn="ctr">
              <a:solidFill>
                <a:schemeClr val="bg1"/>
              </a:solidFill>
              <a:prstDash val="solid"/>
              <a:headEnd type="none"/>
              <a:tailEnd type="none"/>
            </a:ln>
            <a:effectLst/>
          </p:spPr>
          <p:txBody>
            <a:bodyPr vert="horz" wrap="square" lIns="91440" tIns="45720" rIns="91440" bIns="45720" numCol="1" spcCol="215900" anchor="t"/>
            <a:lstStyle/>
            <a:p>
              <a:pPr marL="571500" indent="-571500">
                <a:buFont typeface="Wingdings" charset="2"/>
                <a:buChar char="Ø"/>
                <a:defRPr lang="en-us"/>
              </a:pPr>
              <a:r>
                <a:rPr lang="en-us" sz="2800" b="1" cap="none"/>
                <a:t>Attrition</a:t>
              </a:r>
              <a:r>
                <a:rPr lang="en-us" sz="2800" cap="none"/>
                <a:t> (instantaneous) </a:t>
              </a:r>
              <a:r>
                <a:rPr lang="en-us" sz="2800" b="1" cap="none"/>
                <a:t>rate</a:t>
              </a:r>
              <a:r>
                <a:rPr lang="en-us" sz="2800" cap="none"/>
                <a:t> is the probability of destruction of the target. The rate depends on </a:t>
              </a:r>
              <a:r>
                <a:rPr lang="en-us" sz="2400" b="1" cap="none"/>
                <a:t>distance</a:t>
              </a:r>
              <a:r>
                <a:rPr lang="en-us" sz="2400" cap="none"/>
                <a:t>, </a:t>
              </a:r>
              <a:r>
                <a:rPr lang="en-us" sz="2400" b="1" cap="none"/>
                <a:t>field-of-view</a:t>
              </a:r>
              <a:r>
                <a:rPr lang="en-us" sz="2400" cap="none"/>
                <a:t>, </a:t>
              </a:r>
              <a:r>
                <a:rPr lang="en-us" sz="2400" b="1" cap="none"/>
                <a:t>fire rate</a:t>
              </a:r>
              <a:r>
                <a:rPr lang="en-us" sz="2400" cap="none"/>
                <a:t>. One-one and one-several.</a:t>
              </a:r>
            </a:p>
          </p:txBody>
        </p:sp>
        <p:sp>
          <p:nvSpPr>
            <p:cNvPr id="7" name="Rectangle 45"/>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SwhAA8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PSwhAB/f38A5+bmA8zMzADAwP8Af39/AAAAAAAAAAAAAAAAAAAAAAAAAAAAIQAAABgAAAAUAAAAOQEAALcHAAA4SQAAYBAAAAAAAAAmAAAACAAAAP//////////"/>
                </a:ext>
              </a:extLst>
            </p:cNvSpPr>
            <p:nvPr/>
          </p:nvSpPr>
          <p:spPr>
            <a:xfrm>
              <a:off x="198755" y="1254125"/>
              <a:ext cx="11703685" cy="1407795"/>
            </a:xfrm>
            <a:prstGeom prst="rect">
              <a:avLst/>
            </a:prstGeom>
            <a:noFill/>
            <a:ln w="38100" cap="flat" cmpd="sng" algn="ctr">
              <a:solidFill>
                <a:srgbClr val="F4B084"/>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pic>
        <p:nvPicPr>
          <p:cNvPr id="10" name="Picture 7" descr="A black and white canon&#10;&#10;Description automatically generated"/>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Bgy+uo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GoBAAA1IwAAMAkAAMsnAAAQAAAAJgAAAAgAAAD//////////w=="/>
              </a:ext>
            </a:extLst>
          </p:cNvPicPr>
          <p:nvPr/>
        </p:nvPicPr>
        <p:blipFill>
          <a:blip r:embed="rId3"/>
          <a:stretch>
            <a:fillRect/>
          </a:stretch>
        </p:blipFill>
        <p:spPr>
          <a:xfrm rot="21231960">
            <a:off x="229870" y="5723255"/>
            <a:ext cx="1263650" cy="745490"/>
          </a:xfrm>
          <a:prstGeom prst="rect">
            <a:avLst/>
          </a:prstGeom>
          <a:noFill/>
          <a:ln>
            <a:noFill/>
          </a:ln>
          <a:effectLst/>
        </p:spPr>
      </p:pic>
      <p:sp>
        <p:nvSpPr>
          <p:cNvPr id="11" name="Oval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P///wEAAAAAAAAAAAAAAAAAAAAAAAAAAAAAAAAAAAAAAAAAAAAAAAB/f38A5+bmA8zMzADAwP8Af39/AAAAAAAAAAAAAAAAAAAAAAAAAAAAIQAAABgAAAAUAAAAKQ8AAJUgAAA9EAAATiEAABAAAAAmAAAACAAAAP//////////"/>
              </a:ext>
            </a:extLst>
          </p:cNvSpPr>
          <p:nvPr/>
        </p:nvSpPr>
        <p:spPr>
          <a:xfrm>
            <a:off x="2464435" y="5296535"/>
            <a:ext cx="175260" cy="117475"/>
          </a:xfrm>
          <a:prstGeom prst="ellipse">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2" name="Oval 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P///wEAAAAAAAAAAAAAAAAAAAAAAAAAAAAAAAAAAAAAAAAAAAAAAAB/f38A5+bmA8zMzADAwP8Af39/AAAAAAAAAAAAAAAAAAAAAAAAAAAAIQAAABgAAAAUAAAATRcAAPMdAABgGAAAqx4AABAAAAAmAAAACAAAAP//////////"/>
              </a:ext>
            </a:extLst>
          </p:cNvSpPr>
          <p:nvPr/>
        </p:nvSpPr>
        <p:spPr>
          <a:xfrm>
            <a:off x="3787775" y="4868545"/>
            <a:ext cx="174625" cy="116840"/>
          </a:xfrm>
          <a:prstGeom prst="ellipse">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3" name="Oval 10"/>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AAAAAP///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AAAAP///wEAAAAAAAAAAAAAAAAAAAAAAAAAAAAAAAAAAAAAAAAAAAAAAAB/f38A5+bmA8zMzADAwP8Af39/AAAAAAAAAAAAAAAAAAAAAAAAAAAAIQAAABgAAAAUAAAABSAAAB0bAAAYIQAA1hsAABAAAAAmAAAACAAAAP//////////"/>
              </a:ext>
            </a:extLst>
          </p:cNvSpPr>
          <p:nvPr/>
        </p:nvSpPr>
        <p:spPr>
          <a:xfrm>
            <a:off x="5205095" y="4407535"/>
            <a:ext cx="174625" cy="117475"/>
          </a:xfrm>
          <a:prstGeom prst="ellipse">
            <a:avLst/>
          </a:prstGeom>
          <a:solidFill>
            <a:srgbClr val="000000"/>
          </a:solidFill>
          <a:ln w="12700" cap="flat" cmpd="sng" algn="ctr">
            <a:solidFill>
              <a:srgbClr val="00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4" name="TextBox 1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qDMAAPkiAAAFPAAAPyUAABAgAAAmAAAACAAAAP//////////"/>
              </a:ext>
            </a:extLst>
          </p:cNvSpPr>
          <p:nvPr/>
        </p:nvSpPr>
        <p:spPr>
          <a:xfrm>
            <a:off x="8382000" y="5571315"/>
            <a:ext cx="1359535" cy="369570"/>
          </a:xfrm>
          <a:prstGeom prst="rect">
            <a:avLst/>
          </a:prstGeom>
          <a:noFill/>
          <a:ln>
            <a:noFill/>
          </a:ln>
          <a:effectLst/>
        </p:spPr>
        <p:txBody>
          <a:bodyPr vert="horz" wrap="none" lIns="91440" tIns="45720" rIns="91440" bIns="45720" numCol="1" spcCol="215900" anchor="t"/>
          <a:lstStyle/>
          <a:p>
            <a:pPr>
              <a:defRPr lang="en-us"/>
            </a:pPr>
            <a:r>
              <a:rPr sz="2400" dirty="0"/>
              <a:t>field-of-view</a:t>
            </a:r>
          </a:p>
        </p:txBody>
      </p:sp>
      <p:pic>
        <p:nvPicPr>
          <p:cNvPr id="15" name="Picture 17" descr="A black background with a black square&#10;&#10;Description automatically generated with medium confidence"/>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MO8cN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AZBAABYGAAAjkcAAOAeAAAQAAAAJgAAAAgAAAD//////////w=="/>
              </a:ext>
            </a:extLst>
          </p:cNvPicPr>
          <p:nvPr/>
        </p:nvPicPr>
        <p:blipFill>
          <a:blip r:embed="rId4"/>
          <a:stretch>
            <a:fillRect/>
          </a:stretch>
        </p:blipFill>
        <p:spPr>
          <a:xfrm flipH="1">
            <a:off x="10570210" y="3957320"/>
            <a:ext cx="1061720" cy="1061720"/>
          </a:xfrm>
          <a:prstGeom prst="rect">
            <a:avLst/>
          </a:prstGeom>
          <a:noFill/>
          <a:ln>
            <a:noFill/>
          </a:ln>
          <a:effectLst/>
        </p:spPr>
      </p:pic>
      <p:pic>
        <p:nvPicPr>
          <p:cNvPr id="16" name="Graphic 15" descr="Target with solid fill"/>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GQ/AADrGQAAp0IAAC4dAAAQAAAAJgAAAAgAAAD//////////w=="/>
              </a:ext>
            </a:extLst>
          </p:cNvPicPr>
          <p:nvPr/>
        </p:nvPicPr>
        <p:blipFill>
          <a:blip r:embed="rId5">
            <a:extLst>
              <a:ext uri="{96DAC541-7B7A-43D3-8B79-37D633B846F1}">
                <asvg:svgBlip xmlns:asvg="http://schemas.microsoft.com/office/drawing/2016/SVG/main" r:embed="rId6"/>
              </a:ext>
            </a:extLst>
          </a:blip>
          <a:stretch>
            <a:fillRect/>
          </a:stretch>
        </p:blipFill>
        <p:spPr>
          <a:xfrm>
            <a:off x="10304780" y="4213225"/>
            <a:ext cx="530225" cy="530225"/>
          </a:xfrm>
          <a:prstGeom prst="rect">
            <a:avLst/>
          </a:prstGeom>
          <a:noFill/>
          <a:ln>
            <a:noFill/>
          </a:ln>
          <a:effectLst/>
        </p:spPr>
      </p:pic>
      <p:cxnSp>
        <p:nvCxnSpPr>
          <p:cNvPr id="17" name="Straight Arrow Connector 20"/>
          <p:cNvCxn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C91tQA8AAAAAQAAABQAAAAUAAAAFAAAAAEAAAAC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wcARc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C91tQB/f38A5+bmA8zMzADAwP8Af39/AAAAAAAAAAAAAAAAAAAAAAAAAAAAIQAAABgAAAAUAAAARggAADIeAAAGQQAAuyYAABAAAAAmAAAACAAAAP//////////"/>
              </a:ext>
            </a:extLst>
          </p:cNvCxnSpPr>
          <p:nvPr/>
        </p:nvCxnSpPr>
        <p:spPr>
          <a:xfrm flipV="1">
            <a:off x="1344930" y="4908550"/>
            <a:ext cx="9225280" cy="1387475"/>
          </a:xfrm>
          <a:prstGeom prst="straightConnector1">
            <a:avLst/>
          </a:prstGeom>
          <a:noFill/>
          <a:ln w="38100" cap="flat" cmpd="sng" algn="ctr">
            <a:solidFill>
              <a:srgbClr val="2F75B5"/>
            </a:solidFill>
            <a:prstDash val="solid"/>
            <a:headEnd type="triangle" w="med" len="med"/>
            <a:tailEnd type="triangle" w="med" len="med"/>
          </a:ln>
          <a:effectLst/>
        </p:spPr>
      </p:cxnSp>
      <p:sp>
        <p:nvSpPr>
          <p:cNvPr id="18" name="TextBox 2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KCAAAC4gAAAaJgAAcyIAABAgAAAmAAAACAAAAP//////////"/>
              </a:ext>
            </a:extLst>
          </p:cNvSpPr>
          <p:nvPr/>
        </p:nvSpPr>
        <p:spPr>
          <a:xfrm rot="21084788">
            <a:off x="5201542" y="5089123"/>
            <a:ext cx="966470" cy="368935"/>
          </a:xfrm>
          <a:prstGeom prst="rect">
            <a:avLst/>
          </a:prstGeom>
          <a:noFill/>
          <a:ln>
            <a:noFill/>
          </a:ln>
          <a:effectLst/>
        </p:spPr>
        <p:txBody>
          <a:bodyPr vert="horz" wrap="none" lIns="91440" tIns="45720" rIns="91440" bIns="45720" numCol="1" spcCol="215900" anchor="t"/>
          <a:lstStyle/>
          <a:p>
            <a:pPr>
              <a:defRPr lang="en-us"/>
            </a:pPr>
            <a:r>
              <a:rPr sz="2400" dirty="0"/>
              <a:t>distance</a:t>
            </a:r>
            <a:endParaRPr dirty="0"/>
          </a:p>
        </p:txBody>
      </p:sp>
      <p:sp>
        <p:nvSpPr>
          <p:cNvPr id="19" name="TextBox 2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uhIAANUaAAAxGQAAGh0AABAgAAAmAAAACAAAAP//////////"/>
              </a:ext>
            </a:extLst>
          </p:cNvSpPr>
          <p:nvPr/>
        </p:nvSpPr>
        <p:spPr>
          <a:xfrm rot="20556249">
            <a:off x="3024766" y="4234851"/>
            <a:ext cx="1645841" cy="407858"/>
          </a:xfrm>
          <a:prstGeom prst="rect">
            <a:avLst/>
          </a:prstGeom>
          <a:noFill/>
          <a:ln>
            <a:noFill/>
          </a:ln>
          <a:effectLst/>
        </p:spPr>
        <p:txBody>
          <a:bodyPr vert="horz" wrap="square" lIns="91440" tIns="45720" rIns="91440" bIns="45720" numCol="1" spcCol="215900" anchor="t"/>
          <a:lstStyle/>
          <a:p>
            <a:pPr>
              <a:defRPr lang="en-us"/>
            </a:pPr>
            <a:r>
              <a:rPr sz="2400" dirty="0"/>
              <a:t>Fire rate</a:t>
            </a:r>
          </a:p>
        </p:txBody>
      </p:sp>
      <p:cxnSp>
        <p:nvCxnSpPr>
          <p:cNvPr id="20" name="Straight Connector 19">
            <a:extLst>
              <a:ext uri="{FF2B5EF4-FFF2-40B4-BE49-F238E27FC236}">
                <a16:creationId xmlns:a16="http://schemas.microsoft.com/office/drawing/2014/main" id="{53BCFA23-669D-E5AF-6A51-35169A0E90BF}"/>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8"/>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EkDAACdEwAAFBgAAL8pAAAQAAAAJgAAAAgAAAD//////////w=="/>
              </a:ext>
            </a:extLst>
          </p:cNvPicPr>
          <p:nvPr/>
        </p:nvPicPr>
        <p:blipFill>
          <a:blip r:embed="rId3">
            <a:clrChange>
              <a:clrFrom>
                <a:srgbClr val="FFFEFF"/>
              </a:clrFrom>
              <a:clrTo>
                <a:srgbClr val="FFFEFF">
                  <a:alpha val="0"/>
                </a:srgbClr>
              </a:clrTo>
            </a:clrChange>
          </a:blip>
          <a:stretch>
            <a:fillRect/>
          </a:stretch>
        </p:blipFill>
        <p:spPr>
          <a:xfrm>
            <a:off x="534035" y="3188335"/>
            <a:ext cx="3380105" cy="3597910"/>
          </a:xfrm>
          <a:prstGeom prst="rect">
            <a:avLst/>
          </a:prstGeom>
          <a:noFill/>
          <a:ln>
            <a:noFill/>
          </a:ln>
          <a:effectLst/>
        </p:spPr>
      </p:pic>
      <p:sp>
        <p:nvSpPr>
          <p:cNvPr id="3"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JX///8ASwAAsgQAABAgAAAmAAAACAAAAP//////////"/>
              </a:ext>
            </a:extLst>
          </p:cNvSpPr>
          <p:nvPr/>
        </p:nvSpPr>
        <p:spPr>
          <a:xfrm>
            <a:off x="0" y="6985"/>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Attrition Modeling</a:t>
            </a:r>
          </a:p>
        </p:txBody>
      </p:sp>
      <p:sp>
        <p:nvSpPr>
          <p:cNvPr id="4" name="슬라이드 번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B5F7-B9D2-EA43-9C07-4F16FB496A1A}" type="slidenum">
              <a:rPr/>
              <a:t>53</a:t>
            </a:fld>
            <a:endParaRPr/>
          </a:p>
        </p:txBody>
      </p:sp>
      <p:sp>
        <p:nvSpPr>
          <p:cNvPr id="5"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P///wg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P///wF/f38A5+bmA8zMzADAwP8Af39/AAAAAAAAAAAAAAAAAAAAAAAAAAAAIQAAABgAAAAUAAAADwEAAJ0GAAAOSQAAtBMAABAgAAAmAAAACAAAAP//////////"/>
              </a:ext>
            </a:extLst>
          </p:cNvSpPr>
          <p:nvPr/>
        </p:nvSpPr>
        <p:spPr>
          <a:xfrm>
            <a:off x="172085" y="1075055"/>
            <a:ext cx="11703685" cy="2127885"/>
          </a:xfrm>
          <a:prstGeom prst="rect">
            <a:avLst/>
          </a:prstGeom>
          <a:noFill/>
          <a:ln w="9525" cap="flat" cmpd="sng" algn="ctr">
            <a:solidFill>
              <a:schemeClr val="bg1"/>
            </a:solidFill>
            <a:prstDash val="solid"/>
            <a:headEnd type="none"/>
            <a:tailEnd type="none"/>
          </a:ln>
          <a:effectLst/>
        </p:spPr>
        <p:txBody>
          <a:bodyPr vert="horz" wrap="square" lIns="91440" tIns="45720" rIns="91440" bIns="45720" numCol="1" spcCol="215900" anchor="t"/>
          <a:lstStyle/>
          <a:p>
            <a:pPr marL="571500" indent="-571500">
              <a:buFont typeface="Wingdings" charset="2"/>
              <a:buChar char="Ø"/>
              <a:defRPr lang="en-us"/>
            </a:pPr>
            <a:r>
              <a:rPr lang="en-us" sz="2800" cap="none"/>
              <a:t>Attrition rate is defined by</a:t>
            </a:r>
          </a:p>
          <a:p>
            <a:pPr marL="1028700" lvl="1" indent="-571500">
              <a:lnSpc>
                <a:spcPct val="150000"/>
              </a:lnSpc>
              <a:buFont typeface="Arial" pitchFamily="2" charset="0"/>
              <a:buChar char="•"/>
              <a:defRPr lang="en-us"/>
            </a:pPr>
            <a:r>
              <a:rPr lang="en-us" sz="2400" cap="none"/>
              <a:t>Distance</a:t>
            </a:r>
          </a:p>
          <a:p>
            <a:pPr marL="1028700" lvl="1" indent="-571500">
              <a:lnSpc>
                <a:spcPct val="150000"/>
              </a:lnSpc>
              <a:buFont typeface="Arial" pitchFamily="2" charset="0"/>
              <a:buChar char="•"/>
              <a:defRPr lang="en-us"/>
            </a:pPr>
            <a:r>
              <a:rPr lang="en-us" sz="2400" cap="none"/>
              <a:t>Field-of-View </a:t>
            </a:r>
          </a:p>
          <a:p>
            <a:pPr marL="1028700" lvl="1" indent="-571500">
              <a:lnSpc>
                <a:spcPct val="150000"/>
              </a:lnSpc>
              <a:buFont typeface="Arial" pitchFamily="2" charset="0"/>
              <a:buChar char="•"/>
              <a:defRPr lang="en-us"/>
            </a:pPr>
            <a:r>
              <a:rPr lang="en-us" sz="2400" cap="none"/>
              <a:t>Fire Rate</a:t>
            </a:r>
          </a:p>
        </p:txBody>
      </p:sp>
      <mc:AlternateContent xmlns:mc="http://schemas.openxmlformats.org/markup-compatibility/2006" xmlns:a14="http://schemas.microsoft.com/office/drawing/2010/main">
        <mc:Choice Requires="a14">
          <p:sp>
            <p:nvSpPr>
              <p:cNvPr id="6" name="TextBox 39"/>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B9////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tx4AALkFAABdSAAA0A4AABAAAAAmAAAACAAAAP//////////"/>
                  </a:ext>
                </a:extLst>
              </p:cNvSpPr>
              <p:nvPr/>
            </p:nvSpPr>
            <p:spPr>
              <a:xfrm>
                <a:off x="4993005" y="930275"/>
                <a:ext cx="6770370" cy="1477645"/>
              </a:xfrm>
              <a:prstGeom prst="rect">
                <a:avLst/>
              </a:prstGeom>
              <a:noFill/>
              <a:ln>
                <a:noFill/>
              </a:ln>
              <a:effectLst/>
            </p:spPr>
            <p:txBody>
              <a:bodyPr wrap="square">
                <a:spAutoFit/>
              </a:bodyPr>
              <a:lstStyle/>
              <a:p>
                <a:pPr marL="285750" indent="-285750">
                  <a:lnSpc>
                    <a:spcPct val="150000"/>
                  </a:lnSpc>
                  <a:buFont typeface="Arial" panose="020B0604020202020204" pitchFamily="34" charset="0"/>
                  <a:buChar char="•"/>
                </a:pPr>
                <a:r>
                  <a:rPr lang="en-US" sz="2400" dirty="0"/>
                  <a:t>Instantaneous rate of destruction    </a:t>
                </a:r>
                <a14:m>
                  <m:oMath xmlns:m="http://schemas.openxmlformats.org/officeDocument/2006/math">
                    <m:r>
                      <a:rPr lang="en-US" sz="2400">
                        <a:latin typeface="Cambria Math" panose="02040503050406030204" pitchFamily="18" charset="0"/>
                      </a:rPr>
                      <m:t> </m:t>
                    </m:r>
                    <m:r>
                      <a:rPr lang="en-US" sz="2400" b="0" i="0" smtClean="0">
                        <a:latin typeface="Cambria Math" panose="02040503050406030204" pitchFamily="18" charset="0"/>
                      </a:rPr>
                      <m:t>         </m:t>
                    </m:r>
                    <m:sSup>
                      <m:sSupPr>
                        <m:ctrlPr>
                          <a:rPr lang="en-US" sz="2400" i="1">
                            <a:latin typeface="Cambria Math" panose="02040503050406030204" pitchFamily="18" charset="0"/>
                          </a:rPr>
                        </m:ctrlPr>
                      </m:sSupPr>
                      <m:e>
                        <m:r>
                          <a:rPr lang="en-US" sz="2400" i="1">
                            <a:latin typeface="Cambria Math" panose="02040503050406030204" pitchFamily="18" charset="0"/>
                          </a:rPr>
                          <m:t>𝑑</m:t>
                        </m:r>
                      </m:e>
                      <m:sup>
                        <m:r>
                          <a:rPr lang="en-US" sz="2400" i="1">
                            <a:latin typeface="Cambria Math" panose="02040503050406030204" pitchFamily="18" charset="0"/>
                          </a:rPr>
                          <m:t>𝑎𝑡𝑡</m:t>
                        </m:r>
                      </m:sup>
                    </m:sSup>
                    <m:d>
                      <m:dPr>
                        <m:ctrlPr>
                          <a:rPr lang="en-US" sz="2400" i="1">
                            <a:latin typeface="Cambria Math" panose="02040503050406030204" pitchFamily="18" charset="0"/>
                          </a:rPr>
                        </m:ctrlPr>
                      </m:dPr>
                      <m:e>
                        <m:r>
                          <a:rPr lang="en-US" sz="2400" b="0" i="1" smtClean="0">
                            <a:latin typeface="Cambria Math" panose="02040503050406030204" pitchFamily="18" charset="0"/>
                          </a:rPr>
                          <m:t>𝑥</m:t>
                        </m:r>
                        <m:d>
                          <m:dPr>
                            <m:ctrlPr>
                              <a:rPr lang="en-US" sz="2400" b="0" i="1" smtClean="0">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𝑡</m:t>
                            </m:r>
                          </m:e>
                        </m:d>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r>
                          <a:rPr lang="en-US" sz="2400" b="0" i="1" smtClean="0">
                            <a:latin typeface="Cambria Math" panose="02040503050406030204" pitchFamily="18" charset="0"/>
                          </a:rPr>
                          <m:t>𝑡</m:t>
                        </m:r>
                      </m:e>
                    </m:d>
                  </m:oMath>
                </a14:m>
                <a:endParaRPr lang="en-US" sz="2400" i="1" dirty="0"/>
              </a:p>
              <a:p>
                <a:endParaRPr lang="en-US" dirty="0"/>
              </a:p>
            </p:txBody>
          </p:sp>
        </mc:Choice>
        <mc:Fallback xmlns:p15="http://schemas.microsoft.com/office/powerpoint/2012/main" xmlns:p14="http://schemas.microsoft.com/office/powerpoint/2010/main" xmlns="">
          <p:sp>
            <p:nvSpPr>
              <p:cNvPr id="6" name="TextBox 39"/>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HDOZj54pvtAqCo07JBAyHk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B9////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tx4AALkFAABdSAAA0A4AABAAAAAmAAAACAAAAP//////////"/>
                  </a:ext>
                </a:extLst>
              </p:cNvSpPr>
              <p:nvPr/>
            </p:nvSpPr>
            <p:spPr>
              <a:xfrm>
                <a:off x="4993005" y="930275"/>
                <a:ext cx="6770370" cy="1477645"/>
              </a:xfrm>
              <a:prstGeom prst="rect">
                <a:avLst/>
              </a:prstGeom>
              <a:blipFill>
                <a:blip r:embed="rId4"/>
                <a:srcRect/>
                <a:stretch>
                  <a:fillRect l="-1310" t="0" r="0" b="0"/>
                </a:stretch>
              </a:blipFill>
              <a:ln>
                <a:noFill/>
              </a:ln>
              <a:effectLst/>
            </p:spPr>
          </p:sp>
        </mc:Fallback>
      </mc:AlternateContent>
      <p:sp>
        <p:nvSpPr>
          <p:cNvPr id="7" name="Rectangle 45"/>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SwhAA8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PSwhAB/f38A5+bmA8zMzADAwP8Af39/AAAAAAAAAAAAAAAAAAAAAAAAAAAAIQAAABgAAAAUAAAADwEAAE4GAAAGHgAAKhQAABAAAAAmAAAACAAAAP//////////"/>
              </a:ext>
            </a:extLst>
          </p:cNvSpPr>
          <p:nvPr/>
        </p:nvSpPr>
        <p:spPr>
          <a:xfrm>
            <a:off x="172085" y="1024890"/>
            <a:ext cx="4708525" cy="2252980"/>
          </a:xfrm>
          <a:prstGeom prst="rect">
            <a:avLst/>
          </a:prstGeom>
          <a:noFill/>
          <a:ln w="38100" cap="flat" cmpd="sng" algn="ctr">
            <a:solidFill>
              <a:srgbClr val="F4B084"/>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mc:AlternateContent xmlns:mc="http://schemas.openxmlformats.org/markup-compatibility/2006" xmlns:a14="http://schemas.microsoft.com/office/drawing/2010/main">
        <mc:Choice Requires="a14">
          <p:sp>
            <p:nvSpPr>
              <p:cNvPr id="8" name="TextBox 46"/>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K////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x4AAGUNAACaTAAAfBYAABAAAAAmAAAACAAAAP//////////"/>
                  </a:ext>
                </a:extLst>
              </p:cNvSpPr>
              <p:nvPr/>
            </p:nvSpPr>
            <p:spPr>
              <a:xfrm>
                <a:off x="4982845" y="2177415"/>
                <a:ext cx="7469505" cy="1477645"/>
              </a:xfrm>
              <a:prstGeom prst="rect">
                <a:avLst/>
              </a:prstGeom>
              <a:noFill/>
              <a:ln>
                <a:noFill/>
              </a:ln>
              <a:effectLst/>
            </p:spPr>
            <p:txBody>
              <a:bodyPr wrap="square">
                <a:spAutoFit/>
              </a:bodyPr>
              <a:lstStyle/>
              <a:p>
                <a:pPr marL="285750" indent="-285750">
                  <a:lnSpc>
                    <a:spcPct val="150000"/>
                  </a:lnSpc>
                  <a:buFont typeface="Arial" panose="020B0604020202020204" pitchFamily="34" charset="0"/>
                  <a:buChar char="•"/>
                </a:pPr>
                <a:r>
                  <a:rPr lang="en-US" sz="2400" dirty="0"/>
                  <a:t>Probability of the attacker destruction of by defender </a:t>
                </a:r>
                <a:r>
                  <a:rPr lang="en-US" sz="2400" dirty="0">
                    <a:latin typeface="Cambria Math" panose="02040503050406030204" pitchFamily="18" charset="0"/>
                  </a:rPr>
                  <a:t>     </a:t>
                </a:r>
                <a14:m>
                  <m:oMath xmlns:m="http://schemas.openxmlformats.org/officeDocument/2006/math">
                    <m:r>
                      <a:rPr lang="en-US" sz="2400" b="0" i="0" smtClean="0">
                        <a:latin typeface="Cambria Math" panose="02040503050406030204" pitchFamily="18" charset="0"/>
                      </a:rPr>
                      <m:t>          </m:t>
                    </m:r>
                    <m:sSup>
                      <m:sSupPr>
                        <m:ctrlPr>
                          <a:rPr lang="en-US" sz="2400" i="1">
                            <a:latin typeface="Cambria Math" panose="02040503050406030204" pitchFamily="18" charset="0"/>
                          </a:rPr>
                        </m:ctrlPr>
                      </m:sSupPr>
                      <m:e>
                        <m:r>
                          <a:rPr lang="en-US" sz="2400" i="1">
                            <a:latin typeface="Cambria Math" panose="02040503050406030204" pitchFamily="18" charset="0"/>
                          </a:rPr>
                          <m:t>𝑑</m:t>
                        </m:r>
                      </m:e>
                      <m:sup>
                        <m:r>
                          <a:rPr lang="en-US" sz="2400" i="1">
                            <a:latin typeface="Cambria Math" panose="02040503050406030204" pitchFamily="18" charset="0"/>
                          </a:rPr>
                          <m:t>𝑎𝑡𝑡</m:t>
                        </m:r>
                      </m:sup>
                    </m:sSup>
                    <m:d>
                      <m:dPr>
                        <m:ctrlPr>
                          <a:rPr lang="en-US" sz="2400" i="1">
                            <a:latin typeface="Cambria Math" panose="02040503050406030204" pitchFamily="18" charset="0"/>
                          </a:rPr>
                        </m:ctrlPr>
                      </m:dPr>
                      <m:e>
                        <m:r>
                          <a:rPr lang="en-US" sz="2400" b="0" i="1" smtClean="0">
                            <a:latin typeface="Cambria Math" panose="02040503050406030204" pitchFamily="18" charset="0"/>
                          </a:rPr>
                          <m:t>𝑥</m:t>
                        </m:r>
                        <m:d>
                          <m:dPr>
                            <m:ctrlPr>
                              <a:rPr lang="en-US" sz="2400" b="0" i="1" smtClean="0">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𝑡</m:t>
                            </m:r>
                          </m:e>
                        </m:d>
                        <m:r>
                          <a:rPr lang="en-US" sz="2400" i="1">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𝑠</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r>
                          <a:rPr lang="en-US" sz="2400" b="0" i="1" smtClean="0">
                            <a:latin typeface="Cambria Math" panose="02040503050406030204" pitchFamily="18" charset="0"/>
                          </a:rPr>
                          <m:t>𝑡</m:t>
                        </m:r>
                      </m:e>
                    </m:d>
                  </m:oMath>
                </a14:m>
                <a:r>
                  <a:rPr lang="en-US" sz="2400" dirty="0"/>
                  <a:t> </a:t>
                </a:r>
                <a14:m>
                  <m:oMath xmlns:m="http://schemas.openxmlformats.org/officeDocument/2006/math">
                    <m:r>
                      <a:rPr lang="en-US" sz="2400" i="1">
                        <a:latin typeface="Cambria Math" panose="02040503050406030204" pitchFamily="18" charset="0"/>
                      </a:rPr>
                      <m:t>𝛥</m:t>
                    </m:r>
                    <m:r>
                      <a:rPr lang="en-US" sz="2400" i="1">
                        <a:latin typeface="Cambria Math" panose="02040503050406030204" pitchFamily="18" charset="0"/>
                      </a:rPr>
                      <m:t>𝑡</m:t>
                    </m:r>
                  </m:oMath>
                </a14:m>
                <a:endParaRPr lang="en-US" sz="2400" i="1" dirty="0"/>
              </a:p>
              <a:p>
                <a:endParaRPr lang="en-US" dirty="0"/>
              </a:p>
            </p:txBody>
          </p:sp>
        </mc:Choice>
        <mc:Fallback xmlns:p15="http://schemas.microsoft.com/office/powerpoint/2012/main" xmlns:p14="http://schemas.microsoft.com/office/powerpoint/2010/main" xmlns="">
          <p:sp>
            <p:nvSpPr>
              <p:cNvPr id="8" name="TextBox 46"/>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IEurgGMmSJFuZhNCkpwl9g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K////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px4AAGUNAACaTAAAfBYAABAAAAAmAAAACAAAAP//////////"/>
                  </a:ext>
                </a:extLst>
              </p:cNvSpPr>
              <p:nvPr/>
            </p:nvSpPr>
            <p:spPr>
              <a:xfrm>
                <a:off x="4982845" y="2177415"/>
                <a:ext cx="7469505" cy="1477645"/>
              </a:xfrm>
              <a:prstGeom prst="rect">
                <a:avLst/>
              </a:prstGeom>
              <a:blipFill>
                <a:blip r:embed="rId5"/>
                <a:srcRect/>
                <a:stretch>
                  <a:fillRect l="-1180" t="0" r="0" b="0"/>
                </a:stretch>
              </a:blipFill>
              <a:ln>
                <a:noFill/>
              </a:ln>
              <a:effectLst/>
            </p:spPr>
          </p:sp>
        </mc:Fallback>
      </mc:AlternateContent>
      <p:pic>
        <p:nvPicPr>
          <p:cNvPr id="9" name="Picture 50"/>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OEdAABJFAAAwS4AAGApAAAQAAAAJgAAAAgAAAD//////////w=="/>
              </a:ext>
            </a:extLst>
          </p:cNvPicPr>
          <p:nvPr/>
        </p:nvPicPr>
        <p:blipFill>
          <a:blip r:embed="rId6">
            <a:clrChange>
              <a:clrFrom>
                <a:srgbClr val="FFFFFF"/>
              </a:clrFrom>
              <a:clrTo>
                <a:srgbClr val="FFFFFF">
                  <a:alpha val="0"/>
                </a:srgbClr>
              </a:clrTo>
            </a:clrChange>
          </a:blip>
          <a:stretch>
            <a:fillRect/>
          </a:stretch>
        </p:blipFill>
        <p:spPr>
          <a:xfrm>
            <a:off x="4857115" y="3297555"/>
            <a:ext cx="2743200" cy="3428365"/>
          </a:xfrm>
          <a:prstGeom prst="rect">
            <a:avLst/>
          </a:prstGeom>
          <a:noFill/>
          <a:ln>
            <a:noFill/>
          </a:ln>
          <a:effectLst/>
        </p:spPr>
      </p:pic>
      <p:pic>
        <p:nvPicPr>
          <p:cNvPr id="10" name="Picture 52"/>
          <p:cNvPicPr>
            <a:picLocks noChangeAspect="1"/>
            <a:extLst>
              <a:ext uri="smNativeData">
                <pr:smNativeData xmlns="smNativeData" xmlns:pr="smNativeData" xmlns:p15="http://schemas.microsoft.com/office/powerpoint/2012/main" xmlns:p14="http://schemas.microsoft.com/office/powerpoint/2010/main" xmlns:mc="http://schemas.openxmlformats.org/markup-compatibility/2006"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DYzAAC0EwAA70cAAJ8pAAAQAAAAJgAAAAgAAAD//////////w=="/>
              </a:ext>
            </a:extLst>
          </p:cNvPicPr>
          <p:nvPr/>
        </p:nvPicPr>
        <p:blipFill>
          <a:blip r:embed="rId7">
            <a:clrChange>
              <a:clrFrom>
                <a:srgbClr val="FFFFFF"/>
              </a:clrFrom>
              <a:clrTo>
                <a:srgbClr val="FFFFFF">
                  <a:alpha val="0"/>
                </a:srgbClr>
              </a:clrTo>
            </a:clrChange>
          </a:blip>
          <a:stretch>
            <a:fillRect/>
          </a:stretch>
        </p:blipFill>
        <p:spPr>
          <a:xfrm>
            <a:off x="8324850" y="3202940"/>
            <a:ext cx="3368675" cy="3562985"/>
          </a:xfrm>
          <a:prstGeom prst="rect">
            <a:avLst/>
          </a:prstGeom>
          <a:noFill/>
          <a:ln>
            <a:noFill/>
          </a:ln>
          <a:effectLst/>
        </p:spPr>
      </p:pic>
      <p:cxnSp>
        <p:nvCxnSpPr>
          <p:cNvPr id="12" name="Straight Connector 11">
            <a:extLst>
              <a:ext uri="{FF2B5EF4-FFF2-40B4-BE49-F238E27FC236}">
                <a16:creationId xmlns:a16="http://schemas.microsoft.com/office/drawing/2014/main" id="{CC493FD8-9BEA-F81F-8FA7-E5F2AFC46922}"/>
              </a:ext>
            </a:extLst>
          </p:cNvPr>
          <p:cNvCxnSpPr>
            <a:cxnSpLocks/>
          </p:cNvCxnSpPr>
          <p:nvPr/>
        </p:nvCxnSpPr>
        <p:spPr>
          <a:xfrm flipV="1">
            <a:off x="0" y="8382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v3//xUAAAACSAAAMgUAABAgAAAmAAAACAAAAP//////////"/>
              </a:ext>
            </a:extLst>
          </p:cNvSpPr>
          <p:nvPr/>
        </p:nvSpPr>
        <p:spPr>
          <a:xfrm>
            <a:off x="-111760" y="31091"/>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Problem formulation</a:t>
            </a:r>
          </a:p>
        </p:txBody>
      </p:sp>
      <mc:AlternateContent xmlns:mc="http://schemas.openxmlformats.org/markup-compatibility/2006" xmlns:a14="http://schemas.microsoft.com/office/drawing/2010/main">
        <mc:Choice Requires="a14">
          <p:sp>
            <p:nvSpPr>
              <p:cNvPr id="3" name="TextBox 2"/>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0////zv7//+D///8E/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1gEAAEAHAAAqSQAA0Q4AABAAAAAmAAAACAAAAP//////////"/>
                  </a:ext>
                </a:extLst>
              </p:cNvSpPr>
              <p:nvPr/>
            </p:nvSpPr>
            <p:spPr>
              <a:xfrm>
                <a:off x="298450" y="1178560"/>
                <a:ext cx="11595100" cy="1229995"/>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2400" dirty="0">
                    <a:solidFill>
                      <a:srgbClr val="0070C0"/>
                    </a:solidFill>
                  </a:rPr>
                  <a:t>Defenders </a:t>
                </a:r>
                <a:r>
                  <a:rPr lang="en-US" sz="2400" dirty="0"/>
                  <a:t>determine their control </a:t>
                </a:r>
                <a14:m>
                  <m:oMath xmlns:m="http://schemas.openxmlformats.org/officeDocument/2006/math">
                    <m:r>
                      <a:rPr lang="en-US" sz="2400" b="0" i="1" smtClean="0">
                        <a:solidFill>
                          <a:srgbClr val="0070C0"/>
                        </a:solidFill>
                        <a:latin typeface="Cambria Math" panose="02040503050406030204" pitchFamily="18" charset="0"/>
                      </a:rPr>
                      <m:t>𝑢</m:t>
                    </m:r>
                  </m:oMath>
                </a14:m>
                <a:r>
                  <a:rPr lang="en-US" sz="2400" dirty="0"/>
                  <a:t> to maximize the probability of survival of HVU </a:t>
                </a:r>
                <a14:m>
                  <m:oMath xmlns:m="http://schemas.openxmlformats.org/officeDocument/2006/math">
                    <m:r>
                      <a:rPr lang="en-US" sz="2400" b="0" i="1" smtClean="0">
                        <a:latin typeface="Cambria Math" panose="02040503050406030204" pitchFamily="18" charset="0"/>
                      </a:rPr>
                      <m:t>𝑃</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𝑡</m:t>
                        </m:r>
                      </m:e>
                      <m:sub>
                        <m:r>
                          <a:rPr lang="en-US" sz="2400" b="0" i="1" smtClean="0">
                            <a:latin typeface="Cambria Math" panose="02040503050406030204" pitchFamily="18" charset="0"/>
                          </a:rPr>
                          <m:t>𝑓</m:t>
                        </m:r>
                      </m:sub>
                    </m:sSub>
                    <m:r>
                      <a:rPr lang="en-US" sz="2400" b="0" i="1" smtClean="0">
                        <a:latin typeface="Cambria Math" panose="02040503050406030204" pitchFamily="18" charset="0"/>
                      </a:rPr>
                      <m:t>)</m:t>
                    </m:r>
                  </m:oMath>
                </a14:m>
                <a:r>
                  <a:rPr lang="en-US" sz="2400" dirty="0"/>
                  <a:t>.</a:t>
                </a:r>
              </a:p>
              <a:p>
                <a:endParaRPr lang="en-US" sz="2400" dirty="0"/>
              </a:p>
              <a:p>
                <a:pPr marL="285750" indent="-285750">
                  <a:buFont typeface="Wingdings" panose="05000000000000000000" pitchFamily="2" charset="2"/>
                  <a:buChar char="Ø"/>
                </a:pPr>
                <a:r>
                  <a:rPr lang="en-US" sz="2400" dirty="0"/>
                  <a:t>Suppose that we have </a:t>
                </a:r>
                <a14:m>
                  <m:oMath xmlns:m="http://schemas.openxmlformats.org/officeDocument/2006/math">
                    <m:r>
                      <a:rPr lang="en-US" sz="2400" i="1">
                        <a:solidFill>
                          <a:srgbClr val="FF0000"/>
                        </a:solidFill>
                        <a:latin typeface="Cambria Math" panose="02040503050406030204" pitchFamily="18" charset="0"/>
                      </a:rPr>
                      <m:t>𝑁</m:t>
                    </m:r>
                  </m:oMath>
                </a14:m>
                <a:r>
                  <a:rPr lang="en-US" sz="2400" dirty="0">
                    <a:solidFill>
                      <a:srgbClr val="FF0000"/>
                    </a:solidFill>
                  </a:rPr>
                  <a:t> Attackers</a:t>
                </a:r>
                <a:r>
                  <a:rPr lang="en-US" sz="2400" dirty="0"/>
                  <a:t> and </a:t>
                </a:r>
                <a14:m>
                  <m:oMath xmlns:m="http://schemas.openxmlformats.org/officeDocument/2006/math">
                    <m:r>
                      <a:rPr lang="en-US" sz="2400" i="1">
                        <a:solidFill>
                          <a:srgbClr val="0070C0"/>
                        </a:solidFill>
                        <a:latin typeface="Cambria Math" panose="02040503050406030204" pitchFamily="18" charset="0"/>
                      </a:rPr>
                      <m:t>𝑀</m:t>
                    </m:r>
                  </m:oMath>
                </a14:m>
                <a:r>
                  <a:rPr lang="en-US" sz="2400" dirty="0">
                    <a:solidFill>
                      <a:srgbClr val="0070C0"/>
                    </a:solidFill>
                  </a:rPr>
                  <a:t> Defenders</a:t>
                </a:r>
                <a:r>
                  <a:rPr lang="en-US" sz="2400" dirty="0">
                    <a:solidFill>
                      <a:srgbClr val="FF0000"/>
                    </a:solidFill>
                  </a:rPr>
                  <a:t>.</a:t>
                </a:r>
                <a:endParaRPr lang="en-US" sz="2400" dirty="0">
                  <a:solidFill>
                    <a:srgbClr val="0070C0"/>
                  </a:solidFill>
                </a:endParaRPr>
              </a:p>
            </p:txBody>
          </p:sp>
        </mc:Choice>
        <mc:Fallback xmlns="">
          <p:sp>
            <p:nvSpPr>
              <p:cNvPr id="3" name="TextBox 2"/>
              <p:cNvSpPr>
                <a:spLocks noRot="1" noChangeAspect="1" noMove="1" noResize="1" noEditPoints="1" noAdjustHandles="1" noChangeArrowheads="1" noChangeShapeType="1" noTextEdit="1"/>
                <a:extLst>
                  <a:ext uri="smNativeData">
                    <pr:smNativeData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0////zv7//+D///8E/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1gEAAEAHAAAqSQAA0Q4AABAAAAAmAAAACAAAAP//////////"/>
                  </a:ext>
                </a:extLst>
              </p:cNvSpPr>
              <p:nvPr/>
            </p:nvSpPr>
            <p:spPr>
              <a:xfrm>
                <a:off x="298450" y="1178560"/>
                <a:ext cx="11595100" cy="1229995"/>
              </a:xfrm>
              <a:prstGeom prst="rect">
                <a:avLst/>
              </a:prstGeom>
              <a:blipFill>
                <a:blip r:embed="rId2"/>
                <a:stretch>
                  <a:fillRect l="-766" t="-3061" r="-328" b="-10204"/>
                </a:stretch>
              </a:blipFill>
              <a:ln>
                <a:noFill/>
              </a:ln>
              <a:effectLst/>
            </p:spPr>
            <p:txBody>
              <a:bodyPr/>
              <a:lstStyle/>
              <a:p>
                <a:r>
                  <a:rPr lang="en-US">
                    <a:noFill/>
                  </a:rPr>
                  <a:t> </a:t>
                </a:r>
              </a:p>
            </p:txBody>
          </p:sp>
        </mc:Fallback>
      </mc:AlternateContent>
      <p:sp>
        <p:nvSpPr>
          <p:cNvPr id="4" name="이등변 삼각형 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nxIAACASAADlFAAAvRMAABAAAAAmAAAACAAAAP//////////"/>
              </a:ext>
            </a:extLst>
          </p:cNvSpPr>
          <p:nvPr/>
        </p:nvSpPr>
        <p:spPr>
          <a:xfrm rot="6396709">
            <a:off x="3080385" y="2893060"/>
            <a:ext cx="262255" cy="36957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5" name="이등변 삼각형 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KEQ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LxkAALsVAAB1GwAAWBcAABAAAAAmAAAACAAAAP//////////"/>
              </a:ext>
            </a:extLst>
          </p:cNvSpPr>
          <p:nvPr/>
        </p:nvSpPr>
        <p:spPr>
          <a:xfrm rot="4671114">
            <a:off x="4147185" y="3479165"/>
            <a:ext cx="262255" cy="36957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6" name="이등변 삼각형 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R5cGU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HxoAADAcAABlHAAAzB0AABAAAAAmAAAACAAAAP//////////"/>
              </a:ext>
            </a:extLst>
          </p:cNvSpPr>
          <p:nvPr/>
        </p:nvSpPr>
        <p:spPr>
          <a:xfrm rot="4315732">
            <a:off x="4300220" y="4528185"/>
            <a:ext cx="261620" cy="36957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7" name="이등변 삼각형 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xhMAACMYAAANFgAAwBkAABAAAAAmAAAACAAAAP//////////"/>
              </a:ext>
            </a:extLst>
          </p:cNvSpPr>
          <p:nvPr/>
        </p:nvSpPr>
        <p:spPr>
          <a:xfrm rot="5400000">
            <a:off x="3268345" y="3869690"/>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8" name="이등변 삼각형 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6hAAAGwdAAAxEwAACR8AABAAAAAmAAAACAAAAP//////////"/>
              </a:ext>
            </a:extLst>
          </p:cNvSpPr>
          <p:nvPr/>
        </p:nvSpPr>
        <p:spPr>
          <a:xfrm rot="3994838">
            <a:off x="2803525" y="4728845"/>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9" name="타원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bSkAAEYTAAAdKwAA9hQAABAAAAAmAAAACAAAAP//////////"/>
              </a:ext>
            </a:extLst>
          </p:cNvSpPr>
          <p:nvPr/>
        </p:nvSpPr>
        <p:spPr>
          <a:xfrm>
            <a:off x="6734175" y="3133090"/>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0" name="타원 9"/>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2UH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nC0AAKQZAABMLwAAVBsAABAAAAAmAAAACAAAAP//////////"/>
              </a:ext>
            </a:extLst>
          </p:cNvSpPr>
          <p:nvPr/>
        </p:nvSpPr>
        <p:spPr>
          <a:xfrm>
            <a:off x="7414260" y="4168140"/>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1" name="타원 10"/>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TycAACAcAAD/KAAA0B0AABAAAAAmAAAACAAAAP//////////"/>
              </a:ext>
            </a:extLst>
          </p:cNvSpPr>
          <p:nvPr/>
        </p:nvSpPr>
        <p:spPr>
          <a:xfrm>
            <a:off x="6390005" y="4572000"/>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mc:AlternateContent xmlns:mc="http://schemas.openxmlformats.org/markup-compatibility/2006" xmlns:a14="http://schemas.microsoft.com/office/drawing/2010/main">
        <mc:Choice Requires="a14">
          <p:sp>
            <p:nvSpPr>
              <p:cNvPr id="12" name="TextBox 11"/>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9vv//w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sBAAAGIjAACaGwAApyUAABAAAAAmAAAACAAAAP//////////"/>
                  </a:ext>
                </a:extLst>
              </p:cNvSpPr>
              <p:nvPr/>
            </p:nvSpPr>
            <p:spPr>
              <a:xfrm>
                <a:off x="2712720" y="5751830"/>
                <a:ext cx="1774190" cy="368935"/>
              </a:xfrm>
              <a:prstGeom prst="rect">
                <a:avLst/>
              </a:prstGeom>
              <a:noFill/>
              <a:ln>
                <a:noFill/>
              </a:ln>
              <a:effectLst/>
            </p:spPr>
            <p:txBody>
              <a:bodyPr wrap="square" rtlCol="0">
                <a:spAutoFit/>
              </a:bodyPr>
              <a:lstStyle/>
              <a:p>
                <a:pPr algn="ctr"/>
                <a14:m>
                  <m:oMath xmlns:m="http://schemas.openxmlformats.org/officeDocument/2006/math">
                    <m:r>
                      <a:rPr lang="en-US" b="0" i="1" smtClean="0">
                        <a:solidFill>
                          <a:srgbClr val="FF0000"/>
                        </a:solidFill>
                        <a:latin typeface="Cambria Math" panose="02040503050406030204" pitchFamily="18" charset="0"/>
                      </a:rPr>
                      <m:t>𝑁</m:t>
                    </m:r>
                  </m:oMath>
                </a14:m>
                <a:r>
                  <a:rPr lang="en-US" dirty="0">
                    <a:solidFill>
                      <a:srgbClr val="FF0000"/>
                    </a:solidFill>
                  </a:rPr>
                  <a:t> Attackers</a:t>
                </a:r>
              </a:p>
            </p:txBody>
          </p:sp>
        </mc:Choice>
        <mc:Fallback xmlns="">
          <p:sp>
            <p:nvSpPr>
              <p:cNvPr id="12" name="TextBox 11"/>
              <p:cNvSpPr>
                <a:spLocks noRot="1" noChangeAspect="1" noMove="1" noResize="1" noEditPoints="1" noAdjustHandles="1" noChangeArrowheads="1" noChangeShapeType="1" noTextEdit="1"/>
                <a:extLst>
                  <a:ext uri="smNativeData">
                    <pr:smNativeData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9vv//w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sBAAAGIjAACaGwAApyUAABAAAAAmAAAACAAAAP//////////"/>
                  </a:ext>
                </a:extLst>
              </p:cNvSpPr>
              <p:nvPr/>
            </p:nvSpPr>
            <p:spPr>
              <a:xfrm>
                <a:off x="2712720" y="5751830"/>
                <a:ext cx="1774190" cy="368935"/>
              </a:xfrm>
              <a:prstGeom prst="rect">
                <a:avLst/>
              </a:prstGeom>
              <a:blipFill>
                <a:blip r:embed="rId3"/>
                <a:stretch>
                  <a:fillRect t="-10345" b="-27586"/>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9vv//w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0CQAAGIjAAC6LwAApyUAABAAAAAmAAAACAAAAP//////////"/>
                  </a:ext>
                </a:extLst>
              </p:cNvSpPr>
              <p:nvPr/>
            </p:nvSpPr>
            <p:spPr>
              <a:xfrm>
                <a:off x="5984240" y="5751830"/>
                <a:ext cx="1774190" cy="368935"/>
              </a:xfrm>
              <a:prstGeom prst="rect">
                <a:avLst/>
              </a:prstGeom>
              <a:noFill/>
              <a:ln>
                <a:noFill/>
              </a:ln>
              <a:effectLst/>
            </p:spPr>
            <p:txBody>
              <a:bodyPr wrap="square" rtlCol="0">
                <a:spAutoFit/>
              </a:bodyPr>
              <a:lstStyle/>
              <a:p>
                <a:pPr algn="ctr"/>
                <a14:m>
                  <m:oMath xmlns:m="http://schemas.openxmlformats.org/officeDocument/2006/math">
                    <m:r>
                      <a:rPr lang="en-US" b="0" i="1" smtClean="0">
                        <a:solidFill>
                          <a:srgbClr val="0070C0"/>
                        </a:solidFill>
                        <a:latin typeface="Cambria Math" panose="02040503050406030204" pitchFamily="18" charset="0"/>
                      </a:rPr>
                      <m:t>𝑀</m:t>
                    </m:r>
                  </m:oMath>
                </a14:m>
                <a:r>
                  <a:rPr lang="en-US" dirty="0">
                    <a:solidFill>
                      <a:srgbClr val="0070C0"/>
                    </a:solidFill>
                  </a:rPr>
                  <a:t> Defenders</a:t>
                </a:r>
              </a:p>
            </p:txBody>
          </p:sp>
        </mc:Choice>
        <mc:Fallback xmlns="">
          <p:sp>
            <p:nvSpPr>
              <p:cNvPr id="13" name="TextBox 12"/>
              <p:cNvSpPr>
                <a:spLocks noRot="1" noChangeAspect="1" noMove="1" noResize="1" noEditPoints="1" noAdjustHandles="1" noChangeArrowheads="1" noChangeShapeType="1" noTextEdit="1"/>
                <a:extLst>
                  <a:ext uri="smNativeData">
                    <pr:smNativeData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9vv//w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0CQAAGIjAAC6LwAApyUAABAAAAAmAAAACAAAAP//////////"/>
                  </a:ext>
                </a:extLst>
              </p:cNvSpPr>
              <p:nvPr/>
            </p:nvSpPr>
            <p:spPr>
              <a:xfrm>
                <a:off x="5984240" y="5751830"/>
                <a:ext cx="1774190" cy="368935"/>
              </a:xfrm>
              <a:prstGeom prst="rect">
                <a:avLst/>
              </a:prstGeom>
              <a:blipFill>
                <a:blip r:embed="rId4"/>
                <a:stretch>
                  <a:fillRect t="-10345" b="-27586"/>
                </a:stretch>
              </a:blipFill>
              <a:ln>
                <a:noFill/>
              </a:ln>
              <a:effectLst/>
            </p:spPr>
            <p:txBody>
              <a:bodyPr/>
              <a:lstStyle/>
              <a:p>
                <a:r>
                  <a:rPr lang="en-US">
                    <a:noFill/>
                  </a:rPr>
                  <a:t> </a:t>
                </a:r>
              </a:p>
            </p:txBody>
          </p:sp>
        </mc:Fallback>
      </mc:AlternateContent>
      <p:sp>
        <p:nvSpPr>
          <p:cNvPr id="14" name="타원 1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ALBQAP///wgAAAAAAAAAAAAAAAAAAAAAAAAAAAAAAAAAAAAAZAAAAAEAAABAAAAAAAAAAAAAAAAAAAAAAAAAAAAAAAAAAAAAAAAAAAAAAAAAAAAAAAAAAAAAAAAAAAAAAAAAAAAAAAAAAAAAAAAAAAAAAAAAAAAAAAAAAAAAAAAAAAAAFAAAADwAAAABAAAAAAAAAACwU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LBQAP///wEAAAAAAAAAAAAAAAAAAAAAAAAAAAAAAAAAAAAAAAAAAACwUAB/f38A5+bmA8zMzADAwP8Af39/AAAAAAAAAAAAAAAAAAAAAAAAAAAAIQAAABgAAAAUAAAAyzYAAPAWAAC7OgAA4BoAABAAAAAmAAAACAAAAP//////////"/>
              </a:ext>
            </a:extLst>
          </p:cNvSpPr>
          <p:nvPr/>
        </p:nvSpPr>
        <p:spPr>
          <a:xfrm>
            <a:off x="8907146" y="3831028"/>
            <a:ext cx="578378" cy="537772"/>
          </a:xfrm>
          <a:prstGeom prst="ellipse">
            <a:avLst/>
          </a:prstGeom>
          <a:solidFill>
            <a:srgbClr val="00B050"/>
          </a:solidFill>
          <a:ln w="12700" cap="flat" cmpd="sng" algn="ctr">
            <a:solidFill>
              <a:srgbClr val="00B05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sz="1100" cap="none"/>
          </a:p>
        </p:txBody>
      </p:sp>
      <p:sp>
        <p:nvSpPr>
          <p:cNvPr id="15" name="TextBox 1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HzYAAMUXAABmOwAACxoAABAgAAAmAAAACAAAAP//////////"/>
              </a:ext>
            </a:extLst>
          </p:cNvSpPr>
          <p:nvPr/>
        </p:nvSpPr>
        <p:spPr>
          <a:xfrm>
            <a:off x="8797925" y="3863975"/>
            <a:ext cx="857885" cy="369570"/>
          </a:xfrm>
          <a:prstGeom prst="rect">
            <a:avLst/>
          </a:prstGeom>
          <a:noFill/>
          <a:ln>
            <a:noFill/>
          </a:ln>
          <a:effectLst/>
        </p:spPr>
        <p:txBody>
          <a:bodyPr vert="horz" wrap="square" lIns="91440" tIns="45720" rIns="91440" bIns="45720" numCol="1" spcCol="215900" anchor="t"/>
          <a:lstStyle/>
          <a:p>
            <a:pPr algn="ctr">
              <a:defRPr lang="en-us"/>
            </a:pPr>
            <a:r>
              <a:rPr lang="en-us" cap="none" dirty="0">
                <a:solidFill>
                  <a:schemeClr val="bg1"/>
                </a:solidFill>
              </a:rPr>
              <a:t>HVU</a:t>
            </a:r>
          </a:p>
        </p:txBody>
      </p:sp>
      <p:sp>
        <p:nvSpPr>
          <p:cNvPr id="16" name="슬라이드 번호 개체 틀 15"/>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A8EE-A0D2-EA5E-9C07-560BE6496A03}" type="slidenum">
              <a:rPr/>
              <a:t>54</a:t>
            </a:fld>
            <a:endParaRPr dirty="0"/>
          </a:p>
        </p:txBody>
      </p:sp>
      <p:sp>
        <p:nvSpPr>
          <p:cNvPr id="18" name="타원 13">
            <a:extLst>
              <a:ext uri="{FF2B5EF4-FFF2-40B4-BE49-F238E27FC236}">
                <a16:creationId xmlns:a16="http://schemas.microsoft.com/office/drawing/2014/main" id="{44E1D274-A886-B2BA-D89C-DD1D8B1D7AFE}"/>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ALBQAP///wgAAAAAAAAAAAAAAAAAAAAAAAAAAAAAAAAAAAAAZAAAAAEAAABAAAAAAAAAAAAAAAAAAAAAAAAAAAAAAAAAAAAAAAAAAAAAAAAAAAAAAAAAAAAAAAAAAAAAAAAAAAAAAAAAAAAAAAAAAAAAAAAAAAAAAAAAAAAAAAAAAAAAFAAAADwAAAABAAAAAAAAAACwU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LBQAP///wEAAAAAAAAAAAAAAAAAAAAAAAAAAAAAAAAAAAAAAAAAAACwUAB/f38A5+bmA8zMzADAwP8Af39/AAAAAAAAAAAAAAAAAAAAAAAAAAAAIQAAABgAAAAUAAAAyzYAAPAWAAC7OgAA4BoAABAAAAAmAAAACAAAAP//////////"/>
              </a:ext>
            </a:extLst>
          </p:cNvSpPr>
          <p:nvPr/>
        </p:nvSpPr>
        <p:spPr>
          <a:xfrm>
            <a:off x="8907146" y="3374960"/>
            <a:ext cx="274320" cy="315028"/>
          </a:xfrm>
          <a:prstGeom prst="ellipse">
            <a:avLst/>
          </a:prstGeom>
          <a:solidFill>
            <a:srgbClr val="00B050"/>
          </a:solidFill>
          <a:ln w="12700" cap="flat" cmpd="sng" algn="ctr">
            <a:solidFill>
              <a:srgbClr val="00B05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sz="1100" cap="none"/>
          </a:p>
        </p:txBody>
      </p:sp>
      <p:sp>
        <p:nvSpPr>
          <p:cNvPr id="19" name="타원 13">
            <a:extLst>
              <a:ext uri="{FF2B5EF4-FFF2-40B4-BE49-F238E27FC236}">
                <a16:creationId xmlns:a16="http://schemas.microsoft.com/office/drawing/2014/main" id="{247EA95F-6D08-23C7-4745-61CB75669180}"/>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ALBQAP///wgAAAAAAAAAAAAAAAAAAAAAAAAAAAAAAAAAAAAAZAAAAAEAAABAAAAAAAAAAAAAAAAAAAAAAAAAAAAAAAAAAAAAAAAAAAAAAAAAAAAAAAAAAAAAAAAAAAAAAAAAAAAAAAAAAAAAAAAAAAAAAAAAAAAAAAAAAAAAAAAAAAAAFAAAADwAAAABAAAAAAAAAACwU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LBQAP///wEAAAAAAAAAAAAAAAAAAAAAAAAAAAAAAAAAAAAAAAAAAACwUAB/f38A5+bmA8zMzADAwP8Af39/AAAAAAAAAAAAAAAAAAAAAAAAAAAAIQAAABgAAAAUAAAAyzYAAPAWAAC7OgAA4BoAABAAAAAmAAAACAAAAP//////////"/>
              </a:ext>
            </a:extLst>
          </p:cNvSpPr>
          <p:nvPr/>
        </p:nvSpPr>
        <p:spPr>
          <a:xfrm flipV="1">
            <a:off x="9549706" y="3831028"/>
            <a:ext cx="343441" cy="274179"/>
          </a:xfrm>
          <a:prstGeom prst="ellipse">
            <a:avLst/>
          </a:prstGeom>
          <a:solidFill>
            <a:srgbClr val="00B050"/>
          </a:solidFill>
          <a:ln w="12700" cap="flat" cmpd="sng" algn="ctr">
            <a:solidFill>
              <a:srgbClr val="00B05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sz="1100" cap="none"/>
          </a:p>
        </p:txBody>
      </p:sp>
      <p:sp>
        <p:nvSpPr>
          <p:cNvPr id="20" name="타원 13">
            <a:extLst>
              <a:ext uri="{FF2B5EF4-FFF2-40B4-BE49-F238E27FC236}">
                <a16:creationId xmlns:a16="http://schemas.microsoft.com/office/drawing/2014/main" id="{2D328AEC-BE29-B5C8-CF4F-35B27CBE4D94}"/>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ALBQAP///wgAAAAAAAAAAAAAAAAAAAAAAAAAAAAAAAAAAAAAZAAAAAEAAABAAAAAAAAAAAAAAAAAAAAAAAAAAAAAAAAAAAAAAAAAAAAAAAAAAAAAAAAAAAAAAAAAAAAAAAAAAAAAAAAAAAAAAAAAAAAAAAAAAAAAAAAAAAAAAAAAAAAAFAAAADwAAAABAAAAAAAAAACwU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LBQAP///wEAAAAAAAAAAAAAAAAAAAAAAAAAAAAAAAAAAAAAAAAAAACwUAB/f38A5+bmA8zMzADAwP8Af39/AAAAAAAAAAAAAAAAAAAAAAAAAAAAIQAAABgAAAAUAAAAyzYAAPAWAAC7OgAA4BoAABAAAAAmAAAACAAAAP//////////"/>
              </a:ext>
            </a:extLst>
          </p:cNvSpPr>
          <p:nvPr/>
        </p:nvSpPr>
        <p:spPr>
          <a:xfrm>
            <a:off x="8907146" y="4442460"/>
            <a:ext cx="274320" cy="315028"/>
          </a:xfrm>
          <a:prstGeom prst="ellipse">
            <a:avLst/>
          </a:prstGeom>
          <a:solidFill>
            <a:srgbClr val="00B050"/>
          </a:solidFill>
          <a:ln w="12700" cap="flat" cmpd="sng" algn="ctr">
            <a:solidFill>
              <a:srgbClr val="00B05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sz="1100" cap="none"/>
          </a:p>
        </p:txBody>
      </p:sp>
      <mc:AlternateContent xmlns:mc="http://schemas.openxmlformats.org/markup-compatibility/2006" xmlns:a14="http://schemas.microsoft.com/office/drawing/2010/main">
        <mc:Choice Requires="a14">
          <p:sp>
            <p:nvSpPr>
              <p:cNvPr id="21" name="TextBox 12">
                <a:extLst>
                  <a:ext uri="{FF2B5EF4-FFF2-40B4-BE49-F238E27FC236}">
                    <a16:creationId xmlns:a16="http://schemas.microsoft.com/office/drawing/2014/main" id="{DF5736ED-6F99-28E0-BC6D-F5676A7107A5}"/>
                  </a:ext>
                </a:extLst>
              </p:cNvPr>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9vv//w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0CQAAGIjAAC6LwAApyUAABAAAAAmAAAACAAAAP//////////"/>
                  </a:ext>
                </a:extLst>
              </p:cNvSpPr>
              <p:nvPr/>
            </p:nvSpPr>
            <p:spPr>
              <a:xfrm>
                <a:off x="8208010" y="5783194"/>
                <a:ext cx="1774190" cy="369332"/>
              </a:xfrm>
              <a:prstGeom prst="rect">
                <a:avLst/>
              </a:prstGeom>
              <a:noFill/>
              <a:ln>
                <a:noFill/>
              </a:ln>
              <a:effectLst/>
            </p:spPr>
            <p:txBody>
              <a:bodyPr wrap="square" rtlCol="0">
                <a:spAutoFit/>
              </a:bodyPr>
              <a:lstStyle/>
              <a:p>
                <a:pPr algn="ctr"/>
                <a14:m>
                  <m:oMath xmlns:m="http://schemas.openxmlformats.org/officeDocument/2006/math">
                    <m:r>
                      <a:rPr lang="en-US" b="0" i="1" smtClean="0">
                        <a:solidFill>
                          <a:srgbClr val="00B050"/>
                        </a:solidFill>
                        <a:latin typeface="Cambria Math" panose="02040503050406030204" pitchFamily="18" charset="0"/>
                      </a:rPr>
                      <m:t>𝐾</m:t>
                    </m:r>
                  </m:oMath>
                </a14:m>
                <a:r>
                  <a:rPr lang="en-US" dirty="0">
                    <a:solidFill>
                      <a:srgbClr val="00B050"/>
                    </a:solidFill>
                  </a:rPr>
                  <a:t> HVUs</a:t>
                </a:r>
              </a:p>
            </p:txBody>
          </p:sp>
        </mc:Choice>
        <mc:Fallback xmlns="">
          <p:sp>
            <p:nvSpPr>
              <p:cNvPr id="21" name="TextBox 12">
                <a:extLst>
                  <a:ext uri="{FF2B5EF4-FFF2-40B4-BE49-F238E27FC236}">
                    <a16:creationId xmlns:a16="http://schemas.microsoft.com/office/drawing/2014/main" id="{DF5736ED-6F99-28E0-BC6D-F5676A7107A5}"/>
                  </a:ext>
                </a:extLst>
              </p:cNvPr>
              <p:cNvSpPr>
                <a:spLocks noRot="1" noChangeAspect="1" noMove="1" noResize="1" noEditPoints="1" noAdjustHandles="1" noChangeArrowheads="1" noChangeShapeType="1" noTextEdit="1"/>
                <a:extLst>
                  <a:ext uri="smNativeData">
                    <pr:smNativeData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9vv//w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0CQAAGIjAAC6LwAApyUAABAAAAAmAAAACAAAAP//////////"/>
                  </a:ext>
                </a:extLst>
              </p:cNvSpPr>
              <p:nvPr/>
            </p:nvSpPr>
            <p:spPr>
              <a:xfrm>
                <a:off x="8208010" y="5783194"/>
                <a:ext cx="1774190" cy="369332"/>
              </a:xfrm>
              <a:prstGeom prst="rect">
                <a:avLst/>
              </a:prstGeom>
              <a:blipFill>
                <a:blip r:embed="rId5"/>
                <a:stretch>
                  <a:fillRect t="-6667" b="-26667"/>
                </a:stretch>
              </a:blipFill>
              <a:ln>
                <a:noFill/>
              </a:ln>
              <a:effectLst/>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3E7AC65B-9996-7EA8-C58D-F57B2CD20E94}"/>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539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xhdG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Zv////v///9mSgAAGAUAABAgAAAmAAAACAAAAP//////////"/>
              </a:ext>
            </a:extLst>
          </p:cNvSpPr>
          <p:nvPr/>
        </p:nvSpPr>
        <p:spPr>
          <a:xfrm>
            <a:off x="-97790" y="-3175"/>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Population Attrition Modeling</a:t>
            </a:r>
          </a:p>
        </p:txBody>
      </p:sp>
      <p:cxnSp>
        <p:nvCxnSpPr>
          <p:cNvPr id="3" name="직선 화살표 연결선 21"/>
          <p:cNvCxn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BwwAA8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BwwAB/f38A5+bmA8zMzADAwP8Af39/AAAAAAAAAAAAAAAAAAAAAAAAAAAAIQAAABgAAAAUAAAAzQgAAG8QAADhCAAAOBMAABAAAAAmAAAACAAAAP//////////"/>
              </a:ext>
            </a:extLst>
          </p:cNvCxnSpPr>
          <p:nvPr/>
        </p:nvCxnSpPr>
        <p:spPr>
          <a:xfrm>
            <a:off x="1430655" y="2671445"/>
            <a:ext cx="12700" cy="452755"/>
          </a:xfrm>
          <a:prstGeom prst="straightConnector1">
            <a:avLst/>
          </a:prstGeom>
          <a:noFill/>
          <a:ln w="38100" cap="flat" cmpd="sng" algn="ctr">
            <a:solidFill>
              <a:srgbClr val="0070C0"/>
            </a:solidFill>
            <a:prstDash val="solid"/>
            <a:headEnd type="none"/>
            <a:tailEnd type="triangle" w="med" len="med"/>
          </a:ln>
          <a:effectLst/>
        </p:spPr>
      </p:cxnSp>
      <mc:AlternateContent xmlns:mc="http://schemas.openxmlformats.org/markup-compatibility/2006" xmlns:a14="http://schemas.microsoft.com/office/drawing/2010/main">
        <mc:Choice Requires="a14">
          <p:sp>
            <p:nvSpPr>
              <p:cNvPr id="4" name="직사각형 3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C0/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AEAALcUAABtEQAARBcAABAAAAAmAAAACAAAAP//////////"/>
                  </a:ext>
                </a:extLst>
              </p:cNvSpPr>
              <p:nvPr/>
            </p:nvSpPr>
            <p:spPr>
              <a:xfrm>
                <a:off x="261620" y="3367405"/>
                <a:ext cx="2571115" cy="414655"/>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𝑑</m:t>
                          </m:r>
                        </m:e>
                        <m:sub>
                          <m:r>
                            <a:rPr lang="en-US" sz="2000" b="0" i="1" smtClean="0">
                              <a:latin typeface="Cambria Math" panose="02040503050406030204" pitchFamily="18" charset="0"/>
                            </a:rPr>
                            <m:t>𝑖𝑘</m:t>
                          </m:r>
                        </m:sub>
                        <m:sup>
                          <m:r>
                            <a:rPr lang="en-US" sz="2000" b="0" i="1" smtClean="0">
                              <a:latin typeface="Cambria Math" panose="02040503050406030204" pitchFamily="18" charset="0"/>
                            </a:rPr>
                            <m:t>𝑎𝑡𝑡</m:t>
                          </m:r>
                        </m:sup>
                      </m:sSubSup>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𝑘</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𝑥</m:t>
                              </m:r>
                            </m:e>
                            <m:sub>
                              <m:r>
                                <a:rPr lang="en-US" sz="2000" b="0" i="1" smtClean="0">
                                  <a:latin typeface="Cambria Math" panose="02040503050406030204" pitchFamily="18" charset="0"/>
                                </a:rPr>
                                <m:t>𝑖</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b="0" i="1" smtClean="0">
                              <a:latin typeface="Cambria Math" panose="02040503050406030204" pitchFamily="18" charset="0"/>
                            </a:rPr>
                            <m:t>𝑡</m:t>
                          </m:r>
                        </m:e>
                      </m:d>
                      <m:r>
                        <a:rPr lang="en-US" sz="2000" b="0" i="1" smtClean="0">
                          <a:latin typeface="Cambria Math" panose="02040503050406030204" pitchFamily="18" charset="0"/>
                        </a:rPr>
                        <m:t>𝛥</m:t>
                      </m:r>
                      <m:r>
                        <a:rPr lang="en-US" sz="2000" b="0" i="1" smtClean="0">
                          <a:latin typeface="Cambria Math" panose="02040503050406030204" pitchFamily="18" charset="0"/>
                        </a:rPr>
                        <m:t>𝑡</m:t>
                      </m:r>
                    </m:oMath>
                  </m:oMathPara>
                </a14:m>
                <a:endParaRPr lang="en-US" sz="2000" i="1" dirty="0"/>
              </a:p>
            </p:txBody>
          </p:sp>
        </mc:Choice>
        <mc:Fallback xmlns:p15="http://schemas.microsoft.com/office/powerpoint/2012/main" xmlns:p14="http://schemas.microsoft.com/office/powerpoint/2010/main" xmlns="">
          <p:sp>
            <p:nvSpPr>
              <p:cNvPr id="4" name="직사각형 3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MZGBoz0jxRMgFpIBJk/dqg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C0/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nAEAALcUAABtEQAARBcAABAAAAAmAAAACAAAAP//////////"/>
                  </a:ext>
                </a:extLst>
              </p:cNvSpPr>
              <p:nvPr/>
            </p:nvSpPr>
            <p:spPr>
              <a:xfrm>
                <a:off x="261620" y="3367405"/>
                <a:ext cx="2571115" cy="414655"/>
              </a:xfrm>
              <a:prstGeom prst="rect">
                <a:avLst/>
              </a:prstGeom>
              <a:blipFill>
                <a:blip r:embed="rId3"/>
                <a:srcRect/>
                <a:stretch>
                  <a:fillRect l="0" t="0" r="0" b="-5880"/>
                </a:stretch>
              </a:blipFill>
              <a:ln>
                <a:noFill/>
              </a:ln>
              <a:effectLst/>
            </p:spPr>
          </p:sp>
        </mc:Fallback>
      </mc:AlternateContent>
      <p:sp>
        <p:nvSpPr>
          <p:cNvPr id="5"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BAAAAAAAAAABwwAAt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E6Ym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BwwAB/f38A5+bmA8zMzADAwP8Af39/AAAAAAAAAAAAAAAAAAAAAAAAAAAAIQAAABgAAAAUAAAAnAEAALsNAADuEAAAABAAABAgAAAmAAAACAAAAP//////////"/>
              </a:ext>
            </a:extLst>
          </p:cNvSpPr>
          <p:nvPr/>
        </p:nvSpPr>
        <p:spPr>
          <a:xfrm>
            <a:off x="261620" y="2232025"/>
            <a:ext cx="2490470" cy="368935"/>
          </a:xfrm>
          <a:prstGeom prst="rect">
            <a:avLst/>
          </a:prstGeom>
          <a:solidFill>
            <a:schemeClr val="bg1"/>
          </a:solidFill>
          <a:ln w="28575" cap="flat" cmpd="sng" algn="ctr">
            <a:solidFill>
              <a:srgbClr val="0070C0"/>
            </a:solidFill>
            <a:prstDash val="solid"/>
            <a:headEnd type="none"/>
            <a:tailEnd type="none"/>
          </a:ln>
          <a:effectLst/>
        </p:spPr>
        <p:txBody>
          <a:bodyPr vert="horz" wrap="square" lIns="91440" tIns="45720" rIns="91440" bIns="45720" numCol="1" spcCol="215900" anchor="t"/>
          <a:lstStyle/>
          <a:p>
            <a:pPr>
              <a:defRPr lang="en-us"/>
            </a:pPr>
            <a:r>
              <a:t>      state dependent </a:t>
            </a:r>
          </a:p>
        </p:txBody>
      </p:sp>
      <p:sp>
        <p:nvSpPr>
          <p:cNvPr id="6" name="슬라이드 번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NwUH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B48B-C5D2-EA42-9C07-3317FA496A66}" type="slidenum">
              <a:rPr/>
              <a:t>55</a:t>
            </a:fld>
            <a:endParaRPr/>
          </a:p>
        </p:txBody>
      </p:sp>
      <p:sp>
        <p:nvSpPr>
          <p:cNvPr id="7" name="오른쪽 화살표 2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yAAAAA0AAAAAkAAAAEgAAACQAAAASAAAAAAAAAABAAAAAAAAAAEAAABQAAAA3zoz4rNi6D8AAAAAAADg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chIAALoPAAC/GAAAuhIAABAAAAAmAAAACAAAAP//////////"/>
              </a:ext>
            </a:extLst>
          </p:cNvSpPr>
          <p:nvPr/>
        </p:nvSpPr>
        <p:spPr>
          <a:xfrm>
            <a:off x="2998470" y="2556510"/>
            <a:ext cx="1024255" cy="487680"/>
          </a:xfrm>
          <a:prstGeom prst="rightArrow">
            <a:avLst>
              <a:gd name="adj1" fmla="val 50000"/>
              <a:gd name="adj2" fmla="val 49976"/>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mc:AlternateContent xmlns:mc="http://schemas.openxmlformats.org/markup-compatibility/2006" xmlns:a14="http://schemas.microsoft.com/office/drawing/2010/main">
        <mc:Choice Requires="a14">
          <p:sp>
            <p:nvSpPr>
              <p:cNvPr id="8" name="직사각형 3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w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q////dvv//wAAAAAa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P///wB/f38A5+bmA8zMzADAwP8Af39/AAAAAAAAAAAAAAAAAAAAAAAAAAAAIQAAABgAAAAUAAAAFAEAAHUHAAASSQAArQoAABAAAAAmAAAACAAAAP//////////"/>
                  </a:ext>
                </a:extLst>
              </p:cNvSpPr>
              <p:nvPr/>
            </p:nvSpPr>
            <p:spPr>
              <a:xfrm>
                <a:off x="175260" y="1212215"/>
                <a:ext cx="11703050" cy="523240"/>
              </a:xfrm>
              <a:prstGeom prst="rect">
                <a:avLst/>
              </a:prstGeom>
              <a:noFill/>
              <a:ln w="0" cap="flat" cmpd="sng" algn="ctr">
                <a:solidFill>
                  <a:srgbClr val="FFFFFF"/>
                </a:solidFill>
                <a:prstDash val="solid"/>
                <a:headEnd type="none"/>
                <a:tailEnd type="none"/>
              </a:ln>
              <a:effectLst/>
            </p:spPr>
            <p:txBody>
              <a:bodyPr wrap="square">
                <a:spAutoFit/>
              </a:bodyPr>
              <a:lstStyle/>
              <a:p>
                <a:pPr marL="571500" indent="-571500">
                  <a:buFont typeface="Arial" panose="020B0604020202020204" pitchFamily="34" charset="0"/>
                  <a:buChar char="•"/>
                </a:pPr>
                <a:r>
                  <a:rPr lang="en-US" sz="2800" dirty="0"/>
                  <a:t>Survival probability of </a:t>
                </a:r>
                <a:r>
                  <a:rPr lang="en-US" sz="2800" dirty="0">
                    <a:solidFill>
                      <a:srgbClr val="FF0000"/>
                    </a:solidFill>
                  </a:rPr>
                  <a:t>a</a:t>
                </a:r>
                <a:r>
                  <a:rPr lang="en-US" sz="2800" b="0" dirty="0">
                    <a:solidFill>
                      <a:srgbClr val="FF0000"/>
                    </a:solidFill>
                  </a:rPr>
                  <a:t>ttacker </a:t>
                </a:r>
                <a14:m>
                  <m:oMath xmlns:m="http://schemas.openxmlformats.org/officeDocument/2006/math">
                    <m:r>
                      <a:rPr lang="en-US" sz="2800" b="0" i="1" smtClean="0">
                        <a:solidFill>
                          <a:srgbClr val="FF0000"/>
                        </a:solidFill>
                        <a:latin typeface="Cambria Math" panose="02040503050406030204" pitchFamily="18" charset="0"/>
                      </a:rPr>
                      <m:t>𝑖</m:t>
                    </m:r>
                  </m:oMath>
                </a14:m>
                <a:r>
                  <a:rPr lang="en-US" sz="2800" b="0" dirty="0">
                    <a:solidFill>
                      <a:srgbClr val="FF0000"/>
                    </a:solidFill>
                  </a:rPr>
                  <a:t> </a:t>
                </a:r>
                <a:r>
                  <a:rPr lang="en-US" sz="2800" b="0" dirty="0"/>
                  <a:t>from </a:t>
                </a:r>
                <a:r>
                  <a:rPr lang="en-US" sz="2800" b="0" dirty="0">
                    <a:solidFill>
                      <a:srgbClr val="0070C0"/>
                    </a:solidFill>
                  </a:rPr>
                  <a:t>defender </a:t>
                </a:r>
                <a14:m>
                  <m:oMath xmlns:m="http://schemas.openxmlformats.org/officeDocument/2006/math">
                    <m:r>
                      <a:rPr lang="en-US" sz="2800" b="0" i="1" dirty="0" smtClean="0">
                        <a:solidFill>
                          <a:srgbClr val="0070C0"/>
                        </a:solidFill>
                        <a:latin typeface="Cambria Math" panose="02040503050406030204" pitchFamily="18" charset="0"/>
                      </a:rPr>
                      <m:t>𝑘</m:t>
                    </m:r>
                  </m:oMath>
                </a14:m>
                <a:r>
                  <a:rPr lang="en-US" sz="2800" b="0" dirty="0">
                    <a:solidFill>
                      <a:srgbClr val="0070C0"/>
                    </a:solidFill>
                  </a:rPr>
                  <a:t> </a:t>
                </a:r>
                <a:r>
                  <a:rPr lang="en-US" sz="2800" dirty="0"/>
                  <a:t>over </a:t>
                </a:r>
                <a14:m>
                  <m:oMath xmlns:m="http://schemas.openxmlformats.org/officeDocument/2006/math">
                    <m:d>
                      <m:dPr>
                        <m:begChr m:val="["/>
                        <m:endChr m:val="]"/>
                        <m:ctrlPr>
                          <a:rPr lang="en-US" sz="2800" i="1" smtClean="0">
                            <a:latin typeface="Cambria Math" panose="02040503050406030204" pitchFamily="18" charset="0"/>
                          </a:rPr>
                        </m:ctrlPr>
                      </m:dPr>
                      <m:e>
                        <m:r>
                          <a:rPr lang="en-US" sz="2800" b="0" i="1" smtClean="0">
                            <a:latin typeface="Cambria Math" panose="02040503050406030204" pitchFamily="18" charset="0"/>
                          </a:rPr>
                          <m:t>𝑡</m:t>
                        </m:r>
                        <m:r>
                          <a:rPr lang="en-US" sz="2800" b="0" i="1" smtClean="0">
                            <a:latin typeface="Cambria Math" panose="02040503050406030204" pitchFamily="18" charset="0"/>
                          </a:rPr>
                          <m:t>, </m:t>
                        </m:r>
                        <m:r>
                          <a:rPr lang="en-US" sz="2800" b="0" i="1" smtClean="0">
                            <a:latin typeface="Cambria Math" panose="02040503050406030204" pitchFamily="18" charset="0"/>
                          </a:rPr>
                          <m:t>𝑡</m:t>
                        </m:r>
                        <m:r>
                          <a:rPr lang="en-US" sz="2800" b="0" i="1" smtClean="0">
                            <a:latin typeface="Cambria Math" panose="02040503050406030204" pitchFamily="18" charset="0"/>
                          </a:rPr>
                          <m:t>+</m:t>
                        </m:r>
                        <m:r>
                          <m:rPr>
                            <m:sty m:val="p"/>
                          </m:rPr>
                          <a:rPr lang="en-US" sz="2800" b="0" i="0" smtClean="0">
                            <a:latin typeface="Cambria Math" panose="02040503050406030204" pitchFamily="18" charset="0"/>
                          </a:rPr>
                          <m:t>Δ</m:t>
                        </m:r>
                        <m:r>
                          <a:rPr lang="en-US" sz="2800" b="0" i="1" smtClean="0">
                            <a:latin typeface="Cambria Math" panose="02040503050406030204" pitchFamily="18" charset="0"/>
                          </a:rPr>
                          <m:t>𝑡</m:t>
                        </m:r>
                      </m:e>
                    </m:d>
                  </m:oMath>
                </a14:m>
                <a:r>
                  <a:rPr lang="en-US" sz="2800" b="0" dirty="0"/>
                  <a:t> </a:t>
                </a:r>
                <a:endParaRPr lang="en-US" sz="2800" dirty="0"/>
              </a:p>
            </p:txBody>
          </p:sp>
        </mc:Choice>
        <mc:Fallback xmlns:p15="http://schemas.microsoft.com/office/powerpoint/2012/main" xmlns:p14="http://schemas.microsoft.com/office/powerpoint/2010/main" xmlns="">
          <p:sp>
            <p:nvSpPr>
              <p:cNvPr id="8" name="직사각형 32"/>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AHx3wWPqqJJpWxRloyH5KYBAAAAZAAAAAEAAABAAAAAAAAAAAAAAAAAAAAAAAAAAAAAAAAAAAAAAAAAAAAAAAAAAAAAAAAAAAAAAAAAAAAAAAAAAAAAAAAAAAAAAAAAAAAAAAAAAAAAAAAAAAAAAAAAAAAAFAAAADwAAAABAAAAAAAAAP///w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q////dvv//wAAAAAa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P///wB/f38A5+bmA8zMzADAwP8Af39/AAAAAAAAAAAAAAAAAAAAAAAAAAAAIQAAABgAAAAUAAAAFAEAAHUHAAASSQAArQoAABAAAAAmAAAACAAAAP//////////"/>
                  </a:ext>
                </a:extLst>
              </p:cNvSpPr>
              <p:nvPr/>
            </p:nvSpPr>
            <p:spPr>
              <a:xfrm>
                <a:off x="175260" y="1212215"/>
                <a:ext cx="11703050" cy="523240"/>
              </a:xfrm>
              <a:prstGeom prst="rect">
                <a:avLst/>
              </a:prstGeom>
              <a:blipFill>
                <a:blip r:embed="rId4"/>
                <a:srcRect/>
                <a:stretch>
                  <a:fillRect l="-860" t="-11620" r="0" b="-27900"/>
                </a:stretch>
              </a:blipFill>
              <a:ln w="0" cap="flat" cmpd="sng" algn="ctr">
                <a:solidFill>
                  <a:srgbClr val="FFFFFF"/>
                </a:solidFill>
                <a:prstDash val="solid"/>
                <a:headEnd type="none"/>
                <a:tailEnd type="none"/>
              </a:ln>
              <a:effectLst/>
            </p:spPr>
          </p:sp>
        </mc:Fallback>
      </mc:AlternateContent>
      <p:sp>
        <p:nvSpPr>
          <p:cNvPr id="9"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wAAAP///wgAAAAAAAAAAAAAAAAAAAAAAAAAAAAAAAAAAAAAeAAAAAEAAABAAAAAAAAAAAAAAABaAAAAAAAAAAAAAAAAAAAAAAAAAAAAAAAAAAAAAAAAAAAAAAAAAAAAAAAAAAAAAAAAAAAAAAAAAAAAAAAAAAAAAAAAAAAAAAAAAAAAFAAAADwAAAABAAAAAAAAAP8AAAAe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5QUAAJAXAABwCAAA2BcAABAgAAAmAAAACAAAAP//////////"/>
              </a:ext>
            </a:extLst>
          </p:cNvSpPr>
          <p:nvPr/>
        </p:nvSpPr>
        <p:spPr>
          <a:xfrm>
            <a:off x="958215" y="3830320"/>
            <a:ext cx="413385" cy="45720"/>
          </a:xfrm>
          <a:prstGeom prst="rect">
            <a:avLst/>
          </a:prstGeom>
          <a:solidFill>
            <a:srgbClr val="FF0000"/>
          </a:solidFill>
          <a:ln w="19050" cap="flat" cmpd="sng" algn="ctr">
            <a:solidFill>
              <a:srgbClr val="FF0000"/>
            </a:solidFill>
            <a:prstDash val="solid"/>
            <a:headEnd type="none"/>
            <a:tailEnd type="none"/>
          </a:ln>
          <a:effectLst/>
        </p:spPr>
        <p:txBody>
          <a:bodyPr vert="horz" wrap="square" lIns="91440" tIns="45720" rIns="91440" bIns="45720" numCol="1" spcCol="215900" anchor="t"/>
          <a:lstStyle/>
          <a:p>
            <a:pPr>
              <a:defRPr lang="en-us"/>
            </a:pPr>
            <a:endParaRPr/>
          </a:p>
        </p:txBody>
      </p:sp>
      <p:cxnSp>
        <p:nvCxnSpPr>
          <p:cNvPr id="10" name="직선 화살표 연결선 21"/>
          <p:cNvCxn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BwwAA8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BwwAB/f38A5+bmA8zMzADAwP8Af39/AAAAAAAAAAAAAAAAAAAAAAAAAAAAIQAAABgAAAAUAAAAEyUAAG8QAAAnJQAAOBMAABAAAAAmAAAACAAAAP//////////"/>
              </a:ext>
            </a:extLst>
          </p:cNvCxnSpPr>
          <p:nvPr/>
        </p:nvCxnSpPr>
        <p:spPr>
          <a:xfrm>
            <a:off x="6026785" y="2671445"/>
            <a:ext cx="12700" cy="452755"/>
          </a:xfrm>
          <a:prstGeom prst="straightConnector1">
            <a:avLst/>
          </a:prstGeom>
          <a:noFill/>
          <a:ln w="38100" cap="flat" cmpd="sng" algn="ctr">
            <a:solidFill>
              <a:srgbClr val="0070C0"/>
            </a:solidFill>
            <a:prstDash val="solid"/>
            <a:headEnd type="none"/>
            <a:tailEnd type="triangle" w="med" len="med"/>
          </a:ln>
          <a:effectLst/>
        </p:spPr>
      </p:cxnSp>
      <mc:AlternateContent xmlns:mc="http://schemas.openxmlformats.org/markup-compatibility/2006" xmlns:a14="http://schemas.microsoft.com/office/drawing/2010/main">
        <mc:Choice Requires="a14">
          <p:sp>
            <p:nvSpPr>
              <p:cNvPr id="11" name="직사각형 3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NeD//wAAAACVz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aRMAAKUSAACxNQAATxkAABAAAAAmAAAACAAAAP//////////"/>
                  </a:ext>
                </a:extLst>
              </p:cNvSpPr>
              <p:nvPr/>
            </p:nvSpPr>
            <p:spPr>
              <a:xfrm>
                <a:off x="3155315" y="3030855"/>
                <a:ext cx="5572760" cy="108331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𝑎𝑡𝑡</m:t>
                          </m:r>
                        </m:sup>
                      </m:sSup>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𝑝</m:t>
                              </m:r>
                            </m:sub>
                          </m:sSub>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𝑀</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𝑘</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sub>
                                  </m:sSub>
                                </m:e>
                              </m:nary>
                              <m:d>
                                <m:dPr>
                                  <m:ctrlPr>
                                    <a:rPr lang="en-US" sz="2000" i="1">
                                      <a:latin typeface="Cambria Math" panose="02040503050406030204" pitchFamily="18" charset="0"/>
                                    </a:rPr>
                                  </m:ctrlPr>
                                </m:dPr>
                                <m:e>
                                  <m:r>
                                    <a:rPr lang="en-US" sz="2000" i="1">
                                      <a:latin typeface="Cambria Math" panose="02040503050406030204" pitchFamily="18" charset="0"/>
                                    </a:rPr>
                                    <m:t>𝑠</m:t>
                                  </m:r>
                                </m:e>
                              </m:d>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𝑁</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sub>
                                  </m:sSub>
                                </m:e>
                              </m:nary>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m:t>
                              </m:r>
                              <m:r>
                                <a:rPr lang="en-US" sz="2000" i="1">
                                  <a:latin typeface="Cambria Math" panose="02040503050406030204" pitchFamily="18" charset="0"/>
                                </a:rPr>
                                <m:t>𝑡</m:t>
                              </m:r>
                            </m:e>
                          </m:d>
                        </m:e>
                      </m:d>
                      <m:r>
                        <a:rPr lang="en-US" sz="2000" b="0" i="1" smtClean="0">
                          <a:latin typeface="Cambria Math" panose="02040503050406030204" pitchFamily="18" charset="0"/>
                        </a:rPr>
                        <m:t>𝛥</m:t>
                      </m:r>
                      <m:r>
                        <a:rPr lang="en-US" sz="2000" b="0" i="1" smtClean="0">
                          <a:latin typeface="Cambria Math" panose="02040503050406030204" pitchFamily="18" charset="0"/>
                        </a:rPr>
                        <m:t>𝑡</m:t>
                      </m:r>
                    </m:oMath>
                  </m:oMathPara>
                </a14:m>
                <a:endParaRPr lang="en-US" sz="2000" i="1" dirty="0"/>
              </a:p>
            </p:txBody>
          </p:sp>
        </mc:Choice>
        <mc:Fallback xmlns:p15="http://schemas.microsoft.com/office/powerpoint/2012/main" xmlns:p14="http://schemas.microsoft.com/office/powerpoint/2010/main" xmlns="">
          <p:sp>
            <p:nvSpPr>
              <p:cNvPr id="11" name="직사각형 3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NrzMYxkny1GtEVvfyrfZQY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NeD//wAAAACVz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aRMAAKUSAACxNQAATxkAABAAAAAmAAAACAAAAP//////////"/>
                  </a:ext>
                </a:extLst>
              </p:cNvSpPr>
              <p:nvPr/>
            </p:nvSpPr>
            <p:spPr>
              <a:xfrm>
                <a:off x="3155315" y="3030855"/>
                <a:ext cx="5572760" cy="1083310"/>
              </a:xfrm>
              <a:prstGeom prst="rect">
                <a:avLst/>
              </a:prstGeom>
              <a:blipFill>
                <a:blip r:embed="rId5"/>
                <a:srcRect/>
                <a:stretch>
                  <a:fillRect l="0" t="-81390" r="0" b="-129070"/>
                </a:stretch>
              </a:blipFill>
              <a:ln>
                <a:noFill/>
              </a:ln>
              <a:effectLst/>
            </p:spPr>
          </p:sp>
        </mc:Fallback>
      </mc:AlternateContent>
      <p:sp>
        <p:nvSpPr>
          <p:cNvPr id="12"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BAAAAAAAAAABwwAAt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BwwAB/f38A5+bmA8zMzADAwP8Af39/AAAAAAAAAAAAAAAAAAAAAAAAAAAAIQAAABgAAAAUAAAA+x0AAL8NAABMLQAABRAAABAgAAAmAAAACAAAAP//////////"/>
              </a:ext>
            </a:extLst>
          </p:cNvSpPr>
          <p:nvPr/>
        </p:nvSpPr>
        <p:spPr>
          <a:xfrm>
            <a:off x="4873625" y="2234565"/>
            <a:ext cx="2489835" cy="369570"/>
          </a:xfrm>
          <a:prstGeom prst="rect">
            <a:avLst/>
          </a:prstGeom>
          <a:solidFill>
            <a:schemeClr val="bg1"/>
          </a:solidFill>
          <a:ln w="28575" cap="flat" cmpd="sng" algn="ctr">
            <a:solidFill>
              <a:srgbClr val="0070C0"/>
            </a:solidFill>
            <a:prstDash val="solid"/>
            <a:headEnd type="none"/>
            <a:tailEnd type="none"/>
          </a:ln>
          <a:effectLst/>
        </p:spPr>
        <p:txBody>
          <a:bodyPr vert="horz" wrap="square" lIns="91440" tIns="45720" rIns="91440" bIns="45720" numCol="1" spcCol="215900" anchor="t"/>
          <a:lstStyle/>
          <a:p>
            <a:pPr algn="ctr">
              <a:defRPr lang="en-us"/>
            </a:pPr>
            <a:r>
              <a:t>frequency dependent </a:t>
            </a:r>
          </a:p>
        </p:txBody>
      </p:sp>
      <p:cxnSp>
        <p:nvCxnSpPr>
          <p:cNvPr id="13" name="직선 화살표 연결선 21"/>
          <p:cNvCxn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BwwAA8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BwwAB/f38A5+bmA8zMzADAwP8Af39/AAAAAAAAAAAAAAAAAAAAAAAAAAAAIQAAABgAAAAUAAAAVz8AALMQAABrPwAAOBMAABAAAAAmAAAACAAAAP//////////"/>
              </a:ext>
            </a:extLst>
          </p:cNvCxnSpPr>
          <p:nvPr/>
        </p:nvCxnSpPr>
        <p:spPr>
          <a:xfrm>
            <a:off x="10296525" y="2714625"/>
            <a:ext cx="12700" cy="409575"/>
          </a:xfrm>
          <a:prstGeom prst="straightConnector1">
            <a:avLst/>
          </a:prstGeom>
          <a:noFill/>
          <a:ln w="38100" cap="flat" cmpd="sng" algn="ctr">
            <a:solidFill>
              <a:srgbClr val="0070C0"/>
            </a:solidFill>
            <a:prstDash val="solid"/>
            <a:headEnd type="none"/>
            <a:tailEnd type="triangle" w="med" len="med"/>
          </a:ln>
          <a:effectLst/>
        </p:spPr>
      </p:cxnSp>
      <p:sp>
        <p:nvSpPr>
          <p:cNvPr id="14"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CP///wgAAAAAAAAAAAAAAAAAAAAAAAAAAAAAAAAAAAAAeAAAAAEAAABAAAAAAAAAAAAAAABaAAAAAAAAAAAAAAAAAAAAAAAAAAAAAAAAAAAAAAAAAAAAAAAAAAAAAAAAAAAAAAAAAAAAAAAAAAAAAAAAAAAAAAAAAAAAAAAAAAAAFAAAADwAAAABAAAAAAAAAABwwAAt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f///wEAAAAAAAAAAAAAAAAAAAAAAAAAAAAAAAAAAAAAAAAAAABwwAB/f38A5+bmA8zMzADAwP8Af39/AAAAAAAAAAAAAAAAAAAAAAAAAAAAIQAAABgAAAAUAAAAmjcAALsNAADsRgAAABAAABAgAAAmAAAACAAAAP//////////"/>
              </a:ext>
            </a:extLst>
          </p:cNvSpPr>
          <p:nvPr/>
        </p:nvSpPr>
        <p:spPr>
          <a:xfrm>
            <a:off x="9038590" y="2232025"/>
            <a:ext cx="2490470" cy="368935"/>
          </a:xfrm>
          <a:prstGeom prst="rect">
            <a:avLst/>
          </a:prstGeom>
          <a:solidFill>
            <a:schemeClr val="bg1"/>
          </a:solidFill>
          <a:ln w="28575" cap="flat" cmpd="sng" algn="ctr">
            <a:solidFill>
              <a:srgbClr val="0070C0"/>
            </a:solidFill>
            <a:prstDash val="solid"/>
            <a:headEnd type="none"/>
            <a:tailEnd type="none"/>
          </a:ln>
          <a:effectLst/>
        </p:spPr>
        <p:txBody>
          <a:bodyPr vert="horz" wrap="square" lIns="91440" tIns="45720" rIns="91440" bIns="45720" numCol="1" spcCol="215900" anchor="t"/>
          <a:lstStyle/>
          <a:p>
            <a:pPr>
              <a:defRPr lang="en-us"/>
            </a:pPr>
            <a:r>
              <a:t>      density dependent </a:t>
            </a:r>
          </a:p>
        </p:txBody>
      </p:sp>
      <p:sp>
        <p:nvSpPr>
          <p:cNvPr id="15" name="오른쪽 화살표 2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yAAAAA0AAAAAkAAAAEgAAACQAAAASAAAAAAAAAABAAAAAAAAAAEAAABQAAAA3zoz4rNi6D8AAAAAAADg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i8AAL4PAABLNgAAvRIAABAAAAAmAAAACAAAAP//////////"/>
              </a:ext>
            </a:extLst>
          </p:cNvSpPr>
          <p:nvPr/>
        </p:nvSpPr>
        <p:spPr>
          <a:xfrm>
            <a:off x="7801610" y="2559050"/>
            <a:ext cx="1024255" cy="487045"/>
          </a:xfrm>
          <a:prstGeom prst="rightArrow">
            <a:avLst>
              <a:gd name="adj1" fmla="val 50000"/>
              <a:gd name="adj2" fmla="val 50041"/>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6"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wAAAP///wgAAAAAAAAAAAAAAAAAAAAAAAAAAAAAAAAAAAAAeAAAAAEAAABAAAAAAAAAAAAAAABaAAAAAAAAAAAAAAAAAAAAAAAAAAAAAAAAAAAAAAAAAAAAAAAAAAAAAAAAAAAAAAAAAAAAAAAAAAAAAAAAAAAAAAAAAAAAAAAAAAAAFAAAADwAAAABAAAAAAAAAP8AAAAe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NAoAAKEXAADADAAA6RcAABAgAAAmAAAACAAAAP//////////"/>
              </a:ext>
            </a:extLst>
          </p:cNvSpPr>
          <p:nvPr/>
        </p:nvSpPr>
        <p:spPr>
          <a:xfrm>
            <a:off x="1658620" y="3841115"/>
            <a:ext cx="414020" cy="45720"/>
          </a:xfrm>
          <a:prstGeom prst="rect">
            <a:avLst/>
          </a:prstGeom>
          <a:solidFill>
            <a:srgbClr val="FF0000"/>
          </a:solidFill>
          <a:ln w="19050" cap="flat" cmpd="sng" algn="ctr">
            <a:solidFill>
              <a:srgbClr val="FF0000"/>
            </a:solidFill>
            <a:prstDash val="solid"/>
            <a:headEnd type="none"/>
            <a:tailEnd type="none"/>
          </a:ln>
          <a:effectLst/>
        </p:spPr>
        <p:txBody>
          <a:bodyPr vert="horz" wrap="square" lIns="91440" tIns="45720" rIns="91440" bIns="45720" numCol="1" spcCol="215900" anchor="t"/>
          <a:lstStyle/>
          <a:p>
            <a:pPr>
              <a:defRPr lang="en-us"/>
            </a:pPr>
            <a:endParaRPr/>
          </a:p>
        </p:txBody>
      </p:sp>
      <p:sp>
        <p:nvSpPr>
          <p:cNvPr id="17"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wAAAP///wgAAAAAAAAAAAAAAAAAAAAAAAAAAAAAAAAAAAAAeAAAAAEAAABAAAAAAAAAAAAAAABaAAAAAAAAAAAAAAAAAAAAAAAAAAAAAAAAAAAAAAAAAAAAAAAAAAAAAAAAAAAAAAAAAAAAAAAAAAAAAAAAAAAAAAAAAAAAAAAAAAAAFAAAADwAAAABAAAAAAAAAP8AAAAe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sRwAAJYYAABRJAAAARkAABAgAAAmAAAACAAAAP//////////"/>
              </a:ext>
            </a:extLst>
          </p:cNvSpPr>
          <p:nvPr/>
        </p:nvSpPr>
        <p:spPr>
          <a:xfrm>
            <a:off x="4664075" y="3996690"/>
            <a:ext cx="1239520" cy="67945"/>
          </a:xfrm>
          <a:prstGeom prst="rect">
            <a:avLst/>
          </a:prstGeom>
          <a:solidFill>
            <a:srgbClr val="FF0000"/>
          </a:solidFill>
          <a:ln w="19050" cap="flat" cmpd="sng" algn="ctr">
            <a:solidFill>
              <a:srgbClr val="FF0000"/>
            </a:solidFill>
            <a:prstDash val="solid"/>
            <a:headEnd type="none"/>
            <a:tailEnd type="none"/>
          </a:ln>
          <a:effectLst/>
        </p:spPr>
        <p:txBody>
          <a:bodyPr vert="horz" wrap="square" lIns="91440" tIns="45720" rIns="91440" bIns="45720" numCol="1" spcCol="215900" anchor="t"/>
          <a:lstStyle/>
          <a:p>
            <a:pPr>
              <a:defRPr lang="en-us"/>
            </a:pPr>
            <a:endParaRPr/>
          </a:p>
        </p:txBody>
      </p:sp>
      <p:sp>
        <p:nvSpPr>
          <p:cNvPr id="18" name="직사각형 3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EAAAAAAAAA/wAAAP///wgAAAAAAAAAAAAAAAAAAAAAAAAAAAAAAAAAAAAAeAAAAAEAAABAAAAAAAAAAAAAAABaAAAAAAAAAAAAAAAAAAAAAAAAAAAAAAAAAAAAAAAAAAAAAAAAAAAAAAAAAAAAAAAAAAAAAAAAAAAAAAAAAAAAAAAAAAAAAAAAAAAAFAAAADwAAAABAAAAAAAAAP8AAAAe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TSYAAJYYAACFLgAAARkAABAgAAAmAAAACAAAAP//////////"/>
              </a:ext>
            </a:extLst>
          </p:cNvSpPr>
          <p:nvPr/>
        </p:nvSpPr>
        <p:spPr>
          <a:xfrm>
            <a:off x="6226175" y="3996690"/>
            <a:ext cx="1336040" cy="67945"/>
          </a:xfrm>
          <a:prstGeom prst="rect">
            <a:avLst/>
          </a:prstGeom>
          <a:solidFill>
            <a:srgbClr val="FF0000"/>
          </a:solidFill>
          <a:ln w="19050" cap="flat" cmpd="sng" algn="ctr">
            <a:solidFill>
              <a:srgbClr val="FF0000"/>
            </a:solidFill>
            <a:prstDash val="solid"/>
            <a:headEnd type="none"/>
            <a:tailEnd type="none"/>
          </a:ln>
          <a:effectLst/>
        </p:spPr>
        <p:txBody>
          <a:bodyPr vert="horz" wrap="square" lIns="91440" tIns="45720" rIns="91440" bIns="45720" numCol="1" spcCol="215900" anchor="t"/>
          <a:lstStyle/>
          <a:p>
            <a:pPr>
              <a:defRPr lang="en-us"/>
            </a:pPr>
            <a:endParaRPr/>
          </a:p>
        </p:txBody>
      </p:sp>
      <mc:AlternateContent xmlns:mc="http://schemas.openxmlformats.org/markup-compatibility/2006" xmlns:a14="http://schemas.microsoft.com/office/drawing/2010/main">
        <mc:Choice Requires="a14">
          <p:sp>
            <p:nvSpPr>
              <p:cNvPr id="19" name="TextBox 4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k////Ov7//wAAAAC++///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FAEAAOMdAABjJAAAaCYAABAAAAAmAAAACAAAAP//////////"/>
                  </a:ext>
                </a:extLst>
              </p:cNvSpPr>
              <p:nvPr/>
            </p:nvSpPr>
            <p:spPr>
              <a:xfrm>
                <a:off x="175260" y="4858385"/>
                <a:ext cx="5739765" cy="1384935"/>
              </a:xfrm>
              <a:prstGeom prst="rect">
                <a:avLst/>
              </a:prstGeom>
              <a:noFill/>
              <a:ln>
                <a:noFill/>
              </a:ln>
              <a:effectLst/>
            </p:spPr>
            <p:txBody>
              <a:bodyPr wrap="square" rtlCol="0">
                <a:spAutoFit/>
              </a:bodyPr>
              <a:lstStyle/>
              <a:p>
                <a:r>
                  <a:rPr lang="en-US" sz="2800" dirty="0"/>
                  <a:t>where </a:t>
                </a:r>
                <a14:m>
                  <m:oMath xmlns:m="http://schemas.openxmlformats.org/officeDocument/2006/math">
                    <m:r>
                      <a:rPr lang="en-US" sz="2800" i="1">
                        <a:latin typeface="Cambria Math" panose="02040503050406030204" pitchFamily="18" charset="0"/>
                        <a:ea typeface="Cambria Math" panose="02040503050406030204" pitchFamily="18" charset="0"/>
                      </a:rPr>
                      <m:t>𝜇</m:t>
                    </m:r>
                    <m:r>
                      <a:rPr lang="en-US" sz="2800" b="0" i="1" smtClean="0">
                        <a:latin typeface="Cambria Math" panose="02040503050406030204" pitchFamily="18" charset="0"/>
                        <a:ea typeface="Cambria Math" panose="02040503050406030204" pitchFamily="18" charset="0"/>
                      </a:rPr>
                      <m:t>, </m:t>
                    </m:r>
                    <m:r>
                      <a:rPr lang="en-US" sz="2800" i="1" smtClean="0">
                        <a:latin typeface="Cambria Math" panose="02040503050406030204" pitchFamily="18" charset="0"/>
                      </a:rPr>
                      <m:t>𝑚</m:t>
                    </m:r>
                    <m:r>
                      <a:rPr lang="en-US" sz="2800" i="1">
                        <a:latin typeface="Cambria Math" panose="02040503050406030204" pitchFamily="18" charset="0"/>
                      </a:rPr>
                      <m:t> </m:t>
                    </m:r>
                  </m:oMath>
                </a14:m>
                <a:r>
                  <a:rPr lang="en-US" sz="2800" dirty="0"/>
                  <a:t> are probability density functions of the populations of </a:t>
                </a:r>
                <a:r>
                  <a:rPr lang="en-US" sz="2800" dirty="0">
                    <a:solidFill>
                      <a:srgbClr val="FF0000"/>
                    </a:solidFill>
                  </a:rPr>
                  <a:t>attackers </a:t>
                </a:r>
                <a:r>
                  <a:rPr lang="en-US" sz="2800" dirty="0"/>
                  <a:t>and </a:t>
                </a:r>
                <a:r>
                  <a:rPr lang="en-US" sz="2800" dirty="0">
                    <a:solidFill>
                      <a:srgbClr val="0070C0"/>
                    </a:solidFill>
                  </a:rPr>
                  <a:t>defenders</a:t>
                </a:r>
                <a:r>
                  <a:rPr lang="en-US" sz="2800" dirty="0"/>
                  <a:t>, respectively.</a:t>
                </a:r>
              </a:p>
            </p:txBody>
          </p:sp>
        </mc:Choice>
        <mc:Fallback xmlns:p15="http://schemas.microsoft.com/office/powerpoint/2012/main" xmlns:p14="http://schemas.microsoft.com/office/powerpoint/2010/main" xmlns="">
          <p:sp>
            <p:nvSpPr>
              <p:cNvPr id="19" name="TextBox 42"/>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J7fnzPnNTVOsVj27AMp8Lc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k////Ov7//wAAAAC++///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FAEAAOMdAABjJAAAaCYAABAAAAAmAAAACAAAAP//////////"/>
                  </a:ext>
                </a:extLst>
              </p:cNvSpPr>
              <p:nvPr/>
            </p:nvSpPr>
            <p:spPr>
              <a:xfrm>
                <a:off x="175260" y="4858385"/>
                <a:ext cx="5739765" cy="1384935"/>
              </a:xfrm>
              <a:prstGeom prst="rect">
                <a:avLst/>
              </a:prstGeom>
              <a:blipFill>
                <a:blip r:embed="rId6"/>
                <a:srcRect/>
                <a:stretch>
                  <a:fillRect l="-2200" t="-4540" r="0" b="-10900"/>
                </a:stretch>
              </a:blipFill>
              <a:ln>
                <a:noFill/>
              </a:ln>
              <a:effectLst/>
            </p:spPr>
          </p:sp>
        </mc:Fallback>
      </mc:AlternateContent>
      <mc:AlternateContent xmlns:mc="http://schemas.openxmlformats.org/markup-compatibility/2006" xmlns:a14="http://schemas.microsoft.com/office/drawing/2010/main">
        <mc:Choice Requires="a14">
          <p:sp>
            <p:nvSpPr>
              <p:cNvPr id="20" name="직사각형 3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MTYAACsUAABWSAAAkRcAABAAAAAmAAAACAAAAP//////////"/>
                  </a:ext>
                </a:extLst>
              </p:cNvSpPr>
              <p:nvPr/>
            </p:nvSpPr>
            <p:spPr>
              <a:xfrm>
                <a:off x="8809355" y="3278505"/>
                <a:ext cx="2949575" cy="55245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𝑎𝑡𝑡</m:t>
                          </m:r>
                        </m:sup>
                      </m:sSup>
                      <m:d>
                        <m:dPr>
                          <m:ctrlPr>
                            <a:rPr lang="en-US" sz="2000" b="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𝑝</m:t>
                              </m:r>
                            </m:sub>
                          </m:sSub>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𝑚</m:t>
                              </m:r>
                              <m:d>
                                <m:dPr>
                                  <m:ctrlPr>
                                    <a:rPr lang="en-US" sz="2000" i="1">
                                      <a:latin typeface="Cambria Math" panose="02040503050406030204" pitchFamily="18" charset="0"/>
                                    </a:rPr>
                                  </m:ctrlPr>
                                </m:dPr>
                                <m:e>
                                  <m:r>
                                    <a:rPr lang="en-US" sz="2000" i="1">
                                      <a:latin typeface="Cambria Math" panose="02040503050406030204" pitchFamily="18" charset="0"/>
                                    </a:rPr>
                                    <m:t>𝑡</m:t>
                                  </m:r>
                                </m:e>
                              </m:d>
                            </m:e>
                          </m:d>
                        </m:e>
                      </m:d>
                      <m:r>
                        <a:rPr lang="en-US" sz="2000" b="0" i="1" smtClean="0">
                          <a:latin typeface="Cambria Math" panose="02040503050406030204" pitchFamily="18" charset="0"/>
                        </a:rPr>
                        <m:t>𝛥</m:t>
                      </m:r>
                      <m:r>
                        <a:rPr lang="en-US" sz="2000" b="0" i="1" smtClean="0">
                          <a:latin typeface="Cambria Math" panose="02040503050406030204" pitchFamily="18" charset="0"/>
                        </a:rPr>
                        <m:t>𝑡</m:t>
                      </m:r>
                    </m:oMath>
                  </m:oMathPara>
                </a14:m>
                <a:endParaRPr lang="en-US" sz="2000" i="1" dirty="0"/>
              </a:p>
            </p:txBody>
          </p:sp>
        </mc:Choice>
        <mc:Fallback xmlns:p15="http://schemas.microsoft.com/office/powerpoint/2012/main" xmlns:p14="http://schemas.microsoft.com/office/powerpoint/2010/main" xmlns="">
          <p:sp>
            <p:nvSpPr>
              <p:cNvPr id="20" name="직사각형 3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LMKo7YzTWlDoWSQkDIZ7Uw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MTYAACsUAABWSAAAkRcAABAAAAAmAAAACAAAAP//////////"/>
                  </a:ext>
                </a:extLst>
              </p:cNvSpPr>
              <p:nvPr/>
            </p:nvSpPr>
            <p:spPr>
              <a:xfrm>
                <a:off x="8809355" y="3278505"/>
                <a:ext cx="2949575" cy="552450"/>
              </a:xfrm>
              <a:prstGeom prst="rect">
                <a:avLst/>
              </a:prstGeom>
              <a:blipFill>
                <a:blip r:embed="rId7"/>
                <a:srcRect/>
                <a:stretch/>
              </a:blipFill>
              <a:ln>
                <a:noFill/>
              </a:ln>
              <a:effectLst/>
            </p:spPr>
          </p:sp>
        </mc:Fallback>
      </mc:AlternateContent>
      <p:sp>
        <p:nvSpPr>
          <p:cNvPr id="22" name="슬라이드 번호 개체 틀 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B/f38A5+bmA8zMzADAwP8Af39/AAAAAAAAAAAAAAAAAAAAAAAAAAAAIQAAABgAAAAUAAAAvTEAACUoAACdQgAAZCoAABAAAAAmAAAACAAAAP//////////"/>
              </a:ext>
            </a:extLst>
          </p:cNvSpPr>
          <p:nvPr/>
        </p:nvSpPr>
        <p:spPr>
          <a:xfrm>
            <a:off x="8085455" y="6525895"/>
            <a:ext cx="2743200" cy="365125"/>
          </a:xfrm>
          <a:prstGeom prst="rect">
            <a:avLst/>
          </a:prstGeom>
          <a:noFill/>
          <a:ln>
            <a:noFill/>
          </a:ln>
          <a:effectLst/>
        </p:spPr>
        <p:txBody>
          <a:bodyPr vert="horz" wrap="square" lIns="91440" tIns="45720" rIns="91440" bIns="45720" numCol="1" spcCol="215900" anchor="ctr"/>
          <a:lstStyle>
            <a:lvl1pPr marL="0" algn="r" defTabSz="914400">
              <a:tabLst/>
              <a:defRPr lang="en-us" sz="1200" kern="1" cap="none">
                <a:solidFill>
                  <a:srgbClr val="8C8C8C"/>
                </a:solidFill>
                <a:latin typeface="Calibri" pitchFamily="2" charset="0"/>
                <a:ea typeface="Calibri" pitchFamily="2" charset="0"/>
                <a:cs typeface="Calibri" pitchFamily="2" charset="0"/>
              </a:defRPr>
            </a:lvl1pPr>
            <a:lvl2pPr marL="457200" algn="l" defTabSz="914400">
              <a:tabLst/>
              <a:defRPr lang="en-us" sz="1800" kern="1" cap="none">
                <a:solidFill>
                  <a:schemeClr val="tx1"/>
                </a:solidFill>
                <a:latin typeface="Calibri" pitchFamily="2" charset="0"/>
                <a:ea typeface="Calibri" pitchFamily="2" charset="0"/>
                <a:cs typeface="Calibri" pitchFamily="2" charset="0"/>
              </a:defRPr>
            </a:lvl2pPr>
            <a:lvl3pPr marL="914400" algn="l" defTabSz="914400">
              <a:tabLst/>
              <a:defRPr lang="en-us" sz="1800" kern="1" cap="none">
                <a:solidFill>
                  <a:schemeClr val="tx1"/>
                </a:solidFill>
                <a:latin typeface="Calibri" pitchFamily="2" charset="0"/>
                <a:ea typeface="Calibri" pitchFamily="2" charset="0"/>
                <a:cs typeface="Calibri" pitchFamily="2" charset="0"/>
              </a:defRPr>
            </a:lvl3pPr>
            <a:lvl4pPr marL="1371600" algn="l" defTabSz="914400">
              <a:tabLst/>
              <a:defRPr lang="en-us" sz="1800" kern="1" cap="none">
                <a:solidFill>
                  <a:schemeClr val="tx1"/>
                </a:solidFill>
                <a:latin typeface="Calibri" pitchFamily="2" charset="0"/>
                <a:ea typeface="Calibri" pitchFamily="2" charset="0"/>
                <a:cs typeface="Calibri" pitchFamily="2" charset="0"/>
              </a:defRPr>
            </a:lvl4pPr>
            <a:lvl5pPr marL="1828800" algn="l" defTabSz="914400">
              <a:tabLst/>
              <a:defRPr lang="en-us" sz="1800" kern="1" cap="none">
                <a:solidFill>
                  <a:schemeClr val="tx1"/>
                </a:solidFill>
                <a:latin typeface="Calibri" pitchFamily="2" charset="0"/>
                <a:ea typeface="Calibri" pitchFamily="2" charset="0"/>
                <a:cs typeface="Calibri" pitchFamily="2" charset="0"/>
              </a:defRPr>
            </a:lvl5pPr>
            <a:lvl6pPr marL="2286000" algn="l" defTabSz="914400">
              <a:tabLst/>
              <a:defRPr lang="en-us" sz="1800" kern="1" cap="none">
                <a:solidFill>
                  <a:schemeClr val="tx1"/>
                </a:solidFill>
                <a:latin typeface="Calibri" pitchFamily="2" charset="0"/>
                <a:ea typeface="Calibri" pitchFamily="2" charset="0"/>
                <a:cs typeface="Calibri" pitchFamily="2" charset="0"/>
              </a:defRPr>
            </a:lvl6pPr>
            <a:lvl7pPr marL="2743200" algn="l" defTabSz="914400">
              <a:tabLst/>
              <a:defRPr lang="en-us" sz="1800" kern="1" cap="none">
                <a:solidFill>
                  <a:schemeClr val="tx1"/>
                </a:solidFill>
                <a:latin typeface="Calibri" pitchFamily="2" charset="0"/>
                <a:ea typeface="Calibri" pitchFamily="2" charset="0"/>
                <a:cs typeface="Calibri" pitchFamily="2" charset="0"/>
              </a:defRPr>
            </a:lvl7pPr>
            <a:lvl8pPr marL="3200400" algn="l" defTabSz="914400">
              <a:tabLst/>
              <a:defRPr lang="en-us" sz="1800" kern="1" cap="none">
                <a:solidFill>
                  <a:schemeClr val="tx1"/>
                </a:solidFill>
                <a:latin typeface="Calibri" pitchFamily="2" charset="0"/>
                <a:ea typeface="Calibri" pitchFamily="2" charset="0"/>
                <a:cs typeface="Calibri" pitchFamily="2" charset="0"/>
              </a:defRPr>
            </a:lvl8pPr>
            <a:lvl9pPr marL="3657600" algn="l" defTabSz="914400">
              <a:tabLst/>
              <a:defRPr lang="en-us" sz="1800" kern="1" cap="none">
                <a:solidFill>
                  <a:schemeClr val="tx1"/>
                </a:solidFill>
                <a:latin typeface="Calibri" pitchFamily="2" charset="0"/>
                <a:ea typeface="Calibri" pitchFamily="2" charset="0"/>
                <a:cs typeface="Calibri" pitchFamily="2" charset="0"/>
              </a:defRPr>
            </a:lvl9pPr>
          </a:lstStyle>
          <a:p>
            <a:pPr>
              <a:defRPr lang="en-us"/>
            </a:pPr>
            <a:fld id="{3FBFF129-67D2-EA07-9C07-9152BF496AC4}" type="slidenum">
              <a:rPr/>
              <a:t>55</a:t>
            </a:fld>
            <a:endParaRPr/>
          </a:p>
        </p:txBody>
      </p:sp>
      <p:sp>
        <p:nvSpPr>
          <p:cNvPr id="23" name="TextBox 1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2jsAAKoZAABQRAAA7xsAABAgAAAmAAAACAAAAP//////////"/>
              </a:ext>
            </a:extLst>
          </p:cNvSpPr>
          <p:nvPr/>
        </p:nvSpPr>
        <p:spPr>
          <a:xfrm>
            <a:off x="9729470" y="4171950"/>
            <a:ext cx="1375410" cy="368935"/>
          </a:xfrm>
          <a:prstGeom prst="rect">
            <a:avLst/>
          </a:prstGeom>
          <a:noFill/>
          <a:ln>
            <a:noFill/>
          </a:ln>
          <a:effectLst/>
        </p:spPr>
        <p:txBody>
          <a:bodyPr vert="horz" wrap="square" lIns="91440" tIns="45720" rIns="91440" bIns="45720" numCol="1" spcCol="215900" anchor="t"/>
          <a:lstStyle/>
          <a:p>
            <a:pPr>
              <a:defRPr lang="en-us"/>
            </a:pPr>
            <a:endParaRPr/>
          </a:p>
        </p:txBody>
      </p:sp>
      <p:sp>
        <p:nvSpPr>
          <p:cNvPr id="24"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jiwAANAgAADVLgAAbSIAABAAAAAmAAAACAAAAP//////////"/>
              </a:ext>
            </a:extLst>
          </p:cNvSpPr>
          <p:nvPr/>
        </p:nvSpPr>
        <p:spPr>
          <a:xfrm rot="4671114">
            <a:off x="7296785" y="5280025"/>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5"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RUIAAGccAAD1QwAAFx4AABAAAAAmAAAACAAAAP//////////"/>
              </a:ext>
            </a:extLst>
          </p:cNvSpPr>
          <p:nvPr/>
        </p:nvSpPr>
        <p:spPr>
          <a:xfrm>
            <a:off x="10772775" y="4617085"/>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6" name="Arc 26"/>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gAAAA0AAAAAkAAAAEgAAACQAAAASAAAAAAAAAABAAAAAAAAAAEAAABQAAAAAFDXxgAAWT+s+aLb1mfl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Fub1QxfAAAAAQAAABQAAAAUAAAAFAAAAAEAAAAC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Fub1QV/f38A5+bmA8zMzADAwP8Af39/AAAAAAAAAAAAAAAAAAAAAAAAAAAAIQAAABgAAAAUAAAAAzQAAAIZAAAEQQAADicAABAAAAAmAAAACAAAAP//////////"/>
              </a:ext>
            </a:extLst>
          </p:cNvSpPr>
          <p:nvPr/>
        </p:nvSpPr>
        <p:spPr>
          <a:xfrm rot="17714974">
            <a:off x="8370570" y="4149725"/>
            <a:ext cx="2283460" cy="2113915"/>
          </a:xfrm>
          <a:prstGeom prst="arc">
            <a:avLst>
              <a:gd name="adj1" fmla="val 16167041"/>
              <a:gd name="adj2" fmla="val 1751205"/>
            </a:avLst>
          </a:prstGeom>
          <a:noFill/>
          <a:ln w="60325" cap="flat" cmpd="sng" algn="ctr">
            <a:solidFill>
              <a:schemeClr val="accent1"/>
            </a:solidFill>
            <a:prstDash val="solid"/>
            <a:headEnd type="triangle" w="med" len="med"/>
            <a:tailEnd type="none"/>
          </a:ln>
          <a:effectLst/>
        </p:spPr>
        <p:txBody>
          <a:bodyPr vert="horz" wrap="square" lIns="91440" tIns="45720" rIns="91440" bIns="45720" numCol="1" spcCol="215900" anchor="ctr"/>
          <a:lstStyle/>
          <a:p>
            <a:pPr algn="ctr">
              <a:defRPr lang="en-us"/>
            </a:pPr>
            <a:endParaRPr/>
          </a:p>
        </p:txBody>
      </p:sp>
      <p:sp>
        <p:nvSpPr>
          <p:cNvPr id="27"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UEAAAIEeAAAAQgAAMSAAABAAAAAmAAAACAAAAP//////////"/>
              </a:ext>
            </a:extLst>
          </p:cNvSpPr>
          <p:nvPr/>
        </p:nvSpPr>
        <p:spPr>
          <a:xfrm>
            <a:off x="10454640" y="4958715"/>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8"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fkQAAIAhAAAuRgAAMCMAABAAAAAmAAAACAAAAP//////////"/>
              </a:ext>
            </a:extLst>
          </p:cNvSpPr>
          <p:nvPr/>
        </p:nvSpPr>
        <p:spPr>
          <a:xfrm>
            <a:off x="11134090" y="5445760"/>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9"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OS4AAIYeAACAMAAAIiAAABAAAAAmAAAACAAAAP//////////"/>
              </a:ext>
            </a:extLst>
          </p:cNvSpPr>
          <p:nvPr/>
        </p:nvSpPr>
        <p:spPr>
          <a:xfrm rot="4671114">
            <a:off x="7567930" y="4907915"/>
            <a:ext cx="261620"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30"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Hy8AADMjAABmMQAA0CQAABAAAAAmAAAACAAAAP//////////"/>
              </a:ext>
            </a:extLst>
          </p:cNvSpPr>
          <p:nvPr/>
        </p:nvSpPr>
        <p:spPr>
          <a:xfrm rot="4671114">
            <a:off x="7713980" y="5668010"/>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31"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lQ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BzIAALUgAABONAAAUiIAABAAAAAmAAAACAAAAP//////////"/>
              </a:ext>
            </a:extLst>
          </p:cNvSpPr>
          <p:nvPr/>
        </p:nvSpPr>
        <p:spPr>
          <a:xfrm rot="4671114">
            <a:off x="8186420" y="5262880"/>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32"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zi8AAEYhAABiMQAAfyIAABAAAAAmAAAACAAAAP//////////"/>
              </a:ext>
            </a:extLst>
          </p:cNvSpPr>
          <p:nvPr/>
        </p:nvSpPr>
        <p:spPr>
          <a:xfrm rot="4671114">
            <a:off x="7799705" y="5380355"/>
            <a:ext cx="198755" cy="25654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33"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GC0AAEEjAACtLgAAeSQAABAAAAAmAAAACAAAAP//////////"/>
              </a:ext>
            </a:extLst>
          </p:cNvSpPr>
          <p:nvPr/>
        </p:nvSpPr>
        <p:spPr>
          <a:xfrm rot="4671114">
            <a:off x="7359650" y="5701665"/>
            <a:ext cx="198120" cy="25717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34"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xhOng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fzEAAMIkAADGMwAAXyYAABAAAAAmAAAACAAAAP//////////"/>
              </a:ext>
            </a:extLst>
          </p:cNvSpPr>
          <p:nvPr/>
        </p:nvSpPr>
        <p:spPr>
          <a:xfrm rot="4671114">
            <a:off x="8100060" y="5921375"/>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35"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Igc3o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TkQAAIEeAAD+RQAAMSAAABAAAAAmAAAACAAAAP//////////"/>
              </a:ext>
            </a:extLst>
          </p:cNvSpPr>
          <p:nvPr/>
        </p:nvSpPr>
        <p:spPr>
          <a:xfrm>
            <a:off x="11103610" y="4958715"/>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36"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U+PG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YkIAAKcjAAAMRAAAECUAABAAAAAmAAAACAAAAP//////////"/>
              </a:ext>
            </a:extLst>
          </p:cNvSpPr>
          <p:nvPr/>
        </p:nvSpPr>
        <p:spPr>
          <a:xfrm>
            <a:off x="10791190" y="5795645"/>
            <a:ext cx="270510" cy="229235"/>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37" name="Cloud 3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QAAAA0AAAAAkAAAAEgAAACQAAAASAAAAAAAAAABAAAAAAAAAAEAAABQAAAAAAAAAAAA4D8AAAAAAADgPwAAAAAAAOA/AAAAAAAA4D8AAAAAAADgPwAAAAAAAOA/AAAAAAAA4D8AAAAAAADgPwAAAAAAAOA/AAAAAAAA4D8CAAAAjAAAAAEAAAAAAAAAwAAAAP///whR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1GQTY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AP///wEAAAAAAAAAAAAAAAAAAAAAAAAAAAAAAAAAAAAAAAAAAChFXgB/f38A5+bmA8zMzADAwP8Af39/AAAAAAAAAAAAAAAAAAAAAAAAAAAAIQAAABgAAAAUAAAAOSoAAFwdAABSNgAAsigAABAAAAAmAAAACAAAAP//////////"/>
              </a:ext>
            </a:extLst>
          </p:cNvSpPr>
          <p:nvPr/>
        </p:nvSpPr>
        <p:spPr>
          <a:xfrm>
            <a:off x="6863715" y="4772660"/>
            <a:ext cx="1966595" cy="1842770"/>
          </a:xfrm>
          <a:prstGeom prst="cloud">
            <a:avLst/>
          </a:prstGeom>
          <a:solidFill>
            <a:srgbClr val="C00000">
              <a:alpha val="19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38" name="Cloud 40"/>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QAAAA0AAAAAkAAAAEgAAACQAAAASAAAAAAAAAABAAAAAAAAAAEAAABQAAAAAAAAAAAA4D8AAAAAAADgPwAAAAAAAOA/AAAAAAAA4D8AAAAAAADgPwAAAAAAAOA/AAAAAAAA4D8AAAAAAADgPwAAAAAAAOA/AAAAAAAA4D8CAAAAjAAAAAEAAAAAAAAAL3W1AP///whR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BtOnY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L3W1AP///wEAAAAAAAAAAAAAAAAAAAAAAAAAAAAAAAAAAAAAAAAAAChFXgB/f38A5+bmA8zMzADAwP8Af39/AAAAAAAAAAAAAAAAAAAAAAAAAAAAIQAAABgAAAAUAAAAbz8AAMAaAABeRwAAiiYAABAAAAAmAAAACAAAAP//////////"/>
              </a:ext>
            </a:extLst>
          </p:cNvSpPr>
          <p:nvPr/>
        </p:nvSpPr>
        <p:spPr>
          <a:xfrm>
            <a:off x="9989230" y="4348479"/>
            <a:ext cx="1769699" cy="1976583"/>
          </a:xfrm>
          <a:prstGeom prst="cloud">
            <a:avLst/>
          </a:prstGeom>
          <a:solidFill>
            <a:srgbClr val="2F75B5">
              <a:alpha val="19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mc:AlternateContent xmlns:mc="http://schemas.openxmlformats.org/markup-compatibility/2006" xmlns:a14="http://schemas.microsoft.com/office/drawing/2010/main">
        <mc:Choice Requires="a14">
          <p:sp>
            <p:nvSpPr>
              <p:cNvPr id="39" name="TextBox 41"/>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Cz/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jiwAADMlAADVLgAAeScAABAAAAAmAAAACAAAAP//////////"/>
                  </a:ext>
                </a:extLst>
              </p:cNvSpPr>
              <p:nvPr/>
            </p:nvSpPr>
            <p:spPr>
              <a:xfrm>
                <a:off x="7242810" y="6047105"/>
                <a:ext cx="370205" cy="369570"/>
              </a:xfrm>
              <a:prstGeom prst="rect">
                <a:avLst/>
              </a:prstGeom>
              <a:noFill/>
              <a:ln>
                <a:noFill/>
              </a:ln>
              <a:effectLst/>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𝜇</m:t>
                      </m:r>
                    </m:oMath>
                  </m:oMathPara>
                </a14:m>
                <a:endParaRPr lang="en-US" dirty="0"/>
              </a:p>
            </p:txBody>
          </p:sp>
        </mc:Choice>
        <mc:Fallback xmlns:p15="http://schemas.microsoft.com/office/powerpoint/2012/main" xmlns:p14="http://schemas.microsoft.com/office/powerpoint/2010/main" xmlns="">
          <p:sp>
            <p:nvSpPr>
              <p:cNvPr id="39" name="TextBox 41"/>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Ap7K7Lh6o1MhLzgEj5dpXM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Cz/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jiwAADMlAADVLgAAeScAABAAAAAmAAAACAAAAP//////////"/>
                  </a:ext>
                </a:extLst>
              </p:cNvSpPr>
              <p:nvPr/>
            </p:nvSpPr>
            <p:spPr>
              <a:xfrm>
                <a:off x="7242810" y="6047105"/>
                <a:ext cx="370205" cy="369570"/>
              </a:xfrm>
              <a:prstGeom prst="rect">
                <a:avLst/>
              </a:prstGeom>
              <a:blipFill>
                <a:blip r:embed="rId8"/>
                <a:srcRect/>
                <a:stretch>
                  <a:fillRect l="0" t="0" r="0" b="-3330"/>
                </a:stretch>
              </a:blipFill>
              <a:ln>
                <a:noFill/>
              </a:ln>
              <a:effectLst/>
            </p:spPr>
          </p:sp>
        </mc:Fallback>
      </mc:AlternateContent>
      <mc:AlternateContent xmlns:mc="http://schemas.openxmlformats.org/markup-compatibility/2006" xmlns:a14="http://schemas.microsoft.com/office/drawing/2010/main">
        <mc:Choice Requires="a14">
          <p:sp>
            <p:nvSpPr>
              <p:cNvPr id="40" name="TextBox 44"/>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qD4AAI8hAACrRAAA3SMAABAAAAAmAAAACAAAAP//////////"/>
                  </a:ext>
                </a:extLst>
              </p:cNvSpPr>
              <p:nvPr/>
            </p:nvSpPr>
            <p:spPr>
              <a:xfrm>
                <a:off x="10185400" y="5455285"/>
                <a:ext cx="977265" cy="374650"/>
              </a:xfrm>
              <a:prstGeom prst="rect">
                <a:avLst/>
              </a:prstGeom>
              <a:noFill/>
              <a:ln>
                <a:noFill/>
              </a:ln>
              <a:effectLst/>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rPr>
                        <m:t>𝑚</m:t>
                      </m:r>
                    </m:oMath>
                  </m:oMathPara>
                </a14:m>
                <a:endParaRPr lang="en-US" dirty="0"/>
              </a:p>
            </p:txBody>
          </p:sp>
        </mc:Choice>
        <mc:Fallback xmlns:p15="http://schemas.microsoft.com/office/powerpoint/2012/main" xmlns:p14="http://schemas.microsoft.com/office/powerpoint/2010/main" xmlns="">
          <p:sp>
            <p:nvSpPr>
              <p:cNvPr id="40" name="TextBox 44"/>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CT8EvVuwOhGmQE7vxRyt8o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qD4AAI8hAACrRAAA3SMAABAAAAAmAAAACAAAAP//////////"/>
                  </a:ext>
                </a:extLst>
              </p:cNvSpPr>
              <p:nvPr/>
            </p:nvSpPr>
            <p:spPr>
              <a:xfrm>
                <a:off x="10185400" y="5455285"/>
                <a:ext cx="977265" cy="374650"/>
              </a:xfrm>
              <a:prstGeom prst="rect">
                <a:avLst/>
              </a:prstGeom>
              <a:blipFill>
                <a:blip r:embed="rId9"/>
                <a:srcRect/>
                <a:stretch/>
              </a:blipFill>
              <a:ln>
                <a:noFill/>
              </a:ln>
              <a:effectLst/>
            </p:spPr>
          </p:sp>
        </mc:Fallback>
      </mc:AlternateContent>
      <p:cxnSp>
        <p:nvCxnSpPr>
          <p:cNvPr id="41" name="Straight Connector 40">
            <a:extLst>
              <a:ext uri="{FF2B5EF4-FFF2-40B4-BE49-F238E27FC236}">
                <a16:creationId xmlns:a16="http://schemas.microsoft.com/office/drawing/2014/main" id="{FAC51635-2E67-18BA-B0C3-2348497975C2}"/>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JX///8ASwAAsgQAABAgAAAmAAAACAAAAP//////////"/>
              </a:ext>
            </a:extLst>
          </p:cNvSpPr>
          <p:nvPr/>
        </p:nvSpPr>
        <p:spPr>
          <a:xfrm>
            <a:off x="0" y="-67945"/>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Attrition Modeling</a:t>
            </a:r>
          </a:p>
        </p:txBody>
      </p:sp>
      <mc:AlternateContent xmlns:mc="http://schemas.openxmlformats.org/markup-compatibility/2006" xmlns:a14="http://schemas.microsoft.com/office/drawing/2010/main">
        <mc:Choice Requires="a14">
          <p:sp>
            <p:nvSpPr>
              <p:cNvPr id="3" name="TextBox 1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2////cP7//wAAAACg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1gEAACIGAAAqSQAABwgAABAAAAAmAAAACAAAAP//////////"/>
                  </a:ext>
                </a:extLst>
              </p:cNvSpPr>
              <p:nvPr/>
            </p:nvSpPr>
            <p:spPr>
              <a:xfrm>
                <a:off x="298450" y="996950"/>
                <a:ext cx="11595100" cy="307975"/>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1400" dirty="0">
                    <a:solidFill>
                      <a:schemeClr val="accent6">
                        <a:lumMod val="75000"/>
                      </a:schemeClr>
                    </a:solidFill>
                  </a:rPr>
                  <a:t>(Original model) </a:t>
                </a:r>
                <a14:m>
                  <m:oMath xmlns:m="http://schemas.openxmlformats.org/officeDocument/2006/math">
                    <m:sSub>
                      <m:sSubPr>
                        <m:ctrlPr>
                          <a:rPr lang="en-US" sz="1400" i="1" smtClean="0">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𝑖𝑘</m:t>
                        </m:r>
                      </m:sub>
                    </m:sSub>
                    <m:r>
                      <a:rPr lang="en-US" sz="1400" i="1">
                        <a:latin typeface="Cambria Math" panose="02040503050406030204" pitchFamily="18" charset="0"/>
                      </a:rPr>
                      <m:t>(</m:t>
                    </m:r>
                    <m:r>
                      <a:rPr lang="en-US" sz="1400" i="1">
                        <a:latin typeface="Cambria Math" panose="02040503050406030204" pitchFamily="18" charset="0"/>
                      </a:rPr>
                      <m:t>𝑡</m:t>
                    </m:r>
                    <m:r>
                      <a:rPr lang="en-US" sz="1400" i="1">
                        <a:latin typeface="Cambria Math" panose="02040503050406030204" pitchFamily="18" charset="0"/>
                      </a:rPr>
                      <m:t>)</m:t>
                    </m:r>
                  </m:oMath>
                </a14:m>
                <a:r>
                  <a:rPr lang="en-US" sz="1400" dirty="0"/>
                  <a:t>: Survival probability of </a:t>
                </a:r>
                <a:r>
                  <a:rPr lang="en-US" sz="1400" dirty="0">
                    <a:solidFill>
                      <a:srgbClr val="FF0000"/>
                    </a:solidFill>
                  </a:rPr>
                  <a:t>attacker </a:t>
                </a:r>
                <a14:m>
                  <m:oMath xmlns:m="http://schemas.openxmlformats.org/officeDocument/2006/math">
                    <m:r>
                      <a:rPr lang="en-US" sz="1400" b="0" i="1" smtClean="0">
                        <a:solidFill>
                          <a:srgbClr val="FF0000"/>
                        </a:solidFill>
                        <a:latin typeface="Cambria Math" panose="02040503050406030204" pitchFamily="18" charset="0"/>
                      </a:rPr>
                      <m:t>𝑖</m:t>
                    </m:r>
                  </m:oMath>
                </a14:m>
                <a:r>
                  <a:rPr lang="en-US" sz="1400" dirty="0">
                    <a:solidFill>
                      <a:srgbClr val="FF0000"/>
                    </a:solidFill>
                  </a:rPr>
                  <a:t> </a:t>
                </a:r>
                <a:r>
                  <a:rPr lang="en-US" sz="1400" dirty="0"/>
                  <a:t>from the </a:t>
                </a:r>
                <a:r>
                  <a:rPr lang="en-US" sz="1400" dirty="0">
                    <a:solidFill>
                      <a:srgbClr val="0070C0"/>
                    </a:solidFill>
                  </a:rPr>
                  <a:t>defender </a:t>
                </a:r>
                <a14:m>
                  <m:oMath xmlns:m="http://schemas.openxmlformats.org/officeDocument/2006/math">
                    <m:r>
                      <a:rPr lang="en-US" sz="1400" b="0" i="1" dirty="0" smtClean="0">
                        <a:solidFill>
                          <a:srgbClr val="0070C0"/>
                        </a:solidFill>
                        <a:latin typeface="Cambria Math" panose="02040503050406030204" pitchFamily="18" charset="0"/>
                      </a:rPr>
                      <m:t>𝑘</m:t>
                    </m:r>
                  </m:oMath>
                </a14:m>
                <a:r>
                  <a:rPr lang="en-US" sz="1400" dirty="0"/>
                  <a:t> over </a:t>
                </a:r>
                <a14:m>
                  <m:oMath xmlns:m="http://schemas.openxmlformats.org/officeDocument/2006/math">
                    <m:d>
                      <m:dPr>
                        <m:begChr m:val="["/>
                        <m:endChr m:val="]"/>
                        <m:ctrlPr>
                          <a:rPr lang="en-US" sz="1400" i="1" smtClean="0">
                            <a:latin typeface="Cambria Math" panose="02040503050406030204" pitchFamily="18" charset="0"/>
                          </a:rPr>
                        </m:ctrlPr>
                      </m:dPr>
                      <m:e>
                        <m:r>
                          <a:rPr lang="en-US" sz="1400" b="0" i="1" smtClean="0">
                            <a:latin typeface="Cambria Math" panose="02040503050406030204" pitchFamily="18" charset="0"/>
                          </a:rPr>
                          <m:t>0, </m:t>
                        </m:r>
                        <m:r>
                          <a:rPr lang="en-US" sz="1400" b="0" i="1" smtClean="0">
                            <a:latin typeface="Cambria Math" panose="02040503050406030204" pitchFamily="18" charset="0"/>
                          </a:rPr>
                          <m:t>𝑡</m:t>
                        </m:r>
                      </m:e>
                    </m:d>
                  </m:oMath>
                </a14:m>
                <a:endParaRPr lang="en-US" sz="1400" dirty="0"/>
              </a:p>
            </p:txBody>
          </p:sp>
        </mc:Choice>
        <mc:Fallback xmlns:p15="http://schemas.microsoft.com/office/powerpoint/2012/main" xmlns:p14="http://schemas.microsoft.com/office/powerpoint/2010/main" xmlns="">
          <p:sp>
            <p:nvSpPr>
              <p:cNvPr id="3" name="TextBox 15"/>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Cpr8lDPfLBPrmtrWr4iUbs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2////cP7//wAAAACg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1gEAACIGAAAqSQAABwgAABAAAAAmAAAACAAAAP//////////"/>
                  </a:ext>
                </a:extLst>
              </p:cNvSpPr>
              <p:nvPr/>
            </p:nvSpPr>
            <p:spPr>
              <a:xfrm>
                <a:off x="298450" y="996950"/>
                <a:ext cx="11595100" cy="307975"/>
              </a:xfrm>
              <a:prstGeom prst="rect">
                <a:avLst/>
              </a:prstGeom>
              <a:blipFill>
                <a:blip r:embed="rId3"/>
                <a:srcRect/>
                <a:stretch>
                  <a:fillRect l="-100" t="-4000" r="0" b="-24000"/>
                </a:stretch>
              </a:blipFill>
              <a:ln>
                <a:noFill/>
              </a:ln>
              <a:effectLst/>
            </p:spPr>
          </p:sp>
        </mc:Fallback>
      </mc:AlternateContent>
      <mc:AlternateContent xmlns:mc="http://schemas.openxmlformats.org/markup-compatibility/2006" xmlns:a14="http://schemas.microsoft.com/office/drawing/2010/main">
        <mc:Choice Requires="a14">
          <p:sp>
            <p:nvSpPr>
              <p:cNvPr id="4" name="TextBox 16"/>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8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O////GP///wAAAABe/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P8AAAB/f38A5+bmA8zMzADAwP8Af39/AAAAAAAAAAAAAAAAAAAAAAAAAAAAIQAAABgAAAAUAAAAOgMAAFEIAACOEgAAiQsAABAAAAAmAAAACAAAAP//////////"/>
                  </a:ext>
                </a:extLst>
              </p:cNvSpPr>
              <p:nvPr/>
            </p:nvSpPr>
            <p:spPr>
              <a:xfrm>
                <a:off x="524510" y="1351915"/>
                <a:ext cx="2491740" cy="523240"/>
              </a:xfrm>
              <a:prstGeom prst="rect">
                <a:avLst/>
              </a:prstGeom>
              <a:noFill/>
              <a:ln w="0" cap="flat" cmpd="sng" algn="ctr">
                <a:solidFill>
                  <a:srgbClr val="FF0000"/>
                </a:solidFill>
                <a:prstDash val="solid"/>
                <a:headEnd type="none"/>
                <a:tailEnd type="none"/>
              </a:ln>
              <a:effectLst/>
            </p:spPr>
            <p:txBody>
              <a:bodyPr wrap="square" rtlCol="0">
                <a:spAutoFit/>
              </a:bodyPr>
              <a:lstStyle/>
              <a:p>
                <a:r>
                  <a:rPr lang="en-US" sz="1400" dirty="0"/>
                  <a:t>Survival probability of </a:t>
                </a:r>
                <a:r>
                  <a:rPr lang="en-US" sz="1400" dirty="0">
                    <a:solidFill>
                      <a:srgbClr val="FF0000"/>
                    </a:solidFill>
                  </a:rPr>
                  <a:t>attacker </a:t>
                </a:r>
                <a14:m>
                  <m:oMath xmlns:m="http://schemas.openxmlformats.org/officeDocument/2006/math">
                    <m:r>
                      <a:rPr lang="en-US" sz="1400" b="0" i="1" smtClean="0">
                        <a:solidFill>
                          <a:srgbClr val="FF0000"/>
                        </a:solidFill>
                        <a:latin typeface="Cambria Math" panose="02040503050406030204" pitchFamily="18" charset="0"/>
                      </a:rPr>
                      <m:t>𝑖</m:t>
                    </m:r>
                  </m:oMath>
                </a14:m>
                <a:r>
                  <a:rPr lang="en-US" sz="1400" dirty="0">
                    <a:solidFill>
                      <a:srgbClr val="FF0000"/>
                    </a:solidFill>
                  </a:rPr>
                  <a:t> </a:t>
                </a:r>
              </a:p>
              <a:p>
                <a:r>
                  <a:rPr lang="en-US" sz="1400" dirty="0"/>
                  <a:t>from </a:t>
                </a:r>
                <a:r>
                  <a:rPr lang="en-US" sz="1400" dirty="0">
                    <a:solidFill>
                      <a:srgbClr val="0070C0"/>
                    </a:solidFill>
                  </a:rPr>
                  <a:t>defender </a:t>
                </a:r>
                <a14:m>
                  <m:oMath xmlns:m="http://schemas.openxmlformats.org/officeDocument/2006/math">
                    <m:r>
                      <a:rPr lang="en-US" sz="1400" i="1" dirty="0" smtClean="0">
                        <a:solidFill>
                          <a:srgbClr val="0070C0"/>
                        </a:solidFill>
                        <a:latin typeface="Cambria Math" panose="02040503050406030204" pitchFamily="18" charset="0"/>
                      </a:rPr>
                      <m:t>𝑘</m:t>
                    </m:r>
                  </m:oMath>
                </a14:m>
                <a:r>
                  <a:rPr lang="en-US" sz="1400" dirty="0"/>
                  <a:t> over </a:t>
                </a:r>
                <a14:m>
                  <m:oMath xmlns:m="http://schemas.openxmlformats.org/officeDocument/2006/math">
                    <m:d>
                      <m:dPr>
                        <m:begChr m:val="["/>
                        <m:endChr m:val="]"/>
                        <m:ctrlPr>
                          <a:rPr lang="en-US" sz="1400" i="1" smtClean="0">
                            <a:latin typeface="Cambria Math" panose="02040503050406030204" pitchFamily="18" charset="0"/>
                          </a:rPr>
                        </m:ctrlPr>
                      </m:dPr>
                      <m:e>
                        <m:r>
                          <a:rPr lang="en-US" sz="1400" b="0" i="1" smtClean="0">
                            <a:latin typeface="Cambria Math" panose="02040503050406030204" pitchFamily="18" charset="0"/>
                          </a:rPr>
                          <m:t>0, </m:t>
                        </m:r>
                        <m:r>
                          <a:rPr lang="en-US" sz="1400" b="0" i="1" smtClean="0">
                            <a:latin typeface="Cambria Math" panose="02040503050406030204" pitchFamily="18" charset="0"/>
                          </a:rPr>
                          <m:t>𝑡</m:t>
                        </m:r>
                      </m:e>
                    </m:d>
                  </m:oMath>
                </a14:m>
                <a:endParaRPr lang="en-US" sz="1400" dirty="0"/>
              </a:p>
            </p:txBody>
          </p:sp>
        </mc:Choice>
        <mc:Fallback xmlns:p15="http://schemas.microsoft.com/office/powerpoint/2012/main" xmlns:p14="http://schemas.microsoft.com/office/powerpoint/2010/main" xmlns="">
          <p:sp>
            <p:nvSpPr>
              <p:cNvPr id="4" name="TextBox 16"/>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ImtK7aMZR5AreADDkzByBoBAAAAZAAAAAEAAABAAAAAAAAAAAAAAAAAAAAAAAAAAAAAAAAAAAAAAAAAAAAAAAAAAAAAAAAAAAAAAAAAAAAAAAAAAAAAAAAAAAAAAAAAAAAAAAAAAAAAAAAAAAAAAAAAAAAAFAAAADwAAAABAAAAAAAAAP8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O////GP///wAAAABe/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P8AAAB/f38A5+bmA8zMzADAwP8Af39/AAAAAAAAAAAAAAAAAAAAAAAAAAAAIQAAABgAAAAUAAAAOgMAAFEIAACOEgAAiQsAABAAAAAmAAAACAAAAP//////////"/>
                  </a:ext>
                </a:extLst>
              </p:cNvSpPr>
              <p:nvPr/>
            </p:nvSpPr>
            <p:spPr>
              <a:xfrm>
                <a:off x="524510" y="1351915"/>
                <a:ext cx="2491740" cy="523240"/>
              </a:xfrm>
              <a:prstGeom prst="rect">
                <a:avLst/>
              </a:prstGeom>
              <a:blipFill>
                <a:blip r:embed="rId4"/>
                <a:srcRect/>
                <a:stretch>
                  <a:fillRect l="-500" t="-2320" r="0" b="-9300"/>
                </a:stretch>
              </a:blipFill>
              <a:ln w="0" cap="flat" cmpd="sng" algn="ctr">
                <a:solidFill>
                  <a:srgbClr val="FF0000"/>
                </a:solidFill>
                <a:prstDash val="solid"/>
                <a:headEnd type="none"/>
                <a:tailEnd type="none"/>
              </a:ln>
              <a:effectLst/>
            </p:spPr>
          </p:sp>
        </mc:Fallback>
      </mc:AlternateContent>
      <p:cxnSp>
        <p:nvCxnSpPr>
          <p:cNvPr id="5" name="직선 화살표 연결선 24"/>
          <p:cNvCxn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A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AAAAkK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eAcAACoOAADnNwAAPg4AABAAAAAmAAAACAAAAP//////////"/>
              </a:ext>
            </a:extLst>
          </p:cNvCxnSpPr>
          <p:nvPr/>
        </p:nvCxnSpPr>
        <p:spPr>
          <a:xfrm>
            <a:off x="1214120" y="2302510"/>
            <a:ext cx="7873365" cy="12700"/>
          </a:xfrm>
          <a:prstGeom prst="straightConnector1">
            <a:avLst/>
          </a:prstGeom>
          <a:noFill/>
          <a:ln w="6350" cap="flat" cmpd="sng" algn="ctr">
            <a:solidFill>
              <a:schemeClr val="tx1"/>
            </a:solidFill>
            <a:prstDash val="solid"/>
            <a:headEnd type="none"/>
            <a:tailEnd type="triangle" w="med" len="med"/>
          </a:ln>
          <a:effectLst/>
        </p:spPr>
      </p:cxnSp>
      <mc:AlternateContent xmlns:mc="http://schemas.openxmlformats.org/markup-compatibility/2006" xmlns:a14="http://schemas.microsoft.com/office/drawing/2010/main">
        <mc:Choice Requires="a14">
          <p:sp>
            <p:nvSpPr>
              <p:cNvPr id="6" name="TextBox 2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eAcAADsOAADbCwAAIBAAABAAAAAmAAAACAAAAP//////////"/>
                  </a:ext>
                </a:extLst>
              </p:cNvSpPr>
              <p:nvPr/>
            </p:nvSpPr>
            <p:spPr>
              <a:xfrm>
                <a:off x="1214120" y="2313305"/>
                <a:ext cx="713105" cy="307975"/>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0</m:t>
                      </m:r>
                    </m:oMath>
                  </m:oMathPara>
                </a14:m>
                <a:endParaRPr lang="en-US" sz="1400" dirty="0"/>
              </a:p>
            </p:txBody>
          </p:sp>
        </mc:Choice>
        <mc:Fallback xmlns:p15="http://schemas.microsoft.com/office/powerpoint/2012/main" xmlns:p14="http://schemas.microsoft.com/office/powerpoint/2010/main" xmlns="">
          <p:sp>
            <p:nvSpPr>
              <p:cNvPr id="6" name="TextBox 25"/>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KoFWSqJTUROrGKuNdOJ8UM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eAcAADsOAADbCwAAIBAAABAAAAAmAAAACAAAAP//////////"/>
                  </a:ext>
                </a:extLst>
              </p:cNvSpPr>
              <p:nvPr/>
            </p:nvSpPr>
            <p:spPr>
              <a:xfrm>
                <a:off x="1214120" y="2313305"/>
                <a:ext cx="713105" cy="307975"/>
              </a:xfrm>
              <a:prstGeom prst="rect">
                <a:avLst/>
              </a:prstGeom>
              <a:blipFill>
                <a:blip r:embed="rId5"/>
                <a:srcRect/>
                <a:stretch/>
              </a:blipFill>
              <a:ln>
                <a:noFill/>
              </a:ln>
              <a:effectLst/>
            </p:spPr>
          </p:sp>
        </mc:Fallback>
      </mc:AlternateContent>
      <mc:AlternateContent xmlns:mc="http://schemas.openxmlformats.org/markup-compatibility/2006" xmlns:a14="http://schemas.microsoft.com/office/drawing/2010/main">
        <mc:Choice Requires="a14">
          <p:sp>
            <p:nvSpPr>
              <p:cNvPr id="7" name="TextBox 26"/>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xBwAADsOAAAoIQAAIBAAABAAAAAmAAAACAAAAP//////////"/>
                  </a:ext>
                </a:extLst>
              </p:cNvSpPr>
              <p:nvPr/>
            </p:nvSpPr>
            <p:spPr>
              <a:xfrm>
                <a:off x="4676140" y="2313305"/>
                <a:ext cx="713740" cy="307975"/>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oMath>
                  </m:oMathPara>
                </a14:m>
                <a:endParaRPr lang="en-US" sz="1400" dirty="0"/>
              </a:p>
            </p:txBody>
          </p:sp>
        </mc:Choice>
        <mc:Fallback xmlns:p15="http://schemas.microsoft.com/office/powerpoint/2012/main" xmlns:p14="http://schemas.microsoft.com/office/powerpoint/2010/main" xmlns="">
          <p:sp>
            <p:nvSpPr>
              <p:cNvPr id="7" name="TextBox 26"/>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BUS7GjW8kVOpjiHmApYBI4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xBwAADsOAAAoIQAAIBAAABAAAAAmAAAACAAAAP//////////"/>
                  </a:ext>
                </a:extLst>
              </p:cNvSpPr>
              <p:nvPr/>
            </p:nvSpPr>
            <p:spPr>
              <a:xfrm>
                <a:off x="4676140" y="2313305"/>
                <a:ext cx="713740" cy="307975"/>
              </a:xfrm>
              <a:prstGeom prst="rect">
                <a:avLst/>
              </a:prstGeom>
              <a:blipFill>
                <a:blip r:embed="rId6"/>
                <a:srcRect/>
                <a:stretch/>
              </a:blipFill>
              <a:ln>
                <a:noFill/>
              </a:ln>
              <a:effectLst/>
            </p:spPr>
          </p:sp>
        </mc:Fallback>
      </mc:AlternateContent>
      <mc:AlternateContent xmlns:mc="http://schemas.openxmlformats.org/markup-compatibility/2006" xmlns:a14="http://schemas.microsoft.com/office/drawing/2010/main">
        <mc:Choice Requires="a14">
          <p:sp>
            <p:nvSpPr>
              <p:cNvPr id="8" name="TextBox 27"/>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vCQAADsOAAAQKgAAIBAAABAAAAAmAAAACAAAAP//////////"/>
                  </a:ext>
                </a:extLst>
              </p:cNvSpPr>
              <p:nvPr/>
            </p:nvSpPr>
            <p:spPr>
              <a:xfrm>
                <a:off x="5971540" y="2313305"/>
                <a:ext cx="866140" cy="307975"/>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𝑡</m:t>
                      </m:r>
                      <m:r>
                        <a:rPr lang="en-US" sz="1400" b="0" i="1" smtClean="0">
                          <a:latin typeface="Cambria Math" panose="02040503050406030204" pitchFamily="18" charset="0"/>
                        </a:rPr>
                        <m:t>+</m:t>
                      </m:r>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𝑡</m:t>
                      </m:r>
                    </m:oMath>
                  </m:oMathPara>
                </a14:m>
                <a:endParaRPr lang="en-US" sz="1400" dirty="0"/>
              </a:p>
            </p:txBody>
          </p:sp>
        </mc:Choice>
        <mc:Fallback xmlns:p15="http://schemas.microsoft.com/office/powerpoint/2012/main" xmlns:p14="http://schemas.microsoft.com/office/powerpoint/2010/main" xmlns="">
          <p:sp>
            <p:nvSpPr>
              <p:cNvPr id="8" name="TextBox 27"/>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OiuxayzcJ1NiIZNQl05Px4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vCQAADsOAAAQKgAAIBAAABAAAAAmAAAACAAAAP//////////"/>
                  </a:ext>
                </a:extLst>
              </p:cNvSpPr>
              <p:nvPr/>
            </p:nvSpPr>
            <p:spPr>
              <a:xfrm>
                <a:off x="5971540" y="2313305"/>
                <a:ext cx="866140" cy="307975"/>
              </a:xfrm>
              <a:prstGeom prst="rect">
                <a:avLst/>
              </a:prstGeom>
              <a:blipFill>
                <a:blip r:embed="rId7"/>
                <a:srcRect/>
                <a:stretch/>
              </a:blipFill>
              <a:ln>
                <a:noFill/>
              </a:ln>
              <a:effectLst/>
            </p:spPr>
          </p:sp>
        </mc:Fallback>
      </mc:AlternateContent>
      <p:sp>
        <p:nvSpPr>
          <p:cNvPr id="9" name="TextBox 2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5zcAAAcNAABKPAAA7A4AABAgAAAmAAAACAAAAP//////////"/>
              </a:ext>
            </a:extLst>
          </p:cNvSpPr>
          <p:nvPr/>
        </p:nvSpPr>
        <p:spPr>
          <a:xfrm>
            <a:off x="9087485" y="2117725"/>
            <a:ext cx="713105" cy="307975"/>
          </a:xfrm>
          <a:prstGeom prst="rect">
            <a:avLst/>
          </a:prstGeom>
          <a:noFill/>
          <a:ln>
            <a:noFill/>
          </a:ln>
          <a:effectLst/>
        </p:spPr>
        <p:txBody>
          <a:bodyPr vert="horz" wrap="square" lIns="91440" tIns="45720" rIns="91440" bIns="45720" numCol="1" spcCol="215900" anchor="t"/>
          <a:lstStyle/>
          <a:p>
            <a:pPr>
              <a:defRPr lang="en-us"/>
            </a:pPr>
            <a:r>
              <a:rPr lang="en-us" sz="1400" cap="none"/>
              <a:t>time</a:t>
            </a:r>
          </a:p>
        </p:txBody>
      </p:sp>
      <p:sp>
        <p:nvSpPr>
          <p:cNvPr id="10" name="오른쪽 중괄호 2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wAAAA0AAAAAkAAAAEgAAACQAAAASAAAAAAAAAABAAAAAAAAAAEAAABQAAAA+aT/Owig7z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wK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mwkAAPcLAADQHgAAdQ0AABAAAAAmAAAACAAAAP//////////"/>
              </a:ext>
            </a:extLst>
          </p:cNvSpPr>
          <p:nvPr/>
        </p:nvSpPr>
        <p:spPr>
          <a:xfrm rot="16200000">
            <a:off x="3163570" y="342900"/>
            <a:ext cx="242570" cy="3447415"/>
          </a:xfrm>
          <a:prstGeom prst="rightBrace">
            <a:avLst>
              <a:gd name="adj1" fmla="val 293"/>
              <a:gd name="adj2" fmla="val 50000"/>
            </a:avLst>
          </a:prstGeom>
          <a:noFill/>
          <a:ln w="6350" cap="flat" cmpd="sng" algn="ctr">
            <a:solidFill>
              <a:schemeClr val="accent1"/>
            </a:solidFill>
            <a:prstDash val="solid"/>
            <a:headEnd type="none"/>
            <a:tailEnd type="none"/>
          </a:ln>
          <a:effectLst/>
        </p:spPr>
        <p:txBody>
          <a:bodyPr vert="horz" wrap="square" lIns="91440" tIns="45720" rIns="91440" bIns="45720" numCol="1" spcCol="215900" anchor="ctr"/>
          <a:lstStyle/>
          <a:p>
            <a:pPr algn="ctr">
              <a:defRPr lang="en-us"/>
            </a:pPr>
            <a:endParaRPr lang="en-us" sz="1400" cap="none"/>
          </a:p>
        </p:txBody>
      </p:sp>
      <mc:AlternateContent xmlns:mc="http://schemas.openxmlformats.org/markup-compatibility/2006" xmlns:a14="http://schemas.microsoft.com/office/drawing/2010/main">
        <mc:Choice Requires="a14">
          <p:sp>
            <p:nvSpPr>
              <p:cNvPr id="11" name="직사각형 3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hoAAJ0JAAD+JgAArQsAABAAAAAmAAAACAAAAP//////////"/>
                  </a:ext>
                </a:extLst>
              </p:cNvSpPr>
              <p:nvPr/>
            </p:nvSpPr>
            <p:spPr>
              <a:xfrm>
                <a:off x="4298950" y="1562735"/>
                <a:ext cx="2039620" cy="33528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1−</m:t>
                      </m:r>
                      <m:sSubSup>
                        <m:sSubSupPr>
                          <m:ctrlPr>
                            <a:rPr lang="en-US" sz="1400" b="0" i="1" smtClean="0">
                              <a:latin typeface="Cambria Math" panose="02040503050406030204" pitchFamily="18" charset="0"/>
                            </a:rPr>
                          </m:ctrlPr>
                        </m:sSubSupPr>
                        <m:e>
                          <m:r>
                            <a:rPr lang="en-US" sz="1400" b="0" i="1" smtClean="0">
                              <a:latin typeface="Cambria Math" panose="02040503050406030204" pitchFamily="18" charset="0"/>
                            </a:rPr>
                            <m:t>𝑑</m:t>
                          </m:r>
                        </m:e>
                        <m:sub>
                          <m:r>
                            <a:rPr lang="en-US" sz="1400" b="0" i="1" smtClean="0">
                              <a:latin typeface="Cambria Math" panose="02040503050406030204" pitchFamily="18" charset="0"/>
                            </a:rPr>
                            <m:t>𝑖𝑘</m:t>
                          </m:r>
                        </m:sub>
                        <m:sup>
                          <m:r>
                            <a:rPr lang="en-US" sz="1400" b="0" i="1" smtClean="0">
                              <a:latin typeface="Cambria Math" panose="02040503050406030204" pitchFamily="18" charset="0"/>
                            </a:rPr>
                            <m:t>𝑎𝑡𝑡</m:t>
                          </m:r>
                        </m:sup>
                      </m:sSubSup>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𝑠</m:t>
                              </m:r>
                            </m:e>
                            <m:sub>
                              <m:r>
                                <a:rPr lang="en-US" sz="1400" b="0" i="1" smtClean="0">
                                  <a:latin typeface="Cambria Math" panose="02040503050406030204" pitchFamily="18" charset="0"/>
                                </a:rPr>
                                <m:t>𝑘</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𝑥</m:t>
                              </m:r>
                            </m:e>
                            <m:sub>
                              <m:r>
                                <a:rPr lang="en-US" sz="1400" b="0" i="1" smtClean="0">
                                  <a:latin typeface="Cambria Math" panose="02040503050406030204" pitchFamily="18" charset="0"/>
                                </a:rPr>
                                <m:t>𝑖</m:t>
                              </m:r>
                            </m:sub>
                          </m:sSub>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𝑡</m:t>
                              </m:r>
                            </m:e>
                          </m:d>
                        </m:e>
                      </m:d>
                      <m:r>
                        <a:rPr lang="en-US" sz="1400" b="0" i="1" smtClean="0">
                          <a:latin typeface="Cambria Math" panose="02040503050406030204" pitchFamily="18" charset="0"/>
                        </a:rPr>
                        <m:t>𝛥</m:t>
                      </m:r>
                      <m:r>
                        <a:rPr lang="en-US" sz="1400" b="0" i="1" smtClean="0">
                          <a:latin typeface="Cambria Math" panose="02040503050406030204" pitchFamily="18" charset="0"/>
                        </a:rPr>
                        <m:t>𝑡</m:t>
                      </m:r>
                    </m:oMath>
                  </m:oMathPara>
                </a14:m>
                <a:endParaRPr lang="en-US" sz="1400" i="1" dirty="0"/>
              </a:p>
            </p:txBody>
          </p:sp>
        </mc:Choice>
        <mc:Fallback xmlns:p15="http://schemas.microsoft.com/office/powerpoint/2012/main" xmlns:p14="http://schemas.microsoft.com/office/powerpoint/2010/main" xmlns="">
          <p:sp>
            <p:nvSpPr>
              <p:cNvPr id="11" name="직사각형 3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CRBJPiZhaNGopt7HLVY2FQ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choAAJ0JAAD+JgAArQsAABAAAAAmAAAACAAAAP//////////"/>
                  </a:ext>
                </a:extLst>
              </p:cNvSpPr>
              <p:nvPr/>
            </p:nvSpPr>
            <p:spPr>
              <a:xfrm>
                <a:off x="4298950" y="1562735"/>
                <a:ext cx="2039620" cy="335280"/>
              </a:xfrm>
              <a:prstGeom prst="rect">
                <a:avLst/>
              </a:prstGeom>
              <a:blipFill>
                <a:blip r:embed="rId8"/>
                <a:srcRect/>
                <a:stretch/>
              </a:blipFill>
              <a:ln>
                <a:noFill/>
              </a:ln>
              <a:effectLst/>
            </p:spPr>
          </p:sp>
        </mc:Fallback>
      </mc:AlternateContent>
      <p:sp>
        <p:nvSpPr>
          <p:cNvPr id="12" name="오른쪽 중괄호 3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wAAAA0AAAAAkAAAAEgAAACQAAAASAAAAAAAAAABAAAAAAAAAAEAAABQAAAAgIIZgpL97j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wK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E6Ym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Gh8AAPcLAAD6JgAAdQ0AABAAAAAmAAAACAAAAP//////////"/>
              </a:ext>
            </a:extLst>
          </p:cNvSpPr>
          <p:nvPr/>
        </p:nvSpPr>
        <p:spPr>
          <a:xfrm rot="16200000">
            <a:off x="5574665" y="1426210"/>
            <a:ext cx="242570" cy="1280160"/>
          </a:xfrm>
          <a:prstGeom prst="rightBrace">
            <a:avLst>
              <a:gd name="adj1" fmla="val 789"/>
              <a:gd name="adj2" fmla="val 50000"/>
            </a:avLst>
          </a:prstGeom>
          <a:noFill/>
          <a:ln w="6350" cap="flat" cmpd="sng" algn="ctr">
            <a:solidFill>
              <a:schemeClr val="accent1"/>
            </a:solidFill>
            <a:prstDash val="solid"/>
            <a:headEnd type="none"/>
            <a:tailEnd type="none"/>
          </a:ln>
          <a:effectLst/>
        </p:spPr>
        <p:txBody>
          <a:bodyPr vert="horz" wrap="square" lIns="91440" tIns="45720" rIns="91440" bIns="45720" numCol="1" spcCol="215900" anchor="ctr"/>
          <a:lstStyle/>
          <a:p>
            <a:pPr algn="ctr">
              <a:defRPr lang="en-us"/>
            </a:pPr>
            <a:endParaRPr lang="en-us" sz="1400" cap="none"/>
          </a:p>
        </p:txBody>
      </p:sp>
      <mc:AlternateContent xmlns:mc="http://schemas.openxmlformats.org/markup-compatibility/2006" xmlns:a14="http://schemas.microsoft.com/office/drawing/2010/main">
        <mc:Choice Requires="a14">
          <p:sp>
            <p:nvSpPr>
              <p:cNvPr id="13" name="직사각형 3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8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Z////GP///wAAAAB2+///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P8AAAB/f38A5+bmA8zMzADAwP8Af39/AAAAAAAAAAAAAAAAAAAAAAAAAAAAIQAAABgAAAAUAAAAZCcAAL8IAADyOgAA9wsAABAAAAAmAAAACAAAAP//////////"/>
                  </a:ext>
                </a:extLst>
              </p:cNvSpPr>
              <p:nvPr/>
            </p:nvSpPr>
            <p:spPr>
              <a:xfrm>
                <a:off x="6403340" y="1421765"/>
                <a:ext cx="3178810" cy="523240"/>
              </a:xfrm>
              <a:prstGeom prst="rect">
                <a:avLst/>
              </a:prstGeom>
              <a:noFill/>
              <a:ln w="0" cap="flat" cmpd="sng" algn="ctr">
                <a:solidFill>
                  <a:srgbClr val="FF0000"/>
                </a:solidFill>
                <a:prstDash val="solid"/>
                <a:headEnd type="none"/>
                <a:tailEnd type="none"/>
              </a:ln>
              <a:effectLst/>
            </p:spPr>
            <p:txBody>
              <a:bodyPr wrap="square">
                <a:spAutoFit/>
              </a:bodyPr>
              <a:lstStyle/>
              <a:p>
                <a:r>
                  <a:rPr lang="en-US" sz="1400" dirty="0"/>
                  <a:t>Survival probability of </a:t>
                </a:r>
                <a:r>
                  <a:rPr lang="en-US" sz="1400" dirty="0">
                    <a:solidFill>
                      <a:srgbClr val="FF0000"/>
                    </a:solidFill>
                  </a:rPr>
                  <a:t>a</a:t>
                </a:r>
                <a:r>
                  <a:rPr lang="en-US" sz="1400" b="0" dirty="0">
                    <a:solidFill>
                      <a:srgbClr val="FF0000"/>
                    </a:solidFill>
                  </a:rPr>
                  <a:t>ttacker </a:t>
                </a:r>
                <a14:m>
                  <m:oMath xmlns:m="http://schemas.openxmlformats.org/officeDocument/2006/math">
                    <m:r>
                      <a:rPr lang="en-US" sz="1400" b="0" i="1" smtClean="0">
                        <a:solidFill>
                          <a:srgbClr val="FF0000"/>
                        </a:solidFill>
                        <a:latin typeface="Cambria Math" panose="02040503050406030204" pitchFamily="18" charset="0"/>
                      </a:rPr>
                      <m:t>𝑖</m:t>
                    </m:r>
                  </m:oMath>
                </a14:m>
                <a:r>
                  <a:rPr lang="en-US" sz="1400" b="0" dirty="0">
                    <a:solidFill>
                      <a:srgbClr val="FF0000"/>
                    </a:solidFill>
                  </a:rPr>
                  <a:t> </a:t>
                </a:r>
                <a:r>
                  <a:rPr lang="en-US" sz="1400" b="0" dirty="0"/>
                  <a:t>from </a:t>
                </a:r>
                <a:r>
                  <a:rPr lang="en-US" sz="1400" b="0" dirty="0">
                    <a:solidFill>
                      <a:srgbClr val="0070C0"/>
                    </a:solidFill>
                  </a:rPr>
                  <a:t>defender </a:t>
                </a:r>
                <a14:m>
                  <m:oMath xmlns:m="http://schemas.openxmlformats.org/officeDocument/2006/math">
                    <m:r>
                      <a:rPr lang="en-US" sz="1400" b="0" i="1" dirty="0" smtClean="0">
                        <a:solidFill>
                          <a:srgbClr val="0070C0"/>
                        </a:solidFill>
                        <a:latin typeface="Cambria Math" panose="02040503050406030204" pitchFamily="18" charset="0"/>
                      </a:rPr>
                      <m:t>𝑘</m:t>
                    </m:r>
                  </m:oMath>
                </a14:m>
                <a:r>
                  <a:rPr lang="en-US" sz="1400" b="0" dirty="0">
                    <a:solidFill>
                      <a:srgbClr val="0070C0"/>
                    </a:solidFill>
                  </a:rPr>
                  <a:t> </a:t>
                </a:r>
                <a:r>
                  <a:rPr lang="en-US" sz="1400" dirty="0"/>
                  <a:t>over </a:t>
                </a:r>
                <a14:m>
                  <m:oMath xmlns:m="http://schemas.openxmlformats.org/officeDocument/2006/math">
                    <m:d>
                      <m:dPr>
                        <m:begChr m:val="["/>
                        <m:endChr m:val="]"/>
                        <m:ctrlPr>
                          <a:rPr lang="en-US" sz="1400" i="1" smtClean="0">
                            <a:latin typeface="Cambria Math" panose="02040503050406030204" pitchFamily="18" charset="0"/>
                          </a:rPr>
                        </m:ctrlPr>
                      </m:dPr>
                      <m:e>
                        <m:r>
                          <a:rPr lang="en-US" sz="1400" b="0" i="1" smtClean="0">
                            <a:latin typeface="Cambria Math" panose="02040503050406030204" pitchFamily="18" charset="0"/>
                          </a:rPr>
                          <m:t>𝑡</m:t>
                        </m:r>
                        <m:r>
                          <a:rPr lang="en-US" sz="1400" b="0" i="1" smtClean="0">
                            <a:latin typeface="Cambria Math" panose="02040503050406030204" pitchFamily="18" charset="0"/>
                          </a:rPr>
                          <m:t>, </m:t>
                        </m:r>
                        <m:r>
                          <a:rPr lang="en-US" sz="1400" b="0" i="1" smtClean="0">
                            <a:latin typeface="Cambria Math" panose="02040503050406030204" pitchFamily="18" charset="0"/>
                          </a:rPr>
                          <m:t>𝑡</m:t>
                        </m:r>
                        <m:r>
                          <a:rPr lang="en-US" sz="1400" b="0" i="1" smtClean="0">
                            <a:latin typeface="Cambria Math" panose="02040503050406030204" pitchFamily="18" charset="0"/>
                          </a:rPr>
                          <m:t>+</m:t>
                        </m:r>
                        <m:r>
                          <m:rPr>
                            <m:sty m:val="p"/>
                          </m:rPr>
                          <a:rPr lang="en-US" sz="1400" b="0" i="0" smtClean="0">
                            <a:latin typeface="Cambria Math" panose="02040503050406030204" pitchFamily="18" charset="0"/>
                          </a:rPr>
                          <m:t>Δ</m:t>
                        </m:r>
                        <m:r>
                          <a:rPr lang="en-US" sz="1400" b="0" i="1" smtClean="0">
                            <a:latin typeface="Cambria Math" panose="02040503050406030204" pitchFamily="18" charset="0"/>
                          </a:rPr>
                          <m:t>𝑡</m:t>
                        </m:r>
                      </m:e>
                    </m:d>
                  </m:oMath>
                </a14:m>
                <a:r>
                  <a:rPr lang="en-US" sz="1400" b="0" dirty="0"/>
                  <a:t> </a:t>
                </a:r>
                <a:endParaRPr lang="en-US" sz="1400" dirty="0"/>
              </a:p>
            </p:txBody>
          </p:sp>
        </mc:Choice>
        <mc:Fallback xmlns:p15="http://schemas.microsoft.com/office/powerpoint/2012/main" xmlns:p14="http://schemas.microsoft.com/office/powerpoint/2010/main" xmlns="">
          <p:sp>
            <p:nvSpPr>
              <p:cNvPr id="13" name="직사각형 32"/>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KHst/nZ6YZPs4L/B67KB8QBAAAAZAAAAAEAAABAAAAAAAAAAAAAAAAAAAAAAAAAAAAAAAAAAAAAAAAAAAAAAAAAAAAAAAAAAAAAAAAAAAAAAAAAAAAAAAAAAAAAAAAAAAAAAAAAAAAAAAAAAAAAAAAAAAAAFAAAADwAAAABAAAAAAAAAP8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Z////GP///wAAAAB2+///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P8AAAB/f38A5+bmA8zMzADAwP8Af39/AAAAAAAAAAAAAAAAAAAAAAAAAAAAIQAAABgAAAAUAAAAZCcAAL8IAADyOgAA9wsAABAAAAAmAAAACAAAAP//////////"/>
                  </a:ext>
                </a:extLst>
              </p:cNvSpPr>
              <p:nvPr/>
            </p:nvSpPr>
            <p:spPr>
              <a:xfrm>
                <a:off x="6403340" y="1421765"/>
                <a:ext cx="3178810" cy="523240"/>
              </a:xfrm>
              <a:prstGeom prst="rect">
                <a:avLst/>
              </a:prstGeom>
              <a:blipFill>
                <a:blip r:embed="rId9"/>
                <a:srcRect/>
                <a:stretch>
                  <a:fillRect l="-390" t="-2320" r="0" b="-11620"/>
                </a:stretch>
              </a:blipFill>
              <a:ln w="0" cap="flat" cmpd="sng" algn="ctr">
                <a:solidFill>
                  <a:srgbClr val="FF0000"/>
                </a:solidFill>
                <a:prstDash val="solid"/>
                <a:headEnd type="none"/>
                <a:tailEnd type="none"/>
              </a:ln>
              <a:effectLst/>
            </p:spPr>
          </p:sp>
        </mc:Fallback>
      </mc:AlternateContent>
      <mc:AlternateContent xmlns:mc="http://schemas.openxmlformats.org/markup-compatibility/2006" xmlns:a14="http://schemas.microsoft.com/office/drawing/2010/main">
        <mc:Choice Requires="a14">
          <p:sp>
            <p:nvSpPr>
              <p:cNvPr id="14" name="직사각형 3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g/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jhIAAO0JAADcFgAA0QsAABAAAAAmAAAACAAAAP//////////"/>
                  </a:ext>
                </a:extLst>
              </p:cNvSpPr>
              <p:nvPr/>
            </p:nvSpPr>
            <p:spPr>
              <a:xfrm>
                <a:off x="3016250" y="1613535"/>
                <a:ext cx="699770" cy="30734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𝑖𝑘</m:t>
                          </m:r>
                        </m:sub>
                      </m:sSub>
                      <m:r>
                        <a:rPr lang="en-US" sz="1400" b="0" i="1" smtClean="0">
                          <a:latin typeface="Cambria Math" panose="02040503050406030204" pitchFamily="18" charset="0"/>
                        </a:rPr>
                        <m:t>(</m:t>
                      </m:r>
                      <m:r>
                        <a:rPr lang="en-US" sz="1400" b="0" i="1" smtClean="0">
                          <a:latin typeface="Cambria Math" panose="02040503050406030204" pitchFamily="18" charset="0"/>
                        </a:rPr>
                        <m:t>𝑡</m:t>
                      </m:r>
                      <m:r>
                        <a:rPr lang="en-US" sz="1400" b="0" i="1" smtClean="0">
                          <a:latin typeface="Cambria Math" panose="02040503050406030204" pitchFamily="18" charset="0"/>
                        </a:rPr>
                        <m:t>)</m:t>
                      </m:r>
                    </m:oMath>
                  </m:oMathPara>
                </a14:m>
                <a:endParaRPr lang="en-US" sz="1400" dirty="0"/>
              </a:p>
            </p:txBody>
          </p:sp>
        </mc:Choice>
        <mc:Fallback xmlns:p15="http://schemas.microsoft.com/office/powerpoint/2012/main" xmlns:p14="http://schemas.microsoft.com/office/powerpoint/2010/main" xmlns="">
          <p:sp>
            <p:nvSpPr>
              <p:cNvPr id="14" name="직사각형 35"/>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H6XT7piPJBCimINq3t25pY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g/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jhIAAO0JAADcFgAA0QsAABAAAAAmAAAACAAAAP//////////"/>
                  </a:ext>
                </a:extLst>
              </p:cNvSpPr>
              <p:nvPr/>
            </p:nvSpPr>
            <p:spPr>
              <a:xfrm>
                <a:off x="3016250" y="1613535"/>
                <a:ext cx="699770" cy="307340"/>
              </a:xfrm>
              <a:prstGeom prst="rect">
                <a:avLst/>
              </a:prstGeom>
              <a:blipFill>
                <a:blip r:embed="rId10"/>
                <a:srcRect/>
                <a:stretch>
                  <a:fillRect l="0" t="0" r="0" b="-8000"/>
                </a:stretch>
              </a:blipFill>
              <a:ln>
                <a:noFill/>
              </a:ln>
              <a:effectLst/>
            </p:spPr>
          </p:sp>
        </mc:Fallback>
      </mc:AlternateContent>
      <p:sp>
        <p:nvSpPr>
          <p:cNvPr id="15" name="슬라이드 번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E6Ym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G8lAADYRQAAricAABAAAAAmAAAACAAAAAEAAAAAAAAA"/>
              </a:ext>
            </a:extLst>
          </p:cNvSpPr>
          <p:nvPr>
            <p:ph type="sldNum" sz="quarter" idx="12"/>
          </p:nvPr>
        </p:nvSpPr>
        <p:spPr>
          <a:xfrm>
            <a:off x="8610600" y="6085205"/>
            <a:ext cx="2743200" cy="365125"/>
          </a:xfrm>
        </p:spPr>
        <p:txBody>
          <a:bodyPr/>
          <a:lstStyle/>
          <a:p>
            <a:pPr>
              <a:defRPr lang="en-us"/>
            </a:pPr>
            <a:fld id="{3FBFC0BF-F1D2-EA36-9C07-07638E496A52}" type="slidenum">
              <a:rPr/>
              <a:t>56</a:t>
            </a:fld>
            <a:endParaRPr/>
          </a:p>
        </p:txBody>
      </p:sp>
      <mc:AlternateContent xmlns:mc="http://schemas.openxmlformats.org/markup-compatibility/2006" xmlns:a14="http://schemas.microsoft.com/office/drawing/2010/main">
        <mc:Choice Requires="a14">
          <p:sp>
            <p:nvSpPr>
              <p:cNvPr id="16" name="TextBox 3"/>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V/z//wAAAAA8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1gEAALoQAAAqSQAAMBMAABAAAAAmAAAACAAAAP//////////"/>
                  </a:ext>
                </a:extLst>
              </p:cNvSpPr>
              <p:nvPr/>
            </p:nvSpPr>
            <p:spPr>
              <a:xfrm>
                <a:off x="298450" y="2719070"/>
                <a:ext cx="11595100" cy="40005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2000" dirty="0">
                    <a:solidFill>
                      <a:schemeClr val="accent5">
                        <a:lumMod val="75000"/>
                      </a:schemeClr>
                    </a:solidFill>
                  </a:rPr>
                  <a:t>(N player model)</a:t>
                </a:r>
                <a:r>
                  <a:rPr lang="en-US" sz="2000" dirty="0">
                    <a:solidFill>
                      <a:schemeClr val="accent6">
                        <a:lumMod val="75000"/>
                      </a:schemeClr>
                    </a:solidFill>
                  </a:rPr>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r>
                          <a:rPr lang="en-US" sz="2000" i="1">
                            <a:latin typeface="Cambria Math" panose="02040503050406030204" pitchFamily="18" charset="0"/>
                          </a:rPr>
                          <m:t>𝑖𝑘</m:t>
                        </m:r>
                      </m:sub>
                    </m:sSub>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oMath>
                </a14:m>
                <a:r>
                  <a:rPr lang="en-US" sz="2000" dirty="0"/>
                  <a:t>: Survival probability of N </a:t>
                </a:r>
                <a:r>
                  <a:rPr lang="en-US" sz="2000" dirty="0">
                    <a:solidFill>
                      <a:srgbClr val="FF0000"/>
                    </a:solidFill>
                  </a:rPr>
                  <a:t>attackers </a:t>
                </a:r>
                <a:r>
                  <a:rPr lang="en-US" sz="2000" dirty="0"/>
                  <a:t>from the M </a:t>
                </a:r>
                <a:r>
                  <a:rPr lang="en-US" sz="2000" dirty="0">
                    <a:solidFill>
                      <a:srgbClr val="0070C0"/>
                    </a:solidFill>
                  </a:rPr>
                  <a:t>defenders </a:t>
                </a:r>
                <a:r>
                  <a:rPr lang="en-US" sz="2000" dirty="0"/>
                  <a:t>over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0, </m:t>
                        </m:r>
                        <m:r>
                          <a:rPr lang="en-US" sz="2000" i="1">
                            <a:latin typeface="Cambria Math" panose="02040503050406030204" pitchFamily="18" charset="0"/>
                          </a:rPr>
                          <m:t>𝑡</m:t>
                        </m:r>
                      </m:e>
                    </m:d>
                  </m:oMath>
                </a14:m>
                <a:endParaRPr lang="en-US" sz="2000" dirty="0"/>
              </a:p>
            </p:txBody>
          </p:sp>
        </mc:Choice>
        <mc:Fallback xmlns:p15="http://schemas.microsoft.com/office/powerpoint/2012/main" xmlns:p14="http://schemas.microsoft.com/office/powerpoint/2010/main" xmlns="">
          <p:sp>
            <p:nvSpPr>
              <p:cNvPr id="16" name="TextBox 3"/>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LRfWd7QOHpEsqgY/vAMc0g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V/z//wAAAAA8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1gEAALoQAAAqSQAAMBMAABAAAAAmAAAACAAAAP//////////"/>
                  </a:ext>
                </a:extLst>
              </p:cNvSpPr>
              <p:nvPr/>
            </p:nvSpPr>
            <p:spPr>
              <a:xfrm>
                <a:off x="298450" y="2719070"/>
                <a:ext cx="11595100" cy="400050"/>
              </a:xfrm>
              <a:prstGeom prst="rect">
                <a:avLst/>
              </a:prstGeom>
              <a:blipFill>
                <a:blip r:embed="rId11"/>
                <a:srcRect/>
                <a:stretch>
                  <a:fillRect l="-430" t="-9370" r="0" b="-25000"/>
                </a:stretch>
              </a:blipFill>
              <a:ln>
                <a:noFill/>
              </a:ln>
              <a:effectLst/>
            </p:spPr>
          </p:sp>
        </mc:Fallback>
      </mc:AlternateContent>
      <p:cxnSp>
        <p:nvCxnSpPr>
          <p:cNvPr id="17" name="직선 화살표 연결선 24"/>
          <p:cNvCxn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AAAAkK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wAMAAE8bAADIMAAAXxsAABAAAAAmAAAACAAAAP//////////"/>
              </a:ext>
            </a:extLst>
          </p:cNvCxnSpPr>
          <p:nvPr/>
        </p:nvCxnSpPr>
        <p:spPr>
          <a:xfrm flipV="1">
            <a:off x="609600" y="4439285"/>
            <a:ext cx="7320280" cy="10160"/>
          </a:xfrm>
          <a:prstGeom prst="straightConnector1">
            <a:avLst/>
          </a:prstGeom>
          <a:noFill/>
          <a:ln w="6350" cap="flat" cmpd="sng" algn="ctr">
            <a:solidFill>
              <a:schemeClr val="tx1"/>
            </a:solidFill>
            <a:prstDash val="solid"/>
            <a:headEnd type="none"/>
            <a:tailEnd type="triangle" w="med" len="med"/>
          </a:ln>
          <a:effectLst/>
        </p:spPr>
      </p:cxnSp>
      <mc:AlternateContent xmlns:mc="http://schemas.openxmlformats.org/markup-compatibility/2006" xmlns:a14="http://schemas.microsoft.com/office/drawing/2010/main">
        <mc:Choice Requires="a14">
          <p:sp>
            <p:nvSpPr>
              <p:cNvPr id="18" name="TextBox 7"/>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vgIAAF8bAAAiBwAApR0AABAAAAAmAAAACAAAAP//////////"/>
                  </a:ext>
                </a:extLst>
              </p:cNvSpPr>
              <p:nvPr/>
            </p:nvSpPr>
            <p:spPr>
              <a:xfrm>
                <a:off x="445770" y="4449445"/>
                <a:ext cx="713740" cy="369570"/>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p15="http://schemas.microsoft.com/office/powerpoint/2012/main" xmlns:p14="http://schemas.microsoft.com/office/powerpoint/2010/main" xmlns="">
          <p:sp>
            <p:nvSpPr>
              <p:cNvPr id="18" name="TextBox 7"/>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EmWKkYO+cRPmIyxHBGA25s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vgIAAF8bAAAiBwAApR0AABAAAAAmAAAACAAAAP//////////"/>
                  </a:ext>
                </a:extLst>
              </p:cNvSpPr>
              <p:nvPr/>
            </p:nvSpPr>
            <p:spPr>
              <a:xfrm>
                <a:off x="445770" y="4449445"/>
                <a:ext cx="713740" cy="369570"/>
              </a:xfrm>
              <a:prstGeom prst="rect">
                <a:avLst/>
              </a:prstGeom>
              <a:blipFill>
                <a:blip r:embed="rId12"/>
                <a:srcRect/>
                <a:stretch/>
              </a:blipFill>
              <a:ln>
                <a:noFill/>
              </a:ln>
              <a:effectLst/>
            </p:spPr>
          </p:sp>
        </mc:Fallback>
      </mc:AlternateContent>
      <mc:AlternateContent xmlns:mc="http://schemas.openxmlformats.org/markup-compatibility/2006" xmlns:a14="http://schemas.microsoft.com/office/drawing/2010/main">
        <mc:Choice Requires="a14">
          <p:sp>
            <p:nvSpPr>
              <p:cNvPr id="19" name="TextBox 8"/>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hUAAF8bAAAJGgAApR0AABAAAAAmAAAACAAAAP//////////"/>
                  </a:ext>
                </a:extLst>
              </p:cNvSpPr>
              <p:nvPr/>
            </p:nvSpPr>
            <p:spPr>
              <a:xfrm>
                <a:off x="3519170" y="4449445"/>
                <a:ext cx="713105" cy="369570"/>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p15="http://schemas.microsoft.com/office/powerpoint/2012/main" xmlns:p14="http://schemas.microsoft.com/office/powerpoint/2010/main" xmlns="">
          <p:sp>
            <p:nvSpPr>
              <p:cNvPr id="19" name="TextBox 8"/>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FRRMp9Vw8lKhhDhEthIeTI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phUAAF8bAAAJGgAApR0AABAAAAAmAAAACAAAAP//////////"/>
                  </a:ext>
                </a:extLst>
              </p:cNvSpPr>
              <p:nvPr/>
            </p:nvSpPr>
            <p:spPr>
              <a:xfrm>
                <a:off x="3519170" y="4449445"/>
                <a:ext cx="713105" cy="369570"/>
              </a:xfrm>
              <a:prstGeom prst="rect">
                <a:avLst/>
              </a:prstGeom>
              <a:blipFill>
                <a:blip r:embed="rId13"/>
                <a:srcRect/>
                <a:stretch/>
              </a:blipFill>
              <a:ln>
                <a:noFill/>
              </a:ln>
              <a:effectLst/>
            </p:spPr>
          </p:sp>
        </mc:Fallback>
      </mc:AlternateContent>
      <mc:AlternateContent xmlns:mc="http://schemas.openxmlformats.org/markup-compatibility/2006" xmlns:a14="http://schemas.microsoft.com/office/drawing/2010/main">
        <mc:Choice Requires="a14">
          <p:sp>
            <p:nvSpPr>
              <p:cNvPr id="20" name="TextBox 9"/>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h0AAF8bAADxIgAApR0AABAAAAAmAAAACAAAAP//////////"/>
                  </a:ext>
                </a:extLst>
              </p:cNvSpPr>
              <p:nvPr/>
            </p:nvSpPr>
            <p:spPr>
              <a:xfrm>
                <a:off x="4814570" y="4449445"/>
                <a:ext cx="865505" cy="369570"/>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dirty="0"/>
              </a:p>
            </p:txBody>
          </p:sp>
        </mc:Choice>
        <mc:Fallback xmlns:p15="http://schemas.microsoft.com/office/powerpoint/2012/main" xmlns:p14="http://schemas.microsoft.com/office/powerpoint/2010/main" xmlns="">
          <p:sp>
            <p:nvSpPr>
              <p:cNvPr id="20" name="TextBox 9"/>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GLRyDzqxJFAuaFiwGEpjeQ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nh0AAF8bAADxIgAApR0AABAAAAAmAAAACAAAAP//////////"/>
                  </a:ext>
                </a:extLst>
              </p:cNvSpPr>
              <p:nvPr/>
            </p:nvSpPr>
            <p:spPr>
              <a:xfrm>
                <a:off x="4814570" y="4449445"/>
                <a:ext cx="865505" cy="369570"/>
              </a:xfrm>
              <a:prstGeom prst="rect">
                <a:avLst/>
              </a:prstGeom>
              <a:blipFill>
                <a:blip r:embed="rId14"/>
                <a:srcRect/>
                <a:stretch/>
              </a:blipFill>
              <a:ln>
                <a:noFill/>
              </a:ln>
              <a:effectLst/>
            </p:spPr>
          </p:sp>
        </mc:Fallback>
      </mc:AlternateContent>
      <p:sp>
        <p:nvSpPr>
          <p:cNvPr id="21" name="TextBox 10"/>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p1c3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yDAAACwaAAAsNQAAcRwAABAgAAAmAAAACAAAAP//////////"/>
              </a:ext>
            </a:extLst>
          </p:cNvSpPr>
          <p:nvPr/>
        </p:nvSpPr>
        <p:spPr>
          <a:xfrm>
            <a:off x="7929880" y="4254500"/>
            <a:ext cx="713740" cy="368935"/>
          </a:xfrm>
          <a:prstGeom prst="rect">
            <a:avLst/>
          </a:prstGeom>
          <a:noFill/>
          <a:ln>
            <a:noFill/>
          </a:ln>
          <a:effectLst/>
        </p:spPr>
        <p:txBody>
          <a:bodyPr vert="horz" wrap="square" lIns="91440" tIns="45720" rIns="91440" bIns="45720" numCol="1" spcCol="215900" anchor="t"/>
          <a:lstStyle/>
          <a:p>
            <a:pPr>
              <a:defRPr lang="en-us"/>
            </a:pPr>
            <a:r>
              <a:t>time</a:t>
            </a:r>
          </a:p>
        </p:txBody>
      </p:sp>
      <p:sp>
        <p:nvSpPr>
          <p:cNvPr id="22" name="오른쪽 중괄호 2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wAAAA0AAAAAkAAAAEgAAACQAAAASAAAAAAAAAABAAAAAAAAAAEAAABQAAAApdiXArOa7z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wK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wAMAALEYAACxFwAALBoAABAAAAAmAAAACAAAAP//////////"/>
              </a:ext>
            </a:extLst>
          </p:cNvSpPr>
          <p:nvPr/>
        </p:nvSpPr>
        <p:spPr>
          <a:xfrm rot="16200000">
            <a:off x="2110105" y="2513330"/>
            <a:ext cx="240665" cy="3241675"/>
          </a:xfrm>
          <a:prstGeom prst="rightBrace">
            <a:avLst>
              <a:gd name="adj1" fmla="val 309"/>
              <a:gd name="adj2" fmla="val 50000"/>
            </a:avLst>
          </a:prstGeom>
          <a:noFill/>
          <a:ln w="6350" cap="flat" cmpd="sng" algn="ctr">
            <a:solidFill>
              <a:schemeClr val="accent1"/>
            </a:solidFill>
            <a:prstDash val="solid"/>
            <a:headEnd type="none"/>
            <a:tailEnd type="none"/>
          </a:ln>
          <a:effectLst/>
        </p:spPr>
        <p:txBody>
          <a:bodyPr vert="horz" wrap="square" lIns="91440" tIns="45720" rIns="91440" bIns="45720" numCol="1" spcCol="215900" anchor="ctr"/>
          <a:lstStyle/>
          <a:p>
            <a:pPr algn="ctr">
              <a:defRPr lang="en-us"/>
            </a:pPr>
            <a:endParaRPr/>
          </a:p>
        </p:txBody>
      </p:sp>
      <mc:AlternateContent xmlns:mc="http://schemas.openxmlformats.org/markup-compatibility/2006" xmlns:a14="http://schemas.microsoft.com/office/drawing/2010/main">
        <mc:Choice Requires="a14">
          <p:sp>
            <p:nvSpPr>
              <p:cNvPr id="23" name="직사각형 3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2uD//wAAAACLz///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ahMAAAkTAABdNAAAFxkAABAAAAAmAAAACAAAAP//////////"/>
                  </a:ext>
                </a:extLst>
              </p:cNvSpPr>
              <p:nvPr/>
            </p:nvSpPr>
            <p:spPr>
              <a:xfrm>
                <a:off x="3155950" y="3094355"/>
                <a:ext cx="5356225" cy="98425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𝑎𝑡𝑡</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𝑝</m:t>
                              </m:r>
                            </m:sub>
                          </m:sSub>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𝑀</m:t>
                                  </m:r>
                                </m:den>
                              </m:f>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𝑗</m:t>
                                          </m:r>
                                        </m:sub>
                                      </m:sSub>
                                      <m:d>
                                        <m:dPr>
                                          <m:ctrlPr>
                                            <a:rPr lang="en-US" i="1">
                                              <a:latin typeface="Cambria Math" panose="02040503050406030204" pitchFamily="18" charset="0"/>
                                            </a:rPr>
                                          </m:ctrlPr>
                                        </m:dPr>
                                        <m:e>
                                          <m:r>
                                            <a:rPr lang="en-US" i="1">
                                              <a:latin typeface="Cambria Math" panose="02040503050406030204" pitchFamily="18" charset="0"/>
                                            </a:rPr>
                                            <m:t>𝜏</m:t>
                                          </m:r>
                                        </m:e>
                                      </m:d>
                                    </m:sub>
                                  </m:sSub>
                                </m:e>
                              </m:nary>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𝑘</m:t>
                                      </m:r>
                                    </m:sub>
                                  </m:sSub>
                                  <m:d>
                                    <m:dPr>
                                      <m:ctrlPr>
                                        <a:rPr lang="en-US" i="1">
                                          <a:latin typeface="Cambria Math" panose="02040503050406030204" pitchFamily="18" charset="0"/>
                                        </a:rPr>
                                      </m:ctrlPr>
                                    </m:dPr>
                                    <m:e>
                                      <m:r>
                                        <a:rPr lang="en-US" i="1">
                                          <a:latin typeface="Cambria Math" panose="02040503050406030204" pitchFamily="18" charset="0"/>
                                        </a:rPr>
                                        <m:t>𝑡</m:t>
                                      </m:r>
                                    </m:e>
                                  </m:d>
                                </m:e>
                              </m:d>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𝑁</m:t>
                                  </m:r>
                                </m:den>
                              </m:f>
                              <m:nary>
                                <m:naryPr>
                                  <m:chr m:val="∑"/>
                                  <m:subHide m:val="on"/>
                                  <m:supHide m:val="on"/>
                                  <m:ctrlPr>
                                    <a:rPr lang="en-US" i="1">
                                      <a:latin typeface="Cambria Math" panose="02040503050406030204" pitchFamily="18" charset="0"/>
                                    </a:rPr>
                                  </m:ctrlPr>
                                </m:naryPr>
                                <m:sub/>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𝑗</m:t>
                                          </m:r>
                                        </m:sub>
                                      </m:sSub>
                                      <m:d>
                                        <m:dPr>
                                          <m:ctrlPr>
                                            <a:rPr lang="en-US" i="1">
                                              <a:latin typeface="Cambria Math" panose="02040503050406030204" pitchFamily="18" charset="0"/>
                                            </a:rPr>
                                          </m:ctrlPr>
                                        </m:dPr>
                                        <m:e>
                                          <m:r>
                                            <a:rPr lang="en-US" i="1">
                                              <a:latin typeface="Cambria Math" panose="02040503050406030204" pitchFamily="18" charset="0"/>
                                            </a:rPr>
                                            <m:t>𝜏</m:t>
                                          </m:r>
                                        </m:e>
                                      </m:d>
                                    </m:sub>
                                  </m:sSub>
                                </m:e>
                              </m:nary>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e>
                          </m:d>
                        </m:e>
                      </m:d>
                    </m:oMath>
                  </m:oMathPara>
                </a14:m>
                <a:endParaRPr lang="en-US" i="1" dirty="0"/>
              </a:p>
            </p:txBody>
          </p:sp>
        </mc:Choice>
        <mc:Fallback xmlns:p15="http://schemas.microsoft.com/office/powerpoint/2012/main" xmlns:p14="http://schemas.microsoft.com/office/powerpoint/2010/main" xmlns="">
          <p:sp>
            <p:nvSpPr>
              <p:cNvPr id="23" name="직사각형 3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BJeSUzeJj9OsMigGBcP5TA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2uD//wAAAACLz///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ahMAAAkTAABdNAAAFxkAABAAAAAmAAAACAAAAP//////////"/>
                  </a:ext>
                </a:extLst>
              </p:cNvSpPr>
              <p:nvPr/>
            </p:nvSpPr>
            <p:spPr>
              <a:xfrm>
                <a:off x="3155950" y="3094355"/>
                <a:ext cx="5356225" cy="984250"/>
              </a:xfrm>
              <a:prstGeom prst="rect">
                <a:avLst/>
              </a:prstGeom>
              <a:blipFill>
                <a:blip r:embed="rId15"/>
                <a:srcRect/>
                <a:stretch>
                  <a:fillRect l="0" t="-79740" r="0" b="-124050"/>
                </a:stretch>
              </a:blipFill>
              <a:ln>
                <a:noFill/>
              </a:ln>
              <a:effectLst/>
            </p:spPr>
          </p:sp>
        </mc:Fallback>
      </mc:AlternateContent>
      <p:sp>
        <p:nvSpPr>
          <p:cNvPr id="24" name="오른쪽 중괄호 3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wAAAA0AAAAAkAAAAEgAAACQAAAASAAAAAAAAAABAAAAAAAAAAEAAABQAAAAgIIZgpL97j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wK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BcAALEYAADcHwAALxoAABAAAAAmAAAACAAAAP//////////"/>
              </a:ext>
            </a:extLst>
          </p:cNvSpPr>
          <p:nvPr/>
        </p:nvSpPr>
        <p:spPr>
          <a:xfrm rot="16200000">
            <a:off x="4417695" y="3495040"/>
            <a:ext cx="242570" cy="1280160"/>
          </a:xfrm>
          <a:prstGeom prst="rightBrace">
            <a:avLst>
              <a:gd name="adj1" fmla="val 789"/>
              <a:gd name="adj2" fmla="val 50000"/>
            </a:avLst>
          </a:prstGeom>
          <a:noFill/>
          <a:ln w="6350" cap="flat" cmpd="sng" algn="ctr">
            <a:solidFill>
              <a:schemeClr val="accent1"/>
            </a:solidFill>
            <a:prstDash val="solid"/>
            <a:headEnd type="none"/>
            <a:tailEnd type="none"/>
          </a:ln>
          <a:effectLst/>
        </p:spPr>
        <p:txBody>
          <a:bodyPr vert="horz" wrap="square" lIns="91440" tIns="45720" rIns="91440" bIns="45720" numCol="1" spcCol="215900" anchor="ctr"/>
          <a:lstStyle/>
          <a:p>
            <a:pPr algn="ctr">
              <a:defRPr lang="en-us"/>
            </a:pPr>
            <a:endParaRPr/>
          </a:p>
        </p:txBody>
      </p:sp>
      <mc:AlternateContent xmlns:mc="http://schemas.openxmlformats.org/markup-compatibility/2006" xmlns:a14="http://schemas.microsoft.com/office/drawing/2010/main">
        <mc:Choice Requires="a14">
          <p:sp>
            <p:nvSpPr>
              <p:cNvPr id="25" name="직사각형 3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L+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xwkAAOsVAAAFDgAAMRgAABAAAAAmAAAACAAAAP//////////"/>
                  </a:ext>
                </a:extLst>
              </p:cNvSpPr>
              <p:nvPr/>
            </p:nvSpPr>
            <p:spPr>
              <a:xfrm>
                <a:off x="1589405" y="3562985"/>
                <a:ext cx="689610" cy="36957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m:oMathPara>
                </a14:m>
                <a:endParaRPr lang="en-US" dirty="0"/>
              </a:p>
            </p:txBody>
          </p:sp>
        </mc:Choice>
        <mc:Fallback xmlns:p15="http://schemas.microsoft.com/office/powerpoint/2012/main" xmlns:p14="http://schemas.microsoft.com/office/powerpoint/2010/main" xmlns="">
          <p:sp>
            <p:nvSpPr>
              <p:cNvPr id="25" name="직사각형 35"/>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FHcuDzAEvhFuVArjodl9CU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L+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xwkAAOsVAAAFDgAAMRgAABAAAAAmAAAACAAAAP//////////"/>
                  </a:ext>
                </a:extLst>
              </p:cNvSpPr>
              <p:nvPr/>
            </p:nvSpPr>
            <p:spPr>
              <a:xfrm>
                <a:off x="1589405" y="3562985"/>
                <a:ext cx="689610" cy="369570"/>
              </a:xfrm>
              <a:prstGeom prst="rect">
                <a:avLst/>
              </a:prstGeom>
              <a:blipFill>
                <a:blip r:embed="rId16"/>
                <a:srcRect/>
                <a:stretch>
                  <a:fillRect l="0" t="0" r="0" b="-13330"/>
                </a:stretch>
              </a:blipFill>
              <a:ln>
                <a:noFill/>
              </a:ln>
              <a:effectLst/>
            </p:spPr>
          </p:sp>
        </mc:Fallback>
      </mc:AlternateContent>
      <mc:AlternateContent xmlns:mc="http://schemas.openxmlformats.org/markup-compatibility/2006" xmlns:a14="http://schemas.microsoft.com/office/drawing/2010/main">
        <mc:Choice Requires="a14">
          <p:sp>
            <p:nvSpPr>
              <p:cNvPr id="26" name="TextBox 19"/>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V/z//wAAAAAE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1gEAAIodAAAqSQAAACAAABAAAAAmAAAACAAAAP//////////"/>
                  </a:ext>
                </a:extLst>
              </p:cNvSpPr>
              <p:nvPr/>
            </p:nvSpPr>
            <p:spPr>
              <a:xfrm>
                <a:off x="298450" y="4801870"/>
                <a:ext cx="11595100" cy="40005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2000" dirty="0">
                    <a:solidFill>
                      <a:schemeClr val="accent5">
                        <a:lumMod val="75000"/>
                      </a:schemeClr>
                    </a:solidFill>
                  </a:rPr>
                  <a:t>(MFG model) </a:t>
                </a:r>
                <a14:m>
                  <m:oMath xmlns:m="http://schemas.openxmlformats.org/officeDocument/2006/math">
                    <m:r>
                      <a:rPr lang="en-US" sz="2000" b="0" i="1" smtClean="0">
                        <a:latin typeface="Cambria Math" panose="02040503050406030204" pitchFamily="18" charset="0"/>
                      </a:rPr>
                      <m:t>𝑄</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oMath>
                </a14:m>
                <a:r>
                  <a:rPr lang="en-US" sz="2000" dirty="0"/>
                  <a:t>: Survival probability of </a:t>
                </a:r>
                <a:r>
                  <a:rPr lang="en-US" sz="2000" dirty="0">
                    <a:solidFill>
                      <a:srgbClr val="FF0000"/>
                    </a:solidFill>
                  </a:rPr>
                  <a:t>attackers </a:t>
                </a:r>
                <a:r>
                  <a:rPr lang="en-US" sz="2000" dirty="0"/>
                  <a:t>located at </a:t>
                </a:r>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0, </m:t>
                        </m:r>
                        <m:r>
                          <a:rPr lang="en-US" sz="2000" b="0" i="1" smtClean="0">
                            <a:latin typeface="Cambria Math" panose="02040503050406030204" pitchFamily="18" charset="0"/>
                          </a:rPr>
                          <m:t>𝑡</m:t>
                        </m:r>
                      </m:e>
                    </m:d>
                  </m:oMath>
                </a14:m>
                <a:endParaRPr lang="en-US" sz="2000" dirty="0"/>
              </a:p>
            </p:txBody>
          </p:sp>
        </mc:Choice>
        <mc:Fallback xmlns:p15="http://schemas.microsoft.com/office/powerpoint/2012/main" xmlns:p14="http://schemas.microsoft.com/office/powerpoint/2010/main" xmlns="">
          <p:sp>
            <p:nvSpPr>
              <p:cNvPr id="26" name="TextBox 19"/>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NIfGeim14RIt8OpgZj+RWM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V/z//wAAAAAE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1gEAAIodAAAqSQAAACAAABAAAAAmAAAACAAAAP//////////"/>
                  </a:ext>
                </a:extLst>
              </p:cNvSpPr>
              <p:nvPr/>
            </p:nvSpPr>
            <p:spPr>
              <a:xfrm>
                <a:off x="298450" y="4801870"/>
                <a:ext cx="11595100" cy="400050"/>
              </a:xfrm>
              <a:prstGeom prst="rect">
                <a:avLst/>
              </a:prstGeom>
              <a:blipFill>
                <a:blip r:embed="rId17"/>
                <a:srcRect/>
                <a:stretch>
                  <a:fillRect l="-430" t="-9370" r="0" b="-28120"/>
                </a:stretch>
              </a:blipFill>
              <a:ln>
                <a:noFill/>
              </a:ln>
              <a:effectLst/>
            </p:spPr>
          </p:sp>
        </mc:Fallback>
      </mc:AlternateContent>
      <p:cxnSp>
        <p:nvCxnSpPr>
          <p:cNvPr id="27" name="직선 화살표 연결선 24"/>
          <p:cNvCxnSpPr>
            <a:stCxn id="28" idx="0"/>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AAAAkK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xwMAACwlAAAEMgAAPSUAABAAAAAmAAAACAAAAP//////////"/>
              </a:ext>
            </a:extLst>
          </p:cNvCxnSpPr>
          <p:nvPr/>
        </p:nvCxnSpPr>
        <p:spPr>
          <a:xfrm flipV="1">
            <a:off x="614045" y="6042660"/>
            <a:ext cx="7516495" cy="10795"/>
          </a:xfrm>
          <a:prstGeom prst="straightConnector1">
            <a:avLst/>
          </a:prstGeom>
          <a:noFill/>
          <a:ln w="6350" cap="flat" cmpd="sng" algn="ctr">
            <a:solidFill>
              <a:schemeClr val="tx1"/>
            </a:solidFill>
            <a:prstDash val="solid"/>
            <a:headEnd type="none"/>
            <a:tailEnd type="triangle" w="med" len="med"/>
          </a:ln>
          <a:effectLst/>
        </p:spPr>
      </p:cxnSp>
      <mc:AlternateContent xmlns:mc="http://schemas.openxmlformats.org/markup-compatibility/2006" xmlns:a14="http://schemas.microsoft.com/office/drawing/2010/main">
        <mc:Choice Requires="a14">
          <p:sp>
            <p:nvSpPr>
              <p:cNvPr id="28" name="TextBox 2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lQEAAD0lAAD4BQAAgycAABAAAAAmAAAACAAAAP//////////"/>
                  </a:ext>
                </a:extLst>
              </p:cNvSpPr>
              <p:nvPr/>
            </p:nvSpPr>
            <p:spPr>
              <a:xfrm>
                <a:off x="257175" y="6053455"/>
                <a:ext cx="713105" cy="369570"/>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p15="http://schemas.microsoft.com/office/powerpoint/2012/main" xmlns:p14="http://schemas.microsoft.com/office/powerpoint/2010/main" xmlns="">
          <p:sp>
            <p:nvSpPr>
              <p:cNvPr id="28" name="TextBox 22"/>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EmWKkYO+cRPmIyxHBGA25s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lQEAAD0lAAD4BQAAgycAABAAAAAmAAAACAAAAP//////////"/>
                  </a:ext>
                </a:extLst>
              </p:cNvSpPr>
              <p:nvPr/>
            </p:nvSpPr>
            <p:spPr>
              <a:xfrm>
                <a:off x="257175" y="6053455"/>
                <a:ext cx="713105" cy="369570"/>
              </a:xfrm>
              <a:prstGeom prst="rect">
                <a:avLst/>
              </a:prstGeom>
              <a:blipFill>
                <a:blip r:embed="rId12"/>
                <a:srcRect/>
                <a:stretch/>
              </a:blipFill>
              <a:ln>
                <a:noFill/>
              </a:ln>
              <a:effectLst/>
            </p:spPr>
          </p:sp>
        </mc:Fallback>
      </mc:AlternateContent>
      <mc:AlternateContent xmlns:mc="http://schemas.openxmlformats.org/markup-compatibility/2006" xmlns:a14="http://schemas.microsoft.com/office/drawing/2010/main">
        <mc:Choice Requires="a14">
          <p:sp>
            <p:nvSpPr>
              <p:cNvPr id="29" name="TextBox 23"/>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4hYAAD0lAABFGwAAgycAABAAAAAmAAAACAAAAP//////////"/>
                  </a:ext>
                </a:extLst>
              </p:cNvSpPr>
              <p:nvPr/>
            </p:nvSpPr>
            <p:spPr>
              <a:xfrm>
                <a:off x="3719830" y="6053455"/>
                <a:ext cx="713105" cy="369570"/>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oMath>
                  </m:oMathPara>
                </a14:m>
                <a:endParaRPr lang="en-US" dirty="0"/>
              </a:p>
            </p:txBody>
          </p:sp>
        </mc:Choice>
        <mc:Fallback xmlns:p15="http://schemas.microsoft.com/office/powerpoint/2012/main" xmlns:p14="http://schemas.microsoft.com/office/powerpoint/2010/main" xmlns="">
          <p:sp>
            <p:nvSpPr>
              <p:cNvPr id="29" name="TextBox 23"/>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GVmHyxosbZCu4Q9ufC2IEc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4hYAAD0lAABFGwAAgycAABAAAAAmAAAACAAAAP//////////"/>
                  </a:ext>
                </a:extLst>
              </p:cNvSpPr>
              <p:nvPr/>
            </p:nvSpPr>
            <p:spPr>
              <a:xfrm>
                <a:off x="3719830" y="6053455"/>
                <a:ext cx="713105" cy="369570"/>
              </a:xfrm>
              <a:prstGeom prst="rect">
                <a:avLst/>
              </a:prstGeom>
              <a:blipFill>
                <a:blip r:embed="rId18"/>
                <a:srcRect/>
                <a:stretch/>
              </a:blipFill>
              <a:ln>
                <a:noFill/>
              </a:ln>
              <a:effectLst/>
            </p:spPr>
          </p:sp>
        </mc:Fallback>
      </mc:AlternateContent>
      <mc:AlternateContent xmlns:mc="http://schemas.openxmlformats.org/markup-compatibility/2006" xmlns:a14="http://schemas.microsoft.com/office/drawing/2010/main">
        <mc:Choice Requires="a14">
          <p:sp>
            <p:nvSpPr>
              <p:cNvPr id="30" name="TextBox 34"/>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2h4AAD0lAAAtJAAAgycAABAAAAAmAAAACAAAAP//////////"/>
                  </a:ext>
                </a:extLst>
              </p:cNvSpPr>
              <p:nvPr/>
            </p:nvSpPr>
            <p:spPr>
              <a:xfrm>
                <a:off x="5015230" y="6053455"/>
                <a:ext cx="865505" cy="369570"/>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𝑡</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oMath>
                  </m:oMathPara>
                </a14:m>
                <a:endParaRPr lang="en-US" dirty="0"/>
              </a:p>
            </p:txBody>
          </p:sp>
        </mc:Choice>
        <mc:Fallback xmlns:p15="http://schemas.microsoft.com/office/powerpoint/2012/main" xmlns:p14="http://schemas.microsoft.com/office/powerpoint/2010/main" xmlns="">
          <p:sp>
            <p:nvSpPr>
              <p:cNvPr id="30" name="TextBox 34"/>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C0w3woqlUBAnfqU73FeWBU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2h4AAD0lAAAtJAAAgycAABAAAAAmAAAACAAAAP//////////"/>
                  </a:ext>
                </a:extLst>
              </p:cNvSpPr>
              <p:nvPr/>
            </p:nvSpPr>
            <p:spPr>
              <a:xfrm>
                <a:off x="5015230" y="6053455"/>
                <a:ext cx="865505" cy="369570"/>
              </a:xfrm>
              <a:prstGeom prst="rect">
                <a:avLst/>
              </a:prstGeom>
              <a:blipFill>
                <a:blip r:embed="rId19"/>
                <a:srcRect/>
                <a:stretch/>
              </a:blipFill>
              <a:ln>
                <a:noFill/>
              </a:ln>
              <a:effectLst/>
            </p:spPr>
          </p:sp>
        </mc:Fallback>
      </mc:AlternateContent>
      <p:sp>
        <p:nvSpPr>
          <p:cNvPr id="31" name="TextBox 37"/>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BDIAAAokAABoNgAATyYAABAgAAAmAAAACAAAAP//////////"/>
              </a:ext>
            </a:extLst>
          </p:cNvSpPr>
          <p:nvPr/>
        </p:nvSpPr>
        <p:spPr>
          <a:xfrm>
            <a:off x="8130540" y="5858510"/>
            <a:ext cx="713740" cy="368935"/>
          </a:xfrm>
          <a:prstGeom prst="rect">
            <a:avLst/>
          </a:prstGeom>
          <a:noFill/>
          <a:ln>
            <a:noFill/>
          </a:ln>
          <a:effectLst/>
        </p:spPr>
        <p:txBody>
          <a:bodyPr vert="horz" wrap="square" lIns="91440" tIns="45720" rIns="91440" bIns="45720" numCol="1" spcCol="215900" anchor="t"/>
          <a:lstStyle/>
          <a:p>
            <a:pPr>
              <a:defRPr lang="en-us"/>
            </a:pPr>
            <a:r>
              <a:t>time</a:t>
            </a:r>
          </a:p>
        </p:txBody>
      </p:sp>
      <p:sp>
        <p:nvSpPr>
          <p:cNvPr id="32" name="오른쪽 중괄호 2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wAAAA0AAAAAkAAAAEgAAACQAAAASAAAAAAAAAABAAAAAAAAAAEAAABQAAAA+aT/Owig7z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wK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uAMAAC8jAADtGAAArCQAABAAAAAmAAAACAAAAP//////////"/>
              </a:ext>
            </a:extLst>
          </p:cNvSpPr>
          <p:nvPr/>
        </p:nvSpPr>
        <p:spPr>
          <a:xfrm rot="16200000">
            <a:off x="2207260" y="4116705"/>
            <a:ext cx="241935" cy="3447415"/>
          </a:xfrm>
          <a:prstGeom prst="rightBrace">
            <a:avLst>
              <a:gd name="adj1" fmla="val 293"/>
              <a:gd name="adj2" fmla="val 50000"/>
            </a:avLst>
          </a:prstGeom>
          <a:noFill/>
          <a:ln w="6350" cap="flat" cmpd="sng" algn="ctr">
            <a:solidFill>
              <a:schemeClr val="accent1"/>
            </a:solidFill>
            <a:prstDash val="solid"/>
            <a:headEnd type="none"/>
            <a:tailEnd type="none"/>
          </a:ln>
          <a:effectLst/>
        </p:spPr>
        <p:txBody>
          <a:bodyPr vert="horz" wrap="square" lIns="91440" tIns="45720" rIns="91440" bIns="45720" numCol="1" spcCol="215900" anchor="ctr"/>
          <a:lstStyle/>
          <a:p>
            <a:pPr algn="ctr">
              <a:defRPr lang="en-us"/>
            </a:pPr>
            <a:endParaRPr/>
          </a:p>
        </p:txBody>
      </p:sp>
      <mc:AlternateContent xmlns:mc="http://schemas.openxmlformats.org/markup-compatibility/2006" xmlns:a14="http://schemas.microsoft.com/office/drawing/2010/main">
        <mc:Choice Requires="a14">
          <p:sp>
            <p:nvSpPr>
              <p:cNvPr id="33" name="직사각형 3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Bz/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jxQAAIQgAADUJgAACiMAABAAAAAmAAAACAAAAP//////////"/>
                  </a:ext>
                </a:extLst>
              </p:cNvSpPr>
              <p:nvPr/>
            </p:nvSpPr>
            <p:spPr>
              <a:xfrm>
                <a:off x="3342005" y="5285740"/>
                <a:ext cx="2969895" cy="41021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𝑎𝑡𝑡</m:t>
                          </m:r>
                        </m:sup>
                      </m:s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𝑝</m:t>
                              </m:r>
                            </m:sub>
                          </m:sSub>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e>
                      </m:d>
                      <m:r>
                        <a:rPr lang="en-US" i="1">
                          <a:latin typeface="Cambria Math" panose="02040503050406030204" pitchFamily="18" charset="0"/>
                        </a:rPr>
                        <m:t>𝛥</m:t>
                      </m:r>
                      <m:r>
                        <a:rPr lang="en-US" i="1">
                          <a:latin typeface="Cambria Math" panose="02040503050406030204" pitchFamily="18" charset="0"/>
                        </a:rPr>
                        <m:t>𝑡</m:t>
                      </m:r>
                    </m:oMath>
                  </m:oMathPara>
                </a14:m>
                <a:endParaRPr lang="en-US" i="1" dirty="0"/>
              </a:p>
            </p:txBody>
          </p:sp>
        </mc:Choice>
        <mc:Fallback xmlns:p15="http://schemas.microsoft.com/office/powerpoint/2012/main" xmlns:p14="http://schemas.microsoft.com/office/powerpoint/2010/main" xmlns="">
          <p:sp>
            <p:nvSpPr>
              <p:cNvPr id="33" name="직사각형 3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BwaOwsZGUlHky0tIu+y1Kk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Bz/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jxQAAIQgAADUJgAACiMAABAAAAAmAAAACAAAAP//////////"/>
                  </a:ext>
                </a:extLst>
              </p:cNvSpPr>
              <p:nvPr/>
            </p:nvSpPr>
            <p:spPr>
              <a:xfrm>
                <a:off x="3342005" y="5285740"/>
                <a:ext cx="2969895" cy="410210"/>
              </a:xfrm>
              <a:prstGeom prst="rect">
                <a:avLst/>
              </a:prstGeom>
              <a:blipFill>
                <a:blip r:embed="rId20"/>
                <a:srcRect/>
                <a:stretch>
                  <a:fillRect l="0" t="0" r="0" b="-9090"/>
                </a:stretch>
              </a:blipFill>
              <a:ln>
                <a:noFill/>
              </a:ln>
              <a:effectLst/>
            </p:spPr>
          </p:sp>
        </mc:Fallback>
      </mc:AlternateContent>
      <p:sp>
        <p:nvSpPr>
          <p:cNvPr id="34" name="오른쪽 중괄호 3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wAAAA0AAAAAkAAAAEgAAACQAAAASAAAAAAAAAABAAAAAAAAAAEAAABQAAAAgIIZgpL97j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wK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OBkAAC8jAAAYIQAArCQAABAAAAAmAAAACAAAAP//////////"/>
              </a:ext>
            </a:extLst>
          </p:cNvSpPr>
          <p:nvPr/>
        </p:nvSpPr>
        <p:spPr>
          <a:xfrm rot="16200000">
            <a:off x="4618355" y="5200650"/>
            <a:ext cx="241935" cy="1280160"/>
          </a:xfrm>
          <a:prstGeom prst="rightBrace">
            <a:avLst>
              <a:gd name="adj1" fmla="val 789"/>
              <a:gd name="adj2" fmla="val 50000"/>
            </a:avLst>
          </a:prstGeom>
          <a:noFill/>
          <a:ln w="6350" cap="flat" cmpd="sng" algn="ctr">
            <a:solidFill>
              <a:schemeClr val="accent1"/>
            </a:solidFill>
            <a:prstDash val="solid"/>
            <a:headEnd type="none"/>
            <a:tailEnd type="none"/>
          </a:ln>
          <a:effectLst/>
        </p:spPr>
        <p:txBody>
          <a:bodyPr vert="horz" wrap="square" lIns="91440" tIns="45720" rIns="91440" bIns="45720" numCol="1" spcCol="215900" anchor="ctr"/>
          <a:lstStyle/>
          <a:p>
            <a:pPr algn="ctr">
              <a:defRPr lang="en-us"/>
            </a:pPr>
            <a:endParaRPr/>
          </a:p>
        </p:txBody>
      </p:sp>
      <mc:AlternateContent xmlns:mc="http://schemas.openxmlformats.org/markup-compatibility/2006" xmlns:a14="http://schemas.microsoft.com/office/drawing/2010/main">
        <mc:Choice Requires="a14">
          <p:sp>
            <p:nvSpPr>
              <p:cNvPr id="35" name="직사각형 3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L+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rAwAAIQgAADpEAAAyiIAABAAAAAmAAAACAAAAP//////////"/>
                  </a:ext>
                </a:extLst>
              </p:cNvSpPr>
              <p:nvPr/>
            </p:nvSpPr>
            <p:spPr>
              <a:xfrm>
                <a:off x="2059940" y="5285740"/>
                <a:ext cx="688975" cy="369570"/>
              </a:xfrm>
              <a:prstGeom prst="rect">
                <a:avLst/>
              </a:prstGeom>
              <a:noFill/>
              <a:ln>
                <a:noFill/>
              </a:ln>
              <a:effectLst/>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𝑄</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m:oMathPara>
                </a14:m>
                <a:endParaRPr lang="en-US" dirty="0"/>
              </a:p>
            </p:txBody>
          </p:sp>
        </mc:Choice>
        <mc:Fallback xmlns:p15="http://schemas.microsoft.com/office/powerpoint/2012/main" xmlns:p14="http://schemas.microsoft.com/office/powerpoint/2010/main" xmlns="">
          <p:sp>
            <p:nvSpPr>
              <p:cNvPr id="35" name="직사각형 35"/>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M5v2B2a1y5Hlhnt1i8n10U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L+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rAwAAIQgAADpEAAAyiIAABAAAAAmAAAACAAAAP//////////"/>
                  </a:ext>
                </a:extLst>
              </p:cNvSpPr>
              <p:nvPr/>
            </p:nvSpPr>
            <p:spPr>
              <a:xfrm>
                <a:off x="2059940" y="5285740"/>
                <a:ext cx="688975" cy="369570"/>
              </a:xfrm>
              <a:prstGeom prst="rect">
                <a:avLst/>
              </a:prstGeom>
              <a:blipFill>
                <a:blip r:embed="rId21"/>
                <a:srcRect/>
                <a:stretch>
                  <a:fillRect l="0" t="0" r="0" b="-13330"/>
                </a:stretch>
              </a:blipFill>
              <a:ln>
                <a:noFill/>
              </a:ln>
              <a:effectLst/>
            </p:spPr>
          </p:sp>
        </mc:Fallback>
      </mc:AlternateContent>
      <p:sp>
        <p:nvSpPr>
          <p:cNvPr id="37" name="TextBox 4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FD8AAOoVAACLRwAALxgAABAgAAAmAAAACAAAAP//////////"/>
              </a:ext>
            </a:extLst>
          </p:cNvSpPr>
          <p:nvPr/>
        </p:nvSpPr>
        <p:spPr>
          <a:xfrm>
            <a:off x="10253980" y="3562350"/>
            <a:ext cx="1376045" cy="368935"/>
          </a:xfrm>
          <a:prstGeom prst="rect">
            <a:avLst/>
          </a:prstGeom>
          <a:noFill/>
          <a:ln>
            <a:noFill/>
          </a:ln>
          <a:effectLst/>
        </p:spPr>
        <p:txBody>
          <a:bodyPr vert="horz" wrap="square" lIns="91440" tIns="45720" rIns="91440" bIns="45720" numCol="1" spcCol="215900" anchor="t"/>
          <a:lstStyle/>
          <a:p>
            <a:pPr>
              <a:defRPr lang="en-us"/>
            </a:pPr>
            <a:endParaRPr/>
          </a:p>
        </p:txBody>
      </p:sp>
      <p:sp>
        <p:nvSpPr>
          <p:cNvPr id="38"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xDYAADYeAAAKOQAA0h8AABAAAAAmAAAACAAAAP//////////"/>
              </a:ext>
            </a:extLst>
          </p:cNvSpPr>
          <p:nvPr/>
        </p:nvSpPr>
        <p:spPr>
          <a:xfrm rot="4671114">
            <a:off x="8956675" y="4857115"/>
            <a:ext cx="261620" cy="36957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39"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gEUAAKcYAAAwRwAAVxoAABAAAAAmAAAACAAAAP//////////"/>
              </a:ext>
            </a:extLst>
          </p:cNvSpPr>
          <p:nvPr/>
        </p:nvSpPr>
        <p:spPr>
          <a:xfrm>
            <a:off x="11297920" y="4007485"/>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40" name="Arc 5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gAAAA0AAAAAkAAAAEgAAACQAAAASAAAAAAAAAABAAAAAAAAAAEAAABQAAAAwLSqr5oPuT8i7iZHYynl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Fub1QxfAAAAAQAAABQAAAAUAAAAFAAAAAEAAAAC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52U3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Fub1QV/f38A5+bmA8zMzADAwP8Af39/AAAAAAAAAAAAAAAAAAAAAAAAAAAAIQAAABgAAAAUAAAARDwAAGsVAABWRAAAbB4AABAAAAAmAAAACAAAAP//////////"/>
              </a:ext>
            </a:extLst>
          </p:cNvSpPr>
          <p:nvPr/>
        </p:nvSpPr>
        <p:spPr>
          <a:xfrm rot="18021240">
            <a:off x="9721215" y="3557270"/>
            <a:ext cx="1463675" cy="1311910"/>
          </a:xfrm>
          <a:prstGeom prst="arc">
            <a:avLst>
              <a:gd name="adj1" fmla="val 14085482"/>
              <a:gd name="adj2" fmla="val 1915872"/>
            </a:avLst>
          </a:prstGeom>
          <a:noFill/>
          <a:ln w="60325" cap="flat" cmpd="sng" algn="ctr">
            <a:solidFill>
              <a:schemeClr val="accent1"/>
            </a:solidFill>
            <a:prstDash val="solid"/>
            <a:headEnd type="triangle" w="med" len="med"/>
            <a:tailEnd type="none"/>
          </a:ln>
          <a:effectLst/>
        </p:spPr>
        <p:txBody>
          <a:bodyPr vert="horz" wrap="square" lIns="91440" tIns="45720" rIns="91440" bIns="45720" numCol="1" spcCol="215900" anchor="ctr"/>
          <a:lstStyle/>
          <a:p>
            <a:pPr algn="ctr">
              <a:defRPr lang="en-us"/>
            </a:pPr>
            <a:endParaRPr/>
          </a:p>
        </p:txBody>
      </p:sp>
      <p:sp>
        <p:nvSpPr>
          <p:cNvPr id="41"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ikMAAMEaAAA6RQAAcRwAABAAAAAmAAAACAAAAP//////////"/>
              </a:ext>
            </a:extLst>
          </p:cNvSpPr>
          <p:nvPr/>
        </p:nvSpPr>
        <p:spPr>
          <a:xfrm>
            <a:off x="10979150" y="4349115"/>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42"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uEcAAMAdAABoSQAAcB8AABAAAAAmAAAACAAAAP//////////"/>
              </a:ext>
            </a:extLst>
          </p:cNvSpPr>
          <p:nvPr/>
        </p:nvSpPr>
        <p:spPr>
          <a:xfrm>
            <a:off x="11658600" y="4836160"/>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43"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bzgAAOsbAAC1OgAAiB0AABAAAAAmAAAACAAAAP//////////"/>
              </a:ext>
            </a:extLst>
          </p:cNvSpPr>
          <p:nvPr/>
        </p:nvSpPr>
        <p:spPr>
          <a:xfrm rot="4671114">
            <a:off x="9227185" y="4485005"/>
            <a:ext cx="262255" cy="36957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44"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lQc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VDkAAJggAACbOwAANSIAABAAAAAmAAAACAAAAP//////////"/>
              </a:ext>
            </a:extLst>
          </p:cNvSpPr>
          <p:nvPr/>
        </p:nvSpPr>
        <p:spPr>
          <a:xfrm rot="4671114">
            <a:off x="9373235" y="5244465"/>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45"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JQc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PDwAABseAACDPgAAuB8AABAAAAAmAAAACAAAAP//////////"/>
              </a:ext>
            </a:extLst>
          </p:cNvSpPr>
          <p:nvPr/>
        </p:nvSpPr>
        <p:spPr>
          <a:xfrm rot="4671114">
            <a:off x="9845675" y="4839970"/>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46"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AzoAAKweAACXOwAA5B8AABAAAAAmAAAACAAAAP//////////"/>
              </a:ext>
            </a:extLst>
          </p:cNvSpPr>
          <p:nvPr/>
        </p:nvSpPr>
        <p:spPr>
          <a:xfrm rot="4671114">
            <a:off x="9459595" y="4956810"/>
            <a:ext cx="198120" cy="25654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47"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0iYW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TjcAAKYgAADiOAAA3yEAABAAAAAmAAAACAAAAP//////////"/>
              </a:ext>
            </a:extLst>
          </p:cNvSpPr>
          <p:nvPr/>
        </p:nvSpPr>
        <p:spPr>
          <a:xfrm rot="4671114">
            <a:off x="9018905" y="5278755"/>
            <a:ext cx="198755" cy="25654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48"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JjdH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tDsAACgiAAD7PQAAxSMAABAAAAAmAAAACAAAAP//////////"/>
              </a:ext>
            </a:extLst>
          </p:cNvSpPr>
          <p:nvPr/>
        </p:nvSpPr>
        <p:spPr>
          <a:xfrm rot="4671114">
            <a:off x="9759315" y="5498465"/>
            <a:ext cx="262255" cy="37020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49"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iUcAAMEaAAA5SQAAcRwAABAAAAAmAAAACAAAAP//////////"/>
              </a:ext>
            </a:extLst>
          </p:cNvSpPr>
          <p:nvPr/>
        </p:nvSpPr>
        <p:spPr>
          <a:xfrm>
            <a:off x="11628755" y="4349115"/>
            <a:ext cx="274320" cy="274320"/>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50" name="타원 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Nl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nUUAAOcfAABGRwAAUCEAABAAAAAmAAAACAAAAP//////////"/>
              </a:ext>
            </a:extLst>
          </p:cNvSpPr>
          <p:nvPr/>
        </p:nvSpPr>
        <p:spPr>
          <a:xfrm>
            <a:off x="11316335" y="5186045"/>
            <a:ext cx="269875" cy="229235"/>
          </a:xfrm>
          <a:prstGeom prst="ellipse">
            <a:avLst/>
          </a:prstGeom>
          <a:solidFill>
            <a:schemeClr val="accent1"/>
          </a:solidFill>
          <a:ln w="1270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51" name="Cloud 67"/>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QAAAA0AAAAAkAAAAEgAAACQAAAASAAAAAAAAAABAAAAAAAAAAEAAABQAAAAAAAAAAAA4D8AAAAAAADgPwAAAAAAAOA/AAAAAAAA4D8AAAAAAADgPwAAAAAAAOA/AAAAAAAA4D8AAAAAAADgPwAAAAAAAOA/AAAAAAAA4D8CAAAAjAAAAAEAAAAAAAAAwAAAAP///whR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0ZW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AP///wEAAAAAAAAAAAAAAAAAAAAAAAAAAAAAAAAAAAAAAAAAAChFXgB/f38A5+bmA8zMzADAwP8Af39/AAAAAAAAAAAAAAAAAAAAAAAAAAAAIQAAABgAAAAUAAAAbzQAAMEaAACHQAAAFyYAABAAAAAmAAAACAAAAP//////////"/>
              </a:ext>
            </a:extLst>
          </p:cNvSpPr>
          <p:nvPr/>
        </p:nvSpPr>
        <p:spPr>
          <a:xfrm>
            <a:off x="8523605" y="4349115"/>
            <a:ext cx="1965960" cy="1842770"/>
          </a:xfrm>
          <a:prstGeom prst="cloud">
            <a:avLst/>
          </a:prstGeom>
          <a:solidFill>
            <a:srgbClr val="C00000">
              <a:alpha val="19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52" name="Cloud 68"/>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QAAAA0AAAAAkAAAAEgAAACQAAAASAAAAAAAAAABAAAAAAAAAAEAAABQAAAAAAAAAAAA4D8AAAAAAADgPwAAAAAAAOA/AAAAAAAA4D8AAAAAAADgPwAAAAAAAOA/AAAAAAAA4D8AAAAAAADgPwAAAAAAAOA/AAAAAAAA4D8CAAAAjAAAAAEAAAAAAAAAL3W1AP///whR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RyZWU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L3W1AP///wEAAAAAAAAAAAAAAAAAAAAAAAAAAAAAAAAAAAAAAAAAAChFXgB/f38A5+bmA8zMzADAwP8Af39/AAAAAAAAAAAAAAAAAAAAAAAAAAAAIQAAABgAAAAUAAAAqUIAAAAXAAAeSgAAyiIAABAAAAAmAAAACAAAAP//////////"/>
              </a:ext>
            </a:extLst>
          </p:cNvSpPr>
          <p:nvPr/>
        </p:nvSpPr>
        <p:spPr>
          <a:xfrm>
            <a:off x="10836275" y="3738880"/>
            <a:ext cx="1212215" cy="1916430"/>
          </a:xfrm>
          <a:prstGeom prst="cloud">
            <a:avLst/>
          </a:prstGeom>
          <a:solidFill>
            <a:srgbClr val="2F75B5">
              <a:alpha val="19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cxnSp>
        <p:nvCxnSpPr>
          <p:cNvPr id="53" name="Straight Connector 52">
            <a:extLst>
              <a:ext uri="{FF2B5EF4-FFF2-40B4-BE49-F238E27FC236}">
                <a16:creationId xmlns:a16="http://schemas.microsoft.com/office/drawing/2014/main" id="{043CC7A5-0FFE-EC4C-7A0C-A2585EA82BBB}"/>
              </a:ext>
            </a:extLst>
          </p:cNvPr>
          <p:cNvCxnSpPr>
            <a:cxnSpLocks/>
          </p:cNvCxnSpPr>
          <p:nvPr/>
        </p:nvCxnSpPr>
        <p:spPr>
          <a:xfrm flipV="1">
            <a:off x="0" y="8382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EJvZ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AAAAAAASwAAHQUAABAgAAAmAAAACAAAAP//////////"/>
              </a:ext>
            </a:extLst>
          </p:cNvSpPr>
          <p:nvPr/>
        </p:nvSpPr>
        <p:spPr>
          <a:xfrm>
            <a:off x="0" y="0"/>
            <a:ext cx="12192000" cy="83121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rPr>
              <a:t>Attrition Modeling</a:t>
            </a:r>
          </a:p>
        </p:txBody>
      </p:sp>
      <mc:AlternateContent xmlns:mc="http://schemas.openxmlformats.org/markup-compatibility/2006" xmlns:a14="http://schemas.microsoft.com/office/drawing/2010/main">
        <mc:Choice Requires="a14">
          <p:sp>
            <p:nvSpPr>
              <p:cNvPr id="3" name="TextBox 39"/>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g////k/7//wAAAADa7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AAAAAFQGAABURwAArAwAABAAAAAmAAAACAAAAP//////////"/>
                  </a:ext>
                </a:extLst>
              </p:cNvSpPr>
              <p:nvPr/>
            </p:nvSpPr>
            <p:spPr>
              <a:xfrm>
                <a:off x="0" y="1028700"/>
                <a:ext cx="11595100" cy="103124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dirty="0">
                    <a:solidFill>
                      <a:schemeClr val="accent6">
                        <a:lumMod val="75000"/>
                      </a:schemeClr>
                    </a:solidFill>
                  </a:rPr>
                  <a:t>(Original model) </a:t>
                </a:r>
                <a:r>
                  <a:rPr lang="en-US" dirty="0"/>
                  <a:t>Survival probability of </a:t>
                </a:r>
                <a:r>
                  <a:rPr lang="en-US" dirty="0">
                    <a:solidFill>
                      <a:srgbClr val="FF0000"/>
                    </a:solidFill>
                  </a:rPr>
                  <a:t>a</a:t>
                </a:r>
                <a:r>
                  <a:rPr lang="en-US" b="0" dirty="0">
                    <a:solidFill>
                      <a:srgbClr val="FF0000"/>
                    </a:solidFill>
                  </a:rPr>
                  <a:t>ttacker </a:t>
                </a:r>
                <a14:m>
                  <m:oMath xmlns:m="http://schemas.openxmlformats.org/officeDocument/2006/math">
                    <m:r>
                      <a:rPr lang="en-US" b="0" i="1" smtClean="0">
                        <a:solidFill>
                          <a:srgbClr val="FF0000"/>
                        </a:solidFill>
                        <a:latin typeface="Cambria Math" panose="02040503050406030204" pitchFamily="18" charset="0"/>
                      </a:rPr>
                      <m:t>𝑖</m:t>
                    </m:r>
                  </m:oMath>
                </a14:m>
                <a:r>
                  <a:rPr lang="en-US" b="0" dirty="0">
                    <a:solidFill>
                      <a:srgbClr val="FF0000"/>
                    </a:solidFill>
                  </a:rPr>
                  <a:t> </a:t>
                </a:r>
                <a:r>
                  <a:rPr lang="en-US" b="0" dirty="0"/>
                  <a:t>from </a:t>
                </a:r>
                <a:r>
                  <a:rPr lang="en-US" b="0" dirty="0">
                    <a:solidFill>
                      <a:srgbClr val="0070C0"/>
                    </a:solidFill>
                  </a:rPr>
                  <a:t>defender </a:t>
                </a:r>
                <a14:m>
                  <m:oMath xmlns:m="http://schemas.openxmlformats.org/officeDocument/2006/math">
                    <m:r>
                      <a:rPr lang="en-US" b="0" i="1" dirty="0" smtClean="0">
                        <a:solidFill>
                          <a:srgbClr val="0070C0"/>
                        </a:solidFill>
                        <a:latin typeface="Cambria Math" panose="02040503050406030204" pitchFamily="18" charset="0"/>
                      </a:rPr>
                      <m:t>𝑘</m:t>
                    </m:r>
                  </m:oMath>
                </a14:m>
                <a:r>
                  <a:rPr lang="en-US" b="0" dirty="0">
                    <a:solidFill>
                      <a:srgbClr val="0070C0"/>
                    </a:solidFill>
                  </a:rPr>
                  <a:t> </a:t>
                </a:r>
                <a:r>
                  <a:rPr lang="en-US" dirty="0"/>
                  <a:t>over </a:t>
                </a:r>
                <a14:m>
                  <m:oMath xmlns:m="http://schemas.openxmlformats.org/officeDocument/2006/math">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𝑡</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d>
                  </m:oMath>
                </a14:m>
                <a:r>
                  <a:rPr lang="en-US" dirty="0"/>
                  <a:t> :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)(1−</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up>
                        <m:r>
                          <a:rPr lang="en-US" b="0" i="1" smtClean="0">
                            <a:latin typeface="Cambria Math" panose="02040503050406030204" pitchFamily="18" charset="0"/>
                          </a:rPr>
                          <m:t>𝑎𝑡𝑡</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𝑡</m:t>
                        </m:r>
                      </m:e>
                    </m:d>
                    <m:r>
                      <a:rPr lang="en-US" b="0" i="1" smtClean="0">
                        <a:latin typeface="Cambria Math" panose="02040503050406030204" pitchFamily="18" charset="0"/>
                      </a:rPr>
                      <m:t>𝛥</m:t>
                    </m:r>
                    <m:r>
                      <a:rPr lang="en-US" b="0" i="1" smtClean="0">
                        <a:latin typeface="Cambria Math" panose="02040503050406030204" pitchFamily="18" charset="0"/>
                      </a:rPr>
                      <m:t>𝑡</m:t>
                    </m:r>
                    <m:r>
                      <a:rPr lang="en-US" b="0" i="1" smtClean="0">
                        <a:latin typeface="Cambria Math" panose="02040503050406030204" pitchFamily="18" charset="0"/>
                      </a:rPr>
                      <m:t>)</m:t>
                    </m:r>
                  </m:oMath>
                </a14:m>
                <a:endParaRPr lang="en-US" i="1" dirty="0"/>
              </a:p>
              <a:p>
                <a:r>
                  <a:rPr lang="en-US" i="1" dirty="0"/>
                  <a: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𝑄</m:t>
                            </m:r>
                          </m:e>
                        </m:acc>
                      </m:e>
                      <m:sub>
                        <m:r>
                          <a:rPr lang="en-US" b="0" i="1" dirty="0" smtClean="0">
                            <a:latin typeface="Cambria Math" panose="02040503050406030204" pitchFamily="18" charset="0"/>
                          </a:rPr>
                          <m:t>𝑖𝑘</m:t>
                        </m:r>
                      </m:sub>
                    </m:sSub>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𝑡</m:t>
                        </m:r>
                      </m:e>
                    </m:d>
                    <m:r>
                      <a:rPr lang="en-US" b="0" i="1" dirty="0"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up>
                        <m:r>
                          <a:rPr lang="en-US" b="0" i="1" smtClean="0">
                            <a:latin typeface="Cambria Math" panose="02040503050406030204" pitchFamily="18" charset="0"/>
                          </a:rPr>
                          <m:t>𝑎𝑡𝑡</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r>
                          <a:rPr lang="en-US" b="0" i="1" smtClean="0">
                            <a:latin typeface="Cambria Math" panose="02040503050406030204" pitchFamily="18" charset="0"/>
                          </a:rPr>
                          <m:t>𝑡</m:t>
                        </m:r>
                      </m:e>
                    </m:d>
                  </m:oMath>
                </a14:m>
                <a:r>
                  <a:rPr lang="en-US" dirty="0"/>
                  <a:t>    </a:t>
                </a:r>
                <a14:m>
                  <m:oMath xmlns:m="http://schemas.openxmlformats.org/officeDocument/2006/math">
                    <m:r>
                      <a:rPr lang="en-US" i="1" dirty="0" smtClean="0">
                        <a:latin typeface="Cambria Math" panose="02040503050406030204" pitchFamily="18" charset="0"/>
                      </a:rPr>
                      <m:t>⇔</m:t>
                    </m:r>
                  </m:oMath>
                </a14:m>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𝑄</m:t>
                        </m:r>
                      </m:e>
                      <m:sub>
                        <m:r>
                          <a:rPr lang="en-US" b="0" i="1" smtClean="0">
                            <a:latin typeface="Cambria Math" panose="02040503050406030204" pitchFamily="18" charset="0"/>
                          </a:rPr>
                          <m:t>𝑖𝑘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nary>
                          <m:naryPr>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0</m:t>
                            </m:r>
                          </m:sub>
                          <m:sup>
                            <m:r>
                              <a:rPr lang="en-US" b="0" i="1" smtClean="0">
                                <a:latin typeface="Cambria Math" panose="02040503050406030204" pitchFamily="18" charset="0"/>
                              </a:rPr>
                              <m:t>𝑡</m:t>
                            </m:r>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up>
                                <m:r>
                                  <a:rPr lang="en-US" b="0" i="1" smtClean="0">
                                    <a:latin typeface="Cambria Math" panose="02040503050406030204" pitchFamily="18" charset="0"/>
                                  </a:rPr>
                                  <m:t>𝑎𝑡𝑡</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𝜏</m:t>
                                    </m:r>
                                  </m:e>
                                </m:d>
                                <m:r>
                                  <a:rPr lang="en-US" b="0" i="1" smtClean="0">
                                    <a:latin typeface="Cambria Math" panose="02040503050406030204" pitchFamily="18" charset="0"/>
                                  </a:rPr>
                                  <m:t>,</m:t>
                                </m:r>
                                <m:r>
                                  <a:rPr lang="en-US" b="0" i="1" smtClean="0">
                                    <a:latin typeface="Cambria Math" panose="02040503050406030204" pitchFamily="18" charset="0"/>
                                  </a:rPr>
                                  <m:t>𝜏</m:t>
                                </m:r>
                              </m:e>
                            </m:d>
                            <m:r>
                              <a:rPr lang="en-US" b="0" i="1" smtClean="0">
                                <a:latin typeface="Cambria Math" panose="02040503050406030204" pitchFamily="18" charset="0"/>
                              </a:rPr>
                              <m:t>𝑑</m:t>
                            </m:r>
                            <m:r>
                              <a:rPr lang="en-US" b="0" i="1" smtClean="0">
                                <a:latin typeface="Cambria Math" panose="02040503050406030204" pitchFamily="18" charset="0"/>
                              </a:rPr>
                              <m:t>𝜏</m:t>
                            </m:r>
                          </m:e>
                        </m:nary>
                      </m:sup>
                    </m:sSup>
                  </m:oMath>
                </a14:m>
                <a:r>
                  <a:rPr lang="en-US" dirty="0"/>
                  <a:t>.</a:t>
                </a:r>
              </a:p>
            </p:txBody>
          </p:sp>
        </mc:Choice>
        <mc:Fallback xmlns:p15="http://schemas.microsoft.com/office/powerpoint/2012/main" xmlns:p14="http://schemas.microsoft.com/office/powerpoint/2010/main" xmlns="">
          <p:sp>
            <p:nvSpPr>
              <p:cNvPr id="3" name="TextBox 39"/>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DyOmDcEbSVFgGkk/86g+CA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g////k/7//wAAAADa7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AAAAAFQGAABURwAArAwAABAAAAAmAAAACAAAAP//////////"/>
                  </a:ext>
                </a:extLst>
              </p:cNvSpPr>
              <p:nvPr/>
            </p:nvSpPr>
            <p:spPr>
              <a:xfrm>
                <a:off x="0" y="1028700"/>
                <a:ext cx="11595100" cy="1031240"/>
              </a:xfrm>
              <a:prstGeom prst="rect">
                <a:avLst/>
              </a:prstGeom>
              <a:blipFill>
                <a:blip r:embed="rId3"/>
                <a:srcRect/>
                <a:stretch>
                  <a:fillRect l="-320" t="-3650" r="0" b="-43900"/>
                </a:stretch>
              </a:blipFill>
              <a:ln>
                <a:noFill/>
              </a:ln>
              <a:effectLst/>
            </p:spPr>
          </p:sp>
        </mc:Fallback>
      </mc:AlternateContent>
      <p:sp>
        <p:nvSpPr>
          <p:cNvPr id="4" name="슬라이드 번호 개체 틀 2"/>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vRm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E07A-34D2-EA16-9C07-C243AE496A97}" type="slidenum">
              <a:rPr/>
              <a:t>57</a:t>
            </a:fld>
            <a:endParaRPr/>
          </a:p>
        </p:txBody>
      </p:sp>
      <mc:AlternateContent xmlns:mc="http://schemas.openxmlformats.org/markup-compatibility/2006" xmlns:a14="http://schemas.microsoft.com/office/drawing/2010/main">
        <mc:Choice Requires="a14">
          <p:sp>
            <p:nvSpPr>
              <p:cNvPr id="5" name="TextBox 3"/>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O////kv///wAAAAAY+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AAAAAKgNAAAcPgAArBsAABAAAAAmAAAACAAAAP//////////"/>
                  </a:ext>
                </a:extLst>
              </p:cNvSpPr>
              <p:nvPr/>
            </p:nvSpPr>
            <p:spPr>
              <a:xfrm>
                <a:off x="0" y="2219960"/>
                <a:ext cx="10096500" cy="227838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2000" dirty="0">
                    <a:solidFill>
                      <a:schemeClr val="accent5">
                        <a:lumMod val="75000"/>
                      </a:schemeClr>
                    </a:solidFill>
                  </a:rPr>
                  <a:t>(N player model)</a:t>
                </a:r>
                <a:r>
                  <a:rPr lang="en-US" sz="2000" dirty="0">
                    <a:solidFill>
                      <a:schemeClr val="accent6">
                        <a:lumMod val="75000"/>
                      </a:schemeClr>
                    </a:solidFill>
                  </a:rPr>
                  <a:t> </a:t>
                </a:r>
                <a:r>
                  <a:rPr lang="en-US" sz="2000" dirty="0"/>
                  <a:t>Survival probability of </a:t>
                </a:r>
                <a:r>
                  <a:rPr lang="en-US" sz="2000" dirty="0">
                    <a:solidFill>
                      <a:srgbClr val="FF0000"/>
                    </a:solidFill>
                  </a:rPr>
                  <a:t>N a</a:t>
                </a:r>
                <a:r>
                  <a:rPr lang="en-US" sz="2000" b="0" dirty="0">
                    <a:solidFill>
                      <a:srgbClr val="FF0000"/>
                    </a:solidFill>
                  </a:rPr>
                  <a:t>ttackers </a:t>
                </a:r>
                <a:r>
                  <a:rPr lang="en-US" sz="2000" b="0" dirty="0"/>
                  <a:t>from </a:t>
                </a:r>
                <a:r>
                  <a:rPr lang="en-US" sz="2000" b="0" dirty="0">
                    <a:solidFill>
                      <a:srgbClr val="0070C0"/>
                    </a:solidFill>
                  </a:rPr>
                  <a:t>M</a:t>
                </a:r>
                <a:r>
                  <a:rPr lang="en-US" sz="2000" b="0" dirty="0"/>
                  <a:t> </a:t>
                </a:r>
                <a:r>
                  <a:rPr lang="en-US" sz="2000" b="0" dirty="0">
                    <a:solidFill>
                      <a:srgbClr val="0070C0"/>
                    </a:solidFill>
                  </a:rPr>
                  <a:t>defender </a:t>
                </a:r>
                <a:r>
                  <a:rPr lang="en-US" sz="2000" dirty="0"/>
                  <a:t>over </a:t>
                </a:r>
                <a14:m>
                  <m:oMath xmlns:m="http://schemas.openxmlformats.org/officeDocument/2006/math">
                    <m:d>
                      <m:dPr>
                        <m:begChr m:val="["/>
                        <m:endChr m:val="]"/>
                        <m:ctrlPr>
                          <a:rPr lang="en-US" sz="2000" i="1" smtClean="0">
                            <a:latin typeface="Cambria Math" panose="02040503050406030204" pitchFamily="18" charset="0"/>
                          </a:rPr>
                        </m:ctrlPr>
                      </m:dPr>
                      <m:e>
                        <m:r>
                          <a:rPr lang="en-US" sz="2000" b="0" i="1" smtClean="0">
                            <a:latin typeface="Cambria Math" panose="02040503050406030204" pitchFamily="18" charset="0"/>
                          </a:rPr>
                          <m:t>0, </m:t>
                        </m:r>
                        <m:r>
                          <a:rPr lang="en-US" sz="2000" b="0" i="1" smtClean="0">
                            <a:latin typeface="Cambria Math" panose="02040503050406030204" pitchFamily="18" charset="0"/>
                          </a:rPr>
                          <m:t>𝑡</m:t>
                        </m:r>
                      </m:e>
                    </m:d>
                    <m:r>
                      <a:rPr lang="en-US" sz="2000" b="0" i="1" smtClean="0">
                        <a:latin typeface="Cambria Math" panose="02040503050406030204" pitchFamily="18" charset="0"/>
                      </a:rPr>
                      <m:t>:</m:t>
                    </m:r>
                  </m:oMath>
                </a14:m>
                <a:endParaRPr lang="en-US" sz="2000" i="1" dirty="0"/>
              </a:p>
              <a:p>
                <a:pPr marL="285750" indent="-285750">
                  <a:buFont typeface="Wingdings" panose="05000000000000000000" pitchFamily="2" charset="2"/>
                  <a:buChar char="Ø"/>
                </a:pPr>
                <a:endParaRPr lang="en-US" i="1" dirty="0"/>
              </a:p>
              <a:p>
                <a:r>
                  <a:rPr lang="en-US" sz="2000" b="0" dirty="0"/>
                  <a:t>                      </a:t>
                </a:r>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𝑄</m:t>
                        </m:r>
                      </m:e>
                    </m:acc>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i="1">
                        <a:latin typeface="Cambria Math" panose="02040503050406030204" pitchFamily="18" charset="0"/>
                      </a:rPr>
                      <m:t>=</m:t>
                    </m:r>
                    <m:r>
                      <a:rPr lang="en-US" sz="2000" i="1" dirty="0">
                        <a:latin typeface="Cambria Math" panose="02040503050406030204" pitchFamily="18" charset="0"/>
                      </a:rPr>
                      <m:t>−</m:t>
                    </m:r>
                    <m:r>
                      <a:rPr lang="en-US" sz="2000" i="1">
                        <a:latin typeface="Cambria Math" panose="02040503050406030204" pitchFamily="18" charset="0"/>
                      </a:rPr>
                      <m:t>𝑄</m:t>
                    </m:r>
                    <m:d>
                      <m:dPr>
                        <m:ctrlPr>
                          <a:rPr lang="en-US" sz="2000" i="1">
                            <a:latin typeface="Cambria Math" panose="02040503050406030204" pitchFamily="18" charset="0"/>
                          </a:rPr>
                        </m:ctrlPr>
                      </m:dPr>
                      <m:e>
                        <m:r>
                          <a:rPr lang="en-US" sz="2000" i="1">
                            <a:latin typeface="Cambria Math" panose="02040503050406030204" pitchFamily="18" charset="0"/>
                          </a:rPr>
                          <m:t>𝑡</m:t>
                        </m:r>
                      </m:e>
                    </m:d>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𝑎𝑡𝑡</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𝑝</m:t>
                            </m:r>
                          </m:sub>
                        </m:sSub>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𝑀</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𝑗</m:t>
                                        </m:r>
                                      </m:sub>
                                    </m:sSub>
                                    <m:d>
                                      <m:dPr>
                                        <m:ctrlPr>
                                          <a:rPr lang="en-US" sz="2000" i="1">
                                            <a:latin typeface="Cambria Math" panose="02040503050406030204" pitchFamily="18" charset="0"/>
                                          </a:rPr>
                                        </m:ctrlPr>
                                      </m:dPr>
                                      <m:e>
                                        <m:r>
                                          <a:rPr lang="en-US" sz="2000" i="1">
                                            <a:latin typeface="Cambria Math" panose="02040503050406030204" pitchFamily="18" charset="0"/>
                                          </a:rPr>
                                          <m:t>𝜏</m:t>
                                        </m:r>
                                      </m:e>
                                    </m:d>
                                  </m:sub>
                                </m:sSub>
                              </m:e>
                            </m:nary>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𝑘</m:t>
                                    </m:r>
                                  </m:sub>
                                </m:sSub>
                                <m:d>
                                  <m:dPr>
                                    <m:ctrlPr>
                                      <a:rPr lang="en-US" sz="2000" i="1">
                                        <a:latin typeface="Cambria Math" panose="02040503050406030204" pitchFamily="18" charset="0"/>
                                      </a:rPr>
                                    </m:ctrlPr>
                                  </m:dPr>
                                  <m:e>
                                    <m:r>
                                      <a:rPr lang="en-US" sz="2000" b="0" i="1" smtClean="0">
                                        <a:latin typeface="Cambria Math" panose="02040503050406030204" pitchFamily="18" charset="0"/>
                                      </a:rPr>
                                      <m:t>𝑡</m:t>
                                    </m:r>
                                  </m:e>
                                </m:d>
                              </m:e>
                            </m:d>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𝑁</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d>
                                      <m:dPr>
                                        <m:ctrlPr>
                                          <a:rPr lang="en-US" sz="2000" i="1">
                                            <a:latin typeface="Cambria Math" panose="02040503050406030204" pitchFamily="18" charset="0"/>
                                          </a:rPr>
                                        </m:ctrlPr>
                                      </m:dPr>
                                      <m:e>
                                        <m:r>
                                          <a:rPr lang="en-US" sz="2000" i="1">
                                            <a:latin typeface="Cambria Math" panose="02040503050406030204" pitchFamily="18" charset="0"/>
                                          </a:rPr>
                                          <m:t>𝜏</m:t>
                                        </m:r>
                                      </m:e>
                                    </m:d>
                                  </m:sub>
                                </m:sSub>
                              </m:e>
                            </m:nary>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b="0" i="1" smtClean="0">
                                        <a:latin typeface="Cambria Math" panose="02040503050406030204" pitchFamily="18" charset="0"/>
                                      </a:rPr>
                                      <m:t>𝑡</m:t>
                                    </m:r>
                                  </m:e>
                                </m:d>
                              </m:e>
                            </m:d>
                          </m:e>
                        </m:d>
                      </m:e>
                    </m:d>
                  </m:oMath>
                </a14:m>
                <a:endParaRPr lang="en-US" sz="2000" dirty="0"/>
              </a:p>
              <a:p>
                <a:endParaRPr lang="en-US" sz="2000" dirty="0"/>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        </m:t>
                      </m:r>
                      <m:r>
                        <a:rPr lang="en-US" sz="2000" i="1" smtClean="0">
                          <a:latin typeface="Cambria Math" panose="02040503050406030204" pitchFamily="18" charset="0"/>
                        </a:rPr>
                        <m:t>𝑄</m:t>
                      </m:r>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b="0" i="1" smtClean="0">
                          <a:latin typeface="Cambria Math" panose="02040503050406030204" pitchFamily="18" charset="0"/>
                        </a:rPr>
                        <m:t>=</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𝑒</m:t>
                          </m:r>
                        </m:e>
                        <m:sup>
                          <m:r>
                            <a:rPr lang="en-US" sz="2000" b="0" i="1" smtClean="0">
                              <a:latin typeface="Cambria Math" panose="02040503050406030204" pitchFamily="18" charset="0"/>
                            </a:rPr>
                            <m:t>−</m:t>
                          </m:r>
                          <m:nary>
                            <m:naryPr>
                              <m:ctrlPr>
                                <a:rPr lang="en-US" sz="2000" b="0" i="1" smtClean="0">
                                  <a:latin typeface="Cambria Math" panose="02040503050406030204" pitchFamily="18" charset="0"/>
                                </a:rPr>
                              </m:ctrlPr>
                            </m:naryPr>
                            <m:sub>
                              <m:r>
                                <m:rPr>
                                  <m:brk m:alnAt="23"/>
                                </m:rPr>
                                <a:rPr lang="en-US" sz="2000" b="0" i="1" smtClean="0">
                                  <a:latin typeface="Cambria Math" panose="02040503050406030204" pitchFamily="18" charset="0"/>
                                </a:rPr>
                                <m:t>0</m:t>
                              </m:r>
                            </m:sub>
                            <m:sup>
                              <m:r>
                                <a:rPr lang="en-US" sz="2000" b="0" i="1" smtClean="0">
                                  <a:latin typeface="Cambria Math" panose="02040503050406030204" pitchFamily="18" charset="0"/>
                                </a:rPr>
                                <m:t>𝑡</m:t>
                              </m:r>
                            </m:sup>
                            <m:e>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r>
                                    <a:rPr lang="en-US" sz="2000" i="1">
                                      <a:latin typeface="Cambria Math" panose="02040503050406030204" pitchFamily="18" charset="0"/>
                                    </a:rPr>
                                    <m:t>𝑖𝑘</m:t>
                                  </m:r>
                                </m:sub>
                                <m:sup>
                                  <m:r>
                                    <a:rPr lang="en-US" sz="2000" i="1">
                                      <a:latin typeface="Cambria Math" panose="02040503050406030204" pitchFamily="18" charset="0"/>
                                    </a:rPr>
                                    <m:t>𝑎𝑡𝑡</m:t>
                                  </m:r>
                                </m:sup>
                              </m:sSubSup>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𝑝</m:t>
                                      </m:r>
                                    </m:sub>
                                  </m:sSub>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𝑀</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𝑗</m:t>
                                                  </m:r>
                                                </m:sub>
                                              </m:sSub>
                                              <m:d>
                                                <m:dPr>
                                                  <m:ctrlPr>
                                                    <a:rPr lang="en-US" sz="2000" i="1">
                                                      <a:latin typeface="Cambria Math" panose="02040503050406030204" pitchFamily="18" charset="0"/>
                                                    </a:rPr>
                                                  </m:ctrlPr>
                                                </m:dPr>
                                                <m:e>
                                                  <m:r>
                                                    <a:rPr lang="en-US" sz="2000" i="1">
                                                      <a:latin typeface="Cambria Math" panose="02040503050406030204" pitchFamily="18" charset="0"/>
                                                    </a:rPr>
                                                    <m:t>𝜏</m:t>
                                                  </m:r>
                                                </m:e>
                                              </m:d>
                                            </m:sub>
                                          </m:sSub>
                                        </m:e>
                                      </m:nary>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𝑘</m:t>
                                              </m:r>
                                            </m:sub>
                                          </m:sSub>
                                          <m:d>
                                            <m:dPr>
                                              <m:ctrlPr>
                                                <a:rPr lang="en-US" sz="2000" i="1">
                                                  <a:latin typeface="Cambria Math" panose="02040503050406030204" pitchFamily="18" charset="0"/>
                                                </a:rPr>
                                              </m:ctrlPr>
                                            </m:dPr>
                                            <m:e>
                                              <m:r>
                                                <a:rPr lang="en-US" sz="2000" i="1">
                                                  <a:latin typeface="Cambria Math" panose="02040503050406030204" pitchFamily="18" charset="0"/>
                                                </a:rPr>
                                                <m:t>𝜏</m:t>
                                              </m:r>
                                            </m:e>
                                          </m:d>
                                        </m:e>
                                      </m:d>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𝑁</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d>
                                                <m:dPr>
                                                  <m:ctrlPr>
                                                    <a:rPr lang="en-US" sz="2000" i="1">
                                                      <a:latin typeface="Cambria Math" panose="02040503050406030204" pitchFamily="18" charset="0"/>
                                                    </a:rPr>
                                                  </m:ctrlPr>
                                                </m:dPr>
                                                <m:e>
                                                  <m:r>
                                                    <a:rPr lang="en-US" sz="2000" i="1">
                                                      <a:latin typeface="Cambria Math" panose="02040503050406030204" pitchFamily="18" charset="0"/>
                                                    </a:rPr>
                                                    <m:t>𝜏</m:t>
                                                  </m:r>
                                                </m:e>
                                              </m:d>
                                            </m:sub>
                                          </m:sSub>
                                        </m:e>
                                      </m:nary>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𝜏</m:t>
                                          </m:r>
                                        </m:e>
                                      </m:d>
                                      <m:r>
                                        <a:rPr lang="en-US" sz="2000" i="1">
                                          <a:latin typeface="Cambria Math" panose="02040503050406030204" pitchFamily="18" charset="0"/>
                                        </a:rPr>
                                        <m:t>)</m:t>
                                      </m:r>
                                    </m:e>
                                  </m:d>
                                </m:e>
                              </m:d>
                              <m:r>
                                <a:rPr lang="en-US" sz="2000" b="0" i="1" smtClean="0">
                                  <a:latin typeface="Cambria Math" panose="02040503050406030204" pitchFamily="18" charset="0"/>
                                </a:rPr>
                                <m:t>𝑑</m:t>
                              </m:r>
                              <m:r>
                                <a:rPr lang="en-US" sz="2000" i="1">
                                  <a:latin typeface="Cambria Math" panose="02040503050406030204" pitchFamily="18" charset="0"/>
                                </a:rPr>
                                <m:t>𝜏</m:t>
                              </m:r>
                            </m:e>
                          </m:nary>
                        </m:sup>
                      </m:sSup>
                    </m:oMath>
                  </m:oMathPara>
                </a14:m>
                <a:endParaRPr lang="en-US" sz="2000" dirty="0"/>
              </a:p>
            </p:txBody>
          </p:sp>
        </mc:Choice>
        <mc:Fallback xmlns:p15="http://schemas.microsoft.com/office/powerpoint/2012/main" xmlns:p14="http://schemas.microsoft.com/office/powerpoint/2010/main" xmlns="">
          <p:sp>
            <p:nvSpPr>
              <p:cNvPr id="5" name="TextBox 3"/>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Np9fXf5u2FNvEiErJciUc4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O////kv///wAAAAAY+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AAAAAKgNAAAcPgAArBsAABAAAAAmAAAACAAAAP//////////"/>
                  </a:ext>
                </a:extLst>
              </p:cNvSpPr>
              <p:nvPr/>
            </p:nvSpPr>
            <p:spPr>
              <a:xfrm>
                <a:off x="0" y="2219960"/>
                <a:ext cx="10096500" cy="2278380"/>
              </a:xfrm>
              <a:prstGeom prst="rect">
                <a:avLst/>
              </a:prstGeom>
              <a:blipFill>
                <a:blip r:embed="rId4"/>
                <a:srcRect/>
                <a:stretch>
                  <a:fillRect l="-500" t="-1100" r="0" b="-17680"/>
                </a:stretch>
              </a:blipFill>
              <a:ln>
                <a:noFill/>
              </a:ln>
              <a:effectLst/>
            </p:spPr>
          </p:sp>
        </mc:Fallback>
      </mc:AlternateContent>
      <mc:AlternateContent xmlns:mc="http://schemas.openxmlformats.org/markup-compatibility/2006" xmlns:a14="http://schemas.microsoft.com/office/drawing/2010/main">
        <mc:Choice Requires="a14">
          <p:sp>
            <p:nvSpPr>
              <p:cNvPr id="6" name="TextBox 4"/>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K////bP///wAAAACx8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AAAAAIQdAABURwAA9CcAABAAAAAmAAAACAAAAP//////////"/>
                  </a:ext>
                </a:extLst>
              </p:cNvSpPr>
              <p:nvPr/>
            </p:nvSpPr>
            <p:spPr>
              <a:xfrm>
                <a:off x="0" y="4798060"/>
                <a:ext cx="11595100" cy="169672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dirty="0">
                    <a:solidFill>
                      <a:schemeClr val="accent5">
                        <a:lumMod val="75000"/>
                      </a:schemeClr>
                    </a:solidFill>
                  </a:rPr>
                  <a:t>(</a:t>
                </a:r>
                <a:r>
                  <a:rPr lang="en-US" sz="2000" dirty="0">
                    <a:solidFill>
                      <a:schemeClr val="accent5">
                        <a:lumMod val="75000"/>
                      </a:schemeClr>
                    </a:solidFill>
                  </a:rPr>
                  <a:t>MFG model) </a:t>
                </a:r>
                <a:r>
                  <a:rPr lang="en-US" sz="2000" dirty="0"/>
                  <a:t>Survival probability of  population of </a:t>
                </a:r>
                <a:r>
                  <a:rPr lang="en-US" sz="2000" dirty="0">
                    <a:solidFill>
                      <a:srgbClr val="FF0000"/>
                    </a:solidFill>
                  </a:rPr>
                  <a:t>attackers </a:t>
                </a:r>
                <a:r>
                  <a:rPr lang="en-US" sz="2000" dirty="0"/>
                  <a:t>from  the population of </a:t>
                </a:r>
                <a:r>
                  <a:rPr lang="en-US" sz="2000" dirty="0">
                    <a:solidFill>
                      <a:srgbClr val="0070C0"/>
                    </a:solidFill>
                  </a:rPr>
                  <a:t>defenders</a:t>
                </a:r>
                <a14:m>
                  <m:oMath xmlns:m="http://schemas.openxmlformats.org/officeDocument/2006/math">
                    <m:r>
                      <a:rPr lang="en-US" sz="2000" i="1">
                        <a:latin typeface="Cambria Math" panose="02040503050406030204" pitchFamily="18" charset="0"/>
                      </a:rPr>
                      <m:t> </m:t>
                    </m:r>
                  </m:oMath>
                </a14:m>
                <a:r>
                  <a:rPr lang="en-US" sz="2000" dirty="0"/>
                  <a:t>over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0, </m:t>
                        </m:r>
                        <m:r>
                          <a:rPr lang="en-US" sz="2000" i="1">
                            <a:latin typeface="Cambria Math" panose="02040503050406030204" pitchFamily="18" charset="0"/>
                          </a:rPr>
                          <m:t>𝑡</m:t>
                        </m:r>
                      </m:e>
                    </m:d>
                    <m:r>
                      <a:rPr lang="en-US" sz="2000" b="0" i="0" smtClean="0">
                        <a:latin typeface="Cambria Math" panose="02040503050406030204" pitchFamily="18" charset="0"/>
                      </a:rPr>
                      <m:t> </m:t>
                    </m:r>
                  </m:oMath>
                </a14:m>
                <a:r>
                  <a:rPr lang="en-US" sz="2000" dirty="0"/>
                  <a:t>:</a:t>
                </a:r>
                <a14:m>
                  <m:oMath xmlns:m="http://schemas.openxmlformats.org/officeDocument/2006/math">
                    <m:r>
                      <a:rPr lang="en-US" sz="2000" i="1">
                        <a:latin typeface="Cambria Math" panose="02040503050406030204" pitchFamily="18" charset="0"/>
                      </a:rPr>
                      <m:t>𝑄</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r>
                          <a:rPr lang="en-US" sz="2000" b="0" i="1" smtClean="0">
                            <a:latin typeface="Cambria Math" panose="02040503050406030204" pitchFamily="18" charset="0"/>
                          </a:rPr>
                          <m:t>+</m:t>
                        </m:r>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𝑡</m:t>
                        </m:r>
                      </m:e>
                    </m:d>
                    <m:r>
                      <a:rPr lang="en-US" sz="2000" b="0" i="1" smtClean="0">
                        <a:latin typeface="Cambria Math" panose="02040503050406030204" pitchFamily="18" charset="0"/>
                      </a:rPr>
                      <m:t>=</m:t>
                    </m:r>
                    <m:r>
                      <a:rPr lang="en-US" sz="2000" i="1">
                        <a:latin typeface="Cambria Math" panose="02040503050406030204" pitchFamily="18" charset="0"/>
                      </a:rPr>
                      <m:t>𝑄</m:t>
                    </m:r>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b="0" i="1" smtClean="0">
                        <a:latin typeface="Cambria Math" panose="02040503050406030204" pitchFamily="18" charset="0"/>
                      </a:rPr>
                      <m:t>(1−</m:t>
                    </m:r>
                    <m:r>
                      <a:rPr lang="en-US" sz="2000" i="1">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𝑎𝑡𝑡</m:t>
                        </m:r>
                      </m:sup>
                    </m:sSup>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𝑝</m:t>
                            </m:r>
                          </m:sub>
                        </m:sSub>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𝑚</m:t>
                            </m:r>
                            <m:d>
                              <m:dPr>
                                <m:ctrlPr>
                                  <a:rPr lang="en-US" sz="2000" i="1">
                                    <a:latin typeface="Cambria Math" panose="02040503050406030204" pitchFamily="18" charset="0"/>
                                  </a:rPr>
                                </m:ctrlPr>
                              </m:dPr>
                              <m:e>
                                <m:r>
                                  <a:rPr lang="en-US" sz="2000" i="1">
                                    <a:latin typeface="Cambria Math" panose="02040503050406030204" pitchFamily="18" charset="0"/>
                                  </a:rPr>
                                  <m:t>𝑡</m:t>
                                </m:r>
                              </m:e>
                            </m:d>
                          </m:e>
                        </m:d>
                      </m:e>
                    </m:d>
                    <m:r>
                      <a:rPr lang="en-US" sz="2000" i="1">
                        <a:latin typeface="Cambria Math" panose="02040503050406030204" pitchFamily="18" charset="0"/>
                      </a:rPr>
                      <m:t>𝛥</m:t>
                    </m:r>
                    <m:r>
                      <a:rPr lang="en-US" sz="2000" i="1">
                        <a:latin typeface="Cambria Math" panose="02040503050406030204" pitchFamily="18" charset="0"/>
                      </a:rPr>
                      <m:t>𝑡</m:t>
                    </m:r>
                    <m:r>
                      <a:rPr lang="en-US" sz="2000" b="0" i="1" smtClean="0">
                        <a:latin typeface="Cambria Math" panose="02040503050406030204" pitchFamily="18" charset="0"/>
                      </a:rPr>
                      <m:t>)</m:t>
                    </m:r>
                  </m:oMath>
                </a14:m>
                <a:endParaRPr lang="en-US" sz="2000" i="1" dirty="0"/>
              </a:p>
              <a:p>
                <a:pPr marL="285750" indent="-285750">
                  <a:buFont typeface="Wingdings" panose="05000000000000000000" pitchFamily="2" charset="2"/>
                  <a:buChar char="Ø"/>
                </a:pPr>
                <a:endParaRPr lang="en-US" i="1" dirty="0"/>
              </a:p>
              <a:p>
                <a14:m>
                  <m:oMath xmlns:m="http://schemas.openxmlformats.org/officeDocument/2006/math">
                    <m:r>
                      <a:rPr lang="en-US" sz="2400" b="0" i="1" smtClean="0">
                        <a:latin typeface="Cambria Math" panose="02040503050406030204" pitchFamily="18" charset="0"/>
                      </a:rPr>
                      <m:t>                    </m:t>
                    </m:r>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𝑄</m:t>
                        </m:r>
                      </m:e>
                    </m:acc>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r>
                      <a:rPr lang="en-US" sz="2400" b="0" i="1" dirty="0" smtClean="0">
                        <a:latin typeface="Cambria Math" panose="02040503050406030204" pitchFamily="18" charset="0"/>
                      </a:rPr>
                      <m:t>−</m:t>
                    </m:r>
                    <m:r>
                      <a:rPr lang="en-US" sz="2400" i="1">
                        <a:latin typeface="Cambria Math" panose="02040503050406030204" pitchFamily="18" charset="0"/>
                      </a:rPr>
                      <m:t>𝑄</m:t>
                    </m:r>
                    <m:d>
                      <m:dPr>
                        <m:ctrlPr>
                          <a:rPr lang="en-US" sz="2400" i="1">
                            <a:latin typeface="Cambria Math" panose="02040503050406030204" pitchFamily="18" charset="0"/>
                          </a:rPr>
                        </m:ctrlPr>
                      </m:dPr>
                      <m:e>
                        <m:r>
                          <a:rPr lang="en-US" sz="2400" i="1">
                            <a:latin typeface="Cambria Math" panose="02040503050406030204" pitchFamily="18" charset="0"/>
                          </a:rPr>
                          <m:t>𝑡</m:t>
                        </m:r>
                      </m:e>
                    </m:d>
                    <m:sSup>
                      <m:sSupPr>
                        <m:ctrlPr>
                          <a:rPr lang="en-US" sz="2400" i="1">
                            <a:latin typeface="Cambria Math" panose="02040503050406030204" pitchFamily="18" charset="0"/>
                          </a:rPr>
                        </m:ctrlPr>
                      </m:sSupPr>
                      <m:e>
                        <m:r>
                          <a:rPr lang="en-US" sz="2400" i="1">
                            <a:latin typeface="Cambria Math" panose="02040503050406030204" pitchFamily="18" charset="0"/>
                          </a:rPr>
                          <m:t>𝑑</m:t>
                        </m:r>
                      </m:e>
                      <m:sup>
                        <m:r>
                          <a:rPr lang="en-US" sz="2400" i="1">
                            <a:latin typeface="Cambria Math" panose="02040503050406030204" pitchFamily="18" charset="0"/>
                          </a:rPr>
                          <m:t>𝑎𝑡𝑡</m:t>
                        </m:r>
                      </m:sup>
                    </m:sSup>
                    <m:d>
                      <m:dPr>
                        <m:ctrlPr>
                          <a:rPr lang="en-US" sz="2400" i="1">
                            <a:latin typeface="Cambria Math" panose="02040503050406030204" pitchFamily="18" charset="0"/>
                          </a:rPr>
                        </m:ctrlPr>
                      </m:d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𝑝</m:t>
                            </m:r>
                          </m:sub>
                        </m:sSub>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𝜇</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𝑡</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𝑚</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e>
                    </m:d>
                    <m:r>
                      <a:rPr lang="en-US" sz="2400" i="1" dirty="0" smtClean="0">
                        <a:latin typeface="Cambria Math" panose="02040503050406030204" pitchFamily="18" charset="0"/>
                      </a:rPr>
                      <m:t>⇔</m:t>
                    </m:r>
                    <m:r>
                      <a:rPr lang="en-US" sz="2400" i="1">
                        <a:latin typeface="Cambria Math" panose="02040503050406030204" pitchFamily="18" charset="0"/>
                      </a:rPr>
                      <m:t>𝑄</m:t>
                    </m:r>
                    <m:d>
                      <m:dPr>
                        <m:ctrlPr>
                          <a:rPr lang="en-US" sz="2400" i="1">
                            <a:latin typeface="Cambria Math" panose="02040503050406030204" pitchFamily="18" charset="0"/>
                          </a:rPr>
                        </m:ctrlPr>
                      </m:dPr>
                      <m:e>
                        <m:r>
                          <a:rPr lang="en-US" sz="2400" i="1">
                            <a:latin typeface="Cambria Math" panose="02040503050406030204" pitchFamily="18" charset="0"/>
                          </a:rPr>
                          <m:t>𝑡</m:t>
                        </m:r>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nary>
                          <m:naryPr>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0</m:t>
                            </m:r>
                          </m:sub>
                          <m:sup>
                            <m:r>
                              <a:rPr lang="en-US" sz="2400" b="0" i="1" smtClean="0">
                                <a:latin typeface="Cambria Math" panose="02040503050406030204" pitchFamily="18" charset="0"/>
                              </a:rPr>
                              <m:t>𝑡</m:t>
                            </m:r>
                          </m:sup>
                          <m:e>
                            <m:sSup>
                              <m:sSupPr>
                                <m:ctrlPr>
                                  <a:rPr lang="en-US" sz="2400" i="1">
                                    <a:latin typeface="Cambria Math" panose="02040503050406030204" pitchFamily="18" charset="0"/>
                                  </a:rPr>
                                </m:ctrlPr>
                              </m:sSupPr>
                              <m:e>
                                <m:r>
                                  <a:rPr lang="en-US" sz="2400" i="1">
                                    <a:latin typeface="Cambria Math" panose="02040503050406030204" pitchFamily="18" charset="0"/>
                                  </a:rPr>
                                  <m:t>𝑑</m:t>
                                </m:r>
                              </m:e>
                              <m:sup>
                                <m:r>
                                  <a:rPr lang="en-US" sz="2400" i="1">
                                    <a:latin typeface="Cambria Math" panose="02040503050406030204" pitchFamily="18" charset="0"/>
                                  </a:rPr>
                                  <m:t>𝑎𝑡𝑡</m:t>
                                </m:r>
                              </m:sup>
                            </m:sSup>
                            <m:d>
                              <m:dPr>
                                <m:ctrlPr>
                                  <a:rPr lang="en-US" sz="240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𝑊</m:t>
                                    </m:r>
                                  </m:e>
                                  <m:sub>
                                    <m:r>
                                      <a:rPr lang="en-US" sz="2400" i="1">
                                        <a:latin typeface="Cambria Math" panose="02040503050406030204" pitchFamily="18" charset="0"/>
                                      </a:rPr>
                                      <m:t>𝑝</m:t>
                                    </m:r>
                                  </m:sub>
                                </m:sSub>
                                <m:d>
                                  <m:dPr>
                                    <m:ctrlPr>
                                      <a:rPr lang="en-US" sz="2400" i="1">
                                        <a:latin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𝜇</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𝜏</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rPr>
                                      <m:t>𝑚</m:t>
                                    </m:r>
                                    <m:d>
                                      <m:dPr>
                                        <m:ctrlPr>
                                          <a:rPr lang="en-US" sz="2400" i="1">
                                            <a:latin typeface="Cambria Math" panose="02040503050406030204" pitchFamily="18" charset="0"/>
                                          </a:rPr>
                                        </m:ctrlPr>
                                      </m:dPr>
                                      <m:e>
                                        <m:r>
                                          <a:rPr lang="en-US" sz="2400" i="1">
                                            <a:latin typeface="Cambria Math" panose="02040503050406030204" pitchFamily="18" charset="0"/>
                                          </a:rPr>
                                          <m:t>𝜏</m:t>
                                        </m:r>
                                      </m:e>
                                    </m:d>
                                  </m:e>
                                </m:d>
                              </m:e>
                            </m:d>
                            <m:r>
                              <a:rPr lang="en-US" sz="2400" b="0" i="1" smtClean="0">
                                <a:latin typeface="Cambria Math" panose="02040503050406030204" pitchFamily="18" charset="0"/>
                              </a:rPr>
                              <m:t>𝑑</m:t>
                            </m:r>
                            <m:r>
                              <a:rPr lang="en-US" sz="2400" b="0" i="1" smtClean="0">
                                <a:latin typeface="Cambria Math" panose="02040503050406030204" pitchFamily="18" charset="0"/>
                              </a:rPr>
                              <m:t>𝜏</m:t>
                            </m:r>
                          </m:e>
                        </m:nary>
                      </m:sup>
                    </m:sSup>
                  </m:oMath>
                </a14:m>
                <a:r>
                  <a:rPr lang="en-US" sz="2400" dirty="0"/>
                  <a:t>.</a:t>
                </a:r>
              </a:p>
            </p:txBody>
          </p:sp>
        </mc:Choice>
        <mc:Fallback xmlns:p15="http://schemas.microsoft.com/office/powerpoint/2012/main" xmlns:p14="http://schemas.microsoft.com/office/powerpoint/2010/main" xmlns="">
          <p:sp>
            <p:nvSpPr>
              <p:cNvPr id="6" name="TextBox 4"/>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MFrtKamW0pCm8CPGg2FBKI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K////bP///wAAAACx8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AAAAAIQdAABURwAA9CcAABAAAAAmAAAACAAAAP//////////"/>
                  </a:ext>
                </a:extLst>
              </p:cNvSpPr>
              <p:nvPr/>
            </p:nvSpPr>
            <p:spPr>
              <a:xfrm>
                <a:off x="0" y="4798060"/>
                <a:ext cx="11595100" cy="1696720"/>
              </a:xfrm>
              <a:prstGeom prst="rect">
                <a:avLst/>
              </a:prstGeom>
              <a:blipFill>
                <a:blip r:embed="rId5"/>
                <a:srcRect/>
                <a:stretch>
                  <a:fillRect l="-540" t="-1480" r="0" b="-34070"/>
                </a:stretch>
              </a:blipFill>
              <a:ln>
                <a:noFill/>
              </a:ln>
              <a:effectLst/>
            </p:spPr>
          </p:sp>
        </mc:Fallback>
      </mc:AlternateContent>
      <p:cxnSp>
        <p:nvCxnSpPr>
          <p:cNvPr id="8" name="Straight Connector 7">
            <a:extLst>
              <a:ext uri="{FF2B5EF4-FFF2-40B4-BE49-F238E27FC236}">
                <a16:creationId xmlns:a16="http://schemas.microsoft.com/office/drawing/2014/main" id="{E5846EE4-D102-CE63-A16E-424A73795BB2}"/>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Mn///8ASwAAdwUAABAgAAAmAAAACAAAAP//////////"/>
              </a:ext>
            </a:extLst>
          </p:cNvSpPr>
          <p:nvPr/>
        </p:nvSpPr>
        <p:spPr>
          <a:xfrm>
            <a:off x="0" y="-34925"/>
            <a:ext cx="1219200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High Value Unit</a:t>
            </a:r>
          </a:p>
        </p:txBody>
      </p:sp>
      <p:sp>
        <p:nvSpPr>
          <p:cNvPr id="3" name="TextBox 1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nwEAAPkGAAAUDwAAPgkAABAgAAAmAAAACAAAAP//////////"/>
              </a:ext>
            </a:extLst>
          </p:cNvSpPr>
          <p:nvPr/>
        </p:nvSpPr>
        <p:spPr>
          <a:xfrm>
            <a:off x="263525" y="1133475"/>
            <a:ext cx="2187575" cy="368935"/>
          </a:xfrm>
          <a:prstGeom prst="rect">
            <a:avLst/>
          </a:prstGeom>
          <a:noFill/>
          <a:ln>
            <a:noFill/>
          </a:ln>
          <a:effectLst/>
        </p:spPr>
        <p:txBody>
          <a:bodyPr vert="horz" wrap="square" lIns="91440" tIns="45720" rIns="91440" bIns="45720" numCol="1" spcCol="215900" anchor="t"/>
          <a:lstStyle/>
          <a:p>
            <a:pPr marL="285750" indent="-285750">
              <a:buFont typeface="Wingdings" charset="2"/>
              <a:buChar char="Ø"/>
              <a:defRPr lang="en-us"/>
            </a:pPr>
            <a:r>
              <a:rPr lang="en-us" cap="none">
                <a:solidFill>
                  <a:srgbClr val="548235"/>
                </a:solidFill>
              </a:rPr>
              <a:t>(Original model)</a:t>
            </a:r>
          </a:p>
        </p:txBody>
      </p:sp>
      <mc:AlternateContent xmlns:mc="http://schemas.openxmlformats.org/markup-compatibility/2006" xmlns:a14="http://schemas.microsoft.com/office/drawing/2010/main">
        <mc:Choice Requires="a14">
          <p:sp>
            <p:nvSpPr>
              <p:cNvPr id="4" name="TextBox 9"/>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N////run//wAAAACQ7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VQ4AACsHAAAASwAAcAsAABAAAAAmAAAACAAAAP//////////"/>
                  </a:ext>
                </a:extLst>
              </p:cNvSpPr>
              <p:nvPr/>
            </p:nvSpPr>
            <p:spPr>
              <a:xfrm>
                <a:off x="2329815" y="1165225"/>
                <a:ext cx="9862185" cy="694055"/>
              </a:xfrm>
              <a:prstGeom prst="rect">
                <a:avLst/>
              </a:prstGeom>
              <a:noFill/>
              <a:ln>
                <a:noFill/>
              </a:ln>
              <a:effectLst/>
            </p:spPr>
            <p:txBody>
              <a:bodyPr wrap="square" rtlCol="0">
                <a:spAutoFit/>
              </a:bodyPr>
              <a:lstStyle/>
              <a:p>
                <a:r>
                  <a:rPr lang="en-US" b="0" dirty="0"/>
                  <a:t>HVU survival probability: </a:t>
                </a:r>
                <a14:m>
                  <m:oMath xmlns:m="http://schemas.openxmlformats.org/officeDocument/2006/math">
                    <m:r>
                      <a:rPr lang="en-US" i="1" dirty="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nary>
                      <m:naryPr>
                        <m:chr m:val="∏"/>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i="1">
                            <a:latin typeface="Cambria Math" panose="02040503050406030204" pitchFamily="18" charset="0"/>
                          </a:rPr>
                          <m:t>𝑁</m:t>
                        </m:r>
                      </m:sup>
                      <m:e>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US" i="1" dirty="0">
                                <a:latin typeface="Cambria Math" panose="02040503050406030204" pitchFamily="18" charset="0"/>
                              </a:rPr>
                              <m:t>𝑎𝑡𝑡</m:t>
                            </m:r>
                            <m:r>
                              <a:rPr lang="en-US" i="1" dirty="0">
                                <a:latin typeface="Cambria Math" panose="02040503050406030204" pitchFamily="18" charset="0"/>
                              </a:rPr>
                              <m:t>_</m:t>
                            </m:r>
                            <m:r>
                              <a:rPr lang="en-US" i="1" dirty="0">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𝑡</m:t>
                            </m:r>
                          </m:e>
                        </m:d>
                      </m:e>
                    </m:nary>
                  </m:oMath>
                </a14:m>
                <a:r>
                  <a:rPr lang="en-US" b="0" dirty="0"/>
                  <a:t>: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𝑃</m:t>
                        </m:r>
                      </m:e>
                    </m:acc>
                    <m:d>
                      <m:dPr>
                        <m:ctrlPr>
                          <a:rPr lang="en-US" i="1" dirty="0">
                            <a:latin typeface="Cambria Math" panose="02040503050406030204" pitchFamily="18" charset="0"/>
                          </a:rPr>
                        </m:ctrlPr>
                      </m:dPr>
                      <m:e>
                        <m:r>
                          <a:rPr lang="en-US" i="1" dirty="0">
                            <a:latin typeface="Cambria Math" panose="02040503050406030204" pitchFamily="18" charset="0"/>
                          </a:rPr>
                          <m:t>𝑡</m:t>
                        </m:r>
                      </m:e>
                    </m:d>
                    <m:r>
                      <a:rPr lang="en-US" i="1" dirty="0">
                        <a:latin typeface="Cambria Math" panose="02040503050406030204" pitchFamily="18" charset="0"/>
                      </a:rPr>
                      <m:t>=−</m:t>
                    </m:r>
                    <m:r>
                      <a:rPr lang="en-US" i="1" dirty="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𝑡</m:t>
                        </m:r>
                      </m:e>
                    </m:d>
                    <m:nary>
                      <m:naryPr>
                        <m:chr m:val="∑"/>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b="0" i="1" smtClean="0">
                            <a:latin typeface="Cambria Math" panose="02040503050406030204" pitchFamily="18" charset="0"/>
                          </a:rPr>
                          <m:t>𝑁</m:t>
                        </m:r>
                      </m:sup>
                      <m:e>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𝑖</m:t>
                            </m:r>
                          </m:sub>
                          <m:sup>
                            <m:r>
                              <a:rPr lang="en-US" i="1">
                                <a:latin typeface="Cambria Math" panose="02040503050406030204" pitchFamily="18" charset="0"/>
                              </a:rPr>
                              <m:t>𝐻𝑉𝑈</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𝐻𝑉𝑈</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r>
                              <a:rPr lang="en-US" i="1">
                                <a:latin typeface="Cambria Math" panose="02040503050406030204" pitchFamily="18" charset="0"/>
                              </a:rPr>
                              <m:t>𝑡</m:t>
                            </m:r>
                          </m:e>
                        </m:d>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b="0" i="1" smtClean="0">
                            <a:latin typeface="Cambria Math" panose="02040503050406030204" pitchFamily="18" charset="0"/>
                          </a:rPr>
                          <m:t>.</m:t>
                        </m:r>
                      </m:e>
                    </m:nary>
                  </m:oMath>
                </a14:m>
                <a:endParaRPr lang="en-US" dirty="0"/>
              </a:p>
              <a:p>
                <a:endParaRPr lang="en-US" sz="2000" dirty="0"/>
              </a:p>
            </p:txBody>
          </p:sp>
        </mc:Choice>
        <mc:Fallback xmlns:p15="http://schemas.microsoft.com/office/powerpoint/2012/main" xmlns:p14="http://schemas.microsoft.com/office/powerpoint/2010/main" xmlns="">
          <p:sp>
            <p:nvSpPr>
              <p:cNvPr id="4" name="TextBox 9"/>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N6PBUYBKVVJmxXODByThAo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N////run//wAAAACQ7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VQ4AACsHAAAASwAAcAsAABAAAAAmAAAACAAAAP//////////"/>
                  </a:ext>
                </a:extLst>
              </p:cNvSpPr>
              <p:nvPr/>
            </p:nvSpPr>
            <p:spPr>
              <a:xfrm>
                <a:off x="2329815" y="1165225"/>
                <a:ext cx="9862185" cy="694055"/>
              </a:xfrm>
              <a:prstGeom prst="rect">
                <a:avLst/>
              </a:prstGeom>
              <a:blipFill>
                <a:blip r:embed="rId3"/>
                <a:srcRect/>
                <a:stretch>
                  <a:fillRect l="-510" t="-57140" r="0" b="-44640"/>
                </a:stretch>
              </a:blipFill>
              <a:ln>
                <a:noFill/>
              </a:ln>
              <a:effectLst/>
            </p:spPr>
          </p:sp>
        </mc:Fallback>
      </mc:AlternateContent>
      <mc:AlternateContent xmlns:mc="http://schemas.openxmlformats.org/markup-compatibility/2006" xmlns:a14="http://schemas.microsoft.com/office/drawing/2010/main">
        <mc:Choice Requires="a14">
          <p:sp>
            <p:nvSpPr>
              <p:cNvPr id="5" name="직사각형 3"/>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6+///wAAAACR+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FA8AAOcJAAAMOgAAbhAAABAAAAAmAAAACAAAAP//////////"/>
                  </a:ext>
                </a:extLst>
              </p:cNvSpPr>
              <p:nvPr/>
            </p:nvSpPr>
            <p:spPr>
              <a:xfrm>
                <a:off x="2451100" y="1609725"/>
                <a:ext cx="6985000" cy="1061085"/>
              </a:xfrm>
              <a:prstGeom prst="rect">
                <a:avLst/>
              </a:prstGeom>
              <a:noFill/>
              <a:ln>
                <a:noFill/>
              </a:ln>
              <a:effectLst/>
            </p:spPr>
            <p:txBody>
              <a:bodyPr wrap="square">
                <a:spAutoFit/>
              </a:bodyPr>
              <a:lstStyle/>
              <a:p>
                <a14:m>
                  <m:oMath xmlns:m="http://schemas.openxmlformats.org/officeDocument/2006/math">
                    <m:r>
                      <a:rPr lang="en-US" i="1" dirty="0" smtClean="0">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r>
                      <m:rPr>
                        <m:sty m:val="p"/>
                      </m:rPr>
                      <a:rPr lang="en-US">
                        <a:latin typeface="Cambria Math" panose="02040503050406030204" pitchFamily="18" charset="0"/>
                      </a:rPr>
                      <m:t>exp</m:t>
                    </m:r>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nary>
                          <m:naryPr>
                            <m:ctrlPr>
                              <a:rPr lang="en-US" i="1">
                                <a:latin typeface="Cambria Math" panose="02040503050406030204" pitchFamily="18" charset="0"/>
                              </a:rPr>
                            </m:ctrlPr>
                          </m:naryPr>
                          <m:sub>
                            <m:r>
                              <m:rPr>
                                <m:brk m:alnAt="23"/>
                              </m:rPr>
                              <a:rPr lang="en-US" i="1">
                                <a:latin typeface="Cambria Math" panose="02040503050406030204" pitchFamily="18" charset="0"/>
                              </a:rPr>
                              <m:t>0</m:t>
                            </m:r>
                          </m:sub>
                          <m:sup>
                            <m:r>
                              <a:rPr lang="en-US" i="1">
                                <a:latin typeface="Cambria Math" panose="02040503050406030204" pitchFamily="18" charset="0"/>
                              </a:rPr>
                              <m:t>𝑡</m:t>
                            </m:r>
                          </m:sup>
                          <m:e>
                            <m:nary>
                              <m:naryPr>
                                <m:chr m:val="∑"/>
                                <m:ctrlPr>
                                  <a:rPr lang="en-US" i="1">
                                    <a:latin typeface="Cambria Math" panose="02040503050406030204" pitchFamily="18" charset="0"/>
                                  </a:rPr>
                                </m:ctrlPr>
                              </m:naryPr>
                              <m:sub>
                                <m:r>
                                  <a:rPr lang="en-US" i="1">
                                    <a:latin typeface="Cambria Math" panose="02040503050406030204" pitchFamily="18" charset="0"/>
                                  </a:rPr>
                                  <m:t>𝑖</m:t>
                                </m:r>
                                <m:r>
                                  <a:rPr lang="en-US" i="1">
                                    <a:latin typeface="Cambria Math" panose="02040503050406030204" pitchFamily="18" charset="0"/>
                                  </a:rPr>
                                  <m:t>=1</m:t>
                                </m:r>
                              </m:sub>
                              <m:sup>
                                <m:r>
                                  <a:rPr lang="en-US" b="0" i="1" smtClean="0">
                                    <a:latin typeface="Cambria Math" panose="02040503050406030204" pitchFamily="18" charset="0"/>
                                  </a:rPr>
                                  <m:t>𝑁</m:t>
                                </m:r>
                              </m:sup>
                              <m:e>
                                <m:sSubSup>
                                  <m:sSubSupPr>
                                    <m:ctrlPr>
                                      <a:rPr lang="en-US" i="1">
                                        <a:latin typeface="Cambria Math" panose="02040503050406030204" pitchFamily="18" charset="0"/>
                                      </a:rPr>
                                    </m:ctrlPr>
                                  </m:sSubSupPr>
                                  <m:e>
                                    <m:r>
                                      <a:rPr lang="en-US" i="1">
                                        <a:latin typeface="Cambria Math" panose="02040503050406030204" pitchFamily="18" charset="0"/>
                                      </a:rPr>
                                      <m:t>𝑑</m:t>
                                    </m:r>
                                  </m:e>
                                  <m:sub>
                                    <m:r>
                                      <a:rPr lang="en-US" i="1">
                                        <a:latin typeface="Cambria Math" panose="02040503050406030204" pitchFamily="18" charset="0"/>
                                      </a:rPr>
                                      <m:t>𝑖</m:t>
                                    </m:r>
                                  </m:sub>
                                  <m:sup>
                                    <m:r>
                                      <a:rPr lang="en-US" i="1">
                                        <a:latin typeface="Cambria Math" panose="02040503050406030204" pitchFamily="18" charset="0"/>
                                      </a:rPr>
                                      <m:t>𝐻𝑉𝑈</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𝐻𝑉𝑈</m:t>
                                        </m:r>
                                      </m:sub>
                                    </m:sSub>
                                    <m:d>
                                      <m:dPr>
                                        <m:ctrlPr>
                                          <a:rPr lang="en-US" i="1">
                                            <a:latin typeface="Cambria Math" panose="02040503050406030204" pitchFamily="18" charset="0"/>
                                          </a:rPr>
                                        </m:ctrlPr>
                                      </m:dPr>
                                      <m:e>
                                        <m:r>
                                          <a:rPr lang="en-US" i="1">
                                            <a:latin typeface="Cambria Math" panose="02040503050406030204" pitchFamily="18" charset="0"/>
                                          </a:rPr>
                                          <m:t>𝜏</m:t>
                                        </m:r>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𝑖</m:t>
                                        </m:r>
                                      </m:sub>
                                    </m:sSub>
                                    <m:d>
                                      <m:dPr>
                                        <m:ctrlPr>
                                          <a:rPr lang="en-US" i="1">
                                            <a:latin typeface="Cambria Math" panose="02040503050406030204" pitchFamily="18" charset="0"/>
                                          </a:rPr>
                                        </m:ctrlPr>
                                      </m:dPr>
                                      <m:e>
                                        <m:r>
                                          <a:rPr lang="en-US" i="1">
                                            <a:latin typeface="Cambria Math" panose="02040503050406030204" pitchFamily="18" charset="0"/>
                                          </a:rPr>
                                          <m:t>𝜏</m:t>
                                        </m:r>
                                      </m:e>
                                    </m:d>
                                    <m:r>
                                      <a:rPr lang="en-US" i="1">
                                        <a:latin typeface="Cambria Math" panose="02040503050406030204" pitchFamily="18" charset="0"/>
                                      </a:rPr>
                                      <m:t>,</m:t>
                                    </m:r>
                                    <m:r>
                                      <a:rPr lang="en-US" i="1">
                                        <a:latin typeface="Cambria Math" panose="02040503050406030204" pitchFamily="18" charset="0"/>
                                      </a:rPr>
                                      <m:t>𝑡</m:t>
                                    </m:r>
                                  </m:e>
                                </m:d>
                                <m:nary>
                                  <m:naryPr>
                                    <m:chr m:val="∏"/>
                                    <m:ctrlPr>
                                      <a:rPr lang="en-US" i="1">
                                        <a:latin typeface="Cambria Math" panose="02040503050406030204" pitchFamily="18" charset="0"/>
                                      </a:rPr>
                                    </m:ctrlPr>
                                  </m:naryPr>
                                  <m:sub>
                                    <m:r>
                                      <m:rPr>
                                        <m:brk m:alnAt="23"/>
                                      </m:rPr>
                                      <a:rPr lang="en-US" i="1">
                                        <a:latin typeface="Cambria Math" panose="02040503050406030204" pitchFamily="18" charset="0"/>
                                      </a:rPr>
                                      <m:t>𝑘</m:t>
                                    </m:r>
                                    <m:r>
                                      <a:rPr lang="en-US" i="1">
                                        <a:latin typeface="Cambria Math" panose="02040503050406030204" pitchFamily="18" charset="0"/>
                                      </a:rPr>
                                      <m:t>=1</m:t>
                                    </m:r>
                                  </m:sub>
                                  <m:sup>
                                    <m:r>
                                      <a:rPr lang="en-US" i="1">
                                        <a:latin typeface="Cambria Math" panose="02040503050406030204" pitchFamily="18" charset="0"/>
                                      </a:rPr>
                                      <m:t>𝑀</m:t>
                                    </m:r>
                                  </m:sup>
                                  <m:e>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𝑖𝑘</m:t>
                                        </m:r>
                                      </m:sub>
                                    </m:sSub>
                                    <m:r>
                                      <a:rPr lang="en-US" i="1">
                                        <a:latin typeface="Cambria Math" panose="02040503050406030204" pitchFamily="18" charset="0"/>
                                      </a:rPr>
                                      <m:t>(</m:t>
                                    </m:r>
                                    <m:r>
                                      <a:rPr lang="en-US" i="1">
                                        <a:latin typeface="Cambria Math" panose="02040503050406030204" pitchFamily="18" charset="0"/>
                                      </a:rPr>
                                      <m:t>𝜏</m:t>
                                    </m:r>
                                    <m:r>
                                      <a:rPr lang="en-US" i="1">
                                        <a:latin typeface="Cambria Math" panose="02040503050406030204" pitchFamily="18" charset="0"/>
                                      </a:rPr>
                                      <m:t>)</m:t>
                                    </m:r>
                                  </m:e>
                                </m:nary>
                              </m:e>
                            </m:nary>
                          </m:e>
                        </m:nary>
                        <m:r>
                          <a:rPr lang="en-US" i="1">
                            <a:latin typeface="Cambria Math" panose="02040503050406030204" pitchFamily="18" charset="0"/>
                          </a:rPr>
                          <m:t>𝑑</m:t>
                        </m:r>
                        <m:r>
                          <a:rPr lang="en-US" i="1">
                            <a:latin typeface="Cambria Math" panose="02040503050406030204" pitchFamily="18" charset="0"/>
                          </a:rPr>
                          <m:t>𝜏</m:t>
                        </m:r>
                      </m:e>
                    </m:d>
                  </m:oMath>
                </a14:m>
                <a:r>
                  <a:rPr lang="en-US" dirty="0"/>
                  <a:t>. </a:t>
                </a:r>
              </a:p>
              <a:p>
                <a:endParaRPr lang="en-US" dirty="0"/>
              </a:p>
              <a:p>
                <a:endParaRPr lang="en-US" dirty="0"/>
              </a:p>
            </p:txBody>
          </p:sp>
        </mc:Choice>
        <mc:Fallback xmlns:p15="http://schemas.microsoft.com/office/powerpoint/2012/main" xmlns:p14="http://schemas.microsoft.com/office/powerpoint/2010/main" xmlns="">
          <p:sp>
            <p:nvSpPr>
              <p:cNvPr id="5" name="직사각형 3"/>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OY1wQOa7l5Npds3V21vJDI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6+///wAAAACR+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FA8AAOcJAAAMOgAAbhAAABAAAAAmAAAACAAAAP//////////"/>
                  </a:ext>
                </a:extLst>
              </p:cNvSpPr>
              <p:nvPr/>
            </p:nvSpPr>
            <p:spPr>
              <a:xfrm>
                <a:off x="2451100" y="1609725"/>
                <a:ext cx="6985000" cy="1061085"/>
              </a:xfrm>
              <a:prstGeom prst="rect">
                <a:avLst/>
              </a:prstGeom>
              <a:blipFill>
                <a:blip r:embed="rId4"/>
                <a:srcRect/>
                <a:stretch>
                  <a:fillRect l="0" t="-41170" r="0" b="-16470"/>
                </a:stretch>
              </a:blipFill>
              <a:ln>
                <a:noFill/>
              </a:ln>
              <a:effectLst/>
            </p:spPr>
          </p:sp>
        </mc:Fallback>
      </mc:AlternateContent>
      <mc:AlternateContent xmlns:mc="http://schemas.openxmlformats.org/markup-compatibility/2006" xmlns:a14="http://schemas.microsoft.com/office/drawing/2010/main">
        <mc:Choice Requires="a14">
          <p:sp>
            <p:nvSpPr>
              <p:cNvPr id="6" name="TextBox 1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ov3//wAAAACI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wEAAB4PAADzSAAAlBEAABAAAAAmAAAACAAAAP//////////"/>
                  </a:ext>
                </a:extLst>
              </p:cNvSpPr>
              <p:nvPr/>
            </p:nvSpPr>
            <p:spPr>
              <a:xfrm>
                <a:off x="263525" y="2457450"/>
                <a:ext cx="11595100" cy="40005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2000" dirty="0">
                    <a:solidFill>
                      <a:schemeClr val="accent5">
                        <a:lumMod val="75000"/>
                      </a:schemeClr>
                    </a:solidFill>
                  </a:rPr>
                  <a:t>(N player model) </a:t>
                </a:r>
                <a:r>
                  <a:rPr lang="en-US" sz="2000" dirty="0"/>
                  <a:t>Survival probability of HVU from the population of </a:t>
                </a:r>
                <a:r>
                  <a:rPr lang="en-US" sz="2000" dirty="0">
                    <a:solidFill>
                      <a:srgbClr val="FF0000"/>
                    </a:solidFill>
                  </a:rPr>
                  <a:t>attackers </a:t>
                </a:r>
                <a:r>
                  <a:rPr lang="en-US" sz="2000" dirty="0"/>
                  <a:t>over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0, </m:t>
                        </m:r>
                        <m:r>
                          <a:rPr lang="en-US" sz="2000" i="1">
                            <a:latin typeface="Cambria Math" panose="02040503050406030204" pitchFamily="18" charset="0"/>
                          </a:rPr>
                          <m:t>𝑡</m:t>
                        </m:r>
                      </m:e>
                    </m:d>
                  </m:oMath>
                </a14:m>
                <a:r>
                  <a:rPr lang="en-US" sz="2000" dirty="0"/>
                  <a:t> is </a:t>
                </a: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𝑎𝑡𝑡</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oMath>
                </a14:m>
                <a:endParaRPr lang="en-US" sz="2000" dirty="0"/>
              </a:p>
            </p:txBody>
          </p:sp>
        </mc:Choice>
        <mc:Fallback xmlns:p15="http://schemas.microsoft.com/office/powerpoint/2012/main" xmlns:p14="http://schemas.microsoft.com/office/powerpoint/2010/main" xmlns="">
          <p:sp>
            <p:nvSpPr>
              <p:cNvPr id="6" name="TextBox 12"/>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F5M9S2MjOVIv6c8H9nwNtw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ov3//wAAAACI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nwEAAB4PAADzSAAAlBEAABAAAAAmAAAACAAAAP//////////"/>
                  </a:ext>
                </a:extLst>
              </p:cNvSpPr>
              <p:nvPr/>
            </p:nvSpPr>
            <p:spPr>
              <a:xfrm>
                <a:off x="263525" y="2457450"/>
                <a:ext cx="11595100" cy="400050"/>
              </a:xfrm>
              <a:prstGeom prst="rect">
                <a:avLst/>
              </a:prstGeom>
              <a:blipFill>
                <a:blip r:embed="rId5"/>
                <a:srcRect/>
                <a:stretch>
                  <a:fillRect l="-430" t="-6060" r="0" b="-24240"/>
                </a:stretch>
              </a:blipFill>
              <a:ln>
                <a:noFill/>
              </a:ln>
              <a:effectLst/>
            </p:spPr>
          </p:sp>
        </mc:Fallback>
      </mc:AlternateContent>
      <mc:AlternateContent xmlns:mc="http://schemas.openxmlformats.org/markup-compatibility/2006" xmlns:a14="http://schemas.microsoft.com/office/drawing/2010/main">
        <mc:Choice Requires="a14">
          <p:sp>
            <p:nvSpPr>
              <p:cNvPr id="7" name="TextBox 14"/>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a////g/H//wAAAADp5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egUAAP4RAAAJQgAA0BYAABAAAAAmAAAACAAAAP//////////"/>
                  </a:ext>
                </a:extLst>
              </p:cNvSpPr>
              <p:nvPr/>
            </p:nvSpPr>
            <p:spPr>
              <a:xfrm>
                <a:off x="890270" y="2924810"/>
                <a:ext cx="9844405" cy="783590"/>
              </a:xfrm>
              <a:prstGeom prst="rect">
                <a:avLst/>
              </a:prstGeom>
              <a:noFill/>
              <a:ln>
                <a:noFill/>
              </a:ln>
              <a:effectLst/>
            </p:spPr>
            <p:txBody>
              <a:bodyPr wrap="square">
                <a:spAutoFit/>
              </a:bodyPr>
              <a:lstStyle/>
              <a:p>
                <a14:m>
                  <m:oMath xmlns:m="http://schemas.openxmlformats.org/officeDocument/2006/math">
                    <m:r>
                      <a:rPr lang="en-US" sz="2000" b="0" i="1" dirty="0" smtClean="0">
                        <a:latin typeface="Cambria Math" panose="02040503050406030204" pitchFamily="18" charset="0"/>
                      </a:rPr>
                      <m:t> </m:t>
                    </m:r>
                    <m:sSub>
                      <m:sSubPr>
                        <m:ctrlPr>
                          <a:rPr lang="en-US" sz="2000" i="1" dirty="0" smtClean="0">
                            <a:latin typeface="Cambria Math" panose="02040503050406030204" pitchFamily="18" charset="0"/>
                          </a:rPr>
                        </m:ctrlPr>
                      </m:sSubPr>
                      <m:e>
                        <m:acc>
                          <m:accPr>
                            <m:chr m:val="̇"/>
                            <m:ctrlPr>
                              <a:rPr lang="en-US" sz="2000" i="1" dirty="0">
                                <a:latin typeface="Cambria Math" panose="02040503050406030204" pitchFamily="18" charset="0"/>
                              </a:rPr>
                            </m:ctrlPr>
                          </m:accPr>
                          <m:e>
                            <m:r>
                              <a:rPr lang="en-US" sz="2000" i="1" dirty="0">
                                <a:latin typeface="Cambria Math" panose="02040503050406030204" pitchFamily="18" charset="0"/>
                              </a:rPr>
                              <m:t>𝑃</m:t>
                            </m:r>
                          </m:e>
                        </m:acc>
                      </m:e>
                      <m:sub>
                        <m:r>
                          <a:rPr lang="en-US" sz="2000" i="1" dirty="0">
                            <a:latin typeface="Cambria Math" panose="02040503050406030204" pitchFamily="18" charset="0"/>
                          </a:rPr>
                          <m:t>𝑎𝑡𝑡</m:t>
                        </m:r>
                      </m:sub>
                    </m:sSub>
                    <m:d>
                      <m:dPr>
                        <m:ctrlPr>
                          <a:rPr lang="en-US" sz="2000" i="1" dirty="0">
                            <a:latin typeface="Cambria Math" panose="02040503050406030204" pitchFamily="18" charset="0"/>
                          </a:rPr>
                        </m:ctrlPr>
                      </m:dPr>
                      <m:e>
                        <m:r>
                          <a:rPr lang="en-US" sz="2000" i="1" dirty="0">
                            <a:latin typeface="Cambria Math" panose="02040503050406030204" pitchFamily="18" charset="0"/>
                          </a:rPr>
                          <m:t>𝑡</m:t>
                        </m:r>
                      </m:e>
                    </m:d>
                    <m:r>
                      <a:rPr lang="en-US" sz="2000" i="1" dirty="0">
                        <a:latin typeface="Cambria Math" panose="02040503050406030204" pitchFamily="18" charset="0"/>
                      </a:rPr>
                      <m:t>=−</m:t>
                    </m:r>
                    <m:sSub>
                      <m:sSubPr>
                        <m:ctrlPr>
                          <a:rPr lang="en-US" sz="2000" i="1" smtClean="0">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𝑎𝑡𝑡</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sSubSup>
                      <m:sSubSupPr>
                        <m:ctrlPr>
                          <a:rPr lang="en-US" sz="2000" i="1">
                            <a:latin typeface="Cambria Math" panose="02040503050406030204" pitchFamily="18" charset="0"/>
                          </a:rPr>
                        </m:ctrlPr>
                      </m:sSubSupPr>
                      <m:e>
                        <m:r>
                          <a:rPr lang="en-US" sz="2000" i="1">
                            <a:latin typeface="Cambria Math" panose="02040503050406030204" pitchFamily="18" charset="0"/>
                          </a:rPr>
                          <m:t>𝑑</m:t>
                        </m:r>
                      </m:e>
                      <m:sub/>
                      <m:sup>
                        <m:r>
                          <a:rPr lang="en-US" sz="2000" i="1">
                            <a:latin typeface="Cambria Math" panose="02040503050406030204" pitchFamily="18" charset="0"/>
                          </a:rPr>
                          <m:t>𝐻𝑉𝑈</m:t>
                        </m:r>
                      </m:sup>
                    </m:sSubSup>
                    <m:d>
                      <m:dPr>
                        <m:ctrlPr>
                          <a:rPr lang="en-US" sz="2000" i="1" smtClean="0">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𝑝</m:t>
                            </m:r>
                          </m:sub>
                        </m:sSub>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𝑁</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𝑆</m:t>
                                        </m:r>
                                      </m:e>
                                      <m:sub>
                                        <m:r>
                                          <a:rPr lang="en-US" sz="2000" b="0" i="1" smtClean="0">
                                            <a:latin typeface="Cambria Math" panose="02040503050406030204" pitchFamily="18" charset="0"/>
                                            <a:ea typeface="Cambria Math" panose="02040503050406030204" pitchFamily="18" charset="0"/>
                                          </a:rPr>
                                          <m:t>𝐻𝑉𝑈</m:t>
                                        </m:r>
                                      </m:sub>
                                    </m:sSub>
                                  </m:sub>
                                </m:sSub>
                              </m:e>
                            </m:nary>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i="1">
                                <a:latin typeface="Cambria Math" panose="02040503050406030204" pitchFamily="18" charset="0"/>
                              </a:rPr>
                              <m:t>, </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𝑁</m:t>
                                </m:r>
                              </m:den>
                            </m:f>
                            <m:nary>
                              <m:naryPr>
                                <m:chr m:val="∑"/>
                                <m:subHide m:val="on"/>
                                <m:supHide m:val="on"/>
                                <m:ctrlPr>
                                  <a:rPr lang="en-US" sz="2000" i="1">
                                    <a:latin typeface="Cambria Math" panose="02040503050406030204" pitchFamily="18" charset="0"/>
                                  </a:rPr>
                                </m:ctrlPr>
                              </m:naryPr>
                              <m:sub/>
                              <m:sup/>
                              <m:e>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𝛿</m:t>
                                    </m:r>
                                  </m:e>
                                  <m:sub>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𝑗</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sub>
                                </m:sSub>
                              </m:e>
                            </m:nary>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𝑥</m:t>
                                </m:r>
                              </m:e>
                              <m:sub>
                                <m:r>
                                  <a:rPr lang="en-US" sz="2000" i="1">
                                    <a:latin typeface="Cambria Math" panose="02040503050406030204" pitchFamily="18" charset="0"/>
                                  </a:rPr>
                                  <m:t>𝑖</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e>
                        </m:d>
                      </m:e>
                    </m:d>
                    <m:sSub>
                      <m:sSubPr>
                        <m:ctrlPr>
                          <a:rPr lang="en-US" sz="2000" i="1">
                            <a:latin typeface="Cambria Math" panose="02040503050406030204" pitchFamily="18" charset="0"/>
                          </a:rPr>
                        </m:ctrlPr>
                      </m:sSubPr>
                      <m:e>
                        <m:r>
                          <a:rPr lang="en-US" sz="2000" i="1">
                            <a:latin typeface="Cambria Math" panose="02040503050406030204" pitchFamily="18" charset="0"/>
                          </a:rPr>
                          <m:t>𝑄</m:t>
                        </m:r>
                      </m:e>
                      <m:sub/>
                    </m:sSub>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oMath>
                </a14:m>
                <a:r>
                  <a:rPr lang="en-US" sz="2000" dirty="0"/>
                  <a:t>,   </a:t>
                </a:r>
                <a14:m>
                  <m:oMath xmlns:m="http://schemas.openxmlformats.org/officeDocument/2006/math">
                    <m:r>
                      <a:rPr lang="en-US" sz="2000" i="1" dirty="0">
                        <a:latin typeface="Cambria Math" panose="02040503050406030204" pitchFamily="18" charset="0"/>
                        <a:ea typeface="Cambria Math" panose="02040503050406030204" pitchFamily="18" charset="0"/>
                      </a:rPr>
                      <m:t>𝑖</m:t>
                    </m:r>
                    <m:r>
                      <a:rPr lang="en-US" sz="2000" i="1" dirty="0">
                        <a:latin typeface="Cambria Math" panose="02040503050406030204" pitchFamily="18" charset="0"/>
                        <a:ea typeface="Cambria Math" panose="02040503050406030204" pitchFamily="18" charset="0"/>
                      </a:rPr>
                      <m:t>=1, …,</m:t>
                    </m:r>
                    <m:r>
                      <a:rPr lang="en-US" sz="2000" i="1" dirty="0">
                        <a:latin typeface="Cambria Math" panose="02040503050406030204" pitchFamily="18" charset="0"/>
                        <a:ea typeface="Cambria Math" panose="02040503050406030204" pitchFamily="18" charset="0"/>
                      </a:rPr>
                      <m:t>𝑁</m:t>
                    </m:r>
                  </m:oMath>
                </a14:m>
                <a:r>
                  <a:rPr lang="en-US" sz="2000" dirty="0"/>
                  <a:t>.</a:t>
                </a:r>
              </a:p>
            </p:txBody>
          </p:sp>
        </mc:Choice>
        <mc:Fallback xmlns="">
          <p:sp>
            <p:nvSpPr>
              <p:cNvPr id="7" name="TextBox 14"/>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a////g/H//wAAAADp5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egUAAP4RAAAJQgAA0BYAABAAAAAmAAAACAAAAP//////////"/>
                  </a:ext>
                </a:extLst>
              </p:cNvSpPr>
              <p:nvPr/>
            </p:nvSpPr>
            <p:spPr>
              <a:xfrm>
                <a:off x="890270" y="2924810"/>
                <a:ext cx="9844405" cy="783590"/>
              </a:xfrm>
              <a:prstGeom prst="rect">
                <a:avLst/>
              </a:prstGeom>
              <a:blipFill>
                <a:blip r:embed="rId6"/>
                <a:stretch>
                  <a:fillRect l="-387" t="-37097" b="-69355"/>
                </a:stretch>
              </a:blipFill>
              <a:ln>
                <a:noFill/>
              </a:ln>
              <a:effectLst/>
            </p:spPr>
            <p:txBody>
              <a:bodyPr/>
              <a:lstStyle/>
              <a:p>
                <a:r>
                  <a:rPr lang="en-US">
                    <a:noFill/>
                  </a:rPr>
                  <a:t> </a:t>
                </a:r>
              </a:p>
            </p:txBody>
          </p:sp>
        </mc:Fallback>
      </mc:AlternateContent>
      <p:sp>
        <p:nvSpPr>
          <p:cNvPr id="8" name="슬라이드 번호 개체 틀 5"/>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FB16-58D2-EA0D-9C07-AE58B5496AFB}" type="slidenum">
              <a:rPr/>
              <a:t>58</a:t>
            </a:fld>
            <a:endParaRPr/>
          </a:p>
        </p:txBody>
      </p:sp>
      <mc:AlternateContent xmlns:mc="http://schemas.openxmlformats.org/markup-compatibility/2006" xmlns:a14="http://schemas.microsoft.com/office/drawing/2010/main">
        <mc:Choice Requires="a14">
          <p:sp>
            <p:nvSpPr>
              <p:cNvPr id="10" name="TextBox 3"/>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V/z//wAAAAA8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wEAAEoYAADzSAAAwBoAABAAAAAmAAAACAAAAP//////////"/>
                  </a:ext>
                </a:extLst>
              </p:cNvSpPr>
              <p:nvPr/>
            </p:nvSpPr>
            <p:spPr>
              <a:xfrm>
                <a:off x="263525" y="3948430"/>
                <a:ext cx="11595100" cy="400050"/>
              </a:xfrm>
              <a:prstGeom prst="rect">
                <a:avLst/>
              </a:prstGeom>
              <a:noFill/>
              <a:ln>
                <a:noFill/>
              </a:ln>
              <a:effectLst/>
            </p:spPr>
            <p:txBody>
              <a:bodyPr wrap="square" rtlCol="0">
                <a:spAutoFit/>
              </a:bodyPr>
              <a:lstStyle/>
              <a:p>
                <a:pPr marL="285750" indent="-285750">
                  <a:buFont typeface="Wingdings" panose="05000000000000000000" pitchFamily="2" charset="2"/>
                  <a:buChar char="Ø"/>
                </a:pPr>
                <a:r>
                  <a:rPr lang="en-US" sz="2000" dirty="0">
                    <a:solidFill>
                      <a:schemeClr val="accent5">
                        <a:lumMod val="75000"/>
                      </a:schemeClr>
                    </a:solidFill>
                  </a:rPr>
                  <a:t>(MFG model) </a:t>
                </a:r>
                <a:r>
                  <a:rPr lang="en-US" sz="2000" dirty="0"/>
                  <a:t>Survival probability of HVU from the population of </a:t>
                </a:r>
                <a:r>
                  <a:rPr lang="en-US" sz="2000" dirty="0">
                    <a:solidFill>
                      <a:srgbClr val="FF0000"/>
                    </a:solidFill>
                  </a:rPr>
                  <a:t>attackers </a:t>
                </a:r>
                <a:r>
                  <a:rPr lang="en-US" sz="2000" dirty="0"/>
                  <a:t>over </a:t>
                </a:r>
                <a14:m>
                  <m:oMath xmlns:m="http://schemas.openxmlformats.org/officeDocument/2006/math">
                    <m:d>
                      <m:dPr>
                        <m:begChr m:val="["/>
                        <m:endChr m:val="]"/>
                        <m:ctrlPr>
                          <a:rPr lang="en-US" sz="2000" i="1">
                            <a:latin typeface="Cambria Math" panose="02040503050406030204" pitchFamily="18" charset="0"/>
                          </a:rPr>
                        </m:ctrlPr>
                      </m:dPr>
                      <m:e>
                        <m:r>
                          <a:rPr lang="en-US" sz="2000" i="1">
                            <a:latin typeface="Cambria Math" panose="02040503050406030204" pitchFamily="18" charset="0"/>
                          </a:rPr>
                          <m:t>0, </m:t>
                        </m:r>
                        <m:r>
                          <a:rPr lang="en-US" sz="2000" i="1">
                            <a:latin typeface="Cambria Math" panose="02040503050406030204" pitchFamily="18" charset="0"/>
                          </a:rPr>
                          <m:t>𝑡</m:t>
                        </m:r>
                      </m:e>
                    </m:d>
                  </m:oMath>
                </a14:m>
                <a:r>
                  <a:rPr lang="en-US" sz="2000" dirty="0"/>
                  <a:t> is </a:t>
                </a:r>
                <a14:m>
                  <m:oMath xmlns:m="http://schemas.openxmlformats.org/officeDocument/2006/math">
                    <m:r>
                      <a:rPr lang="en-US" sz="2000" i="1">
                        <a:latin typeface="Cambria Math" panose="02040503050406030204" pitchFamily="18" charset="0"/>
                      </a:rPr>
                      <m:t>𝑃</m:t>
                    </m:r>
                    <m:d>
                      <m:dPr>
                        <m:ctrlPr>
                          <a:rPr lang="en-US" sz="2000" i="1">
                            <a:latin typeface="Cambria Math" panose="02040503050406030204" pitchFamily="18" charset="0"/>
                          </a:rPr>
                        </m:ctrlPr>
                      </m:dPr>
                      <m:e>
                        <m:r>
                          <a:rPr lang="en-US" sz="2000" i="1">
                            <a:latin typeface="Cambria Math" panose="02040503050406030204" pitchFamily="18" charset="0"/>
                          </a:rPr>
                          <m:t>𝑡</m:t>
                        </m:r>
                      </m:e>
                    </m:d>
                  </m:oMath>
                </a14:m>
                <a:endParaRPr lang="en-US" sz="2000" dirty="0"/>
              </a:p>
            </p:txBody>
          </p:sp>
        </mc:Choice>
        <mc:Fallback xmlns:p15="http://schemas.microsoft.com/office/powerpoint/2012/main" xmlns:p14="http://schemas.microsoft.com/office/powerpoint/2010/main" xmlns="">
          <p:sp>
            <p:nvSpPr>
              <p:cNvPr id="10" name="TextBox 3"/>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HdCaHrF0KhNlthuQubTrpg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V/z//wAAAAA8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nwEAAEoYAADzSAAAwBoAABAAAAAmAAAACAAAAP//////////"/>
                  </a:ext>
                </a:extLst>
              </p:cNvSpPr>
              <p:nvPr/>
            </p:nvSpPr>
            <p:spPr>
              <a:xfrm>
                <a:off x="263525" y="3948430"/>
                <a:ext cx="11595100" cy="400050"/>
              </a:xfrm>
              <a:prstGeom prst="rect">
                <a:avLst/>
              </a:prstGeom>
              <a:blipFill>
                <a:blip r:embed="rId7"/>
                <a:srcRect/>
                <a:stretch>
                  <a:fillRect l="-430" t="-9370" r="0" b="-25000"/>
                </a:stretch>
              </a:blipFill>
              <a:ln>
                <a:noFill/>
              </a:ln>
              <a:effectLst/>
            </p:spPr>
          </p:sp>
        </mc:Fallback>
      </mc:AlternateContent>
      <mc:AlternateContent xmlns:mc="http://schemas.openxmlformats.org/markup-compatibility/2006" xmlns:a14="http://schemas.microsoft.com/office/drawing/2010/main">
        <mc:Choice Requires="a14">
          <p:sp>
            <p:nvSpPr>
              <p:cNvPr id="11" name="TextBox 4"/>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BC+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L/f//0QcAADEJwAAyR4AABAAAAAmAAAACAAAAP//////////"/>
                  </a:ext>
                </a:extLst>
              </p:cNvSpPr>
              <p:nvPr/>
            </p:nvSpPr>
            <p:spPr>
              <a:xfrm>
                <a:off x="-1433195" y="4594860"/>
                <a:ext cx="7897495" cy="409575"/>
              </a:xfrm>
              <a:prstGeom prst="rect">
                <a:avLst/>
              </a:prstGeom>
              <a:noFill/>
              <a:ln>
                <a:noFill/>
              </a:ln>
              <a:effectLst/>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𝑃</m:t>
                          </m:r>
                        </m:e>
                      </m:acc>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i="1">
                          <a:latin typeface="Cambria Math" panose="02040503050406030204" pitchFamily="18" charset="0"/>
                        </a:rPr>
                        <m:t> </m:t>
                      </m:r>
                      <m:r>
                        <a:rPr lang="en-US" sz="2000" i="1" dirty="0">
                          <a:latin typeface="Cambria Math" panose="02040503050406030204" pitchFamily="18" charset="0"/>
                        </a:rPr>
                        <m:t>=−</m:t>
                      </m:r>
                      <m:r>
                        <a:rPr lang="en-US" sz="2000" b="0" i="1" smtClean="0">
                          <a:latin typeface="Cambria Math" panose="02040503050406030204" pitchFamily="18" charset="0"/>
                        </a:rPr>
                        <m:t>𝑃</m:t>
                      </m:r>
                      <m:d>
                        <m:dPr>
                          <m:ctrlPr>
                            <a:rPr lang="en-US" sz="2000" i="1">
                              <a:latin typeface="Cambria Math" panose="02040503050406030204" pitchFamily="18" charset="0"/>
                            </a:rPr>
                          </m:ctrlPr>
                        </m:dPr>
                        <m:e>
                          <m:r>
                            <a:rPr lang="en-US" sz="2000" i="1">
                              <a:latin typeface="Cambria Math" panose="02040503050406030204" pitchFamily="18" charset="0"/>
                            </a:rPr>
                            <m:t>𝑡</m:t>
                          </m:r>
                        </m:e>
                      </m:d>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b="0" i="1" smtClean="0">
                              <a:latin typeface="Cambria Math" panose="02040503050406030204" pitchFamily="18" charset="0"/>
                            </a:rPr>
                            <m:t>𝐻𝑉𝑈</m:t>
                          </m:r>
                        </m:sup>
                      </m:sSup>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𝐻𝑉𝑈</m:t>
                              </m:r>
                            </m:sub>
                          </m:sSub>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i="1">
                              <a:latin typeface="Cambria Math" panose="02040503050406030204" pitchFamily="18" charset="0"/>
                            </a:rPr>
                            <m:t>,</m:t>
                          </m:r>
                          <m:r>
                            <a:rPr lang="en-US" sz="2000" i="1">
                              <a:latin typeface="Cambria Math" panose="02040503050406030204" pitchFamily="18" charset="0"/>
                            </a:rPr>
                            <m:t>𝑚</m:t>
                          </m:r>
                          <m:d>
                            <m:dPr>
                              <m:ctrlPr>
                                <a:rPr lang="en-US" sz="2000" i="1">
                                  <a:latin typeface="Cambria Math" panose="02040503050406030204" pitchFamily="18" charset="0"/>
                                </a:rPr>
                              </m:ctrlPr>
                            </m:dPr>
                            <m:e>
                              <m:r>
                                <a:rPr lang="en-US" sz="2000" i="1">
                                  <a:latin typeface="Cambria Math" panose="02040503050406030204" pitchFamily="18" charset="0"/>
                                </a:rPr>
                                <m:t>𝑡</m:t>
                              </m:r>
                            </m:e>
                          </m:d>
                          <m:r>
                            <a:rPr lang="en-US" sz="2000" i="1">
                              <a:latin typeface="Cambria Math" panose="02040503050406030204" pitchFamily="18" charset="0"/>
                            </a:rPr>
                            <m:t>,</m:t>
                          </m:r>
                          <m:r>
                            <a:rPr lang="en-US" sz="2000" i="1">
                              <a:latin typeface="Cambria Math" panose="02040503050406030204" pitchFamily="18" charset="0"/>
                            </a:rPr>
                            <m:t>𝑡</m:t>
                          </m:r>
                        </m:e>
                      </m:d>
                      <m:r>
                        <a:rPr lang="en-US" sz="2000" b="0" i="1" smtClean="0">
                          <a:latin typeface="Cambria Math" panose="02040503050406030204" pitchFamily="18" charset="0"/>
                        </a:rPr>
                        <m:t>𝑄</m:t>
                      </m:r>
                      <m:d>
                        <m:dPr>
                          <m:ctrlPr>
                            <a:rPr lang="en-US" sz="2000" b="0" i="1">
                              <a:latin typeface="Cambria Math" panose="02040503050406030204" pitchFamily="18" charset="0"/>
                            </a:rPr>
                          </m:ctrlPr>
                        </m:dPr>
                        <m:e>
                          <m:r>
                            <a:rPr lang="en-US" sz="2000" i="1">
                              <a:latin typeface="Cambria Math" panose="02040503050406030204" pitchFamily="18" charset="0"/>
                            </a:rPr>
                            <m:t>𝑡</m:t>
                          </m:r>
                        </m:e>
                      </m:d>
                      <m:r>
                        <a:rPr lang="en-US" sz="2000" b="0" i="1" smtClean="0">
                          <a:latin typeface="Cambria Math" panose="02040503050406030204" pitchFamily="18" charset="0"/>
                        </a:rPr>
                        <m:t>,</m:t>
                      </m:r>
                    </m:oMath>
                  </m:oMathPara>
                </a14:m>
                <a:endParaRPr lang="en-US" sz="2000" dirty="0"/>
              </a:p>
            </p:txBody>
          </p:sp>
        </mc:Choice>
        <mc:Fallback xmlns:p15="http://schemas.microsoft.com/office/powerpoint/2012/main" xmlns:p14="http://schemas.microsoft.com/office/powerpoint/2010/main" xmlns="">
          <p:sp>
            <p:nvSpPr>
              <p:cNvPr id="11" name="TextBox 4"/>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MkJWVal7LlBpgMB2ZK3ozU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BC+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L/f//0QcAADEJwAAyR4AABAAAAAmAAAACAAAAP//////////"/>
                  </a:ext>
                </a:extLst>
              </p:cNvSpPr>
              <p:nvPr/>
            </p:nvSpPr>
            <p:spPr>
              <a:xfrm>
                <a:off x="-1433195" y="4594860"/>
                <a:ext cx="7897495" cy="409575"/>
              </a:xfrm>
              <a:prstGeom prst="rect">
                <a:avLst/>
              </a:prstGeom>
              <a:blipFill>
                <a:blip r:embed="rId8"/>
                <a:srcRect/>
                <a:stretch>
                  <a:fillRect l="0" t="0" r="0" b="-14700"/>
                </a:stretch>
              </a:blipFill>
              <a:ln>
                <a:noFill/>
              </a:ln>
              <a:effectLst/>
            </p:spPr>
          </p:sp>
        </mc:Fallback>
      </mc:AlternateContent>
      <mc:AlternateContent xmlns:mc="http://schemas.openxmlformats.org/markup-compatibility/2006" xmlns:a14="http://schemas.microsoft.com/office/drawing/2010/main">
        <mc:Choice Requires="a14">
          <p:sp>
            <p:nvSpPr>
              <p:cNvPr id="12" name="TextBox 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t/D//wAAAADQ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ox4AAJ0bAAAtYQAA6SAAABAAAAAmAAAACAAAAP//////////"/>
                  </a:ext>
                </a:extLst>
              </p:cNvSpPr>
              <p:nvPr/>
            </p:nvSpPr>
            <p:spPr>
              <a:xfrm>
                <a:off x="4980305" y="4488815"/>
                <a:ext cx="10816590" cy="861060"/>
              </a:xfrm>
              <a:prstGeom prst="rect">
                <a:avLst/>
              </a:prstGeom>
              <a:noFill/>
              <a:ln>
                <a:noFill/>
              </a:ln>
              <a:effectLst/>
            </p:spPr>
            <p:txBody>
              <a:bodyPr wrap="square">
                <a:spAutoFit/>
              </a:bodyPr>
              <a:lstStyle/>
              <a:p>
                <a14:m>
                  <m:oMath xmlns:m="http://schemas.openxmlformats.org/officeDocument/2006/math">
                    <m:r>
                      <a:rPr lang="en-US" sz="2000" b="0" i="1" smtClean="0">
                        <a:solidFill>
                          <a:schemeClr val="tx1"/>
                        </a:solidFill>
                        <a:latin typeface="Cambria Math" panose="02040503050406030204" pitchFamily="18" charset="0"/>
                      </a:rPr>
                      <m:t>𝑃</m:t>
                    </m:r>
                    <m:d>
                      <m:dPr>
                        <m:ctrlPr>
                          <a:rPr lang="en-US" sz="2000" i="1">
                            <a:solidFill>
                              <a:schemeClr val="tx1"/>
                            </a:solidFill>
                            <a:latin typeface="Cambria Math" panose="02040503050406030204" pitchFamily="18" charset="0"/>
                          </a:rPr>
                        </m:ctrlPr>
                      </m:dPr>
                      <m:e>
                        <m:r>
                          <a:rPr lang="en-US" sz="2000" i="1">
                            <a:solidFill>
                              <a:schemeClr val="tx1"/>
                            </a:solidFill>
                            <a:latin typeface="Cambria Math" panose="02040503050406030204" pitchFamily="18" charset="0"/>
                          </a:rPr>
                          <m:t>𝑡</m:t>
                        </m:r>
                      </m:e>
                    </m:d>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𝑒</m:t>
                        </m:r>
                      </m:e>
                      <m:sup>
                        <m:r>
                          <a:rPr lang="en-US" sz="2000" b="0" i="1" smtClean="0">
                            <a:solidFill>
                              <a:schemeClr val="tx1"/>
                            </a:solidFill>
                            <a:latin typeface="Cambria Math" panose="02040503050406030204" pitchFamily="18" charset="0"/>
                          </a:rPr>
                          <m:t>−</m:t>
                        </m:r>
                        <m:nary>
                          <m:naryPr>
                            <m:ctrlPr>
                              <a:rPr lang="en-US" sz="2000" b="0" i="1" smtClean="0">
                                <a:solidFill>
                                  <a:schemeClr val="tx1"/>
                                </a:solidFill>
                                <a:latin typeface="Cambria Math" panose="02040503050406030204" pitchFamily="18" charset="0"/>
                              </a:rPr>
                            </m:ctrlPr>
                          </m:naryPr>
                          <m:sub>
                            <m:r>
                              <m:rPr>
                                <m:brk m:alnAt="23"/>
                              </m:rPr>
                              <a:rPr lang="en-US" sz="2000" b="0" i="1" smtClean="0">
                                <a:solidFill>
                                  <a:schemeClr val="tx1"/>
                                </a:solidFill>
                                <a:latin typeface="Cambria Math" panose="02040503050406030204" pitchFamily="18" charset="0"/>
                              </a:rPr>
                              <m:t>0</m:t>
                            </m:r>
                          </m:sub>
                          <m:sup>
                            <m:r>
                              <a:rPr lang="en-US" sz="2000" b="0" i="1" smtClean="0">
                                <a:solidFill>
                                  <a:schemeClr val="tx1"/>
                                </a:solidFill>
                                <a:latin typeface="Cambria Math" panose="02040503050406030204" pitchFamily="18" charset="0"/>
                              </a:rPr>
                              <m:t>𝑡</m:t>
                            </m:r>
                          </m:sup>
                          <m:e>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𝐻𝑉𝑈</m:t>
                                </m:r>
                              </m:sup>
                            </m:sSup>
                            <m:d>
                              <m:dPr>
                                <m:ctrlPr>
                                  <a:rPr lang="en-US" sz="2000" i="1">
                                    <a:latin typeface="Cambria Math" panose="02040503050406030204" pitchFamily="18" charset="0"/>
                                  </a:rPr>
                                </m:ctrlPr>
                              </m:dPr>
                              <m:e>
                                <m:sSub>
                                  <m:sSubPr>
                                    <m:ctrlPr>
                                      <a:rPr lang="en-US" sz="2000" i="1" smtClean="0">
                                        <a:latin typeface="Cambria Math" panose="02040503050406030204" pitchFamily="18" charset="0"/>
                                      </a:rPr>
                                    </m:ctrlPr>
                                  </m:sSubPr>
                                  <m:e>
                                    <m:r>
                                      <a:rPr lang="en-US" sz="2000" i="1">
                                        <a:latin typeface="Cambria Math" panose="02040503050406030204" pitchFamily="18" charset="0"/>
                                      </a:rPr>
                                      <m:t>𝑠</m:t>
                                    </m:r>
                                  </m:e>
                                  <m:sub>
                                    <m:r>
                                      <a:rPr lang="en-US" sz="2000" i="1">
                                        <a:latin typeface="Cambria Math" panose="02040503050406030204" pitchFamily="18" charset="0"/>
                                      </a:rPr>
                                      <m:t>𝐻𝑉𝑈</m:t>
                                    </m:r>
                                  </m:sub>
                                </m:sSub>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𝜏</m:t>
                                    </m:r>
                                  </m:e>
                                </m:d>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𝑚</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𝜏</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𝜏</m:t>
                                </m:r>
                              </m:e>
                            </m:d>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1">
                                    <a:latin typeface="Cambria Math" panose="02040503050406030204" pitchFamily="18" charset="0"/>
                                  </a:rPr>
                                  <m:t>−</m:t>
                                </m:r>
                                <m:nary>
                                  <m:naryPr>
                                    <m:ctrlPr>
                                      <a:rPr lang="en-US" sz="2000" i="1">
                                        <a:latin typeface="Cambria Math" panose="02040503050406030204" pitchFamily="18" charset="0"/>
                                      </a:rPr>
                                    </m:ctrlPr>
                                  </m:naryPr>
                                  <m:sub>
                                    <m:r>
                                      <m:rPr>
                                        <m:brk m:alnAt="23"/>
                                      </m:rPr>
                                      <a:rPr lang="en-US" sz="2000" i="1">
                                        <a:latin typeface="Cambria Math" panose="02040503050406030204" pitchFamily="18" charset="0"/>
                                      </a:rPr>
                                      <m:t>0</m:t>
                                    </m:r>
                                  </m:sub>
                                  <m:sup>
                                    <m:r>
                                      <a:rPr lang="en-US" sz="2000" i="1">
                                        <a:latin typeface="Cambria Math" panose="02040503050406030204" pitchFamily="18" charset="0"/>
                                        <a:ea typeface="Cambria Math" panose="02040503050406030204" pitchFamily="18" charset="0"/>
                                      </a:rPr>
                                      <m:t>𝜏</m:t>
                                    </m:r>
                                  </m:sup>
                                  <m:e>
                                    <m:nary>
                                      <m:naryPr>
                                        <m:limLoc m:val="undOvr"/>
                                        <m:subHide m:val="on"/>
                                        <m:supHide m:val="on"/>
                                        <m:ctrlPr>
                                          <a:rPr lang="en-US" sz="2000" i="1">
                                            <a:latin typeface="Cambria Math" panose="02040503050406030204" pitchFamily="18" charset="0"/>
                                          </a:rPr>
                                        </m:ctrlPr>
                                      </m:naryPr>
                                      <m:sub/>
                                      <m:sup/>
                                      <m:e>
                                        <m:sSup>
                                          <m:sSupPr>
                                            <m:ctrlPr>
                                              <a:rPr lang="en-US" sz="2000" i="1">
                                                <a:latin typeface="Cambria Math" panose="02040503050406030204" pitchFamily="18" charset="0"/>
                                              </a:rPr>
                                            </m:ctrlPr>
                                          </m:sSupPr>
                                          <m:e>
                                            <m:r>
                                              <a:rPr lang="en-US" sz="2000" i="1">
                                                <a:latin typeface="Cambria Math" panose="02040503050406030204" pitchFamily="18" charset="0"/>
                                              </a:rPr>
                                              <m:t>𝑑</m:t>
                                            </m:r>
                                          </m:e>
                                          <m:sup>
                                            <m:r>
                                              <a:rPr lang="en-US" sz="2000" i="1">
                                                <a:latin typeface="Cambria Math" panose="02040503050406030204" pitchFamily="18" charset="0"/>
                                              </a:rPr>
                                              <m:t>𝑎𝑡𝑡</m:t>
                                            </m:r>
                                          </m:sup>
                                        </m:sSup>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𝜇</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𝜃</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𝑚</m:t>
                                            </m:r>
                                            <m:d>
                                              <m:dPr>
                                                <m:ctrlPr>
                                                  <a:rPr lang="en-US" sz="2000" i="1">
                                                    <a:latin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𝜃</m:t>
                                                </m:r>
                                              </m:e>
                                            </m:d>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𝜏</m:t>
                                            </m:r>
                                          </m:e>
                                        </m:d>
                                        <m:r>
                                          <a:rPr lang="en-US" sz="2000" i="1">
                                            <a:latin typeface="Cambria Math" panose="02040503050406030204" pitchFamily="18" charset="0"/>
                                          </a:rPr>
                                          <m:t>𝑑𝑠</m:t>
                                        </m:r>
                                      </m:e>
                                    </m:nary>
                                    <m:r>
                                      <a:rPr lang="en-US" sz="2000" i="1">
                                        <a:latin typeface="Cambria Math" panose="02040503050406030204" pitchFamily="18" charset="0"/>
                                      </a:rPr>
                                      <m:t>𝑑</m:t>
                                    </m:r>
                                    <m:r>
                                      <a:rPr lang="en-US" sz="2000" i="1">
                                        <a:latin typeface="Cambria Math" panose="02040503050406030204" pitchFamily="18" charset="0"/>
                                        <a:ea typeface="Cambria Math" panose="02040503050406030204" pitchFamily="18" charset="0"/>
                                      </a:rPr>
                                      <m:t>𝜃</m:t>
                                    </m:r>
                                  </m:e>
                                </m:nary>
                              </m:sup>
                            </m:sSup>
                            <m:r>
                              <a:rPr lang="en-US" sz="2000" b="0" i="1" smtClean="0">
                                <a:solidFill>
                                  <a:schemeClr val="tx1"/>
                                </a:solidFill>
                                <a:latin typeface="Cambria Math" panose="02040503050406030204" pitchFamily="18" charset="0"/>
                              </a:rPr>
                              <m:t>𝑑</m:t>
                            </m:r>
                            <m:r>
                              <a:rPr lang="en-US" sz="2000" b="0" i="1" smtClean="0">
                                <a:solidFill>
                                  <a:schemeClr val="tx1"/>
                                </a:solidFill>
                                <a:latin typeface="Cambria Math" panose="02040503050406030204" pitchFamily="18" charset="0"/>
                              </a:rPr>
                              <m:t>𝜏</m:t>
                            </m:r>
                          </m:e>
                        </m:nary>
                      </m:sup>
                    </m:sSup>
                  </m:oMath>
                </a14:m>
                <a:r>
                  <a:rPr lang="en-US" sz="2000" dirty="0">
                    <a:solidFill>
                      <a:schemeClr val="tx1"/>
                    </a:solidFill>
                  </a:rPr>
                  <a:t>.</a:t>
                </a:r>
              </a:p>
              <a:p>
                <a:endParaRPr lang="en-US" sz="2000" dirty="0"/>
              </a:p>
            </p:txBody>
          </p:sp>
        </mc:Choice>
        <mc:Fallback xmlns:p15="http://schemas.microsoft.com/office/powerpoint/2012/main" xmlns:p14="http://schemas.microsoft.com/office/powerpoint/2010/main" xmlns="">
          <p:sp>
            <p:nvSpPr>
              <p:cNvPr id="12" name="TextBox 5"/>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LSsaySeGVJEjuQgdSDOpvo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t/D//wAAAADQ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ox4AAJ0bAAAtYQAA6SAAABAAAAAmAAAACAAAAP//////////"/>
                  </a:ext>
                </a:extLst>
              </p:cNvSpPr>
              <p:nvPr/>
            </p:nvSpPr>
            <p:spPr>
              <a:xfrm>
                <a:off x="4980305" y="4488815"/>
                <a:ext cx="10816590" cy="861060"/>
              </a:xfrm>
              <a:prstGeom prst="rect">
                <a:avLst/>
              </a:prstGeom>
              <a:blipFill>
                <a:blip r:embed="rId9"/>
                <a:srcRect/>
                <a:stretch>
                  <a:fillRect l="0" t="-39130" r="0" b="-26080"/>
                </a:stretch>
              </a:blipFill>
              <a:ln>
                <a:noFill/>
              </a:ln>
              <a:effectLst/>
            </p:spPr>
          </p:sp>
        </mc:Fallback>
      </mc:AlternateContent>
      <p:sp>
        <p:nvSpPr>
          <p:cNvPr id="13"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rRUAAJAiAADYFwAAFiQAABAAAAAmAAAACAAAAP//////////"/>
              </a:ext>
            </a:extLst>
          </p:cNvSpPr>
          <p:nvPr/>
        </p:nvSpPr>
        <p:spPr>
          <a:xfrm rot="4671114">
            <a:off x="3575685" y="5566410"/>
            <a:ext cx="247650" cy="35242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4" name="Arc 7"/>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gAAAA0AAAAAkAAAAEgAAACQAAAASAAAAAAAAAABAAAAAAAAAAEAAABQAAAAMErkWj2u7T+s+aLb1mfl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MAAAABf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IAAG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MAAAAB/f38A5+bmA8zMzADAwP8Af39/AAAAAAAAAAAAAAAAAAAAAAAAAAAAIQAAABgAAAAUAAAAiRwAAMgfAABfKwAApy4AABAAAAAmAAAACAAAAP//////////"/>
              </a:ext>
            </a:extLst>
          </p:cNvSpPr>
          <p:nvPr/>
        </p:nvSpPr>
        <p:spPr>
          <a:xfrm rot="17677226">
            <a:off x="4636135" y="5168900"/>
            <a:ext cx="2417445" cy="2411730"/>
          </a:xfrm>
          <a:prstGeom prst="arc">
            <a:avLst>
              <a:gd name="adj1" fmla="val 17765579"/>
              <a:gd name="adj2" fmla="val 1751205"/>
            </a:avLst>
          </a:prstGeom>
          <a:noFill/>
          <a:ln w="60325" cap="flat" cmpd="sng" algn="ctr">
            <a:solidFill>
              <a:srgbClr val="C00000"/>
            </a:solidFill>
            <a:prstDash val="solid"/>
            <a:headEnd type="none"/>
            <a:tailEnd type="triangle" w="med" len="med"/>
          </a:ln>
          <a:effectLst/>
        </p:spPr>
        <p:txBody>
          <a:bodyPr vert="horz" wrap="square" lIns="91440" tIns="45720" rIns="91440" bIns="45720" numCol="1" spcCol="215900" anchor="ctr"/>
          <a:lstStyle/>
          <a:p>
            <a:pPr algn="ctr">
              <a:defRPr lang="en-us"/>
            </a:pPr>
            <a:endParaRPr/>
          </a:p>
        </p:txBody>
      </p:sp>
      <p:sp>
        <p:nvSpPr>
          <p:cNvPr id="15"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uxcAAKggAADnGQAALiIAABAAAAAmAAAACAAAAP//////////"/>
              </a:ext>
            </a:extLst>
          </p:cNvSpPr>
          <p:nvPr/>
        </p:nvSpPr>
        <p:spPr>
          <a:xfrm rot="4671114">
            <a:off x="3910330" y="5255895"/>
            <a:ext cx="247650" cy="35306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16"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p1c3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PhgAAPMkAABpGgAAeSYAABAAAAAmAAAACAAAAP//////////"/>
              </a:ext>
            </a:extLst>
          </p:cNvSpPr>
          <p:nvPr/>
        </p:nvSpPr>
        <p:spPr>
          <a:xfrm rot="4671114">
            <a:off x="3992880" y="5954395"/>
            <a:ext cx="247650" cy="35242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17"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JhsAAHUiAABRHQAA+yMAABAAAAAmAAAACAAAAP//////////"/>
              </a:ext>
            </a:extLst>
          </p:cNvSpPr>
          <p:nvPr/>
        </p:nvSpPr>
        <p:spPr>
          <a:xfrm rot="4671114">
            <a:off x="4465320" y="5549265"/>
            <a:ext cx="247650" cy="35242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8"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7BgAAP8iAABtGgAAJyQAABAAAAAmAAAACAAAAP//////////"/>
              </a:ext>
            </a:extLst>
          </p:cNvSpPr>
          <p:nvPr/>
        </p:nvSpPr>
        <p:spPr>
          <a:xfrm rot="4671114">
            <a:off x="4079240" y="5661025"/>
            <a:ext cx="187960" cy="244475"/>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19"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NhYAAPokAAC4FwAAISYAABAAAAAmAAAACAAAAP//////////"/>
              </a:ext>
            </a:extLst>
          </p:cNvSpPr>
          <p:nvPr/>
        </p:nvSpPr>
        <p:spPr>
          <a:xfrm rot="4671114">
            <a:off x="3639185" y="5982335"/>
            <a:ext cx="187325" cy="24511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20" name="이등변 삼각형 4"/>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agAAAA0AAAAAkAAAAEgAAACQAAAASAAAAAAAAAABAAAAAAAAAAEAAABQAAAAAAAAAAAA4D8AAAAAAADgPwAAAAAAAOA/AAAAAAAA4D8AAAAAAADgPwAAAAAAAOA/AAAAAAAA4D8AAAAAAADgPwAAAAAAAOA/AAAAAAAA4D8CAAAAjAAAAAEAAAAAAAAA/wAAAP///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P///wEAAAAAAAAAAAAAAAAAAAAAAAAAAAAAAAAAAAAAAAAAAP8AAAB/f38A5+bmA8zMzADAwP8Af39/AAAAAAAAAAAAAAAAAAAAAAAAAAAAIQAAABgAAAAUAAAAwxoAAIMlAADvHAAACScAABAAAAAmAAAACAAAAP//////////"/>
              </a:ext>
            </a:extLst>
          </p:cNvSpPr>
          <p:nvPr/>
        </p:nvSpPr>
        <p:spPr>
          <a:xfrm rot="4671114">
            <a:off x="4403090" y="6045200"/>
            <a:ext cx="247650" cy="353060"/>
          </a:xfrm>
          <a:prstGeom prst="triangle">
            <a:avLst>
              <a:gd name="adj" fmla="val 50000"/>
            </a:avLst>
          </a:prstGeom>
          <a:solidFill>
            <a:srgbClr val="FF0000"/>
          </a:solidFill>
          <a:ln w="12700" cap="flat" cmpd="sng" algn="ctr">
            <a:solidFill>
              <a:srgbClr val="FF000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b="1" cap="none"/>
          </a:p>
        </p:txBody>
      </p:sp>
      <p:sp>
        <p:nvSpPr>
          <p:cNvPr id="21" name="Cloud 2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QAAAA0AAAAAkAAAAEgAAACQAAAASAAAAAAAAAABAAAAAAAAAAEAAABQAAAAAAAAAAAA4D8AAAAAAADgPwAAAAAAAOA/AAAAAAAA4D8AAAAAAADgPwAAAAAAAOA/AAAAAAAA4D8AAAAAAADgPwAAAAAAAOA/AAAAAAAA4D8CAAAAjAAAAAEAAAAAAAAAwAAAAP///whR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AAAAP///wEAAAAAAAAAAAAAAAAAAAAAAAAAAAAAAAAAAAAAAAAAAChFXgB/f38A5+bmA8zMzADAwP8Af39/AAAAAAAAAAAAAAAAAAAAAAAAAAAAIQAAABgAAAAUAAAAzBMAAIMfAADaHgAAQCkAABAAAAAmAAAACAAAAP//////////"/>
              </a:ext>
            </a:extLst>
          </p:cNvSpPr>
          <p:nvPr/>
        </p:nvSpPr>
        <p:spPr>
          <a:xfrm>
            <a:off x="3218180" y="5122545"/>
            <a:ext cx="1797050" cy="1583055"/>
          </a:xfrm>
          <a:prstGeom prst="cloud">
            <a:avLst/>
          </a:prstGeom>
          <a:solidFill>
            <a:srgbClr val="C00000">
              <a:alpha val="19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mc:AlternateContent xmlns:mc="http://schemas.openxmlformats.org/markup-compatibility/2006" xmlns:a14="http://schemas.microsoft.com/office/drawing/2010/main">
        <mc:Choice Requires="a14">
          <p:sp>
            <p:nvSpPr>
              <p:cNvPr id="22" name="TextBox 2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C+/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qhUAAOIlAADWFwAAJygAABAAAAAmAAAACAAAAP//////////"/>
                  </a:ext>
                </a:extLst>
              </p:cNvSpPr>
              <p:nvPr/>
            </p:nvSpPr>
            <p:spPr>
              <a:xfrm>
                <a:off x="3521710" y="6158230"/>
                <a:ext cx="353060" cy="368935"/>
              </a:xfrm>
              <a:prstGeom prst="rect">
                <a:avLst/>
              </a:prstGeom>
              <a:noFill/>
              <a:ln>
                <a:noFill/>
              </a:ln>
              <a:effectLst/>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𝜇</m:t>
                      </m:r>
                    </m:oMath>
                  </m:oMathPara>
                </a14:m>
                <a:endParaRPr lang="en-US" dirty="0"/>
              </a:p>
            </p:txBody>
          </p:sp>
        </mc:Choice>
        <mc:Fallback xmlns:p15="http://schemas.microsoft.com/office/powerpoint/2012/main" xmlns:p14="http://schemas.microsoft.com/office/powerpoint/2010/main" xmlns="">
          <p:sp>
            <p:nvSpPr>
              <p:cNvPr id="22" name="TextBox 22"/>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O3KNKmwkZhCoQE7otROWyY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C+/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qhUAAOIlAADWFwAAJygAABAAAAAmAAAACAAAAP//////////"/>
                  </a:ext>
                </a:extLst>
              </p:cNvSpPr>
              <p:nvPr/>
            </p:nvSpPr>
            <p:spPr>
              <a:xfrm>
                <a:off x="3521710" y="6158230"/>
                <a:ext cx="353060" cy="368935"/>
              </a:xfrm>
              <a:prstGeom prst="rect">
                <a:avLst/>
              </a:prstGeom>
              <a:blipFill>
                <a:blip r:embed="rId10"/>
                <a:srcRect/>
                <a:stretch>
                  <a:fillRect l="0" t="0" r="0" b="-3220"/>
                </a:stretch>
              </a:blipFill>
              <a:ln>
                <a:noFill/>
              </a:ln>
              <a:effectLst/>
            </p:spPr>
          </p:sp>
        </mc:Fallback>
      </mc:AlternateContent>
      <p:sp>
        <p:nvSpPr>
          <p:cNvPr id="23" name="Cloud 2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jQAAAA0AAAAAkAAAAEgAAACQAAAASAAAAAAAAAABAAAAAAAAAAEAAABQAAAAAAAAAAAA4D8AAAAAAADgPwAAAAAAAOA/AAAAAAAA4D8AAAAAAADgPwAAAAAAAOA/AAAAAAAA4D8AAAAAAADgPwAAAAAAAOA/AAAAAAAA4D8CAAAAjAAAAAEAAAAAAAAAqdCOAP///whR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ChFXgB/f38A5+bmA8zMzADAwP8Af39/AAAAAAAAAAAAAAAAAAAAAAAAAAAAIQAAABgAAAAUAAAAfCkAANYhAAC8LwAAJygAABAAAAAmAAAACAAAAP//////////"/>
              </a:ext>
            </a:extLst>
          </p:cNvSpPr>
          <p:nvPr/>
        </p:nvSpPr>
        <p:spPr>
          <a:xfrm>
            <a:off x="6743700" y="5500370"/>
            <a:ext cx="1016000" cy="1026795"/>
          </a:xfrm>
          <a:prstGeom prst="cloud">
            <a:avLst/>
          </a:prstGeom>
          <a:solidFill>
            <a:srgbClr val="A9D08E">
              <a:alpha val="19000"/>
            </a:srgbClr>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4" name="타원 1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gAAAA0AAAAAkAAAAEgAAACQAAAASAAAAAAAAAABAAAAAAAAAAEAAABQAAAAAAAAAAAA8D8AAAAAAADwPwAAAAAAAOA/AAAAAAAA4D8AAAAAAADgPwAAAAAAAOA/AAAAAAAA4D8AAAAAAADgPwAAAAAAAOA/AAAAAAAA4D8CAAAAjAAAAAEAAAAAAAAAALBQAP///wgAAAAAAAAAAAAAAAAAAAAAAAAAAAAAAAAAAAAAZAAAAAEAAABAAAAAAAAAAAAAAAAAAAAAAAAAAAAAAAAAAAAAAAAAAAAAAAAAAAAAAAAAAAAAAAAAAAAAAAAAAAAAAAAAAAAAAAAAAAAAAAAAAAAAAAAAAAAAAAAAAAAAFAAAADwAAAABAAAAAAAAAACwU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LBQAP///wEAAAAAAAAAAAAAAAAAAAAAAAAAAAAAAAAAAAAAAAAAAACwUAB/f38A5+bmA8zMzADAwP8Af39/AAAAAAAAAAAAAAAAAAAAAAAAAAAAIQAAABgAAAAUAAAAhyoAAPgiAAB3LgAA6CYAABAAAAAmAAAACAAAAP//////////"/>
              </a:ext>
            </a:extLst>
          </p:cNvSpPr>
          <p:nvPr/>
        </p:nvSpPr>
        <p:spPr>
          <a:xfrm>
            <a:off x="6913245" y="5684520"/>
            <a:ext cx="640080" cy="640080"/>
          </a:xfrm>
          <a:prstGeom prst="ellipse">
            <a:avLst/>
          </a:prstGeom>
          <a:solidFill>
            <a:srgbClr val="00B050"/>
          </a:solidFill>
          <a:ln w="12700" cap="flat" cmpd="sng" algn="ctr">
            <a:solidFill>
              <a:srgbClr val="00B050"/>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lang="en-us" sz="1100" cap="none"/>
          </a:p>
        </p:txBody>
      </p:sp>
      <p:sp>
        <p:nvSpPr>
          <p:cNvPr id="25" name="TextBox 25"/>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p1c3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2ykAAM0jAAAiLwAAEyYAABAgAAAmAAAACAAAAP//////////"/>
              </a:ext>
            </a:extLst>
          </p:cNvSpPr>
          <p:nvPr/>
        </p:nvSpPr>
        <p:spPr>
          <a:xfrm>
            <a:off x="6804025" y="5819775"/>
            <a:ext cx="857885" cy="369570"/>
          </a:xfrm>
          <a:prstGeom prst="rect">
            <a:avLst/>
          </a:prstGeom>
          <a:noFill/>
          <a:ln>
            <a:noFill/>
          </a:ln>
          <a:effectLst/>
        </p:spPr>
        <p:txBody>
          <a:bodyPr vert="horz" wrap="square" lIns="91440" tIns="45720" rIns="91440" bIns="45720" numCol="1" spcCol="215900" anchor="t"/>
          <a:lstStyle/>
          <a:p>
            <a:pPr algn="ctr">
              <a:defRPr lang="en-us"/>
            </a:pPr>
            <a:r>
              <a:rPr lang="en-us" cap="none">
                <a:solidFill>
                  <a:schemeClr val="bg1"/>
                </a:solidFill>
              </a:rPr>
              <a:t>HVU</a:t>
            </a:r>
          </a:p>
        </p:txBody>
      </p:sp>
      <p:cxnSp>
        <p:nvCxnSpPr>
          <p:cNvPr id="26" name="Straight Connector 25">
            <a:extLst>
              <a:ext uri="{FF2B5EF4-FFF2-40B4-BE49-F238E27FC236}">
                <a16:creationId xmlns:a16="http://schemas.microsoft.com/office/drawing/2014/main" id="{102BFCE6-B0B2-291C-797F-6D132704E9E2}"/>
              </a:ext>
            </a:extLst>
          </p:cNvPr>
          <p:cNvCxnSpPr>
            <a:cxnSpLocks/>
          </p:cNvCxnSpPr>
          <p:nvPr/>
        </p:nvCxnSpPr>
        <p:spPr>
          <a:xfrm flipV="1">
            <a:off x="0" y="8382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Mn///8ASwAAdwUAABAgAAAmAAAACAAAAP//////////"/>
              </a:ext>
            </a:extLst>
          </p:cNvSpPr>
          <p:nvPr/>
        </p:nvSpPr>
        <p:spPr>
          <a:xfrm>
            <a:off x="-25400" y="29815"/>
            <a:ext cx="1219200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Cost Function</a:t>
            </a:r>
            <a:endParaRPr lang="en-us" sz="4000" b="1" cap="none" dirty="0">
              <a:latin typeface="+mj-lt"/>
              <a:ea typeface="Calibri" pitchFamily="2" charset="0"/>
              <a:cs typeface="Calibri" pitchFamily="2" charset="0"/>
            </a:endParaRPr>
          </a:p>
        </p:txBody>
      </p:sp>
      <p:sp>
        <p:nvSpPr>
          <p:cNvPr id="6" name="TextBox 12"/>
          <p:cNvSpPr>
            <a:extLst>
              <a:ext uri="smNativeData">
                <pr:smNativeData xmlns:mc="http://schemas.openxmlformats.org/markup-compatibility/2006"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ov3//wAAAACI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wEAAB4PAADzSAAAlBEAABAAAAAmAAAACAAAAP//////////"/>
              </a:ext>
            </a:extLst>
          </p:cNvSpPr>
          <p:nvPr/>
        </p:nvSpPr>
        <p:spPr>
          <a:xfrm>
            <a:off x="102391" y="1185099"/>
            <a:ext cx="11595100" cy="523220"/>
          </a:xfrm>
          <a:prstGeom prst="rect">
            <a:avLst/>
          </a:prstGeom>
          <a:noFill/>
          <a:ln>
            <a:noFill/>
          </a:ln>
          <a:effectLst/>
        </p:spPr>
        <p:txBody>
          <a:bodyPr wrap="square" rtlCol="0">
            <a:spAutoFit/>
          </a:bodyPr>
          <a:lstStyle/>
          <a:p>
            <a:r>
              <a:rPr lang="en-US" sz="2800" dirty="0"/>
              <a:t>Note that </a:t>
            </a:r>
          </a:p>
        </p:txBody>
      </p:sp>
      <p:sp>
        <p:nvSpPr>
          <p:cNvPr id="8" name="슬라이드 번호 개체 틀 5"/>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BonAADYRQAAWSkAABAAAAAmAAAACAAAAAAAAAAAAAAA"/>
              </a:ext>
            </a:extLst>
          </p:cNvSpPr>
          <p:nvPr>
            <p:ph type="sldNum" sz="quarter" idx="12"/>
          </p:nvPr>
        </p:nvSpPr>
        <p:spPr/>
        <p:txBody>
          <a:bodyPr/>
          <a:lstStyle/>
          <a:p>
            <a:pPr>
              <a:defRPr lang="en-us"/>
            </a:pPr>
            <a:fld id="{3FBFFB16-58D2-EA0D-9C07-AE58B5496AFB}" type="slidenum">
              <a:rPr/>
              <a:t>59</a:t>
            </a:fld>
            <a:endParaRPr/>
          </a:p>
        </p:txBody>
      </p:sp>
      <p:pic>
        <p:nvPicPr>
          <p:cNvPr id="30" name="Picture 29">
            <a:extLst>
              <a:ext uri="{FF2B5EF4-FFF2-40B4-BE49-F238E27FC236}">
                <a16:creationId xmlns:a16="http://schemas.microsoft.com/office/drawing/2014/main" id="{D8293437-5AEC-FA97-2549-5AC938B0180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637" y="1778920"/>
            <a:ext cx="8859611" cy="711933"/>
          </a:xfrm>
          <a:prstGeom prst="rect">
            <a:avLst/>
          </a:prstGeom>
        </p:spPr>
      </p:pic>
      <p:sp>
        <p:nvSpPr>
          <p:cNvPr id="32" name="TextBox 12">
            <a:extLst>
              <a:ext uri="{FF2B5EF4-FFF2-40B4-BE49-F238E27FC236}">
                <a16:creationId xmlns:a16="http://schemas.microsoft.com/office/drawing/2014/main" id="{7F3CD2FC-EEDC-3B2A-2DE7-754FF331810B}"/>
              </a:ext>
            </a:extLst>
          </p:cNvPr>
          <p:cNvSpPr>
            <a:extLst>
              <a:ext uri="smNativeData">
                <pr:smNativeData xmlns:mc="http://schemas.openxmlformats.org/markup-compatibility/2006"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ov3//wAAAACI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wEAAB4PAADzSAAAlBEAABAAAAAmAAAACAAAAP//////////"/>
              </a:ext>
            </a:extLst>
          </p:cNvSpPr>
          <p:nvPr/>
        </p:nvSpPr>
        <p:spPr>
          <a:xfrm>
            <a:off x="102391" y="2954841"/>
            <a:ext cx="11595100" cy="523220"/>
          </a:xfrm>
          <a:prstGeom prst="rect">
            <a:avLst/>
          </a:prstGeom>
          <a:noFill/>
          <a:ln>
            <a:noFill/>
          </a:ln>
          <a:effectLst/>
        </p:spPr>
        <p:txBody>
          <a:bodyPr wrap="square" rtlCol="0">
            <a:spAutoFit/>
          </a:bodyPr>
          <a:lstStyle/>
          <a:p>
            <a:r>
              <a:rPr lang="en-US" sz="2800" dirty="0"/>
              <a:t>We consider the following Pareto optimal version of minimizer</a:t>
            </a:r>
          </a:p>
        </p:txBody>
      </p:sp>
      <p:pic>
        <p:nvPicPr>
          <p:cNvPr id="34" name="Picture 33" descr="A close-up of a text&#10;&#10;Description automatically generated">
            <a:extLst>
              <a:ext uri="{FF2B5EF4-FFF2-40B4-BE49-F238E27FC236}">
                <a16:creationId xmlns:a16="http://schemas.microsoft.com/office/drawing/2014/main" id="{623C9E9B-6944-1698-FE99-BB3636CCBD1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23549" y="3550748"/>
            <a:ext cx="6144901" cy="1070087"/>
          </a:xfrm>
          <a:prstGeom prst="rect">
            <a:avLst/>
          </a:prstGeom>
        </p:spPr>
      </p:pic>
      <p:pic>
        <p:nvPicPr>
          <p:cNvPr id="36" name="Picture 35" descr="A math equation with black text&#10;&#10;Description automatically generated">
            <a:extLst>
              <a:ext uri="{FF2B5EF4-FFF2-40B4-BE49-F238E27FC236}">
                <a16:creationId xmlns:a16="http://schemas.microsoft.com/office/drawing/2014/main" id="{FA7D99A9-BE0D-D28E-77F1-C5324476590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9395" y="5165258"/>
            <a:ext cx="8227853" cy="1466209"/>
          </a:xfrm>
          <a:prstGeom prst="rect">
            <a:avLst/>
          </a:prstGeom>
        </p:spPr>
      </p:pic>
      <p:sp>
        <p:nvSpPr>
          <p:cNvPr id="37" name="TextBox 12">
            <a:extLst>
              <a:ext uri="{FF2B5EF4-FFF2-40B4-BE49-F238E27FC236}">
                <a16:creationId xmlns:a16="http://schemas.microsoft.com/office/drawing/2014/main" id="{85384F55-A57D-1DDE-3267-4BBFE9351B12}"/>
              </a:ext>
            </a:extLst>
          </p:cNvPr>
          <p:cNvSpPr>
            <a:extLst>
              <a:ext uri="smNativeData">
                <pr:smNativeData xmlns:mc="http://schemas.openxmlformats.org/markup-compatibility/2006" xmlns:a14="http://schemas.microsoft.com/office/drawing/2010/main"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DV////ov3//wAAAACI9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nwEAAB4PAADzSAAAlBEAABAAAAAmAAAACAAAAP//////////"/>
              </a:ext>
            </a:extLst>
          </p:cNvSpPr>
          <p:nvPr/>
        </p:nvSpPr>
        <p:spPr>
          <a:xfrm>
            <a:off x="102391" y="4642038"/>
            <a:ext cx="11595100" cy="523220"/>
          </a:xfrm>
          <a:prstGeom prst="rect">
            <a:avLst/>
          </a:prstGeom>
          <a:noFill/>
          <a:ln>
            <a:noFill/>
          </a:ln>
          <a:effectLst/>
        </p:spPr>
        <p:txBody>
          <a:bodyPr wrap="square" rtlCol="0">
            <a:spAutoFit/>
          </a:bodyPr>
          <a:lstStyle/>
          <a:p>
            <a:r>
              <a:rPr lang="en-US" sz="2800" dirty="0"/>
              <a:t>Leading to</a:t>
            </a:r>
          </a:p>
        </p:txBody>
      </p:sp>
      <p:cxnSp>
        <p:nvCxnSpPr>
          <p:cNvPr id="3" name="Straight Connector 2">
            <a:extLst>
              <a:ext uri="{FF2B5EF4-FFF2-40B4-BE49-F238E27FC236}">
                <a16:creationId xmlns:a16="http://schemas.microsoft.com/office/drawing/2014/main" id="{FE542AC6-FDC6-70B1-9A30-485BE833F145}"/>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84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10886" y="0"/>
            <a:ext cx="11351262" cy="1584535"/>
          </a:xfrm>
          <a:prstGeom prst="rect">
            <a:avLst/>
          </a:prstGeom>
        </p:spPr>
        <p:txBody>
          <a:bodyPr vert="horz" wrap="square" lIns="0" tIns="350011" rIns="0" bIns="0" rtlCol="0">
            <a:spAutoFit/>
          </a:bodyPr>
          <a:lstStyle/>
          <a:p>
            <a:pPr marL="12700" algn="ctr">
              <a:spcBef>
                <a:spcPts val="100"/>
              </a:spcBef>
            </a:pPr>
            <a:r>
              <a:rPr lang="en-US" b="1" dirty="0">
                <a:latin typeface="+mj-lt"/>
              </a:rPr>
              <a:t>Mean-Field Game Theory and Applications</a:t>
            </a:r>
            <a:br>
              <a:rPr lang="en-US" b="1" dirty="0">
                <a:latin typeface="+mj-lt"/>
              </a:rPr>
            </a:br>
            <a:endParaRPr b="1" i="1" spc="-140" dirty="0">
              <a:latin typeface="+mj-lt"/>
              <a:cs typeface="Arial"/>
            </a:endParaRPr>
          </a:p>
        </p:txBody>
      </p:sp>
      <p:cxnSp>
        <p:nvCxnSpPr>
          <p:cNvPr id="14" name="Straight Connector 13">
            <a:extLst>
              <a:ext uri="{FF2B5EF4-FFF2-40B4-BE49-F238E27FC236}">
                <a16:creationId xmlns:a16="http://schemas.microsoft.com/office/drawing/2014/main" id="{C58F2AE6-D4B3-2595-B245-E7E0D95D7B2C}"/>
              </a:ext>
            </a:extLst>
          </p:cNvPr>
          <p:cNvCxnSpPr>
            <a:cxnSpLocks/>
          </p:cNvCxnSpPr>
          <p:nvPr/>
        </p:nvCxnSpPr>
        <p:spPr>
          <a:xfrm flipV="1">
            <a:off x="0" y="1308756"/>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5CE11353-98FB-6094-3AA3-720B6615AF3B}"/>
              </a:ext>
            </a:extLst>
          </p:cNvPr>
          <p:cNvSpPr/>
          <p:nvPr/>
        </p:nvSpPr>
        <p:spPr>
          <a:xfrm>
            <a:off x="304799" y="1793152"/>
            <a:ext cx="3135088" cy="77185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Optimal Control</a:t>
            </a:r>
          </a:p>
        </p:txBody>
      </p:sp>
      <p:sp>
        <p:nvSpPr>
          <p:cNvPr id="32" name="Rounded Rectangle 31">
            <a:extLst>
              <a:ext uri="{FF2B5EF4-FFF2-40B4-BE49-F238E27FC236}">
                <a16:creationId xmlns:a16="http://schemas.microsoft.com/office/drawing/2014/main" id="{5D54461E-6964-6045-CB5E-F744EB3FFBC9}"/>
              </a:ext>
            </a:extLst>
          </p:cNvPr>
          <p:cNvSpPr/>
          <p:nvPr/>
        </p:nvSpPr>
        <p:spPr>
          <a:xfrm>
            <a:off x="3916679" y="1793152"/>
            <a:ext cx="3567827" cy="771851"/>
          </a:xfrm>
          <a:prstGeom prst="roundRect">
            <a:avLst/>
          </a:prstGeom>
          <a:solidFill>
            <a:schemeClr val="tx2">
              <a:lumMod val="60000"/>
              <a:lumOff val="4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Game Theory</a:t>
            </a:r>
          </a:p>
        </p:txBody>
      </p:sp>
      <p:sp>
        <p:nvSpPr>
          <p:cNvPr id="47" name="Rounded Rectangle 46">
            <a:extLst>
              <a:ext uri="{FF2B5EF4-FFF2-40B4-BE49-F238E27FC236}">
                <a16:creationId xmlns:a16="http://schemas.microsoft.com/office/drawing/2014/main" id="{355E2612-A04B-0E50-41BA-85AB957306BE}"/>
              </a:ext>
            </a:extLst>
          </p:cNvPr>
          <p:cNvSpPr/>
          <p:nvPr/>
        </p:nvSpPr>
        <p:spPr>
          <a:xfrm>
            <a:off x="7924800" y="1793152"/>
            <a:ext cx="3962401" cy="771851"/>
          </a:xfrm>
          <a:prstGeom prst="roundRect">
            <a:avLst/>
          </a:prstGeom>
          <a:solidFill>
            <a:schemeClr val="accent2">
              <a:lumMod val="60000"/>
              <a:lumOff val="40000"/>
              <a:alpha val="8388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0" dirty="0">
                <a:solidFill>
                  <a:schemeClr val="tx1"/>
                </a:solidFill>
              </a:rPr>
              <a:t>Mean-Field Game Theory</a:t>
            </a:r>
          </a:p>
        </p:txBody>
      </p:sp>
      <p:sp>
        <p:nvSpPr>
          <p:cNvPr id="3" name="TextBox 2">
            <a:extLst>
              <a:ext uri="{FF2B5EF4-FFF2-40B4-BE49-F238E27FC236}">
                <a16:creationId xmlns:a16="http://schemas.microsoft.com/office/drawing/2014/main" id="{BDDB6EAC-8CA4-DE60-513A-98E4DA7184D2}"/>
              </a:ext>
            </a:extLst>
          </p:cNvPr>
          <p:cNvSpPr txBox="1"/>
          <p:nvPr/>
        </p:nvSpPr>
        <p:spPr>
          <a:xfrm>
            <a:off x="381000" y="2773620"/>
            <a:ext cx="2749471" cy="369332"/>
          </a:xfrm>
          <a:prstGeom prst="rect">
            <a:avLst/>
          </a:prstGeom>
          <a:noFill/>
        </p:spPr>
        <p:txBody>
          <a:bodyPr wrap="none" rtlCol="0">
            <a:spAutoFit/>
          </a:bodyPr>
          <a:lstStyle/>
          <a:p>
            <a:r>
              <a:rPr lang="en-US" dirty="0"/>
              <a:t>A single decision maker:</a:t>
            </a:r>
          </a:p>
        </p:txBody>
      </p:sp>
      <p:pic>
        <p:nvPicPr>
          <p:cNvPr id="6" name="Picture 5" descr="A black symbols on a white background&#10;&#10;Description automatically generated">
            <a:extLst>
              <a:ext uri="{FF2B5EF4-FFF2-40B4-BE49-F238E27FC236}">
                <a16:creationId xmlns:a16="http://schemas.microsoft.com/office/drawing/2014/main" id="{F211D6BD-63FD-02FA-F287-C0790D120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28" y="3221236"/>
            <a:ext cx="2595154" cy="419419"/>
          </a:xfrm>
          <a:prstGeom prst="rect">
            <a:avLst/>
          </a:prstGeom>
        </p:spPr>
      </p:pic>
      <p:sp>
        <p:nvSpPr>
          <p:cNvPr id="9" name="TextBox 8">
            <a:extLst>
              <a:ext uri="{FF2B5EF4-FFF2-40B4-BE49-F238E27FC236}">
                <a16:creationId xmlns:a16="http://schemas.microsoft.com/office/drawing/2014/main" id="{3F7AAEFF-BE03-141D-6D98-EB04AC0042F9}"/>
              </a:ext>
            </a:extLst>
          </p:cNvPr>
          <p:cNvSpPr txBox="1"/>
          <p:nvPr/>
        </p:nvSpPr>
        <p:spPr>
          <a:xfrm>
            <a:off x="376646" y="3705527"/>
            <a:ext cx="2595153" cy="369332"/>
          </a:xfrm>
          <a:prstGeom prst="rect">
            <a:avLst/>
          </a:prstGeom>
          <a:noFill/>
        </p:spPr>
        <p:txBody>
          <a:bodyPr wrap="square">
            <a:spAutoFit/>
          </a:bodyPr>
          <a:lstStyle/>
          <a:p>
            <a:r>
              <a:rPr lang="en-US" dirty="0"/>
              <a:t>and minimizes a cost:</a:t>
            </a:r>
          </a:p>
        </p:txBody>
      </p:sp>
      <p:pic>
        <p:nvPicPr>
          <p:cNvPr id="13" name="Picture 12" descr="A black text on a white background&#10;&#10;Description automatically generated">
            <a:extLst>
              <a:ext uri="{FF2B5EF4-FFF2-40B4-BE49-F238E27FC236}">
                <a16:creationId xmlns:a16="http://schemas.microsoft.com/office/drawing/2014/main" id="{71F67C61-B4A9-35CE-D785-2676576A7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8" y="4107629"/>
            <a:ext cx="3325969" cy="846666"/>
          </a:xfrm>
          <a:prstGeom prst="rect">
            <a:avLst/>
          </a:prstGeom>
        </p:spPr>
      </p:pic>
      <p:sp>
        <p:nvSpPr>
          <p:cNvPr id="15" name="TextBox 14">
            <a:extLst>
              <a:ext uri="{FF2B5EF4-FFF2-40B4-BE49-F238E27FC236}">
                <a16:creationId xmlns:a16="http://schemas.microsoft.com/office/drawing/2014/main" id="{25299F50-F218-6F1D-9A8D-48BDCE11DCA2}"/>
              </a:ext>
            </a:extLst>
          </p:cNvPr>
          <p:cNvSpPr txBox="1"/>
          <p:nvPr/>
        </p:nvSpPr>
        <p:spPr>
          <a:xfrm>
            <a:off x="279828" y="5690756"/>
            <a:ext cx="3160059" cy="1015663"/>
          </a:xfrm>
          <a:prstGeom prst="rect">
            <a:avLst/>
          </a:prstGeom>
          <a:solidFill>
            <a:schemeClr val="accent5">
              <a:lumMod val="60000"/>
              <a:lumOff val="40000"/>
            </a:schemeClr>
          </a:solidFill>
        </p:spPr>
        <p:txBody>
          <a:bodyPr wrap="square" rtlCol="0">
            <a:spAutoFit/>
          </a:bodyPr>
          <a:lstStyle/>
          <a:p>
            <a:r>
              <a:rPr lang="en-US" b="1" dirty="0"/>
              <a:t>Challenges and Problems:</a:t>
            </a:r>
          </a:p>
          <a:p>
            <a:pPr marL="285750" indent="-285750">
              <a:buFont typeface="Arial" panose="020B0604020202020204" pitchFamily="34" charset="0"/>
              <a:buChar char="•"/>
            </a:pPr>
            <a:r>
              <a:rPr lang="en-US" sz="1400" dirty="0"/>
              <a:t>Efficient numerical methods</a:t>
            </a:r>
          </a:p>
          <a:p>
            <a:pPr marL="285750" indent="-285750">
              <a:buFont typeface="Arial" panose="020B0604020202020204" pitchFamily="34" charset="0"/>
              <a:buChar char="•"/>
            </a:pPr>
            <a:r>
              <a:rPr lang="en-US" sz="1400" dirty="0"/>
              <a:t>Numerical tractability</a:t>
            </a:r>
          </a:p>
          <a:p>
            <a:pPr marL="285750" indent="-285750">
              <a:buFont typeface="Arial" panose="020B0604020202020204" pitchFamily="34" charset="0"/>
              <a:buChar char="•"/>
            </a:pPr>
            <a:r>
              <a:rPr lang="en-US" sz="1400" dirty="0"/>
              <a:t>Convergence guarantees</a:t>
            </a:r>
          </a:p>
        </p:txBody>
      </p:sp>
      <p:pic>
        <p:nvPicPr>
          <p:cNvPr id="17" name="Picture 16" descr="A black text on a white background&#10;&#10;Description automatically generated">
            <a:extLst>
              <a:ext uri="{FF2B5EF4-FFF2-40B4-BE49-F238E27FC236}">
                <a16:creationId xmlns:a16="http://schemas.microsoft.com/office/drawing/2014/main" id="{9DC8357A-34D2-15A1-1687-590740AE8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736" y="3142952"/>
            <a:ext cx="2438400" cy="508000"/>
          </a:xfrm>
          <a:prstGeom prst="rect">
            <a:avLst/>
          </a:prstGeom>
        </p:spPr>
      </p:pic>
      <p:pic>
        <p:nvPicPr>
          <p:cNvPr id="21" name="Picture 20" descr="A black text on a white background&#10;&#10;Description automatically generated">
            <a:extLst>
              <a:ext uri="{FF2B5EF4-FFF2-40B4-BE49-F238E27FC236}">
                <a16:creationId xmlns:a16="http://schemas.microsoft.com/office/drawing/2014/main" id="{2219B4DA-9576-1855-DE11-7444E9492B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5718" y="4203700"/>
            <a:ext cx="3938053" cy="654524"/>
          </a:xfrm>
          <a:prstGeom prst="rect">
            <a:avLst/>
          </a:prstGeom>
        </p:spPr>
      </p:pic>
      <p:sp>
        <p:nvSpPr>
          <p:cNvPr id="23" name="TextBox 22">
            <a:extLst>
              <a:ext uri="{FF2B5EF4-FFF2-40B4-BE49-F238E27FC236}">
                <a16:creationId xmlns:a16="http://schemas.microsoft.com/office/drawing/2014/main" id="{296E9744-6F1C-8CEF-7547-B3AE94DDF5FB}"/>
              </a:ext>
            </a:extLst>
          </p:cNvPr>
          <p:cNvSpPr txBox="1"/>
          <p:nvPr/>
        </p:nvSpPr>
        <p:spPr>
          <a:xfrm>
            <a:off x="3886200" y="2773620"/>
            <a:ext cx="2762295" cy="369332"/>
          </a:xfrm>
          <a:prstGeom prst="rect">
            <a:avLst/>
          </a:prstGeom>
          <a:noFill/>
        </p:spPr>
        <p:txBody>
          <a:bodyPr wrap="none" rtlCol="0">
            <a:spAutoFit/>
          </a:bodyPr>
          <a:lstStyle/>
          <a:p>
            <a:r>
              <a:rPr lang="en-US" dirty="0"/>
              <a:t>Several decision makers:</a:t>
            </a:r>
          </a:p>
        </p:txBody>
      </p:sp>
      <p:sp>
        <p:nvSpPr>
          <p:cNvPr id="33" name="TextBox 32">
            <a:extLst>
              <a:ext uri="{FF2B5EF4-FFF2-40B4-BE49-F238E27FC236}">
                <a16:creationId xmlns:a16="http://schemas.microsoft.com/office/drawing/2014/main" id="{74DCF826-BF3A-A864-8A99-3C562720DD19}"/>
              </a:ext>
            </a:extLst>
          </p:cNvPr>
          <p:cNvSpPr txBox="1"/>
          <p:nvPr/>
        </p:nvSpPr>
        <p:spPr>
          <a:xfrm>
            <a:off x="7924800" y="2773620"/>
            <a:ext cx="3634328" cy="369332"/>
          </a:xfrm>
          <a:prstGeom prst="rect">
            <a:avLst/>
          </a:prstGeom>
          <a:noFill/>
        </p:spPr>
        <p:txBody>
          <a:bodyPr wrap="none" rtlCol="0">
            <a:spAutoFit/>
          </a:bodyPr>
          <a:lstStyle/>
          <a:p>
            <a:r>
              <a:rPr lang="en-US" dirty="0"/>
              <a:t>Huge number of decision makers:</a:t>
            </a:r>
          </a:p>
        </p:txBody>
      </p:sp>
      <p:pic>
        <p:nvPicPr>
          <p:cNvPr id="34" name="Picture 33" descr="A black symbols on a white background&#10;&#10;Description automatically generated">
            <a:extLst>
              <a:ext uri="{FF2B5EF4-FFF2-40B4-BE49-F238E27FC236}">
                <a16:creationId xmlns:a16="http://schemas.microsoft.com/office/drawing/2014/main" id="{2DD4AC35-536F-4599-F4CD-5C5AFF4F0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9147" y="3219290"/>
            <a:ext cx="2595154" cy="419419"/>
          </a:xfrm>
          <a:prstGeom prst="rect">
            <a:avLst/>
          </a:prstGeom>
        </p:spPr>
      </p:pic>
      <p:sp>
        <p:nvSpPr>
          <p:cNvPr id="35" name="TextBox 34">
            <a:extLst>
              <a:ext uri="{FF2B5EF4-FFF2-40B4-BE49-F238E27FC236}">
                <a16:creationId xmlns:a16="http://schemas.microsoft.com/office/drawing/2014/main" id="{FBE07075-7076-B50D-8612-1A2F61B2217E}"/>
              </a:ext>
            </a:extLst>
          </p:cNvPr>
          <p:cNvSpPr txBox="1"/>
          <p:nvPr/>
        </p:nvSpPr>
        <p:spPr>
          <a:xfrm>
            <a:off x="3886200" y="3713202"/>
            <a:ext cx="3660736" cy="369332"/>
          </a:xfrm>
          <a:prstGeom prst="rect">
            <a:avLst/>
          </a:prstGeom>
          <a:noFill/>
        </p:spPr>
        <p:txBody>
          <a:bodyPr wrap="square">
            <a:spAutoFit/>
          </a:bodyPr>
          <a:lstStyle/>
          <a:p>
            <a:r>
              <a:rPr lang="en-US" dirty="0"/>
              <a:t>each agent minimizes a cost:</a:t>
            </a:r>
          </a:p>
        </p:txBody>
      </p:sp>
      <p:pic>
        <p:nvPicPr>
          <p:cNvPr id="38" name="Picture 37" descr="A black text on a white background&#10;&#10;Description automatically generated">
            <a:extLst>
              <a:ext uri="{FF2B5EF4-FFF2-40B4-BE49-F238E27FC236}">
                <a16:creationId xmlns:a16="http://schemas.microsoft.com/office/drawing/2014/main" id="{3DCE53E4-F93D-DB6F-BB33-809CA88C84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8730" y="4207129"/>
            <a:ext cx="3540398" cy="676509"/>
          </a:xfrm>
          <a:prstGeom prst="rect">
            <a:avLst/>
          </a:prstGeom>
        </p:spPr>
      </p:pic>
      <p:sp>
        <p:nvSpPr>
          <p:cNvPr id="41" name="TextBox 40">
            <a:extLst>
              <a:ext uri="{FF2B5EF4-FFF2-40B4-BE49-F238E27FC236}">
                <a16:creationId xmlns:a16="http://schemas.microsoft.com/office/drawing/2014/main" id="{5F7C4B96-1DD5-D383-CAC5-69C4BF41912E}"/>
              </a:ext>
            </a:extLst>
          </p:cNvPr>
          <p:cNvSpPr txBox="1"/>
          <p:nvPr/>
        </p:nvSpPr>
        <p:spPr>
          <a:xfrm>
            <a:off x="7924800" y="3724553"/>
            <a:ext cx="6126480" cy="369332"/>
          </a:xfrm>
          <a:prstGeom prst="rect">
            <a:avLst/>
          </a:prstGeom>
          <a:noFill/>
        </p:spPr>
        <p:txBody>
          <a:bodyPr wrap="square">
            <a:spAutoFit/>
          </a:bodyPr>
          <a:lstStyle/>
          <a:p>
            <a:r>
              <a:rPr lang="en-US" dirty="0"/>
              <a:t>representative agent minimizes a cost:</a:t>
            </a:r>
          </a:p>
        </p:txBody>
      </p:sp>
      <p:sp>
        <p:nvSpPr>
          <p:cNvPr id="2" name="TextBox 1">
            <a:extLst>
              <a:ext uri="{FF2B5EF4-FFF2-40B4-BE49-F238E27FC236}">
                <a16:creationId xmlns:a16="http://schemas.microsoft.com/office/drawing/2014/main" id="{5CAE26C3-9147-F84C-24C4-96B247FDF1C7}"/>
              </a:ext>
            </a:extLst>
          </p:cNvPr>
          <p:cNvSpPr txBox="1"/>
          <p:nvPr/>
        </p:nvSpPr>
        <p:spPr>
          <a:xfrm>
            <a:off x="4136538" y="5491362"/>
            <a:ext cx="3160059" cy="1231106"/>
          </a:xfrm>
          <a:prstGeom prst="rect">
            <a:avLst/>
          </a:prstGeom>
          <a:solidFill>
            <a:schemeClr val="accent5">
              <a:lumMod val="60000"/>
              <a:lumOff val="40000"/>
            </a:schemeClr>
          </a:solidFill>
        </p:spPr>
        <p:txBody>
          <a:bodyPr wrap="square" rtlCol="0">
            <a:spAutoFit/>
          </a:bodyPr>
          <a:lstStyle/>
          <a:p>
            <a:r>
              <a:rPr lang="en-US" b="1" dirty="0"/>
              <a:t>Challenges and Problems:</a:t>
            </a:r>
          </a:p>
          <a:p>
            <a:pPr marL="285750" indent="-285750">
              <a:buFont typeface="Arial" panose="020B0604020202020204" pitchFamily="34" charset="0"/>
              <a:buChar char="•"/>
            </a:pPr>
            <a:r>
              <a:rPr lang="en-US" sz="1400" dirty="0"/>
              <a:t>Existence</a:t>
            </a:r>
          </a:p>
          <a:p>
            <a:pPr marL="285750" indent="-285750">
              <a:buFont typeface="Arial" panose="020B0604020202020204" pitchFamily="34" charset="0"/>
              <a:buChar char="•"/>
            </a:pPr>
            <a:r>
              <a:rPr lang="en-US" sz="1400" dirty="0"/>
              <a:t>Uniqueness</a:t>
            </a:r>
          </a:p>
          <a:p>
            <a:pPr marL="285750" indent="-285750">
              <a:buFont typeface="Arial" panose="020B0604020202020204" pitchFamily="34" charset="0"/>
              <a:buChar char="•"/>
            </a:pPr>
            <a:r>
              <a:rPr lang="en-US" sz="1400" dirty="0"/>
              <a:t>Efficient numerical methods</a:t>
            </a:r>
          </a:p>
          <a:p>
            <a:pPr marL="285750" indent="-285750">
              <a:buFont typeface="Arial" panose="020B0604020202020204" pitchFamily="34" charset="0"/>
              <a:buChar char="•"/>
            </a:pPr>
            <a:r>
              <a:rPr lang="en-US" sz="1400" dirty="0"/>
              <a:t>Convergence guarantees</a:t>
            </a:r>
          </a:p>
        </p:txBody>
      </p:sp>
      <p:sp>
        <p:nvSpPr>
          <p:cNvPr id="4" name="TextBox 3">
            <a:extLst>
              <a:ext uri="{FF2B5EF4-FFF2-40B4-BE49-F238E27FC236}">
                <a16:creationId xmlns:a16="http://schemas.microsoft.com/office/drawing/2014/main" id="{F2D0F346-5475-7E9D-1331-189E0A401A53}"/>
              </a:ext>
            </a:extLst>
          </p:cNvPr>
          <p:cNvSpPr txBox="1"/>
          <p:nvPr/>
        </p:nvSpPr>
        <p:spPr>
          <a:xfrm>
            <a:off x="8208899" y="5434563"/>
            <a:ext cx="3160059" cy="1231106"/>
          </a:xfrm>
          <a:prstGeom prst="rect">
            <a:avLst/>
          </a:prstGeom>
          <a:solidFill>
            <a:schemeClr val="accent5">
              <a:lumMod val="60000"/>
              <a:lumOff val="40000"/>
            </a:schemeClr>
          </a:solidFill>
        </p:spPr>
        <p:txBody>
          <a:bodyPr wrap="square" rtlCol="0">
            <a:spAutoFit/>
          </a:bodyPr>
          <a:lstStyle/>
          <a:p>
            <a:r>
              <a:rPr lang="en-US" b="1" dirty="0"/>
              <a:t>Challenges and Problems:</a:t>
            </a:r>
          </a:p>
          <a:p>
            <a:pPr marL="285750" indent="-285750">
              <a:buFont typeface="Arial" panose="020B0604020202020204" pitchFamily="34" charset="0"/>
              <a:buChar char="•"/>
            </a:pPr>
            <a:r>
              <a:rPr lang="en-US" sz="1400" dirty="0"/>
              <a:t>Existence</a:t>
            </a:r>
          </a:p>
          <a:p>
            <a:pPr marL="285750" indent="-285750">
              <a:buFont typeface="Arial" panose="020B0604020202020204" pitchFamily="34" charset="0"/>
              <a:buChar char="•"/>
            </a:pPr>
            <a:r>
              <a:rPr lang="en-US" sz="1400" dirty="0"/>
              <a:t>Uniqueness</a:t>
            </a:r>
          </a:p>
          <a:p>
            <a:pPr marL="285750" indent="-285750">
              <a:buFont typeface="Arial" panose="020B0604020202020204" pitchFamily="34" charset="0"/>
              <a:buChar char="•"/>
            </a:pPr>
            <a:r>
              <a:rPr lang="en-US" sz="1400" dirty="0"/>
              <a:t>Numerical methods</a:t>
            </a:r>
          </a:p>
          <a:p>
            <a:pPr marL="285750" indent="-285750">
              <a:buFont typeface="Arial" panose="020B0604020202020204" pitchFamily="34" charset="0"/>
              <a:buChar char="•"/>
            </a:pPr>
            <a:r>
              <a:rPr lang="en-US" sz="1400" dirty="0"/>
              <a:t>Convergence guarantees</a:t>
            </a:r>
          </a:p>
        </p:txBody>
      </p:sp>
    </p:spTree>
    <p:extLst>
      <p:ext uri="{BB962C8B-B14F-4D97-AF65-F5344CB8AC3E}">
        <p14:creationId xmlns:p14="http://schemas.microsoft.com/office/powerpoint/2010/main" val="1031452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AAAIEAAADmTAAAMAYAABAgAAAmAAAACAAAAP//////////"/>
              </a:ext>
            </a:extLst>
          </p:cNvSpPr>
          <p:nvPr/>
        </p:nvSpPr>
        <p:spPr>
          <a:xfrm>
            <a:off x="0" y="81915"/>
            <a:ext cx="12500610" cy="923925"/>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pitchFamily="2" charset="0"/>
                <a:cs typeface="Calibri" pitchFamily="2" charset="0"/>
              </a:rPr>
              <a:t>MFG System</a:t>
            </a:r>
          </a:p>
        </p:txBody>
      </p:sp>
      <p:sp>
        <p:nvSpPr>
          <p:cNvPr id="3" name="슬라이드 번호 개체 틀 3"/>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k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MAmAADYRQAA/ygAABAAAAAmAAAACAAAAAEAAAAAAAAA"/>
              </a:ext>
            </a:extLst>
          </p:cNvSpPr>
          <p:nvPr>
            <p:ph type="sldNum" sz="quarter" idx="12"/>
          </p:nvPr>
        </p:nvSpPr>
        <p:spPr>
          <a:xfrm>
            <a:off x="8610600" y="6299200"/>
            <a:ext cx="2743200" cy="365125"/>
          </a:xfrm>
        </p:spPr>
        <p:txBody>
          <a:bodyPr/>
          <a:lstStyle/>
          <a:p>
            <a:pPr>
              <a:defRPr lang="en-us"/>
            </a:pPr>
            <a:fld id="{3FBFA8FB-B5D2-EA5E-9C07-430BE6496A16}" type="slidenum">
              <a:rPr/>
              <a:t>60</a:t>
            </a:fld>
            <a:endParaRPr/>
          </a:p>
        </p:txBody>
      </p:sp>
      <p:sp>
        <p:nvSpPr>
          <p:cNvPr id="4" name="TextBox 2"/>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OAMAAFIHAAAjKgAAyAkAABAgAAAmAAAACAAAAP//////////"/>
              </a:ext>
            </a:extLst>
          </p:cNvSpPr>
          <p:nvPr/>
        </p:nvSpPr>
        <p:spPr>
          <a:xfrm>
            <a:off x="523240" y="1189990"/>
            <a:ext cx="6326505" cy="400050"/>
          </a:xfrm>
          <a:prstGeom prst="rect">
            <a:avLst/>
          </a:prstGeom>
          <a:noFill/>
          <a:ln>
            <a:noFill/>
          </a:ln>
          <a:effectLst/>
        </p:spPr>
        <p:txBody>
          <a:bodyPr vert="horz" wrap="square" lIns="91440" tIns="45720" rIns="91440" bIns="45720" numCol="1" spcCol="215900" anchor="t"/>
          <a:lstStyle/>
          <a:p>
            <a:pPr marL="285750" indent="-285750">
              <a:buFont typeface="Wingdings" charset="2"/>
              <a:buChar char="Ø"/>
              <a:defRPr lang="en-us"/>
            </a:pPr>
            <a:r>
              <a:rPr lang="en-us" sz="2000" cap="none"/>
              <a:t>  The Mean-Field Game system is given by</a:t>
            </a:r>
          </a:p>
        </p:txBody>
      </p:sp>
      <mc:AlternateContent xmlns:mc="http://schemas.openxmlformats.org/markup-compatibility/2006" xmlns:a14="http://schemas.microsoft.com/office/drawing/2010/main">
        <mc:Choice Requires="a14">
          <p:sp>
            <p:nvSpPr>
              <p:cNvPr id="5" name="TextBox 5"/>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P7//48NAAAnJQAAuw8AABAAAAAmAAAACAAAAP//////////"/>
                  </a:ext>
                </a:extLst>
              </p:cNvSpPr>
              <p:nvPr/>
            </p:nvSpPr>
            <p:spPr>
              <a:xfrm>
                <a:off x="45720" y="2302510"/>
                <a:ext cx="6326505" cy="353060"/>
              </a:xfrm>
              <a:prstGeom prst="rect">
                <a:avLst/>
              </a:prstGeom>
              <a:noFill/>
              <a:ln>
                <a:noFill/>
              </a:ln>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𝜇</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𝑑𝑖𝑣</m:t>
                          </m:r>
                        </m:e>
                        <m:sub>
                          <m:r>
                            <a:rPr lang="en-US" sz="2000" b="0" i="1" smtClean="0">
                              <a:latin typeface="Cambria Math" panose="02040503050406030204" pitchFamily="18" charset="0"/>
                              <a:ea typeface="Cambria Math" panose="02040503050406030204" pitchFamily="18" charset="0"/>
                            </a:rPr>
                            <m:t>𝑠</m:t>
                          </m:r>
                        </m:sub>
                      </m:sSub>
                      <m:d>
                        <m:dPr>
                          <m:ctrlPr>
                            <a:rPr lang="en-US" sz="2000" b="0" i="1" smtClean="0">
                              <a:latin typeface="Cambria Math" panose="02040503050406030204" pitchFamily="18" charset="0"/>
                              <a:ea typeface="Cambria Math" panose="02040503050406030204" pitchFamily="18" charset="0"/>
                            </a:rPr>
                          </m:ctrlPr>
                        </m:dPr>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𝐻</m:t>
                              </m:r>
                            </m:e>
                            <m:sub>
                              <m:r>
                                <a:rPr lang="en-US" sz="2000" b="0" i="1" smtClean="0">
                                  <a:latin typeface="Cambria Math" panose="02040503050406030204" pitchFamily="18" charset="0"/>
                                  <a:ea typeface="Cambria Math" panose="02040503050406030204" pitchFamily="18" charset="0"/>
                                </a:rPr>
                                <m:t>𝑝</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𝐷</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𝑤</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e>
                      </m:d>
                      <m:r>
                        <a:rPr lang="en-US" sz="2000" b="0" i="1" smtClean="0">
                          <a:latin typeface="Cambria Math" panose="02040503050406030204" pitchFamily="18" charset="0"/>
                          <a:ea typeface="Cambria Math" panose="02040503050406030204" pitchFamily="18" charset="0"/>
                        </a:rPr>
                        <m:t>=0</m:t>
                      </m:r>
                    </m:oMath>
                  </m:oMathPara>
                </a14:m>
                <a:endParaRPr lang="en-US" sz="2000" dirty="0"/>
              </a:p>
            </p:txBody>
          </p:sp>
        </mc:Choice>
        <mc:Fallback xmlns="">
          <p:sp>
            <p:nvSpPr>
              <p:cNvPr id="5" name="TextBox 5"/>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6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P7//48NAAAnJQAAuw8AABAAAAAmAAAACAAAAP//////////"/>
                  </a:ext>
                </a:extLst>
              </p:cNvSpPr>
              <p:nvPr/>
            </p:nvSpPr>
            <p:spPr>
              <a:xfrm>
                <a:off x="45720" y="2302510"/>
                <a:ext cx="6326505" cy="353060"/>
              </a:xfrm>
              <a:prstGeom prst="rect">
                <a:avLst/>
              </a:prstGeom>
              <a:blipFill>
                <a:blip r:embed="rId3"/>
                <a:stretch>
                  <a:fillRect b="-24138"/>
                </a:stretch>
              </a:blipFill>
              <a:ln>
                <a:noFill/>
              </a:ln>
              <a:effectLst/>
            </p:spPr>
            <p:txBody>
              <a:bodyPr/>
              <a:lstStyle/>
              <a:p>
                <a:r>
                  <a:rPr lang="en-US">
                    <a:noFill/>
                  </a:rPr>
                  <a:t> </a:t>
                </a:r>
              </a:p>
            </p:txBody>
          </p:sp>
        </mc:Fallback>
      </mc:AlternateContent>
      <p:sp>
        <p:nvSpPr>
          <p:cNvPr id="6" name="왼쪽 중괄호 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ggAAAA0AAAAAkAAAAEgAAACQAAAASAAAAAAAAAABAAAAAAAAAAEAAABQAAAAo8mscAeC7j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AAAAAkt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BwaX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AAAAAJ/f38A5+bmA8zMzADAwP8Af39/AAAAAAAAAAAAAAAAAAAAAAAAAAAAIQAAABgAAAAUAAAA7gQAAGYLAAAdBwAANRMAABAAAAAmAAAACAAAAP//////////"/>
              </a:ext>
            </a:extLst>
          </p:cNvSpPr>
          <p:nvPr/>
        </p:nvSpPr>
        <p:spPr>
          <a:xfrm>
            <a:off x="801371" y="1852930"/>
            <a:ext cx="234216" cy="1375410"/>
          </a:xfrm>
          <a:prstGeom prst="leftBrace">
            <a:avLst>
              <a:gd name="adj1" fmla="val 1166"/>
              <a:gd name="adj2" fmla="val 50000"/>
            </a:avLst>
          </a:prstGeom>
          <a:noFill/>
          <a:ln w="28575" cap="flat" cmpd="sng" algn="ctr">
            <a:solidFill>
              <a:schemeClr val="tx1"/>
            </a:solidFill>
            <a:prstDash val="solid"/>
            <a:headEnd type="none"/>
            <a:tailEnd type="none"/>
          </a:ln>
          <a:effectLst/>
        </p:spPr>
        <p:txBody>
          <a:bodyPr vert="horz" wrap="square" lIns="91440" tIns="45720" rIns="91440" bIns="45720" numCol="1" spcCol="215900" anchor="ctr"/>
          <a:lstStyle/>
          <a:p>
            <a:pPr algn="ctr">
              <a:defRPr lang="en-us"/>
            </a:pPr>
            <a:endParaRPr lang="en-us" sz="2000" cap="none"/>
          </a:p>
        </p:txBody>
      </p:sp>
      <mc:AlternateContent xmlns:mc="http://schemas.openxmlformats.org/markup-compatibility/2006" xmlns:a14="http://schemas.microsoft.com/office/drawing/2010/main">
        <mc:Choice Requires="a14">
          <p:sp>
            <p:nvSpPr>
              <p:cNvPr id="7" name="TextBox 7"/>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BS/////fb//wAAAAD57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XAcAANgQAAATNAAAvRIAABAAAAAmAAAACAAAAP//////////"/>
                  </a:ext>
                </a:extLst>
              </p:cNvSpPr>
              <p:nvPr/>
            </p:nvSpPr>
            <p:spPr>
              <a:xfrm>
                <a:off x="1196340" y="2830195"/>
                <a:ext cx="7268845" cy="307975"/>
              </a:xfrm>
              <a:prstGeom prst="rect">
                <a:avLst/>
              </a:prstGeom>
              <a:noFill/>
              <a:ln>
                <a:noFill/>
              </a:ln>
              <a:effectLst/>
            </p:spPr>
            <p:txBody>
              <a:bodyPr wrap="squar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 </m:t>
                        </m:r>
                        <m:r>
                          <a:rPr lang="en-US" sz="2000" b="0" i="1" smtClean="0">
                            <a:latin typeface="Cambria Math" panose="02040503050406030204" pitchFamily="18" charset="0"/>
                          </a:rPr>
                          <m:t>𝑚</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𝑑𝑖𝑣</m:t>
                        </m:r>
                      </m:e>
                      <m:sub>
                        <m:r>
                          <a:rPr lang="en-US" sz="2000" b="0" i="1" smtClean="0">
                            <a:latin typeface="Cambria Math" panose="02040503050406030204" pitchFamily="18" charset="0"/>
                            <a:ea typeface="Cambria Math" panose="02040503050406030204" pitchFamily="18" charset="0"/>
                          </a:rPr>
                          <m:t>𝑥</m:t>
                        </m:r>
                      </m:sub>
                    </m:sSub>
                    <m:d>
                      <m:dPr>
                        <m:ctrlPr>
                          <a:rPr lang="en-US" sz="2000" b="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𝑎𝑡𝑡𝑐</m:t>
                            </m:r>
                          </m:sub>
                        </m:sSub>
                        <m:r>
                          <a:rPr lang="en-US" sz="2000" b="0" i="1" smtClean="0">
                            <a:latin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𝑚</m:t>
                        </m:r>
                      </m:e>
                    </m:d>
                    <m:r>
                      <a:rPr lang="en-US" sz="2000" b="0" i="1" smtClean="0">
                        <a:latin typeface="Cambria Math" panose="02040503050406030204" pitchFamily="18" charset="0"/>
                        <a:ea typeface="Cambria Math" panose="02040503050406030204" pitchFamily="18" charset="0"/>
                      </a:rPr>
                      <m:t>=0</m:t>
                    </m:r>
                  </m:oMath>
                </a14:m>
                <a:r>
                  <a:rPr lang="en-US" sz="2000" dirty="0"/>
                  <a:t>,</a:t>
                </a:r>
              </a:p>
            </p:txBody>
          </p:sp>
        </mc:Choice>
        <mc:Fallback xmlns="">
          <p:sp>
            <p:nvSpPr>
              <p:cNvPr id="7" name="TextBox 7"/>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BS/////fb//wAAAAD57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XAcAANgQAAATNAAAvRIAABAAAAAmAAAACAAAAP//////////"/>
                  </a:ext>
                </a:extLst>
              </p:cNvSpPr>
              <p:nvPr/>
            </p:nvSpPr>
            <p:spPr>
              <a:xfrm>
                <a:off x="1196340" y="2830195"/>
                <a:ext cx="7268845" cy="307975"/>
              </a:xfrm>
              <a:prstGeom prst="rect">
                <a:avLst/>
              </a:prstGeom>
              <a:blipFill>
                <a:blip r:embed="rId4"/>
                <a:stretch>
                  <a:fillRect l="-1745" t="-23077" b="-46154"/>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8"/>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4Pz//wAAAABg8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P7//yMLAACHIQAACA0AABAAAAAmAAAACAAAAP//////////"/>
                  </a:ext>
                </a:extLst>
              </p:cNvSpPr>
              <p:nvPr/>
            </p:nvSpPr>
            <p:spPr>
              <a:xfrm>
                <a:off x="0" y="1823655"/>
                <a:ext cx="5737225" cy="307975"/>
              </a:xfrm>
              <a:prstGeom prst="rect">
                <a:avLst/>
              </a:prstGeom>
              <a:noFill/>
              <a:ln>
                <a:noFill/>
              </a:ln>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m:t>
                          </m:r>
                          <m:r>
                            <a:rPr lang="en-US" sz="2000" b="0" i="1" smtClean="0">
                              <a:latin typeface="Cambria Math" panose="02040503050406030204" pitchFamily="18" charset="0"/>
                            </a:rPr>
                            <m:t>𝑤</m:t>
                          </m:r>
                        </m:e>
                        <m:sub>
                          <m:r>
                            <a:rPr lang="en-US" sz="2000" b="0" i="1" smtClean="0">
                              <a:latin typeface="Cambria Math" panose="02040503050406030204" pitchFamily="18" charset="0"/>
                            </a:rPr>
                            <m:t>𝑡</m:t>
                          </m:r>
                        </m:sub>
                      </m:sSub>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𝑤</m:t>
                      </m:r>
                      <m:r>
                        <a:rPr lang="en-US" sz="2000" b="0" i="1" smtClean="0">
                          <a:latin typeface="Cambria Math" panose="02040503050406030204" pitchFamily="18" charset="0"/>
                        </a:rPr>
                        <m:t>+</m:t>
                      </m:r>
                      <m:r>
                        <a:rPr lang="en-US" sz="2000" b="0" i="1" smtClean="0">
                          <a:latin typeface="Cambria Math" panose="02040503050406030204" pitchFamily="18" charset="0"/>
                        </a:rPr>
                        <m:t>𝐻</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𝐷</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𝑤</m:t>
                      </m:r>
                      <m:r>
                        <a:rPr lang="en-US" sz="2000" b="0" i="1" smtClean="0">
                          <a:latin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)=0</m:t>
                      </m:r>
                    </m:oMath>
                  </m:oMathPara>
                </a14:m>
                <a:endParaRPr lang="en-US" sz="2000" dirty="0"/>
              </a:p>
            </p:txBody>
          </p:sp>
        </mc:Choice>
        <mc:Fallback xmlns="">
          <p:sp>
            <p:nvSpPr>
              <p:cNvPr id="8" name="TextBox 8"/>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4Pz//wAAAABg8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P7//yMLAACHIQAACA0AABAAAAAmAAAACAAAAP//////////"/>
                  </a:ext>
                </a:extLst>
              </p:cNvSpPr>
              <p:nvPr/>
            </p:nvSpPr>
            <p:spPr>
              <a:xfrm>
                <a:off x="0" y="1823655"/>
                <a:ext cx="5737225" cy="307975"/>
              </a:xfrm>
              <a:prstGeom prst="rect">
                <a:avLst/>
              </a:prstGeom>
              <a:blipFill>
                <a:blip r:embed="rId5"/>
                <a:stretch>
                  <a:fillRect t="-8000" b="-4000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1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Nv3//wAAAAAS////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QAAH4UAABbRgAAvxcAABAAAAAmAAAACAAAAP//////////"/>
                  </a:ext>
                </a:extLst>
              </p:cNvSpPr>
              <p:nvPr/>
            </p:nvSpPr>
            <p:spPr>
              <a:xfrm>
                <a:off x="755015" y="3331210"/>
                <a:ext cx="10681970" cy="528955"/>
              </a:xfrm>
              <a:prstGeom prst="rect">
                <a:avLst/>
              </a:prstGeom>
              <a:noFill/>
              <a:ln>
                <a:noFill/>
              </a:ln>
              <a:effectLst/>
            </p:spPr>
            <p:txBody>
              <a:bodyPr wrap="square" rtlCol="0">
                <a:spAutoFit/>
              </a:bodyPr>
              <a:lstStyle/>
              <a:p>
                <a:r>
                  <a:rPr lang="en-US" sz="2000" dirty="0"/>
                  <a:t>  where</a:t>
                </a:r>
                <a:r>
                  <a:rPr lang="en-US" sz="2000" b="0" dirty="0"/>
                  <a:t> </a:t>
                </a:r>
                <a14:m>
                  <m:oMath xmlns:m="http://schemas.openxmlformats.org/officeDocument/2006/math">
                    <m:r>
                      <a:rPr lang="en-US" sz="2000" b="0" i="1" smtClean="0">
                        <a:latin typeface="Cambria Math" panose="02040503050406030204" pitchFamily="18" charset="0"/>
                      </a:rPr>
                      <m:t>𝐻</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𝑡</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𝑥</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r>
                      <a:rPr lang="en-US" sz="2000" b="0" i="1" smtClean="0">
                        <a:latin typeface="Cambria Math" panose="02040503050406030204" pitchFamily="18" charset="0"/>
                        <a:ea typeface="Cambria Math" panose="02040503050406030204" pitchFamily="18" charset="0"/>
                      </a:rPr>
                      <m:t>)=</m:t>
                    </m:r>
                    <m:func>
                      <m:funcPr>
                        <m:ctrlPr>
                          <a:rPr lang="en-US" sz="2000" b="0" i="1" smtClean="0">
                            <a:latin typeface="Cambria Math" panose="02040503050406030204" pitchFamily="18" charset="0"/>
                            <a:ea typeface="Cambria Math" panose="02040503050406030204" pitchFamily="18" charset="0"/>
                          </a:rPr>
                        </m:ctrlPr>
                      </m:funcPr>
                      <m:fName>
                        <m:limLow>
                          <m:limLowPr>
                            <m:ctrlPr>
                              <a:rPr lang="en-US" sz="2000" b="0" i="1" smtClean="0">
                                <a:latin typeface="Cambria Math" panose="02040503050406030204" pitchFamily="18" charset="0"/>
                                <a:ea typeface="Cambria Math" panose="02040503050406030204" pitchFamily="18" charset="0"/>
                              </a:rPr>
                            </m:ctrlPr>
                          </m:limLowPr>
                          <m:e>
                            <m:r>
                              <m:rPr>
                                <m:sty m:val="p"/>
                              </m:rPr>
                              <a:rPr lang="en-US" sz="2000" b="0" i="0" smtClean="0">
                                <a:latin typeface="Cambria Math" panose="02040503050406030204" pitchFamily="18" charset="0"/>
                                <a:ea typeface="Cambria Math" panose="02040503050406030204" pitchFamily="18" charset="0"/>
                              </a:rPr>
                              <m:t>max</m:t>
                            </m:r>
                          </m:e>
                          <m:lim>
                            <m:r>
                              <a:rPr lang="en-US" sz="2000" b="0" i="1" smtClean="0">
                                <a:latin typeface="Cambria Math" panose="02040503050406030204" pitchFamily="18" charset="0"/>
                                <a:ea typeface="Cambria Math" panose="02040503050406030204" pitchFamily="18" charset="0"/>
                              </a:rPr>
                              <m:t>𝑞</m:t>
                            </m:r>
                          </m:lim>
                        </m:limLow>
                      </m:fName>
                      <m:e>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rPr>
                              <m:t>𝐿</m:t>
                            </m:r>
                            <m:d>
                              <m:dPr>
                                <m:ctrlPr>
                                  <a:rPr lang="en-US" sz="2000" i="1">
                                    <a:latin typeface="Cambria Math" panose="02040503050406030204" pitchFamily="18" charset="0"/>
                                  </a:rPr>
                                </m:ctrlPr>
                              </m:dPr>
                              <m:e>
                                <m:r>
                                  <a:rPr lang="en-US" sz="2000" b="0" i="1" smtClean="0">
                                    <a:latin typeface="Cambria Math" panose="02040503050406030204" pitchFamily="18" charset="0"/>
                                  </a:rPr>
                                  <m:t>𝑚</m:t>
                                </m:r>
                                <m:r>
                                  <a:rPr lang="en-US" sz="2000" b="0" i="1" smtClean="0">
                                    <a:latin typeface="Cambria Math" panose="02040503050406030204" pitchFamily="18" charset="0"/>
                                  </a:rPr>
                                  <m:t>,</m:t>
                                </m:r>
                                <m:r>
                                  <a:rPr lang="en-US" sz="2000" b="0" i="1" smtClean="0">
                                    <a:latin typeface="Cambria Math" panose="02040503050406030204" pitchFamily="18" charset="0"/>
                                  </a:rPr>
                                  <m:t>𝑞</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e>
                            </m:d>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𝑞𝑝</m:t>
                            </m:r>
                          </m:e>
                        </m:d>
                        <m:r>
                          <a:rPr lang="en-US" sz="2000" b="0" i="1" smtClean="0">
                            <a:latin typeface="Cambria Math" panose="02040503050406030204" pitchFamily="18" charset="0"/>
                          </a:rPr>
                          <m:t>.</m:t>
                        </m:r>
                        <m:r>
                          <m:rPr>
                            <m:nor/>
                          </m:rPr>
                          <a:rPr lang="en-US" sz="2000" dirty="0"/>
                          <m:t> </m:t>
                        </m:r>
                      </m:e>
                    </m:func>
                  </m:oMath>
                </a14:m>
                <a:r>
                  <a:rPr lang="en-US" sz="2000" dirty="0"/>
                  <a:t>  </a:t>
                </a:r>
              </a:p>
            </p:txBody>
          </p:sp>
        </mc:Choice>
        <mc:Fallback xmlns="">
          <p:sp>
            <p:nvSpPr>
              <p:cNvPr id="9" name="TextBox 10"/>
              <p:cNvSpPr>
                <a:spLocks noRot="1" noChangeAspect="1" noMove="1" noResize="1" noEditPoints="1" noAdjustHandles="1" noChangeArrowheads="1" noChangeShapeType="1" noTextEdit="1"/>
                <a:extLst>
                  <a:ext uri="smNativeData">
                    <pr:smNativeData xmlns="smNativeData" xmlns:pr="smNativeData" xmlns:p15="http://schemas.microsoft.com/office/powerpoint/2012/main" xmlns:p14="http://schemas.microsoft.com/office/powerpoint/2010/main"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Nv3//wAAAAAS////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QAAH4UAABbRgAAvxcAABAAAAAmAAAACAAAAP//////////"/>
                  </a:ext>
                </a:extLst>
              </p:cNvSpPr>
              <p:nvPr/>
            </p:nvSpPr>
            <p:spPr>
              <a:xfrm>
                <a:off x="755015" y="3331210"/>
                <a:ext cx="10681970" cy="528955"/>
              </a:xfrm>
              <a:prstGeom prst="rect">
                <a:avLst/>
              </a:prstGeom>
              <a:blipFill>
                <a:blip r:embed="rId6"/>
                <a:stretch>
                  <a:fillRect t="-7143" b="-2381"/>
                </a:stretch>
              </a:blipFill>
              <a:ln>
                <a:noFill/>
              </a:ln>
              <a:effectLst/>
            </p:spPr>
            <p:txBody>
              <a:bodyPr/>
              <a:lstStyle/>
              <a:p>
                <a:r>
                  <a:rPr lang="en-US">
                    <a:noFill/>
                  </a:rPr>
                  <a:t> </a:t>
                </a:r>
              </a:p>
            </p:txBody>
          </p:sp>
        </mc:Fallback>
      </mc:AlternateContent>
      <p:grpSp>
        <p:nvGrpSpPr>
          <p:cNvPr id="11" name="Group 4"/>
          <p:cNvGrpSpPr>
            <a:extLst>
              <a:ext uri="smNativeData">
                <pr:smNativeData xmlns="smNativeData" xmlns:pr="smNativeData" xmlns:p15="http://schemas.microsoft.com/office/powerpoint/2012/main" xmlns:p14="http://schemas.microsoft.com/office/powerpoint/2010/main" xmlns:mc="http://schemas.openxmlformats.org/markup-compatibility/2006" val="SMDATA_6_q69raBMAAAAlAAAAAQAAAA8BAAAAkAAAAEgAAACQAAAASAAAAAAAAAAAAAAAAAAAABcAAAAUAAAAAAAAAAAAAAD/fwAA/38AAAAAAAAJAAAABAAAACkAAAAfAAAAVAAAAAAAAAAAAAAAAAAAAAAAAAAAAAAAAAAAAAAAAAAAAAAAAAAAAAAAAAAAAAAAAAAAAAAAAAAAAAAAAAAAAAAAAAAAAAAAAAAAAAAAAAAAAAAAAAAAACEAAAAYAAAAFAAAAGgDAABhGAAA/koAAD0dAAAQAAAAJgAAAAgAAAD/////AAAAAA=="/>
              </a:ext>
            </a:extLst>
          </p:cNvGrpSpPr>
          <p:nvPr/>
        </p:nvGrpSpPr>
        <p:grpSpPr>
          <a:xfrm>
            <a:off x="553720" y="3963035"/>
            <a:ext cx="11637010" cy="789940"/>
            <a:chOff x="553720" y="3963035"/>
            <a:chExt cx="11637010" cy="789940"/>
          </a:xfrm>
        </p:grpSpPr>
        <mc:AlternateContent xmlns:mc="http://schemas.openxmlformats.org/markup-compatibility/2006" xmlns:a14="http://schemas.microsoft.com/office/drawing/2010/main">
          <mc:Choice Requires="a14">
            <p:sp>
              <p:nvSpPr>
                <p:cNvPr id="13" name="직사각형 32"/>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w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U////dvv//wAAAAAa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P///wB/f38A5+bmA8zMzADAwP8Af39/AAAAAAAAAAAAAAAAAAAAAAAAAAAAIQAAABgAAAAUAAAAaAMAANkYAAD+SgAAERwAAAAAAAAmAAAACAAAAP//////////"/>
                    </a:ext>
                  </a:extLst>
                </p:cNvSpPr>
                <p:nvPr/>
              </p:nvSpPr>
              <p:spPr>
                <a:xfrm>
                  <a:off x="553720" y="4039235"/>
                  <a:ext cx="11637010" cy="523240"/>
                </a:xfrm>
                <a:prstGeom prst="rect">
                  <a:avLst/>
                </a:prstGeom>
                <a:noFill/>
                <a:ln w="0" cap="flat" cmpd="sng" algn="ctr">
                  <a:solidFill>
                    <a:srgbClr val="FFFFFF"/>
                  </a:solidFill>
                  <a:prstDash val="solid"/>
                  <a:headEnd type="none"/>
                  <a:tailEnd type="none"/>
                </a:ln>
                <a:effectLst/>
              </p:spPr>
              <p:txBody>
                <a:bodyPr wrap="square">
                  <a:spAutoFit/>
                </a:bodyPr>
                <a:lstStyle/>
                <a:p>
                  <a:r>
                    <a:rPr lang="en-US" sz="2800" b="1" dirty="0"/>
                    <a:t>Theorem:</a:t>
                  </a:r>
                  <a:r>
                    <a:rPr lang="en-US" sz="2800" dirty="0"/>
                    <a:t> The MFG system has a classical solution,</a:t>
                  </a:r>
                  <a:r>
                    <a:rPr lang="en-US" sz="2800" b="0" dirty="0"/>
                    <a:t> </a:t>
                  </a:r>
                  <a14:m>
                    <m:oMath xmlns:m="http://schemas.openxmlformats.org/officeDocument/2006/math">
                      <m:r>
                        <a:rPr lang="en-US" sz="2800" b="0" i="1" smtClean="0">
                          <a:latin typeface="Cambria Math" panose="02040503050406030204" pitchFamily="18" charset="0"/>
                        </a:rPr>
                        <m:t>𝑤</m:t>
                      </m:r>
                    </m:oMath>
                  </a14:m>
                  <a:r>
                    <a:rPr lang="en-US" sz="2800" dirty="0"/>
                    <a:t>. </a:t>
                  </a:r>
                  <a:endParaRPr lang="en-US" sz="2400" dirty="0"/>
                </a:p>
              </p:txBody>
            </p:sp>
          </mc:Choice>
          <mc:Fallback xmlns="">
            <p:sp>
              <p:nvSpPr>
                <p:cNvPr id="13" name="직사각형 32"/>
                <p:cNvSpPr>
                  <a:spLocks noRot="1" noChangeAspect="1" noMove="1" noResize="1" noEditPoints="1" noAdjustHandles="1" noChangeArrowheads="1" noChangeShapeType="1" noTextEdit="1"/>
                  <a:extLst>
                    <a:ext uri="smNativeData">
                      <pr:smNativeData xmlns:p14="http://schemas.microsoft.com/office/powerpoint/2010/main" xmlns:p15="http://schemas.microsoft.com/office/powerpoint/2012/main" xmlns:pr="smNativeData" xmlns="smNativeData"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w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U////dvv//wAAAAAa9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P///wB/f38A5+bmA8zMzADAwP8Af39/AAAAAAAAAAAAAAAAAAAAAAAAAAAAIQAAABgAAAAUAAAAaAMAANkYAAD+SgAAERwAAAAAAAAmAAAACAAAAP//////////"/>
                    </a:ext>
                  </a:extLst>
                </p:cNvSpPr>
                <p:nvPr/>
              </p:nvSpPr>
              <p:spPr>
                <a:xfrm>
                  <a:off x="553720" y="4039235"/>
                  <a:ext cx="11637010" cy="523240"/>
                </a:xfrm>
                <a:prstGeom prst="rect">
                  <a:avLst/>
                </a:prstGeom>
                <a:blipFill>
                  <a:blip r:embed="rId7"/>
                  <a:stretch>
                    <a:fillRect l="-1089" t="-14286" b="-28571"/>
                  </a:stretch>
                </a:blipFill>
                <a:ln w="0" cap="flat" cmpd="sng" algn="ctr">
                  <a:solidFill>
                    <a:srgbClr val="FFFFFF"/>
                  </a:solidFill>
                  <a:prstDash val="solid"/>
                  <a:headEnd type="none"/>
                  <a:tailEnd type="none"/>
                </a:ln>
                <a:effectLst/>
              </p:spPr>
              <p:txBody>
                <a:bodyPr/>
                <a:lstStyle/>
                <a:p>
                  <a:r>
                    <a:rPr lang="en-US">
                      <a:noFill/>
                    </a:rPr>
                    <a:t> </a:t>
                  </a:r>
                </a:p>
              </p:txBody>
            </p:sp>
          </mc:Fallback>
        </mc:AlternateContent>
        <p:sp>
          <p:nvSpPr>
            <p:cNvPr id="12" name="Rectangle 11"/>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PSwhAA8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PSwhAB/f38A5+bmA8zMzADAwP8Af39/AAAAAAAAAAAAAAAAAAAAAAAAAAAAIQAAABgAAAAUAAAAaAMAAGEYAADhQwAAPR0AAAAAAAAmAAAACAAAAP//////////"/>
                </a:ext>
              </a:extLst>
            </p:cNvSpPr>
            <p:nvPr/>
          </p:nvSpPr>
          <p:spPr>
            <a:xfrm>
              <a:off x="553720" y="3963035"/>
              <a:ext cx="10480675" cy="789940"/>
            </a:xfrm>
            <a:prstGeom prst="rect">
              <a:avLst/>
            </a:prstGeom>
            <a:noFill/>
            <a:ln w="38100" cap="flat" cmpd="sng" algn="ctr">
              <a:solidFill>
                <a:srgbClr val="F4B084"/>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sp>
        <p:nvSpPr>
          <p:cNvPr id="14" name="TextBox 13"/>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OAMAADQeAAAjKgAAqiAAABAgAAAmAAAACAAAAP//////////"/>
              </a:ext>
            </a:extLst>
          </p:cNvSpPr>
          <p:nvPr/>
        </p:nvSpPr>
        <p:spPr>
          <a:xfrm>
            <a:off x="523240" y="4909820"/>
            <a:ext cx="6326505" cy="400050"/>
          </a:xfrm>
          <a:prstGeom prst="rect">
            <a:avLst/>
          </a:prstGeom>
          <a:noFill/>
          <a:ln>
            <a:noFill/>
          </a:ln>
          <a:effectLst/>
        </p:spPr>
        <p:txBody>
          <a:bodyPr vert="horz" wrap="square" lIns="91440" tIns="45720" rIns="91440" bIns="45720" numCol="1" spcCol="215900" anchor="t"/>
          <a:lstStyle/>
          <a:p>
            <a:pPr marL="285750" indent="-285750">
              <a:buFont typeface="Wingdings" charset="2"/>
              <a:buChar char="Ø"/>
              <a:defRPr lang="en-us"/>
            </a:pPr>
            <a:r>
              <a:rPr lang="en-us" sz="2000" cap="none"/>
              <a:t>  The Mean-Field control is</a:t>
            </a:r>
          </a:p>
        </p:txBody>
      </p:sp>
      <mc:AlternateContent xmlns:mc="http://schemas.openxmlformats.org/markup-compatibility/2006" xmlns:a14="http://schemas.microsoft.com/office/drawing/2010/main">
        <mc:Choice Requires="a14">
          <p:sp>
            <p:nvSpPr>
              <p:cNvPr id="15" name="TextBox 18"/>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HP3//wAAAABt9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OA8AAHUgAACDMgAAfyIAABAAAAAmAAAACAAAAP//////////"/>
                  </a:ext>
                </a:extLst>
              </p:cNvSpPr>
              <p:nvPr/>
            </p:nvSpPr>
            <p:spPr>
              <a:xfrm>
                <a:off x="2473960" y="5276215"/>
                <a:ext cx="5737225" cy="331470"/>
              </a:xfrm>
              <a:prstGeom prst="rect">
                <a:avLst/>
              </a:prstGeom>
              <a:noFill/>
              <a:ln>
                <a:noFill/>
              </a:ln>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rPr>
                        <m:t>𝑢</m:t>
                      </m:r>
                      <m:r>
                        <a:rPr lang="en-US" sz="2000" b="0" i="1" smtClean="0">
                          <a:latin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𝐻</m:t>
                          </m:r>
                        </m:e>
                        <m:sub>
                          <m:r>
                            <a:rPr lang="en-US" sz="2000" i="1">
                              <a:latin typeface="Cambria Math" panose="02040503050406030204" pitchFamily="18" charset="0"/>
                              <a:ea typeface="Cambria Math" panose="02040503050406030204" pitchFamily="18" charset="0"/>
                            </a:rPr>
                            <m:t>𝑝</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𝑚</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𝐷</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𝑤</m:t>
                          </m:r>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e>
                      </m:d>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p15="http://schemas.microsoft.com/office/powerpoint/2012/main" xmlns:p14="http://schemas.microsoft.com/office/powerpoint/2010/main" xmlns="">
          <p:sp>
            <p:nvSpPr>
              <p:cNvPr id="15" name="TextBox 18"/>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OcyKT2ZbX1OlYGVLxjfh0Q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HP3//wAAAABt9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OA8AAHUgAACDMgAAfyIAABAAAAAmAAAACAAAAP//////////"/>
                  </a:ext>
                </a:extLst>
              </p:cNvSpPr>
              <p:nvPr/>
            </p:nvSpPr>
            <p:spPr>
              <a:xfrm>
                <a:off x="2473960" y="5276215"/>
                <a:ext cx="5737225" cy="331470"/>
              </a:xfrm>
              <a:prstGeom prst="rect">
                <a:avLst/>
              </a:prstGeom>
              <a:blipFill>
                <a:blip r:embed="rId8"/>
                <a:srcRect/>
                <a:stretch>
                  <a:fillRect l="0" t="-7400" r="0" b="-29630"/>
                </a:stretch>
              </a:blipFill>
              <a:ln>
                <a:noFill/>
              </a:ln>
              <a:effectLst/>
            </p:spPr>
          </p:sp>
        </mc:Fallback>
      </mc:AlternateContent>
      <p:sp>
        <p:nvSpPr>
          <p:cNvPr id="16" name="TextBox 19"/>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lQX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aAMAAHwjAABTKgAA8iUAABAgAAAmAAAACAAAAP//////////"/>
              </a:ext>
            </a:extLst>
          </p:cNvSpPr>
          <p:nvPr/>
        </p:nvSpPr>
        <p:spPr>
          <a:xfrm>
            <a:off x="553720" y="5768340"/>
            <a:ext cx="6326505" cy="400050"/>
          </a:xfrm>
          <a:prstGeom prst="rect">
            <a:avLst/>
          </a:prstGeom>
          <a:noFill/>
          <a:ln>
            <a:noFill/>
          </a:ln>
          <a:effectLst/>
        </p:spPr>
        <p:txBody>
          <a:bodyPr vert="horz" wrap="square" lIns="91440" tIns="45720" rIns="91440" bIns="45720" numCol="1" spcCol="215900" anchor="t"/>
          <a:lstStyle/>
          <a:p>
            <a:pPr marL="285750" indent="-285750">
              <a:buFont typeface="Wingdings" charset="2"/>
              <a:buChar char="Ø"/>
              <a:defRPr lang="en-us"/>
            </a:pPr>
            <a:r>
              <a:rPr lang="en-us" sz="2000" cap="none"/>
              <a:t>  Control functions of N-player problem is given by</a:t>
            </a:r>
          </a:p>
        </p:txBody>
      </p:sp>
      <mc:AlternateContent xmlns:mc="http://schemas.openxmlformats.org/markup-compatibility/2006" xmlns:a14="http://schemas.microsoft.com/office/drawing/2010/main">
        <mc:Choice Requires="a14">
          <p:sp>
            <p:nvSpPr>
              <p:cNvPr id="17" name="TextBox 20"/>
              <p:cNvSpPr>
                <a:extLst>
                  <a:ext uri="smNativeData">
                    <pr:smNativeData xmlns="smNativeData" xmlns:pr="smNativeData" xmlns:p15="http://schemas.microsoft.com/office/powerpoint/2012/main" xmlns:p14="http://schemas.microsoft.com/office/powerpoint/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HP3//wAAAABt9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OA8AAPUmAACDMgAA/ygAABAAAAAmAAAACAAAAP//////////"/>
                  </a:ext>
                </a:extLst>
              </p:cNvSpPr>
              <p:nvPr/>
            </p:nvSpPr>
            <p:spPr>
              <a:xfrm>
                <a:off x="2473960" y="6332855"/>
                <a:ext cx="5737225" cy="331470"/>
              </a:xfrm>
              <a:prstGeom prst="rect">
                <a:avLst/>
              </a:prstGeom>
              <a:noFill/>
              <a:ln>
                <a:noFill/>
              </a:ln>
              <a:effectLst/>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rPr>
                            <m:t>𝑢</m:t>
                          </m:r>
                        </m:e>
                        <m:sub>
                          <m:r>
                            <a:rPr lang="en-US" sz="2000" i="1">
                              <a:latin typeface="Cambria Math" panose="02040503050406030204" pitchFamily="18" charset="0"/>
                            </a:rPr>
                            <m:t>𝑘</m:t>
                          </m:r>
                        </m:sub>
                      </m:sSub>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𝐻</m:t>
                          </m:r>
                        </m:e>
                        <m:sub>
                          <m:r>
                            <a:rPr lang="en-US" sz="2000" i="1">
                              <a:latin typeface="Cambria Math" panose="02040503050406030204" pitchFamily="18" charset="0"/>
                              <a:ea typeface="Cambria Math" panose="02040503050406030204" pitchFamily="18" charset="0"/>
                            </a:rPr>
                            <m:t>𝑝</m:t>
                          </m:r>
                        </m:sub>
                      </m:sSub>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𝑚</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𝐷</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𝑤</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𝜇</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𝑠</m:t>
                          </m:r>
                          <m:r>
                            <a:rPr lang="en-US" sz="2000" b="0" i="1" smtClean="0">
                              <a:latin typeface="Cambria Math" panose="02040503050406030204" pitchFamily="18" charset="0"/>
                              <a:ea typeface="Cambria Math" panose="02040503050406030204" pitchFamily="18" charset="0"/>
                            </a:rPr>
                            <m:t>)</m:t>
                          </m:r>
                        </m:e>
                      </m:d>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p15="http://schemas.microsoft.com/office/powerpoint/2012/main" xmlns:p14="http://schemas.microsoft.com/office/powerpoint/2010/main" xmlns="">
          <p:sp>
            <p:nvSpPr>
              <p:cNvPr id="17" name="TextBox 20"/>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JuJDfT/hqhFt4e3twjgkzg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HP3//wAAAABt9P//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OA8AAPUmAACDMgAA/ygAABAAAAAmAAAACAAAAP//////////"/>
                  </a:ext>
                </a:extLst>
              </p:cNvSpPr>
              <p:nvPr/>
            </p:nvSpPr>
            <p:spPr>
              <a:xfrm>
                <a:off x="2473960" y="6332855"/>
                <a:ext cx="5737225" cy="331470"/>
              </a:xfrm>
              <a:prstGeom prst="rect">
                <a:avLst/>
              </a:prstGeom>
              <a:blipFill>
                <a:blip r:embed="rId9"/>
                <a:srcRect/>
                <a:stretch>
                  <a:fillRect l="0" t="-7400" r="0" b="-29630"/>
                </a:stretch>
              </a:blipFill>
              <a:ln>
                <a:noFill/>
              </a:ln>
              <a:effectLst/>
            </p:spPr>
          </p:sp>
        </mc:Fallback>
      </mc:AlternateContent>
      <p:pic>
        <p:nvPicPr>
          <p:cNvPr id="19" name="Picture 18" descr="A mathematical equation with numbers and symbols&#10;&#10;Description automatically generated">
            <a:extLst>
              <a:ext uri="{FF2B5EF4-FFF2-40B4-BE49-F238E27FC236}">
                <a16:creationId xmlns:a16="http://schemas.microsoft.com/office/drawing/2014/main" id="{2B8512A6-1A7B-F81B-1A5F-37A0AD44A0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0837" y="3205301"/>
            <a:ext cx="4176208" cy="750927"/>
          </a:xfrm>
          <a:prstGeom prst="rect">
            <a:avLst/>
          </a:prstGeom>
        </p:spPr>
      </p:pic>
      <p:cxnSp>
        <p:nvCxnSpPr>
          <p:cNvPr id="18" name="Straight Connector 17">
            <a:extLst>
              <a:ext uri="{FF2B5EF4-FFF2-40B4-BE49-F238E27FC236}">
                <a16:creationId xmlns:a16="http://schemas.microsoft.com/office/drawing/2014/main" id="{E5CB4175-A4B7-1CB1-C038-507206A26E32}"/>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1B13E-5E26-12E7-81C1-7B2AECA02D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CC99657-519C-CD52-ED50-D4F850A649DC}"/>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464185" y="37997"/>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 Scenario </a:t>
            </a:r>
            <a:r>
              <a:rPr lang="en-us" sz="4000" b="1" dirty="0">
                <a:latin typeface="+mj-lt"/>
                <a:ea typeface="Calibri"/>
                <a:cs typeface="Calibri"/>
              </a:rPr>
              <a:t>1</a:t>
            </a:r>
            <a:endParaRPr lang="en-us" sz="4000" b="1" cap="none" dirty="0">
              <a:latin typeface="+mj-lt"/>
              <a:ea typeface="Calibri" pitchFamily="2" charset="0"/>
              <a:cs typeface="Calibri" pitchFamily="2" charset="0"/>
            </a:endParaRPr>
          </a:p>
        </p:txBody>
      </p:sp>
      <p:sp>
        <p:nvSpPr>
          <p:cNvPr id="3" name="슬라이드 번호 개체 틀 3">
            <a:extLst>
              <a:ext uri="{FF2B5EF4-FFF2-40B4-BE49-F238E27FC236}">
                <a16:creationId xmlns:a16="http://schemas.microsoft.com/office/drawing/2014/main" id="{626DB7C3-1691-8CC0-BCE7-0C8549400AB0}"/>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F938-76D2-EA0F-9C07-805AB7496AD5}" type="slidenum">
              <a:rPr/>
              <a:t>61</a:t>
            </a:fld>
            <a:endParaRPr/>
          </a:p>
        </p:txBody>
      </p:sp>
      <p:sp>
        <p:nvSpPr>
          <p:cNvPr id="6" name="TextBox 5">
            <a:extLst>
              <a:ext uri="{FF2B5EF4-FFF2-40B4-BE49-F238E27FC236}">
                <a16:creationId xmlns:a16="http://schemas.microsoft.com/office/drawing/2014/main" id="{4C87BAEF-8280-6034-1176-F6D2ADAB739E}"/>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0AIAABwHAAALSgAAVAoAABAgAAAmAAAACAAAAP//////////"/>
              </a:ext>
            </a:extLst>
          </p:cNvSpPr>
          <p:nvPr/>
        </p:nvSpPr>
        <p:spPr>
          <a:xfrm>
            <a:off x="299085" y="1119626"/>
            <a:ext cx="11579225" cy="523240"/>
          </a:xfrm>
          <a:prstGeom prst="rect">
            <a:avLst/>
          </a:prstGeom>
          <a:noFill/>
          <a:ln>
            <a:noFill/>
          </a:ln>
          <a:effectLst/>
        </p:spPr>
        <p:txBody>
          <a:bodyPr vert="horz" wrap="none" lIns="91440" tIns="45720" rIns="91440" bIns="45720" numCol="1" spcCol="215900" anchor="t"/>
          <a:lstStyle/>
          <a:p>
            <a:pPr marL="457200" indent="-457200">
              <a:buFont typeface="Wingdings" charset="2"/>
              <a:buChar char="Ø"/>
              <a:defRPr lang="en-us"/>
            </a:pPr>
            <a:r>
              <a:rPr lang="en-us" sz="2400" cap="none" dirty="0"/>
              <a:t>HVU, initial state of defenders, attackers are given by Normal distributions. </a:t>
            </a:r>
          </a:p>
        </p:txBody>
      </p:sp>
      <p:sp>
        <p:nvSpPr>
          <p:cNvPr id="8" name="TextBox 7">
            <a:extLst>
              <a:ext uri="{FF2B5EF4-FFF2-40B4-BE49-F238E27FC236}">
                <a16:creationId xmlns:a16="http://schemas.microsoft.com/office/drawing/2014/main" id="{A0CE36F1-C45A-C188-E48A-8D82244FFB7D}"/>
              </a:ext>
            </a:extLst>
          </p:cNvPr>
          <p:cNvSpPr txBox="1"/>
          <p:nvPr/>
        </p:nvSpPr>
        <p:spPr>
          <a:xfrm>
            <a:off x="749905" y="1711476"/>
            <a:ext cx="5486401" cy="43242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500" dirty="0">
                <a:latin typeface="Calibri"/>
                <a:ea typeface="Calibri"/>
                <a:cs typeface="Calibri"/>
              </a:rPr>
              <a:t>HVU (1, 1) with deviation </a:t>
            </a:r>
            <a:r>
              <a:rPr lang="en-US" sz="2500" dirty="0">
                <a:solidFill>
                  <a:srgbClr val="FF0000"/>
                </a:solidFill>
                <a:latin typeface="Calibri"/>
                <a:ea typeface="Calibri"/>
                <a:cs typeface="Calibri"/>
              </a:rPr>
              <a:t>σ = √0.1</a:t>
            </a:r>
            <a:endParaRPr lang="en-US" sz="2500" dirty="0">
              <a:solidFill>
                <a:srgbClr val="FF0000"/>
              </a:solidFill>
              <a:latin typeface="Browallia New"/>
              <a:ea typeface="Calibri"/>
              <a:cs typeface="Calibri"/>
            </a:endParaRPr>
          </a:p>
          <a:p>
            <a:pPr marL="228600" indent="-228600">
              <a:buFont typeface="Arial"/>
              <a:buChar char="•"/>
            </a:pPr>
            <a:r>
              <a:rPr lang="en-US" sz="2500" dirty="0">
                <a:latin typeface="Calibri"/>
                <a:ea typeface="Calibri"/>
                <a:cs typeface="Calibri"/>
              </a:rPr>
              <a:t>Defenders initial distribution is located at (3, 1) with deviation </a:t>
            </a:r>
            <a:r>
              <a:rPr lang="en-US" sz="2500" dirty="0">
                <a:solidFill>
                  <a:srgbClr val="FF0000"/>
                </a:solidFill>
                <a:latin typeface="Calibri"/>
                <a:ea typeface="Calibri"/>
                <a:cs typeface="Calibri"/>
              </a:rPr>
              <a:t>σ = √0.05</a:t>
            </a:r>
            <a:r>
              <a:rPr lang="en-US" sz="2500" dirty="0">
                <a:solidFill>
                  <a:srgbClr val="000000"/>
                </a:solidFill>
                <a:latin typeface="Calibri"/>
                <a:ea typeface="Calibri"/>
                <a:cs typeface="Calibri"/>
              </a:rPr>
              <a:t>.</a:t>
            </a:r>
            <a:r>
              <a:rPr lang="en-US" sz="2500" dirty="0">
                <a:latin typeface="Calibri"/>
                <a:ea typeface="Calibri"/>
                <a:cs typeface="Calibri"/>
              </a:rPr>
              <a:t> The defenders are concentrated.</a:t>
            </a:r>
          </a:p>
          <a:p>
            <a:pPr marL="342900" indent="-342900">
              <a:buFont typeface="Arial"/>
              <a:buChar char="•"/>
            </a:pPr>
            <a:r>
              <a:rPr lang="en-US" sz="2500" dirty="0">
                <a:latin typeface="Calibri"/>
                <a:ea typeface="Calibri"/>
                <a:cs typeface="Calibri"/>
              </a:rPr>
              <a:t>Attackers start from (4, 4) with deviation </a:t>
            </a:r>
            <a:r>
              <a:rPr lang="en-US" sz="2500" dirty="0">
                <a:solidFill>
                  <a:srgbClr val="FF0000"/>
                </a:solidFill>
                <a:latin typeface="Calibri"/>
                <a:ea typeface="Calibri"/>
                <a:cs typeface="Calibri"/>
              </a:rPr>
              <a:t>σ = √0.5</a:t>
            </a:r>
            <a:r>
              <a:rPr lang="en-US" sz="2500" dirty="0">
                <a:latin typeface="Calibri"/>
                <a:ea typeface="Calibri"/>
                <a:cs typeface="Calibri"/>
              </a:rPr>
              <a:t> and </a:t>
            </a:r>
            <a:r>
              <a:rPr lang="en-US" sz="2500" dirty="0" err="1">
                <a:latin typeface="Calibri"/>
                <a:ea typeface="Calibri"/>
                <a:cs typeface="Calibri"/>
              </a:rPr>
              <a:t>optiamally</a:t>
            </a:r>
            <a:r>
              <a:rPr lang="en-US" sz="2500" dirty="0">
                <a:latin typeface="Calibri"/>
                <a:ea typeface="Calibri"/>
                <a:cs typeface="Calibri"/>
              </a:rPr>
              <a:t> move to (0, 0).</a:t>
            </a:r>
          </a:p>
          <a:p>
            <a:pPr marL="342900" indent="-342900">
              <a:buFont typeface="Arial"/>
              <a:buChar char="•"/>
            </a:pPr>
            <a:r>
              <a:rPr lang="en-US" sz="2500" dirty="0" err="1">
                <a:latin typeface="Calibri"/>
                <a:ea typeface="Calibri"/>
                <a:cs typeface="Calibri"/>
              </a:rPr>
              <a:t>Sigma_h</a:t>
            </a:r>
            <a:r>
              <a:rPr lang="en-US" sz="2500" dirty="0">
                <a:latin typeface="Calibri"/>
                <a:ea typeface="Calibri"/>
                <a:cs typeface="Calibri"/>
              </a:rPr>
              <a:t>=0.14176613</a:t>
            </a:r>
          </a:p>
          <a:p>
            <a:r>
              <a:rPr lang="en-US" sz="2500" dirty="0">
                <a:latin typeface="Calibri"/>
                <a:ea typeface="Calibri"/>
                <a:cs typeface="Calibri"/>
              </a:rPr>
              <a:t> </a:t>
            </a:r>
            <a:r>
              <a:rPr lang="en-US" sz="2500" dirty="0" err="1">
                <a:latin typeface="Calibri"/>
                <a:ea typeface="Calibri"/>
                <a:cs typeface="Calibri"/>
              </a:rPr>
              <a:t>Lambda_h</a:t>
            </a:r>
            <a:r>
              <a:rPr lang="en-US" sz="2500" dirty="0">
                <a:latin typeface="Calibri"/>
                <a:ea typeface="Calibri"/>
                <a:cs typeface="Calibri"/>
              </a:rPr>
              <a:t> = 1381.9</a:t>
            </a:r>
            <a:endParaRPr lang="en-US" dirty="0"/>
          </a:p>
          <a:p>
            <a:r>
              <a:rPr lang="en-US" sz="2500" dirty="0">
                <a:latin typeface="Calibri"/>
                <a:ea typeface="Calibri"/>
                <a:cs typeface="Calibri"/>
              </a:rPr>
              <a:t> </a:t>
            </a:r>
            <a:r>
              <a:rPr lang="en-US" sz="2500" dirty="0" err="1">
                <a:latin typeface="Calibri"/>
                <a:ea typeface="Calibri"/>
                <a:cs typeface="Calibri"/>
              </a:rPr>
              <a:t>Sigma_a</a:t>
            </a:r>
            <a:r>
              <a:rPr lang="en-US" sz="2500" dirty="0">
                <a:latin typeface="Calibri"/>
                <a:ea typeface="Calibri"/>
                <a:cs typeface="Calibri"/>
              </a:rPr>
              <a:t> = 0.14176613</a:t>
            </a:r>
            <a:endParaRPr lang="en-US" dirty="0"/>
          </a:p>
          <a:p>
            <a:r>
              <a:rPr lang="en-US" sz="2500" dirty="0">
                <a:latin typeface="Calibri"/>
                <a:ea typeface="Calibri"/>
                <a:cs typeface="Calibri"/>
              </a:rPr>
              <a:t>    </a:t>
            </a:r>
            <a:r>
              <a:rPr lang="en-US" sz="2500" dirty="0" err="1">
                <a:latin typeface="Calibri"/>
                <a:ea typeface="Calibri"/>
                <a:cs typeface="Calibri"/>
              </a:rPr>
              <a:t>Lambda_a</a:t>
            </a:r>
            <a:r>
              <a:rPr lang="en-US" sz="2500" dirty="0">
                <a:latin typeface="Calibri"/>
                <a:ea typeface="Calibri"/>
                <a:cs typeface="Calibri"/>
              </a:rPr>
              <a:t> = 5.5276</a:t>
            </a:r>
            <a:endParaRPr lang="en-US" dirty="0"/>
          </a:p>
        </p:txBody>
      </p:sp>
      <p:pic>
        <p:nvPicPr>
          <p:cNvPr id="5" name="Рисунок 4" descr="Изображение выглядит как текст, снимок экрана, диаграмма, линия&#10;&#10;Содержимое, созданное искусственным интеллектом, может быть неверным.">
            <a:extLst>
              <a:ext uri="{FF2B5EF4-FFF2-40B4-BE49-F238E27FC236}">
                <a16:creationId xmlns:a16="http://schemas.microsoft.com/office/drawing/2014/main" id="{53B20CAA-3804-D701-125B-BA81ADA9675B}"/>
              </a:ext>
            </a:extLst>
          </p:cNvPr>
          <p:cNvPicPr>
            <a:picLocks noChangeAspect="1"/>
          </p:cNvPicPr>
          <p:nvPr/>
        </p:nvPicPr>
        <p:blipFill>
          <a:blip r:embed="rId3"/>
          <a:stretch>
            <a:fillRect/>
          </a:stretch>
        </p:blipFill>
        <p:spPr>
          <a:xfrm>
            <a:off x="6393996" y="1711476"/>
            <a:ext cx="5642429" cy="4272643"/>
          </a:xfrm>
          <a:prstGeom prst="rect">
            <a:avLst/>
          </a:prstGeom>
        </p:spPr>
      </p:pic>
      <p:cxnSp>
        <p:nvCxnSpPr>
          <p:cNvPr id="7" name="Straight Connector 6">
            <a:extLst>
              <a:ext uri="{FF2B5EF4-FFF2-40B4-BE49-F238E27FC236}">
                <a16:creationId xmlns:a16="http://schemas.microsoft.com/office/drawing/2014/main" id="{88042097-6A03-A42F-055E-B8DD8EDB5F71}"/>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4765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D0FDA-BD71-F030-0FA5-E6116BD4F2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A3C6EC-EBE9-7A07-6777-FF977F545D5C}"/>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 Scenario </a:t>
            </a:r>
            <a:r>
              <a:rPr lang="en-us" sz="4000" b="1" dirty="0">
                <a:latin typeface="+mj-lt"/>
                <a:ea typeface="Calibri"/>
                <a:cs typeface="Calibri"/>
              </a:rPr>
              <a:t>1</a:t>
            </a:r>
            <a:endParaRPr lang="en-us" sz="4000" b="1" cap="none" dirty="0">
              <a:latin typeface="+mj-lt"/>
              <a:ea typeface="Calibri" pitchFamily="2" charset="0"/>
              <a:cs typeface="Calibri" pitchFamily="2" charset="0"/>
            </a:endParaRPr>
          </a:p>
        </p:txBody>
      </p:sp>
      <p:sp>
        <p:nvSpPr>
          <p:cNvPr id="3" name="슬라이드 번호 개체 틀 3">
            <a:extLst>
              <a:ext uri="{FF2B5EF4-FFF2-40B4-BE49-F238E27FC236}">
                <a16:creationId xmlns:a16="http://schemas.microsoft.com/office/drawing/2014/main" id="{C8ECA162-0CA1-F7EA-2193-1DEEEFE2FE29}"/>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62</a:t>
            </a:fld>
            <a:endParaRPr/>
          </a:p>
        </p:txBody>
      </p:sp>
      <p:sp>
        <p:nvSpPr>
          <p:cNvPr id="5" name="TextBox 5">
            <a:extLst>
              <a:ext uri="{FF2B5EF4-FFF2-40B4-BE49-F238E27FC236}">
                <a16:creationId xmlns:a16="http://schemas.microsoft.com/office/drawing/2014/main" id="{03B13858-A58C-038A-15BB-D6585689A3E3}"/>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0AIAABwHAAALSgAAVAoAABAgAAAmAAAACAAAAP//////////"/>
              </a:ext>
            </a:extLst>
          </p:cNvSpPr>
          <p:nvPr/>
        </p:nvSpPr>
        <p:spPr>
          <a:xfrm>
            <a:off x="457200" y="1155700"/>
            <a:ext cx="11579225" cy="523240"/>
          </a:xfrm>
          <a:prstGeom prst="rect">
            <a:avLst/>
          </a:prstGeom>
          <a:noFill/>
          <a:ln>
            <a:noFill/>
          </a:ln>
          <a:effectLst/>
        </p:spPr>
        <p:txBody>
          <a:bodyPr vert="horz" wrap="none" lIns="91440" tIns="45720" rIns="91440" bIns="45720" numCol="1" spcCol="215900" anchor="t"/>
          <a:lstStyle/>
          <a:p>
            <a:pPr marL="457200" indent="-457200">
              <a:buFont typeface="Wingdings" charset="2"/>
              <a:buChar char="Ø"/>
              <a:defRPr lang="en-us"/>
            </a:pPr>
            <a:r>
              <a:rPr lang="en-us" sz="2400" cap="none" dirty="0"/>
              <a:t>HVU, initial state of defenders, attackers are given by Normal distributions. </a:t>
            </a:r>
          </a:p>
        </p:txBody>
      </p:sp>
      <p:pic>
        <p:nvPicPr>
          <p:cNvPr id="6" name="Рисунок 5" descr="Изображение выглядит как текст, снимок экрана, диаграмма&#10;&#10;Содержимое, созданное искусственным интеллектом, может быть неверным.">
            <a:extLst>
              <a:ext uri="{FF2B5EF4-FFF2-40B4-BE49-F238E27FC236}">
                <a16:creationId xmlns:a16="http://schemas.microsoft.com/office/drawing/2014/main" id="{B2FFBAE7-8565-978F-53CE-BF7C31039B0C}"/>
              </a:ext>
            </a:extLst>
          </p:cNvPr>
          <p:cNvPicPr>
            <a:picLocks noChangeAspect="1"/>
          </p:cNvPicPr>
          <p:nvPr/>
        </p:nvPicPr>
        <p:blipFill>
          <a:blip r:embed="rId3"/>
          <a:stretch>
            <a:fillRect/>
          </a:stretch>
        </p:blipFill>
        <p:spPr>
          <a:xfrm>
            <a:off x="3163844" y="1712807"/>
            <a:ext cx="5438289" cy="4849979"/>
          </a:xfrm>
          <a:prstGeom prst="rect">
            <a:avLst/>
          </a:prstGeom>
        </p:spPr>
      </p:pic>
      <p:cxnSp>
        <p:nvCxnSpPr>
          <p:cNvPr id="7" name="Straight Connector 6">
            <a:extLst>
              <a:ext uri="{FF2B5EF4-FFF2-40B4-BE49-F238E27FC236}">
                <a16:creationId xmlns:a16="http://schemas.microsoft.com/office/drawing/2014/main" id="{D94FDF27-81F3-ACC4-FACB-67EA8B20B445}"/>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469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FBB-0E81-535D-25F4-04EC39295C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F1904D4-E956-A8FC-0C7C-D1DA1F32F63A}"/>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 Scenario </a:t>
            </a:r>
            <a:r>
              <a:rPr lang="en-us" sz="4000" b="1" dirty="0">
                <a:latin typeface="+mj-lt"/>
                <a:ea typeface="Calibri"/>
                <a:cs typeface="Calibri"/>
              </a:rPr>
              <a:t>2</a:t>
            </a:r>
            <a:endParaRPr lang="en-us" sz="4000" b="1" cap="none" dirty="0">
              <a:latin typeface="+mj-lt"/>
              <a:ea typeface="Calibri" pitchFamily="2" charset="0"/>
              <a:cs typeface="Calibri" pitchFamily="2" charset="0"/>
            </a:endParaRPr>
          </a:p>
        </p:txBody>
      </p:sp>
      <p:sp>
        <p:nvSpPr>
          <p:cNvPr id="3" name="슬라이드 번호 개체 틀 3">
            <a:extLst>
              <a:ext uri="{FF2B5EF4-FFF2-40B4-BE49-F238E27FC236}">
                <a16:creationId xmlns:a16="http://schemas.microsoft.com/office/drawing/2014/main" id="{72C21114-1D58-EB1F-8EA6-EDF7C2212653}"/>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F938-76D2-EA0F-9C07-805AB7496AD5}" type="slidenum">
              <a:rPr/>
              <a:t>63</a:t>
            </a:fld>
            <a:endParaRPr/>
          </a:p>
        </p:txBody>
      </p:sp>
      <p:sp>
        <p:nvSpPr>
          <p:cNvPr id="6" name="TextBox 5">
            <a:extLst>
              <a:ext uri="{FF2B5EF4-FFF2-40B4-BE49-F238E27FC236}">
                <a16:creationId xmlns:a16="http://schemas.microsoft.com/office/drawing/2014/main" id="{77A89877-56A4-483E-7174-301CF19CC856}"/>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0AIAABwHAAALSgAAVAoAABAgAAAmAAAACAAAAP//////////"/>
              </a:ext>
            </a:extLst>
          </p:cNvSpPr>
          <p:nvPr/>
        </p:nvSpPr>
        <p:spPr>
          <a:xfrm>
            <a:off x="457200" y="1155700"/>
            <a:ext cx="11579225" cy="523240"/>
          </a:xfrm>
          <a:prstGeom prst="rect">
            <a:avLst/>
          </a:prstGeom>
          <a:noFill/>
          <a:ln>
            <a:noFill/>
          </a:ln>
          <a:effectLst/>
        </p:spPr>
        <p:txBody>
          <a:bodyPr vert="horz" wrap="none" lIns="91440" tIns="45720" rIns="91440" bIns="45720" numCol="1" spcCol="215900" anchor="t"/>
          <a:lstStyle/>
          <a:p>
            <a:pPr marL="457200" indent="-457200">
              <a:buFont typeface="Wingdings" charset="2"/>
              <a:buChar char="Ø"/>
              <a:defRPr lang="en-us"/>
            </a:pPr>
            <a:r>
              <a:rPr lang="en-us" sz="2400" cap="none" dirty="0"/>
              <a:t>HVU, initial state of defenders, attackers are given by Normal distributions. </a:t>
            </a:r>
          </a:p>
        </p:txBody>
      </p:sp>
      <p:sp>
        <p:nvSpPr>
          <p:cNvPr id="8" name="TextBox 7">
            <a:extLst>
              <a:ext uri="{FF2B5EF4-FFF2-40B4-BE49-F238E27FC236}">
                <a16:creationId xmlns:a16="http://schemas.microsoft.com/office/drawing/2014/main" id="{97AA18D3-C3B8-3AE5-BE1A-C41615F997D4}"/>
              </a:ext>
            </a:extLst>
          </p:cNvPr>
          <p:cNvSpPr txBox="1"/>
          <p:nvPr/>
        </p:nvSpPr>
        <p:spPr>
          <a:xfrm>
            <a:off x="749905" y="1711476"/>
            <a:ext cx="5486401"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500" dirty="0">
                <a:latin typeface="Calibri"/>
                <a:ea typeface="Calibri"/>
                <a:cs typeface="Calibri"/>
              </a:rPr>
              <a:t>HVU (1, 1) with deviation </a:t>
            </a:r>
            <a:r>
              <a:rPr lang="en-US" sz="2500" dirty="0">
                <a:solidFill>
                  <a:srgbClr val="FF0000"/>
                </a:solidFill>
                <a:latin typeface="Calibri"/>
                <a:ea typeface="Calibri"/>
                <a:cs typeface="Calibri"/>
              </a:rPr>
              <a:t>σ = √0.1</a:t>
            </a:r>
            <a:endParaRPr lang="en-US" sz="2500" dirty="0">
              <a:solidFill>
                <a:srgbClr val="FF0000"/>
              </a:solidFill>
              <a:latin typeface="Browallia New"/>
              <a:ea typeface="Calibri"/>
              <a:cs typeface="Calibri"/>
            </a:endParaRPr>
          </a:p>
          <a:p>
            <a:pPr marL="228600" indent="-228600">
              <a:buFont typeface="Arial"/>
              <a:buChar char="•"/>
            </a:pPr>
            <a:r>
              <a:rPr lang="en-US" sz="2500" dirty="0">
                <a:latin typeface="Calibri"/>
                <a:ea typeface="Calibri"/>
                <a:cs typeface="Calibri"/>
              </a:rPr>
              <a:t>Defenders initial distribution is located at (3, 1) with deviation </a:t>
            </a:r>
            <a:r>
              <a:rPr lang="en-US" sz="2500" dirty="0">
                <a:solidFill>
                  <a:srgbClr val="FF0000"/>
                </a:solidFill>
                <a:latin typeface="Calibri"/>
                <a:ea typeface="Calibri"/>
                <a:cs typeface="Calibri"/>
              </a:rPr>
              <a:t>σ = √0.75</a:t>
            </a:r>
            <a:r>
              <a:rPr lang="en-US" sz="2500" dirty="0">
                <a:solidFill>
                  <a:srgbClr val="000000"/>
                </a:solidFill>
                <a:latin typeface="Calibri"/>
                <a:ea typeface="Calibri"/>
                <a:cs typeface="Calibri"/>
              </a:rPr>
              <a:t>.</a:t>
            </a:r>
            <a:r>
              <a:rPr lang="en-US" sz="2500" dirty="0">
                <a:latin typeface="Calibri"/>
                <a:ea typeface="Calibri"/>
                <a:cs typeface="Calibri"/>
              </a:rPr>
              <a:t> The defenders are spread out.</a:t>
            </a:r>
          </a:p>
          <a:p>
            <a:pPr marL="342900" indent="-342900">
              <a:buFont typeface="Arial"/>
              <a:buChar char="•"/>
            </a:pPr>
            <a:r>
              <a:rPr lang="en-US" sz="2500" dirty="0">
                <a:latin typeface="Calibri"/>
                <a:ea typeface="Calibri"/>
                <a:cs typeface="Calibri"/>
              </a:rPr>
              <a:t>Attackers start from (4, 4) with deviation </a:t>
            </a:r>
            <a:r>
              <a:rPr lang="en-US" sz="2500" dirty="0">
                <a:solidFill>
                  <a:srgbClr val="FF0000"/>
                </a:solidFill>
                <a:latin typeface="Calibri"/>
                <a:ea typeface="Calibri"/>
                <a:cs typeface="Calibri"/>
              </a:rPr>
              <a:t>σ = √0.5</a:t>
            </a:r>
            <a:r>
              <a:rPr lang="en-US" sz="2500" dirty="0">
                <a:latin typeface="Calibri"/>
                <a:ea typeface="Calibri"/>
                <a:cs typeface="Calibri"/>
              </a:rPr>
              <a:t> and optimally move to (0, 0).</a:t>
            </a:r>
          </a:p>
        </p:txBody>
      </p:sp>
      <p:pic>
        <p:nvPicPr>
          <p:cNvPr id="7" name="Рисунок 6" descr="Изображение выглядит как текст, снимок экрана, линия, диаграмма&#10;&#10;Содержимое, созданное искусственным интеллектом, может быть неверным.">
            <a:extLst>
              <a:ext uri="{FF2B5EF4-FFF2-40B4-BE49-F238E27FC236}">
                <a16:creationId xmlns:a16="http://schemas.microsoft.com/office/drawing/2014/main" id="{5CC43A1F-CCF5-88D3-03B5-64F72B121D39}"/>
              </a:ext>
            </a:extLst>
          </p:cNvPr>
          <p:cNvPicPr>
            <a:picLocks noChangeAspect="1"/>
          </p:cNvPicPr>
          <p:nvPr/>
        </p:nvPicPr>
        <p:blipFill>
          <a:blip r:embed="rId3"/>
          <a:stretch>
            <a:fillRect/>
          </a:stretch>
        </p:blipFill>
        <p:spPr>
          <a:xfrm>
            <a:off x="6236306" y="1678214"/>
            <a:ext cx="5874052" cy="4508501"/>
          </a:xfrm>
          <a:prstGeom prst="rect">
            <a:avLst/>
          </a:prstGeom>
        </p:spPr>
      </p:pic>
      <p:cxnSp>
        <p:nvCxnSpPr>
          <p:cNvPr id="5" name="Straight Connector 4">
            <a:extLst>
              <a:ext uri="{FF2B5EF4-FFF2-40B4-BE49-F238E27FC236}">
                <a16:creationId xmlns:a16="http://schemas.microsoft.com/office/drawing/2014/main" id="{DD37F463-031E-71B8-0454-01F75FD85789}"/>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0193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369A5-05AE-EF43-9CB6-A4ED854CDC1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112823-5F84-FCF4-DBAE-3C9545395FEF}"/>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 Scenario </a:t>
            </a:r>
            <a:r>
              <a:rPr lang="en-us" sz="4000" b="1" dirty="0">
                <a:latin typeface="+mj-lt"/>
                <a:ea typeface="Calibri"/>
                <a:cs typeface="Calibri"/>
              </a:rPr>
              <a:t>2</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D9E990DC-5CD5-8FF0-DF27-AC5B1474F750}"/>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64</a:t>
            </a:fld>
            <a:endParaRPr/>
          </a:p>
        </p:txBody>
      </p:sp>
      <p:sp>
        <p:nvSpPr>
          <p:cNvPr id="5" name="TextBox 5">
            <a:extLst>
              <a:ext uri="{FF2B5EF4-FFF2-40B4-BE49-F238E27FC236}">
                <a16:creationId xmlns:a16="http://schemas.microsoft.com/office/drawing/2014/main" id="{4C530DFF-CF1F-BE7A-1A1A-021F75D6ED77}"/>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0AIAABwHAAALSgAAVAoAABAgAAAmAAAACAAAAP//////////"/>
              </a:ext>
            </a:extLst>
          </p:cNvSpPr>
          <p:nvPr/>
        </p:nvSpPr>
        <p:spPr>
          <a:xfrm>
            <a:off x="457200" y="1155700"/>
            <a:ext cx="11579225" cy="523240"/>
          </a:xfrm>
          <a:prstGeom prst="rect">
            <a:avLst/>
          </a:prstGeom>
          <a:noFill/>
          <a:ln>
            <a:noFill/>
          </a:ln>
          <a:effectLst/>
        </p:spPr>
        <p:txBody>
          <a:bodyPr vert="horz" wrap="none" lIns="91440" tIns="45720" rIns="91440" bIns="45720" numCol="1" spcCol="215900" anchor="t"/>
          <a:lstStyle/>
          <a:p>
            <a:pPr marL="457200" indent="-457200">
              <a:buFont typeface="Wingdings" charset="2"/>
              <a:buChar char="Ø"/>
              <a:defRPr lang="en-us"/>
            </a:pPr>
            <a:r>
              <a:rPr lang="en-us" sz="2400" cap="none" dirty="0"/>
              <a:t>HVU, initial state of defenders, attackers are given by Normal distributions. </a:t>
            </a:r>
          </a:p>
        </p:txBody>
      </p:sp>
      <p:pic>
        <p:nvPicPr>
          <p:cNvPr id="6" name="Рисунок 5" descr="Изображение выглядит как текст, снимок экрана, диаграмма&#10;&#10;Содержимое, созданное искусственным интеллектом, может быть неверным.">
            <a:extLst>
              <a:ext uri="{FF2B5EF4-FFF2-40B4-BE49-F238E27FC236}">
                <a16:creationId xmlns:a16="http://schemas.microsoft.com/office/drawing/2014/main" id="{D86EF853-359B-BEB4-6773-BAAA8B67958B}"/>
              </a:ext>
            </a:extLst>
          </p:cNvPr>
          <p:cNvPicPr>
            <a:picLocks noChangeAspect="1"/>
          </p:cNvPicPr>
          <p:nvPr/>
        </p:nvPicPr>
        <p:blipFill>
          <a:blip r:embed="rId3"/>
          <a:stretch>
            <a:fillRect/>
          </a:stretch>
        </p:blipFill>
        <p:spPr>
          <a:xfrm>
            <a:off x="2324378" y="1678215"/>
            <a:ext cx="6591021" cy="5027386"/>
          </a:xfrm>
          <a:prstGeom prst="rect">
            <a:avLst/>
          </a:prstGeom>
        </p:spPr>
      </p:pic>
      <p:cxnSp>
        <p:nvCxnSpPr>
          <p:cNvPr id="7" name="Straight Connector 6">
            <a:extLst>
              <a:ext uri="{FF2B5EF4-FFF2-40B4-BE49-F238E27FC236}">
                <a16:creationId xmlns:a16="http://schemas.microsoft.com/office/drawing/2014/main" id="{68927392-7277-CB10-F322-612DFC15E687}"/>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0352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46013-9C77-20A4-4CF6-15E7BB9D8DA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9BE0F1D-AD6F-5896-8A2E-6DE160293374}"/>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 Scenario </a:t>
            </a:r>
            <a:r>
              <a:rPr lang="en-us" sz="4000" b="1" dirty="0">
                <a:latin typeface="+mj-lt"/>
                <a:ea typeface="Calibri"/>
                <a:cs typeface="Calibri"/>
              </a:rPr>
              <a:t>3</a:t>
            </a:r>
            <a:endParaRPr lang="en-us" sz="4000" b="1" cap="none" dirty="0">
              <a:latin typeface="+mj-lt"/>
              <a:ea typeface="Calibri" pitchFamily="2" charset="0"/>
              <a:cs typeface="Calibri" pitchFamily="2" charset="0"/>
            </a:endParaRPr>
          </a:p>
        </p:txBody>
      </p:sp>
      <p:sp>
        <p:nvSpPr>
          <p:cNvPr id="3" name="슬라이드 번호 개체 틀 3">
            <a:extLst>
              <a:ext uri="{FF2B5EF4-FFF2-40B4-BE49-F238E27FC236}">
                <a16:creationId xmlns:a16="http://schemas.microsoft.com/office/drawing/2014/main" id="{3E940AF6-72EE-8947-2F7B-0EA0D6832B6E}"/>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F938-76D2-EA0F-9C07-805AB7496AD5}" type="slidenum">
              <a:rPr/>
              <a:t>65</a:t>
            </a:fld>
            <a:endParaRPr/>
          </a:p>
        </p:txBody>
      </p:sp>
      <p:sp>
        <p:nvSpPr>
          <p:cNvPr id="6" name="TextBox 5">
            <a:extLst>
              <a:ext uri="{FF2B5EF4-FFF2-40B4-BE49-F238E27FC236}">
                <a16:creationId xmlns:a16="http://schemas.microsoft.com/office/drawing/2014/main" id="{B1867B05-F640-6F96-6B26-CBC820C08949}"/>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0AIAABwHAAALSgAAVAoAABAgAAAmAAAACAAAAP//////////"/>
              </a:ext>
            </a:extLst>
          </p:cNvSpPr>
          <p:nvPr/>
        </p:nvSpPr>
        <p:spPr>
          <a:xfrm>
            <a:off x="457200" y="1155700"/>
            <a:ext cx="11579225" cy="523240"/>
          </a:xfrm>
          <a:prstGeom prst="rect">
            <a:avLst/>
          </a:prstGeom>
          <a:noFill/>
          <a:ln>
            <a:noFill/>
          </a:ln>
          <a:effectLst/>
        </p:spPr>
        <p:txBody>
          <a:bodyPr vert="horz" wrap="none" lIns="91440" tIns="45720" rIns="91440" bIns="45720" numCol="1" spcCol="215900" anchor="t"/>
          <a:lstStyle/>
          <a:p>
            <a:pPr marL="457200" indent="-457200">
              <a:buFont typeface="Wingdings" charset="2"/>
              <a:buChar char="Ø"/>
              <a:defRPr lang="en-us"/>
            </a:pPr>
            <a:r>
              <a:rPr lang="en-us" sz="2400" cap="none" dirty="0"/>
              <a:t>HVU, initial state of defenders, attackers are given by Normal distributions. </a:t>
            </a:r>
          </a:p>
        </p:txBody>
      </p:sp>
      <p:sp>
        <p:nvSpPr>
          <p:cNvPr id="8" name="TextBox 7">
            <a:extLst>
              <a:ext uri="{FF2B5EF4-FFF2-40B4-BE49-F238E27FC236}">
                <a16:creationId xmlns:a16="http://schemas.microsoft.com/office/drawing/2014/main" id="{A09E72DF-C620-8A32-B3B8-75A79FC8607F}"/>
              </a:ext>
            </a:extLst>
          </p:cNvPr>
          <p:cNvSpPr txBox="1"/>
          <p:nvPr/>
        </p:nvSpPr>
        <p:spPr>
          <a:xfrm>
            <a:off x="749905" y="1711476"/>
            <a:ext cx="5486401"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2500" dirty="0">
                <a:latin typeface="Calibri"/>
                <a:ea typeface="Calibri"/>
                <a:cs typeface="Calibri"/>
              </a:rPr>
              <a:t>HVU (1, 1) with deviation </a:t>
            </a:r>
            <a:r>
              <a:rPr lang="en-US" sz="2500" dirty="0">
                <a:solidFill>
                  <a:srgbClr val="FF0000"/>
                </a:solidFill>
                <a:latin typeface="Calibri"/>
                <a:ea typeface="Calibri"/>
                <a:cs typeface="Calibri"/>
              </a:rPr>
              <a:t>σ = √0.1</a:t>
            </a:r>
            <a:endParaRPr lang="en-US" sz="2500" dirty="0">
              <a:solidFill>
                <a:srgbClr val="FF0000"/>
              </a:solidFill>
              <a:latin typeface="Browallia New"/>
              <a:ea typeface="Calibri"/>
              <a:cs typeface="Calibri"/>
            </a:endParaRPr>
          </a:p>
          <a:p>
            <a:pPr marL="228600" indent="-228600">
              <a:buFont typeface="Arial"/>
              <a:buChar char="•"/>
            </a:pPr>
            <a:r>
              <a:rPr lang="en-US" sz="2500" dirty="0">
                <a:latin typeface="Calibri"/>
                <a:ea typeface="Calibri"/>
                <a:cs typeface="Calibri"/>
              </a:rPr>
              <a:t>Defenders initial distribution is located at (3, 1) with deviation </a:t>
            </a:r>
            <a:r>
              <a:rPr lang="en-US" sz="2500" dirty="0">
                <a:solidFill>
                  <a:srgbClr val="FF0000"/>
                </a:solidFill>
                <a:latin typeface="Calibri"/>
                <a:ea typeface="Calibri"/>
                <a:cs typeface="Calibri"/>
              </a:rPr>
              <a:t>σ = √30</a:t>
            </a:r>
            <a:r>
              <a:rPr lang="en-US" sz="2500" dirty="0">
                <a:solidFill>
                  <a:srgbClr val="000000"/>
                </a:solidFill>
                <a:latin typeface="Calibri"/>
                <a:ea typeface="Calibri"/>
                <a:cs typeface="Calibri"/>
              </a:rPr>
              <a:t>.</a:t>
            </a:r>
            <a:r>
              <a:rPr lang="en-US" sz="2500" dirty="0">
                <a:latin typeface="Calibri"/>
                <a:ea typeface="Calibri"/>
                <a:cs typeface="Calibri"/>
              </a:rPr>
              <a:t> The defenders are overly spread out.</a:t>
            </a:r>
          </a:p>
          <a:p>
            <a:pPr marL="342900" indent="-342900">
              <a:buFont typeface="Arial"/>
              <a:buChar char="•"/>
            </a:pPr>
            <a:r>
              <a:rPr lang="en-US" sz="2500" dirty="0">
                <a:latin typeface="Calibri"/>
                <a:ea typeface="Calibri"/>
                <a:cs typeface="Calibri"/>
              </a:rPr>
              <a:t>Attackers start from (4, 4) with deviation </a:t>
            </a:r>
            <a:r>
              <a:rPr lang="en-US" sz="2500" dirty="0">
                <a:solidFill>
                  <a:srgbClr val="FF0000"/>
                </a:solidFill>
                <a:latin typeface="Calibri"/>
                <a:ea typeface="Calibri"/>
                <a:cs typeface="Calibri"/>
              </a:rPr>
              <a:t>σ = √0.5</a:t>
            </a:r>
            <a:r>
              <a:rPr lang="en-US" sz="2500" dirty="0">
                <a:latin typeface="Calibri"/>
                <a:ea typeface="Calibri"/>
                <a:cs typeface="Calibri"/>
              </a:rPr>
              <a:t> and </a:t>
            </a:r>
            <a:r>
              <a:rPr lang="en-US" sz="2500" dirty="0" err="1">
                <a:latin typeface="Calibri"/>
                <a:ea typeface="Calibri"/>
                <a:cs typeface="Calibri"/>
              </a:rPr>
              <a:t>optiamally</a:t>
            </a:r>
            <a:r>
              <a:rPr lang="en-US" sz="2500" dirty="0">
                <a:latin typeface="Calibri"/>
                <a:ea typeface="Calibri"/>
                <a:cs typeface="Calibri"/>
              </a:rPr>
              <a:t> move to (0, 0).</a:t>
            </a:r>
          </a:p>
        </p:txBody>
      </p:sp>
      <p:pic>
        <p:nvPicPr>
          <p:cNvPr id="5" name="Рисунок 4" descr="Изображение выглядит как текст, диаграмма, линия, График&#10;&#10;Содержимое, созданное искусственным интеллектом, может быть неверным.">
            <a:extLst>
              <a:ext uri="{FF2B5EF4-FFF2-40B4-BE49-F238E27FC236}">
                <a16:creationId xmlns:a16="http://schemas.microsoft.com/office/drawing/2014/main" id="{7BF54795-3250-6170-2708-A2443096F0AF}"/>
              </a:ext>
            </a:extLst>
          </p:cNvPr>
          <p:cNvPicPr>
            <a:picLocks noChangeAspect="1"/>
          </p:cNvPicPr>
          <p:nvPr/>
        </p:nvPicPr>
        <p:blipFill>
          <a:blip r:embed="rId3"/>
          <a:stretch>
            <a:fillRect/>
          </a:stretch>
        </p:blipFill>
        <p:spPr>
          <a:xfrm>
            <a:off x="6096000" y="1678214"/>
            <a:ext cx="5950857" cy="4526643"/>
          </a:xfrm>
          <a:prstGeom prst="rect">
            <a:avLst/>
          </a:prstGeom>
        </p:spPr>
      </p:pic>
      <p:cxnSp>
        <p:nvCxnSpPr>
          <p:cNvPr id="7" name="Straight Connector 6">
            <a:extLst>
              <a:ext uri="{FF2B5EF4-FFF2-40B4-BE49-F238E27FC236}">
                <a16:creationId xmlns:a16="http://schemas.microsoft.com/office/drawing/2014/main" id="{0A2A7B62-BEDB-ACB3-14A5-98B47283DACD}"/>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188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 Scenario 3</a:t>
            </a: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66</a:t>
            </a:fld>
            <a:endParaRPr/>
          </a:p>
        </p:txBody>
      </p:sp>
      <p:sp>
        <p:nvSpPr>
          <p:cNvPr id="5" name="TextBox 5">
            <a:extLst>
              <a:ext uri="{FF2B5EF4-FFF2-40B4-BE49-F238E27FC236}">
                <a16:creationId xmlns:a16="http://schemas.microsoft.com/office/drawing/2014/main" id="{D8430E6E-07D3-8208-C049-D07C16907AC8}"/>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0AIAABwHAAALSgAAVAoAABAgAAAmAAAACAAAAP//////////"/>
              </a:ext>
            </a:extLst>
          </p:cNvSpPr>
          <p:nvPr/>
        </p:nvSpPr>
        <p:spPr>
          <a:xfrm>
            <a:off x="457200" y="1155700"/>
            <a:ext cx="11579225" cy="523240"/>
          </a:xfrm>
          <a:prstGeom prst="rect">
            <a:avLst/>
          </a:prstGeom>
          <a:noFill/>
          <a:ln>
            <a:noFill/>
          </a:ln>
          <a:effectLst/>
        </p:spPr>
        <p:txBody>
          <a:bodyPr vert="horz" wrap="none" lIns="91440" tIns="45720" rIns="91440" bIns="45720" numCol="1" spcCol="215900" anchor="t"/>
          <a:lstStyle/>
          <a:p>
            <a:pPr marL="457200" indent="-457200">
              <a:buFont typeface="Wingdings" charset="2"/>
              <a:buChar char="Ø"/>
              <a:defRPr lang="en-us"/>
            </a:pPr>
            <a:r>
              <a:rPr lang="en-us" sz="2400" cap="none" dirty="0"/>
              <a:t>HVU, initial state of defenders, attackers are given by Normal distributions. </a:t>
            </a:r>
          </a:p>
        </p:txBody>
      </p:sp>
      <p:pic>
        <p:nvPicPr>
          <p:cNvPr id="6" name="Рисунок 5" descr="Изображение выглядит как текст, снимок экрана, круг, диаграмма&#10;&#10;Содержимое, созданное искусственным интеллектом, может быть неверным.">
            <a:extLst>
              <a:ext uri="{FF2B5EF4-FFF2-40B4-BE49-F238E27FC236}">
                <a16:creationId xmlns:a16="http://schemas.microsoft.com/office/drawing/2014/main" id="{B863B070-22D4-2E06-F57E-20CA925F8D0A}"/>
              </a:ext>
            </a:extLst>
          </p:cNvPr>
          <p:cNvPicPr>
            <a:picLocks noChangeAspect="1"/>
          </p:cNvPicPr>
          <p:nvPr/>
        </p:nvPicPr>
        <p:blipFill>
          <a:blip r:embed="rId3"/>
          <a:stretch>
            <a:fillRect/>
          </a:stretch>
        </p:blipFill>
        <p:spPr>
          <a:xfrm>
            <a:off x="2959379" y="1687285"/>
            <a:ext cx="5511242" cy="4942115"/>
          </a:xfrm>
          <a:prstGeom prst="rect">
            <a:avLst/>
          </a:prstGeom>
        </p:spPr>
      </p:pic>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2845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67</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8D194BD-EEA3-04DE-CE57-813A7391F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50" y="1334887"/>
            <a:ext cx="11501299" cy="5111688"/>
          </a:xfrm>
          <a:prstGeom prst="rect">
            <a:avLst/>
          </a:prstGeom>
        </p:spPr>
      </p:pic>
    </p:spTree>
    <p:extLst>
      <p:ext uri="{BB962C8B-B14F-4D97-AF65-F5344CB8AC3E}">
        <p14:creationId xmlns:p14="http://schemas.microsoft.com/office/powerpoint/2010/main" val="3985700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68</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graph&#10;&#10;Description automatically generated">
            <a:extLst>
              <a:ext uri="{FF2B5EF4-FFF2-40B4-BE49-F238E27FC236}">
                <a16:creationId xmlns:a16="http://schemas.microsoft.com/office/drawing/2014/main" id="{A8B9C14B-1654-9DAB-5749-480DC3CCEE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89242"/>
            <a:ext cx="10896600" cy="3469183"/>
          </a:xfrm>
          <a:prstGeom prst="rect">
            <a:avLst/>
          </a:prstGeom>
        </p:spPr>
      </p:pic>
    </p:spTree>
    <p:extLst>
      <p:ext uri="{BB962C8B-B14F-4D97-AF65-F5344CB8AC3E}">
        <p14:creationId xmlns:p14="http://schemas.microsoft.com/office/powerpoint/2010/main" val="5042891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69</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912F13-4114-CB28-C5F7-2054349D6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394" y="1593355"/>
            <a:ext cx="9778174" cy="4345855"/>
          </a:xfrm>
          <a:prstGeom prst="rect">
            <a:avLst/>
          </a:prstGeom>
        </p:spPr>
      </p:pic>
    </p:spTree>
    <p:extLst>
      <p:ext uri="{BB962C8B-B14F-4D97-AF65-F5344CB8AC3E}">
        <p14:creationId xmlns:p14="http://schemas.microsoft.com/office/powerpoint/2010/main" val="669146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7D012C-83ED-00EB-D559-9DAD081E9BD5}"/>
              </a:ext>
            </a:extLst>
          </p:cNvPr>
          <p:cNvSpPr>
            <a:spLocks noGrp="1"/>
          </p:cNvSpPr>
          <p:nvPr>
            <p:ph type="body" idx="1"/>
          </p:nvPr>
        </p:nvSpPr>
        <p:spPr>
          <a:xfrm>
            <a:off x="1447800" y="2057400"/>
            <a:ext cx="9144000" cy="923330"/>
          </a:xfrm>
          <a:solidFill>
            <a:srgbClr val="008233">
              <a:alpha val="54381"/>
            </a:srgbClr>
          </a:solidFill>
        </p:spPr>
        <p:txBody>
          <a:bodyPr/>
          <a:lstStyle/>
          <a:p>
            <a:pPr algn="ctr"/>
            <a:r>
              <a:rPr lang="en-us" sz="6000" b="1" i="0" cap="none" dirty="0">
                <a:latin typeface="+mj-lt"/>
              </a:rPr>
              <a:t> N-player Game</a:t>
            </a:r>
            <a:r>
              <a:rPr lang="en-US" sz="6000" b="1" i="0" dirty="0">
                <a:latin typeface="+mj-lt"/>
              </a:rPr>
              <a:t> </a:t>
            </a:r>
            <a:endParaRPr lang="en-US" sz="6000" i="0" dirty="0"/>
          </a:p>
        </p:txBody>
      </p:sp>
    </p:spTree>
    <p:extLst>
      <p:ext uri="{BB962C8B-B14F-4D97-AF65-F5344CB8AC3E}">
        <p14:creationId xmlns:p14="http://schemas.microsoft.com/office/powerpoint/2010/main" val="22100508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70</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6" name="Picture 5" descr="A screenshot of a graph&#10;&#10;Description automatically generated">
            <a:extLst>
              <a:ext uri="{FF2B5EF4-FFF2-40B4-BE49-F238E27FC236}">
                <a16:creationId xmlns:a16="http://schemas.microsoft.com/office/drawing/2014/main" id="{568DA168-C511-80AF-FC42-F0F562047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02833"/>
            <a:ext cx="10972800" cy="3403247"/>
          </a:xfrm>
          <a:prstGeom prst="rect">
            <a:avLst/>
          </a:prstGeom>
        </p:spPr>
      </p:pic>
    </p:spTree>
    <p:extLst>
      <p:ext uri="{BB962C8B-B14F-4D97-AF65-F5344CB8AC3E}">
        <p14:creationId xmlns:p14="http://schemas.microsoft.com/office/powerpoint/2010/main" val="30851937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71</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83F2D89-C806-F0EA-1201-554FD3649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56581"/>
            <a:ext cx="11200690" cy="4978085"/>
          </a:xfrm>
          <a:prstGeom prst="rect">
            <a:avLst/>
          </a:prstGeom>
        </p:spPr>
      </p:pic>
    </p:spTree>
    <p:extLst>
      <p:ext uri="{BB962C8B-B14F-4D97-AF65-F5344CB8AC3E}">
        <p14:creationId xmlns:p14="http://schemas.microsoft.com/office/powerpoint/2010/main" val="194580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72</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83F2D89-C806-F0EA-1201-554FD3649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56581"/>
            <a:ext cx="11200690" cy="4978085"/>
          </a:xfrm>
          <a:prstGeom prst="rect">
            <a:avLst/>
          </a:prstGeom>
        </p:spPr>
      </p:pic>
    </p:spTree>
    <p:extLst>
      <p:ext uri="{BB962C8B-B14F-4D97-AF65-F5344CB8AC3E}">
        <p14:creationId xmlns:p14="http://schemas.microsoft.com/office/powerpoint/2010/main" val="6857673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596900" y="-1841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Simulations:</a:t>
            </a:r>
            <a:r>
              <a:rPr lang="en-US" sz="4000" b="1" cap="none" dirty="0">
                <a:latin typeface="+mj-lt"/>
                <a:ea typeface="Calibri"/>
                <a:cs typeface="Calibri"/>
              </a:rPr>
              <a:t> Nice Scenarios</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smNativeData" xmlns:pr="smNativeData" xmlns:p15="http://schemas.microsoft.com/office/powerpoint/2012/main" xmlns:p14="http://schemas.microsoft.com/office/powerpoint/2010/main" xmlns:mc="http://schemas.openxmlformats.org/markup-compatibility/2006"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73</a:t>
            </a:fld>
            <a:endParaRPr/>
          </a:p>
        </p:txBody>
      </p:sp>
      <p:cxnSp>
        <p:nvCxnSpPr>
          <p:cNvPr id="7" name="Straight Connector 6">
            <a:extLst>
              <a:ext uri="{FF2B5EF4-FFF2-40B4-BE49-F238E27FC236}">
                <a16:creationId xmlns:a16="http://schemas.microsoft.com/office/drawing/2014/main" id="{2AAFBA3B-B094-5BB9-137F-341368875B40}"/>
              </a:ext>
            </a:extLst>
          </p:cNvPr>
          <p:cNvCxnSpPr>
            <a:cxnSpLocks/>
          </p:cNvCxnSpPr>
          <p:nvPr/>
        </p:nvCxnSpPr>
        <p:spPr>
          <a:xfrm flipV="1">
            <a:off x="0" y="91440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graph&#10;&#10;Description automatically generated">
            <a:extLst>
              <a:ext uri="{FF2B5EF4-FFF2-40B4-BE49-F238E27FC236}">
                <a16:creationId xmlns:a16="http://schemas.microsoft.com/office/drawing/2014/main" id="{17B8C582-1622-098E-C368-C7D49725C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14871"/>
            <a:ext cx="11384849" cy="3741547"/>
          </a:xfrm>
          <a:prstGeom prst="rect">
            <a:avLst/>
          </a:prstGeom>
        </p:spPr>
      </p:pic>
    </p:spTree>
    <p:extLst>
      <p:ext uri="{BB962C8B-B14F-4D97-AF65-F5344CB8AC3E}">
        <p14:creationId xmlns:p14="http://schemas.microsoft.com/office/powerpoint/2010/main" val="509258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BDDA4-30B1-F587-2032-C0923AF895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2E9C99-A323-47C3-9DE6-4ACE8356FB5F}"/>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E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B/f38A5+bmA8zMzADAwP8Af39/AAAAAAAAAAAAAAAAAAAAAAAAAAAAIQAAABgAAAAUAAAAVPz//+P///86SQAAkQUAABAgAAAmAAAACAAAAP//////////"/>
              </a:ext>
            </a:extLst>
          </p:cNvSpPr>
          <p:nvPr/>
        </p:nvSpPr>
        <p:spPr>
          <a:xfrm>
            <a:off x="-308610" y="2967355"/>
            <a:ext cx="12500610" cy="923290"/>
          </a:xfrm>
          <a:prstGeom prst="rect">
            <a:avLst/>
          </a:prstGeom>
          <a:noFill/>
          <a:ln>
            <a:noFill/>
          </a:ln>
          <a:effectLst/>
        </p:spPr>
        <p:txBody>
          <a:bodyPr vert="horz" wrap="square" lIns="91440" tIns="45720" rIns="91440" bIns="45720" numCol="1" spcCol="215900" anchor="t"/>
          <a:lstStyle/>
          <a:p>
            <a:pPr algn="ctr">
              <a:defRPr lang="en-us"/>
            </a:pPr>
            <a:r>
              <a:rPr lang="en-US" sz="4000" b="1" cap="none" dirty="0">
                <a:latin typeface="+mj-lt"/>
                <a:ea typeface="Calibri"/>
                <a:cs typeface="Calibri"/>
              </a:rPr>
              <a:t>Thank you!</a:t>
            </a:r>
            <a:endParaRPr lang="en-us" sz="4000" b="1" cap="none" dirty="0">
              <a:latin typeface="+mj-lt"/>
              <a:ea typeface="Calibri"/>
              <a:cs typeface="Calibri"/>
            </a:endParaRPr>
          </a:p>
        </p:txBody>
      </p:sp>
      <p:sp>
        <p:nvSpPr>
          <p:cNvPr id="3" name="슬라이드 번호 개체 틀 3">
            <a:extLst>
              <a:ext uri="{FF2B5EF4-FFF2-40B4-BE49-F238E27FC236}">
                <a16:creationId xmlns:a16="http://schemas.microsoft.com/office/drawing/2014/main" id="{566C78F9-0890-9424-FD69-4D62B40282B7}"/>
              </a:ext>
            </a:extLst>
          </p:cNvPr>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F0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DQAAL4nAADYRQAA/SkAABAAAAAmAAAACAAAAAEAAAAAAAAA"/>
              </a:ext>
            </a:extLst>
          </p:cNvSpPr>
          <p:nvPr>
            <p:ph type="sldNum" sz="quarter" idx="12"/>
          </p:nvPr>
        </p:nvSpPr>
        <p:spPr>
          <a:xfrm>
            <a:off x="8610600" y="6460490"/>
            <a:ext cx="2743200" cy="365125"/>
          </a:xfrm>
        </p:spPr>
        <p:txBody>
          <a:bodyPr/>
          <a:lstStyle/>
          <a:p>
            <a:pPr>
              <a:defRPr lang="en-us"/>
            </a:pPr>
            <a:fld id="{3FBFE675-3BD2-EA10-9C07-CD45A8496A98}" type="slidenum">
              <a:rPr/>
              <a:t>74</a:t>
            </a:fld>
            <a:endParaRPr/>
          </a:p>
        </p:txBody>
      </p:sp>
    </p:spTree>
    <p:extLst>
      <p:ext uri="{BB962C8B-B14F-4D97-AF65-F5344CB8AC3E}">
        <p14:creationId xmlns:p14="http://schemas.microsoft.com/office/powerpoint/2010/main" val="1169171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4gdHk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9QIAADL////lPwAASwgAABAAAAAmAAAACAAAAD0gAAAAAAAA"/>
              </a:ext>
            </a:extLst>
          </p:cNvSpPr>
          <p:nvPr>
            <p:ph type="title"/>
          </p:nvPr>
        </p:nvSpPr>
        <p:spPr>
          <a:xfrm>
            <a:off x="480695" y="-130810"/>
            <a:ext cx="9906000" cy="1478915"/>
          </a:xfrm>
        </p:spPr>
        <p:txBody>
          <a:bodyPr vert="horz" wrap="square" lIns="91440" tIns="45720" rIns="91440" bIns="45720" numCol="1" spcCol="215900" anchor="ctr">
            <a:prstTxWarp prst="textNoShape">
              <a:avLst/>
            </a:prstTxWarp>
          </a:bodyPr>
          <a:lstStyle/>
          <a:p>
            <a:pPr algn="ctr">
              <a:defRPr lang="en-us"/>
            </a:pPr>
            <a:r>
              <a:rPr lang="en-us" sz="4800" cap="none"/>
              <a:t>         ODE to Transport equation</a:t>
            </a:r>
          </a:p>
        </p:txBody>
      </p:sp>
      <p:sp>
        <p:nvSpPr>
          <p:cNvPr id="3" name="Rectangle 1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0iZW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NINAADCRwAAfxIAABAAAAAmAAAACAAAAP//////////"/>
              </a:ext>
            </a:extLst>
          </p:cNvSpPr>
          <p:nvPr/>
        </p:nvSpPr>
        <p:spPr>
          <a:xfrm>
            <a:off x="267335" y="2246630"/>
            <a:ext cx="11397615" cy="760095"/>
          </a:xfrm>
          <a:prstGeom prst="rect">
            <a:avLst/>
          </a:prstGeom>
          <a:solidFill>
            <a:srgbClr val="FFFFFF"/>
          </a:solidFill>
          <a:ln>
            <a:noFill/>
          </a:ln>
          <a:effectLst/>
        </p:spPr>
        <p:txBody>
          <a:bodyPr vert="horz" wrap="square" lIns="91440" tIns="45720" rIns="91440" bIns="45720" numCol="1" spcCol="215900" anchor="ctr"/>
          <a:lstStyle/>
          <a:p>
            <a:pPr>
              <a:defRPr lang="en-us" cap="none">
                <a:solidFill>
                  <a:srgbClr val="000000"/>
                </a:solidFill>
              </a:defRPr>
            </a:pPr>
            <a:endParaRPr lang="en-us" sz="2800" cap="none"/>
          </a:p>
        </p:txBody>
      </p:sp>
      <p:sp>
        <p:nvSpPr>
          <p:cNvPr id="4"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Igc3o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pQEAAMQIAADCRwAAhA8AABAAAAAmAAAACAAAAP//////////"/>
              </a:ext>
            </a:extLst>
          </p:cNvSpPr>
          <p:nvPr/>
        </p:nvSpPr>
        <p:spPr>
          <a:xfrm>
            <a:off x="267335" y="1424940"/>
            <a:ext cx="11397615" cy="1097280"/>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Consider a population of agents whose microscopic dynamics is governed by the following  ODE</a:t>
            </a:r>
          </a:p>
        </p:txBody>
      </p:sp>
      <mc:AlternateContent xmlns:mc="http://schemas.openxmlformats.org/markup-compatibility/2006" xmlns:a14="http://schemas.microsoft.com/office/drawing/2010/main">
        <mc:Choice Requires="a14">
          <p:sp>
            <p:nvSpPr>
              <p:cNvPr id="5" name="Rectangle 6"/>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EAAEYRAADCRwAArikAABAAAAAmAAAACAAAAP//////////"/>
                  </a:ext>
                </a:extLst>
              </p:cNvSpPr>
              <p:nvPr/>
            </p:nvSpPr>
            <p:spPr>
              <a:xfrm>
                <a:off x="267335" y="2807970"/>
                <a:ext cx="11397615" cy="3967480"/>
              </a:xfrm>
              <a:prstGeom prst="rect">
                <a:avLst/>
              </a:prstGeom>
              <a:noFill/>
              <a:ln>
                <a:noFill/>
              </a:ln>
              <a:effectLst/>
            </p:spPr>
            <p:txBody>
              <a:bodyPr rtlCol="0" anchor="ct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𝑏</m:t>
                      </m:r>
                    </m:oMath>
                  </m:oMathPara>
                </a14:m>
                <a:endParaRPr lang="en-US" sz="2800" dirty="0"/>
              </a:p>
            </p:txBody>
          </p:sp>
        </mc:Choice>
        <mc:Fallback xmlns="" xmlns:p14="http://schemas.microsoft.com/office/powerpoint/2010/main" xmlns:p15="http://schemas.microsoft.com/office/powerpoint/2012/main">
          <p:sp>
            <p:nvSpPr>
              <p:cNvPr id="5" name="Rectangle 6"/>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CpcT9Db5oBBi+k5Wp/ADcc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pQEAAEYRAADCRwAArikAABAAAAAmAAAACAAAAP//////////"/>
                  </a:ext>
                </a:extLst>
              </p:cNvSpPr>
              <p:nvPr/>
            </p:nvSpPr>
            <p:spPr>
              <a:xfrm>
                <a:off x="267335" y="2807970"/>
                <a:ext cx="11397615" cy="3967480"/>
              </a:xfrm>
              <a:prstGeom prst="rect">
                <a:avLst/>
              </a:prstGeom>
              <a:blipFill>
                <a:blip r:embed="rId3"/>
                <a:srcRect/>
                <a:stretch/>
              </a:blipFill>
              <a:ln>
                <a:noFill/>
              </a:ln>
              <a:effectLst/>
            </p:spPr>
          </p:sp>
        </mc:Fallback>
      </mc:AlternateContent>
      <mc:AlternateContent xmlns:mc="http://schemas.openxmlformats.org/markup-compatibility/2006" xmlns:a14="http://schemas.microsoft.com/office/drawing/2010/main">
        <mc:Choice Requires="a14">
          <p:sp>
            <p:nvSpPr>
              <p:cNvPr id="6" name="Rectangle 3"/>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w+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EAAFgTAADCRwAAfBcAABAAAAAmAAAACAAAAP//////////"/>
                  </a:ext>
                </a:extLst>
              </p:cNvSpPr>
              <p:nvPr/>
            </p:nvSpPr>
            <p:spPr>
              <a:xfrm>
                <a:off x="267335" y="3144520"/>
                <a:ext cx="11397615" cy="673100"/>
              </a:xfrm>
              <a:prstGeom prst="rect">
                <a:avLst/>
              </a:prstGeom>
              <a:noFill/>
              <a:ln>
                <a:noFill/>
              </a:ln>
              <a:effectLst/>
            </p:spPr>
            <p:txBody>
              <a:bodyPr rtlCol="0" anchor="ctr"/>
              <a:lstStyle/>
              <a:p>
                <a:r>
                  <a:rPr lang="en-US" sz="2800" dirty="0"/>
                  <a:t>      where </a:t>
                </a:r>
                <a14:m>
                  <m:oMath xmlns:m="http://schemas.openxmlformats.org/officeDocument/2006/math">
                    <m:r>
                      <a:rPr lang="en-US" sz="2800" b="0" i="1" smtClean="0">
                        <a:latin typeface="Cambria Math" panose="02040503050406030204" pitchFamily="18" charset="0"/>
                      </a:rPr>
                      <m:t>𝑏</m:t>
                    </m:r>
                  </m:oMath>
                </a14:m>
                <a:r>
                  <a:rPr lang="en-US" sz="2800" dirty="0"/>
                  <a:t> is Lipschitz vector field. </a:t>
                </a:r>
              </a:p>
            </p:txBody>
          </p:sp>
        </mc:Choice>
        <mc:Fallback xmlns="" xmlns:p14="http://schemas.microsoft.com/office/powerpoint/2010/main" xmlns:p15="http://schemas.microsoft.com/office/powerpoint/2012/main">
          <p:sp>
            <p:nvSpPr>
              <p:cNvPr id="6" name="Rectangle 3"/>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E1ZEVr4uRJDl7hPMq09LfA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Dw+v//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pQEAAFgTAADCRwAAfBcAABAAAAAmAAAACAAAAP//////////"/>
                  </a:ext>
                </a:extLst>
              </p:cNvSpPr>
              <p:nvPr/>
            </p:nvSpPr>
            <p:spPr>
              <a:xfrm>
                <a:off x="267335" y="3144520"/>
                <a:ext cx="11397615" cy="673100"/>
              </a:xfrm>
              <a:prstGeom prst="rect">
                <a:avLst/>
              </a:prstGeom>
              <a:blipFill>
                <a:blip r:embed="rId4"/>
                <a:srcRect/>
                <a:stretch>
                  <a:fillRect l="0" t="0" r="0" b="-12960"/>
                </a:stretch>
              </a:blipFill>
              <a:ln>
                <a:noFill/>
              </a:ln>
              <a:effectLst/>
            </p:spPr>
          </p:sp>
        </mc:Fallback>
      </mc:AlternateContent>
      <p:pic>
        <p:nvPicPr>
          <p:cNvPr id="7" name="Picture 2"/>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FQfAACKDQAAcDUAAFUUAAAQAAAAJgAAAAgAAAD//////////w=="/>
              </a:ext>
            </a:extLst>
          </p:cNvPicPr>
          <p:nvPr/>
        </p:nvPicPr>
        <p:blipFill>
          <a:blip r:embed="rId5"/>
          <a:stretch>
            <a:fillRect/>
          </a:stretch>
        </p:blipFill>
        <p:spPr>
          <a:xfrm>
            <a:off x="5092700" y="2200910"/>
            <a:ext cx="3594100" cy="1104265"/>
          </a:xfrm>
          <a:prstGeom prst="rect">
            <a:avLst/>
          </a:prstGeom>
          <a:noFill/>
          <a:ln>
            <a:noFill/>
          </a:ln>
          <a:effectLst/>
        </p:spPr>
      </p:pic>
      <mc:AlternateContent xmlns:mc="http://schemas.openxmlformats.org/markup-compatibility/2006" xmlns:a14="http://schemas.microsoft.com/office/drawing/2010/main">
        <mc:Choice Requires="a14">
          <p:sp>
            <p:nvSpPr>
              <p:cNvPr id="8" name="Rectangle 7"/>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Cc////y/z//wAAAAD69///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pQEAAJwWAADCRwAARhwAABAAAAAmAAAACAAAAP//////////"/>
                  </a:ext>
                </a:extLst>
              </p:cNvSpPr>
              <p:nvPr/>
            </p:nvSpPr>
            <p:spPr>
              <a:xfrm>
                <a:off x="267335" y="3675380"/>
                <a:ext cx="11397615" cy="920750"/>
              </a:xfrm>
              <a:prstGeom prst="rect">
                <a:avLst/>
              </a:prstGeom>
              <a:noFill/>
              <a:ln>
                <a:noFill/>
              </a:ln>
              <a:effectLst/>
            </p:spPr>
            <p:txBody>
              <a:bodyPr rtlCol="0" anchor="ctr"/>
              <a:lstStyle/>
              <a:p>
                <a:pPr marL="571500" indent="-571500">
                  <a:buFont typeface="Arial" panose="020B0604020202020204" pitchFamily="34" charset="0"/>
                  <a:buChar char="•"/>
                </a:pPr>
                <a:r>
                  <a:rPr lang="en-US" sz="2800" dirty="0"/>
                  <a:t>The vector field </a:t>
                </a:r>
                <a14:m>
                  <m:oMath xmlns:m="http://schemas.openxmlformats.org/officeDocument/2006/math">
                    <m:r>
                      <a:rPr lang="en-US" sz="2800" b="0" i="1" smtClean="0">
                        <a:latin typeface="Cambria Math" panose="02040503050406030204" pitchFamily="18" charset="0"/>
                      </a:rPr>
                      <m:t>𝑏</m:t>
                    </m:r>
                  </m:oMath>
                </a14:m>
                <a:r>
                  <a:rPr lang="en-US" sz="2800" dirty="0"/>
                  <a:t> induces a flow that transports the population pushing it forward or backward in time:</a:t>
                </a:r>
              </a:p>
            </p:txBody>
          </p:sp>
        </mc:Choice>
        <mc:Fallback xmlns="" xmlns:p14="http://schemas.microsoft.com/office/powerpoint/2010/main" xmlns:p15="http://schemas.microsoft.com/office/powerpoint/2012/main">
          <p:sp>
            <p:nvSpPr>
              <p:cNvPr id="8" name="Rectangle 7"/>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BJxR3XwThxIjhCQ2nT2BWE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Cc////y/z//wAAAAD69///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pQEAAJwWAADCRwAARhwAABAAAAAmAAAACAAAAP//////////"/>
                  </a:ext>
                </a:extLst>
              </p:cNvSpPr>
              <p:nvPr/>
            </p:nvSpPr>
            <p:spPr>
              <a:xfrm>
                <a:off x="267335" y="3675380"/>
                <a:ext cx="11397615" cy="920750"/>
              </a:xfrm>
              <a:prstGeom prst="rect">
                <a:avLst/>
              </a:prstGeom>
              <a:blipFill>
                <a:blip r:embed="rId6"/>
                <a:srcRect/>
                <a:stretch>
                  <a:fillRect l="-1000" t="-8210" r="0" b="-20540"/>
                </a:stretch>
              </a:blipFill>
              <a:ln>
                <a:noFill/>
              </a:ln>
              <a:effectLst/>
            </p:spPr>
          </p:sp>
        </mc:Fallback>
      </mc:AlternateContent>
      <p:grpSp>
        <p:nvGrpSpPr>
          <p:cNvPr id="9" name="Group 38"/>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FgVAABjHwAASDQAAEsnAAAQAAAAJgAAAAgAAAD/////AAAAAA=="/>
              </a:ext>
            </a:extLst>
          </p:cNvGrpSpPr>
          <p:nvPr/>
        </p:nvGrpSpPr>
        <p:grpSpPr>
          <a:xfrm>
            <a:off x="3469640" y="5102225"/>
            <a:ext cx="5029200" cy="1285240"/>
            <a:chOff x="3469640" y="5102225"/>
            <a:chExt cx="5029200" cy="1285240"/>
          </a:xfrm>
        </p:grpSpPr>
        <p:sp>
          <p:nvSpPr>
            <p:cNvPr id="27" name="Oval 1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GBYAAIYiAADAFgAAQCMAAAAAAAAmAAAACAAAAP//////////"/>
                </a:ext>
              </a:extLst>
            </p:cNvSpPr>
            <p:nvPr/>
          </p:nvSpPr>
          <p:spPr>
            <a:xfrm>
              <a:off x="3591560" y="5612130"/>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6" name="Oval 1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tBYAAJEmAABcFwAASycAAAAAAAAmAAAACAAAAP//////////"/>
                </a:ext>
              </a:extLst>
            </p:cNvSpPr>
            <p:nvPr/>
          </p:nvSpPr>
          <p:spPr>
            <a:xfrm>
              <a:off x="3690620" y="6269355"/>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5" name="Oval 19"/>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QBgAAKkjAADoGAAAYyQAAAAAAAAmAAAACAAAAP//////////"/>
                </a:ext>
              </a:extLst>
            </p:cNvSpPr>
            <p:nvPr/>
          </p:nvSpPr>
          <p:spPr>
            <a:xfrm>
              <a:off x="3942080" y="5796915"/>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4" name="Oval 2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IBoAAGkhAADIGgAAIiIAAAAAAAAmAAAACAAAAP//////////"/>
                </a:ext>
              </a:extLst>
            </p:cNvSpPr>
            <p:nvPr/>
          </p:nvSpPr>
          <p:spPr>
            <a:xfrm>
              <a:off x="4246880" y="5431155"/>
              <a:ext cx="106680" cy="117475"/>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3" name="Oval 2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CB0AAK0jAACwHQAAZyQAAAAAAAAmAAAACAAAAP//////////"/>
                </a:ext>
              </a:extLst>
            </p:cNvSpPr>
            <p:nvPr/>
          </p:nvSpPr>
          <p:spPr>
            <a:xfrm>
              <a:off x="4719320" y="5799455"/>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2" name="Oval 2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ptAG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eBkAADcmAAAgGgAA8SYAAAAAAAAmAAAACAAAAP//////////"/>
                </a:ext>
              </a:extLst>
            </p:cNvSpPr>
            <p:nvPr/>
          </p:nvSpPr>
          <p:spPr>
            <a:xfrm>
              <a:off x="4140200" y="6212205"/>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1" name="Oval 2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YBwAAE8mAAAIHQAACScAAAAAAAAmAAAACAAAAP//////////"/>
                </a:ext>
              </a:extLst>
            </p:cNvSpPr>
            <p:nvPr/>
          </p:nvSpPr>
          <p:spPr>
            <a:xfrm>
              <a:off x="4612640" y="6227445"/>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20" name="Oval 2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WBUAAJYkAAAAFgAAUCUAAAAAAAAmAAAACAAAAP//////////"/>
                </a:ext>
              </a:extLst>
            </p:cNvSpPr>
            <p:nvPr/>
          </p:nvSpPr>
          <p:spPr>
            <a:xfrm>
              <a:off x="3469640" y="5947410"/>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9" name="Oval 2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W5vVD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hlYWQ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ChFXgB/f38A5+bmA8zMzADAwP8Af39/AAAAAAAAAAAAAAAAAAAAAAAAAAAAIQAAABgAAAAUAAAAQBgAAE4hAADoGAAACCIAAAAAAAAmAAAACAAAAP//////////"/>
                </a:ext>
              </a:extLst>
            </p:cNvSpPr>
            <p:nvPr/>
          </p:nvSpPr>
          <p:spPr>
            <a:xfrm>
              <a:off x="3942080" y="5414010"/>
              <a:ext cx="106680" cy="118110"/>
            </a:xfrm>
            <a:prstGeom prst="ellipse">
              <a:avLst/>
            </a:prstGeom>
            <a:solidFill>
              <a:schemeClr val="accent1"/>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8" name="Oval 2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UCwAAJ4iAAD4LAAAWCMAAAAAAAAmAAAACAAAAP//////////"/>
                </a:ext>
              </a:extLst>
            </p:cNvSpPr>
            <p:nvPr/>
          </p:nvSpPr>
          <p:spPr>
            <a:xfrm>
              <a:off x="7203440" y="5627370"/>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7" name="Oval 2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XC8AABIlAAAEMAAAzCUAAAAAAAAmAAAACAAAAP//////////"/>
                </a:ext>
              </a:extLst>
            </p:cNvSpPr>
            <p:nvPr/>
          </p:nvSpPr>
          <p:spPr>
            <a:xfrm>
              <a:off x="7698740" y="6026150"/>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6" name="Oval 29"/>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oDMAAGshAABINAAAJSIAAAAAAAAmAAAACAAAAP//////////"/>
                </a:ext>
              </a:extLst>
            </p:cNvSpPr>
            <p:nvPr/>
          </p:nvSpPr>
          <p:spPr>
            <a:xfrm>
              <a:off x="8392160" y="5432425"/>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5" name="Oval 3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vC8AAGMfAABkMAAAHSAAAAAAAAAmAAAACAAAAP//////////"/>
                </a:ext>
              </a:extLst>
            </p:cNvSpPr>
            <p:nvPr/>
          </p:nvSpPr>
          <p:spPr>
            <a:xfrm>
              <a:off x="7759700" y="5102225"/>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4" name="Oval 3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QDMAAMUjAADoMwAAfyQAAAAAAAAmAAAACAAAAP//////////"/>
                </a:ext>
              </a:extLst>
            </p:cNvSpPr>
            <p:nvPr/>
          </p:nvSpPr>
          <p:spPr>
            <a:xfrm>
              <a:off x="8331200" y="5814695"/>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3" name="Oval 3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TjEAANMkAAD2MQAAjSUAAAAAAAAmAAAACAAAAP//////////"/>
                </a:ext>
              </a:extLst>
            </p:cNvSpPr>
            <p:nvPr/>
          </p:nvSpPr>
          <p:spPr>
            <a:xfrm>
              <a:off x="8014970" y="5986145"/>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2" name="Oval 3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lDMAAJEmAAA8NAAASycAAAAAAAAmAAAACAAAAP//////////"/>
                </a:ext>
              </a:extLst>
            </p:cNvSpPr>
            <p:nvPr/>
          </p:nvSpPr>
          <p:spPr>
            <a:xfrm>
              <a:off x="8384540" y="6269355"/>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1" name="Oval 3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QC0AAJEmAADoLQAASycAAAAAAAAmAAAACAAAAP//////////"/>
                </a:ext>
              </a:extLst>
            </p:cNvSpPr>
            <p:nvPr/>
          </p:nvSpPr>
          <p:spPr>
            <a:xfrm>
              <a:off x="7355840" y="6269355"/>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0" name="Oval 3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gAAAA0AAAAAkAAAAEgAAACQAAAASAAAAAAAAAABAAAAAAAAAAEAAABQAAAAAAAAAAAA8D8AAAAAAADwPwAAAAAAAOA/AAAAAAAA4D8AAAAAAADgPwAAAAAAAOA/AAAAAAAA4D8AAAAAAADgPwAAAAAAAOA/AAAAAAAA4D8CAAAAjAAAAAEAAAAAAAAAFjmuAP///wgAAAAAAAAAAAAAAAAAAAAAAAAAAAAAAAAAAAAAZAAAAAEAAABAAAAAAAAAAAAAAAAAAAAAAAAAAAAAAAAAAAAAAAAAAAAAAAAAAAAAAAAAAAAAAAAAAAAAAAAAAAAAAAAAAAAAAAAAAAAAAAAAAAAAAAAAAAAAAAAAAAAAFAAAADwAAAABAAAAAAAAAChFX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FjmuAP///wEAAAAAAAAAAAAAAAAAAAAAAAAAAAAAAAAAAAAAAAAAAChFXgB/f38A5+bmA8zMzADAwP8Af39/AAAAAAAAAAAAAAAAAAAAAAAAAAAAIQAAABgAAAAUAAAAeC4AAGYhAAAgLwAAICIAAAAAAAAmAAAACAAAAP//////////"/>
                </a:ext>
              </a:extLst>
            </p:cNvSpPr>
            <p:nvPr/>
          </p:nvSpPr>
          <p:spPr>
            <a:xfrm>
              <a:off x="7553960" y="5429250"/>
              <a:ext cx="106680" cy="118110"/>
            </a:xfrm>
            <a:prstGeom prst="ellipse">
              <a:avLst/>
            </a:prstGeom>
            <a:solidFill>
              <a:srgbClr val="1639AE"/>
            </a:solidFill>
            <a:ln w="12700" cap="flat" cmpd="sng" algn="ctr">
              <a:solidFill>
                <a:srgbClr val="28455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sp>
        <p:nvSpPr>
          <p:cNvPr id="28" name="Arc 4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jgAAAA0AAAAAkAAAAEgAAACQAAAASAAAAAAAAAABAAAAAAAAAAEAAABQAAAAYKhhgzZXzT/qkMKnnNDo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MZZEQA8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MZZEQB/f38A5+bmA8zMzADAwP8Af39/AAAAAAAAAAAAAAAAAAAAAAAAAAAAIQAAABgAAAAUAAAAdBoAANgfAAC8LwAAgiUAABAAAAAmAAAACAAAAP//////////"/>
              </a:ext>
            </a:extLst>
          </p:cNvSpPr>
          <p:nvPr/>
        </p:nvSpPr>
        <p:spPr>
          <a:xfrm>
            <a:off x="4300220" y="5176520"/>
            <a:ext cx="3459480" cy="920750"/>
          </a:xfrm>
          <a:prstGeom prst="arc">
            <a:avLst>
              <a:gd name="adj1" fmla="val 11248761"/>
              <a:gd name="adj2" fmla="val 21049949"/>
            </a:avLst>
          </a:prstGeom>
          <a:noFill/>
          <a:ln w="38100" cap="flat" cmpd="sng" algn="ctr">
            <a:solidFill>
              <a:srgbClr val="C65911"/>
            </a:solidFill>
            <a:prstDash val="solid"/>
            <a:headEnd type="none"/>
            <a:tailEnd type="triangle" w="med" len="med"/>
          </a:ln>
          <a:effectLst/>
        </p:spPr>
        <p:txBody>
          <a:bodyPr vert="horz" wrap="square" lIns="91440" tIns="45720" rIns="91440" bIns="45720" numCol="1" spcCol="215900" anchor="ctr"/>
          <a:lstStyle/>
          <a:p>
            <a:pPr algn="ctr">
              <a:defRPr lang="en-us"/>
            </a:pPr>
            <a:endParaRPr/>
          </a:p>
        </p:txBody>
      </p:sp>
      <p:sp>
        <p:nvSpPr>
          <p:cNvPr id="29" name="Arc 4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jgAAAA0AAAAAkAAAAEgAAACQAAAASAAAAAAAAAABAAAAAAAAAAEAAABQAAAANIbWiQazyz/Hx+3SEAHp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MZZEQA8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MZZEQB/f38A5+bmA8zMzADAwP8Af39/AAAAAAAAAAAAAAAAAAAAAAAAAAAAIQAAABgAAAAUAAAAMh0AAGEhAADmLAAAYicAABAAAAAmAAAACAAAAP//////////"/>
              </a:ext>
            </a:extLst>
          </p:cNvSpPr>
          <p:nvPr/>
        </p:nvSpPr>
        <p:spPr>
          <a:xfrm rot="21427807">
            <a:off x="4745990" y="5426075"/>
            <a:ext cx="2552700" cy="975995"/>
          </a:xfrm>
          <a:prstGeom prst="arc">
            <a:avLst>
              <a:gd name="adj1" fmla="val 11525740"/>
              <a:gd name="adj2" fmla="val 20922190"/>
            </a:avLst>
          </a:prstGeom>
          <a:noFill/>
          <a:ln w="38100" cap="flat" cmpd="sng" algn="ctr">
            <a:solidFill>
              <a:srgbClr val="C65911"/>
            </a:solidFill>
            <a:prstDash val="solid"/>
            <a:headEnd type="none"/>
            <a:tailEnd type="triangle" w="med" len="med"/>
          </a:ln>
          <a:effectLst/>
        </p:spPr>
        <p:txBody>
          <a:bodyPr vert="horz" wrap="square" lIns="91440" tIns="45720" rIns="91440" bIns="45720" numCol="1" spcCol="215900" anchor="ctr"/>
          <a:lstStyle/>
          <a:p>
            <a:pPr algn="ctr">
              <a:defRPr lang="en-us"/>
            </a:pPr>
            <a:endParaRPr/>
          </a:p>
        </p:txBody>
      </p:sp>
      <p:sp>
        <p:nvSpPr>
          <p:cNvPr id="30" name="Arc 4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jgAAAA0AAAAAkAAAAEgAAACQAAAASAAAAAAAAAABAAAAAAAAAAEAAABQAAAAMDAsRP3CzD/aiWqanuLo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BAAAAAAAAAMZZEQA8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MZZEQB/f38A5+bmA8zMzADAwP8Af39/AAAAAAAAAAAAAAAAAAAAAAAAAAAAIQAAABgAAAAUAAAAvxsAAFIkAADkMAAAsSkAABAAAAAmAAAACAAAAP//////////"/>
              </a:ext>
            </a:extLst>
          </p:cNvSpPr>
          <p:nvPr/>
        </p:nvSpPr>
        <p:spPr>
          <a:xfrm rot="21448448">
            <a:off x="4510405" y="5904230"/>
            <a:ext cx="3437255" cy="873125"/>
          </a:xfrm>
          <a:prstGeom prst="arc">
            <a:avLst>
              <a:gd name="adj1" fmla="val 11346467"/>
              <a:gd name="adj2" fmla="val 21002468"/>
            </a:avLst>
          </a:prstGeom>
          <a:noFill/>
          <a:ln w="38100" cap="flat" cmpd="sng" algn="ctr">
            <a:solidFill>
              <a:srgbClr val="C65911"/>
            </a:solidFill>
            <a:prstDash val="solid"/>
            <a:headEnd type="none"/>
            <a:tailEnd type="triangle" w="med" len="med"/>
          </a:ln>
          <a:effectLst/>
        </p:spPr>
        <p:txBody>
          <a:bodyPr vert="horz" wrap="square" lIns="91440" tIns="45720" rIns="91440" bIns="45720" numCol="1" spcCol="215900" anchor="ctr"/>
          <a:lstStyle/>
          <a:p>
            <a:pPr algn="ctr">
              <a:defRPr lang="en-us"/>
            </a:pPr>
            <a:endParaRPr/>
          </a:p>
        </p:txBody>
      </p:sp>
      <p:sp>
        <p:nvSpPr>
          <p:cNvPr id="31" name="Straight Connector 4"/>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CgAAAA0AAAAAkAAAAEgAAACQAAAASAAAAAAAAAAAAAAAAAAAAAEAAABQAAAAAAAAAAAA4D8AAAAAAADgPwAAAAAAAO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x4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9/f38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AAAAAPoGAAAASwAA+gYAABAAAAAmAAAACAAAAP//////////"/>
              </a:ext>
            </a:extLst>
          </p:cNvSpPr>
          <p:nvPr/>
        </p:nvSpPr>
        <p:spPr>
          <a:xfrm>
            <a:off x="0" y="1134110"/>
            <a:ext cx="12192000" cy="0"/>
          </a:xfrm>
          <a:prstGeom prst="line">
            <a:avLst/>
          </a:prstGeom>
          <a:noFill/>
          <a:ln w="76200" cap="flat" cmpd="sng" algn="ctr">
            <a:solidFill>
              <a:schemeClr val="accent1"/>
            </a:solidFill>
            <a:prstDash val="solid"/>
            <a:headEnd type="none"/>
            <a:tailEnd type="none"/>
          </a:ln>
          <a:effectLst/>
        </p:spPr>
        <p:txBody>
          <a:bodyPr/>
          <a:lstStyle/>
          <a:p>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AE4917-5050-E3C5-CED7-AD439E96C754}"/>
              </a:ext>
            </a:extLst>
          </p:cNvPr>
          <p:cNvSpPr>
            <a:spLocks noGrp="1"/>
          </p:cNvSpPr>
          <p:nvPr>
            <p:ph type="body" idx="1"/>
          </p:nvPr>
        </p:nvSpPr>
        <p:spPr>
          <a:xfrm>
            <a:off x="219131" y="1541013"/>
            <a:ext cx="6410270" cy="861774"/>
          </a:xfrm>
        </p:spPr>
        <p:txBody>
          <a:bodyPr/>
          <a:lstStyle/>
          <a:p>
            <a:pPr marL="457200" indent="-457200">
              <a:buFont typeface="Arial" panose="020B0604020202020204" pitchFamily="34" charset="0"/>
              <a:buChar char="•"/>
            </a:pPr>
            <a:r>
              <a:rPr lang="en-US" sz="2800" i="0" dirty="0">
                <a:latin typeface="+mn-lt"/>
              </a:rPr>
              <a:t>Study</a:t>
            </a:r>
            <a:r>
              <a:rPr lang="en-US" sz="2800" b="1" i="0" dirty="0"/>
              <a:t> </a:t>
            </a:r>
            <a:r>
              <a:rPr lang="en-US" sz="2800" i="0" dirty="0"/>
              <a:t>the opinion evolution in web domain.</a:t>
            </a:r>
            <a:endParaRPr lang="en-US" sz="2800" b="1" i="0" dirty="0"/>
          </a:p>
        </p:txBody>
      </p:sp>
      <p:pic>
        <p:nvPicPr>
          <p:cNvPr id="27" name="Picture 26" descr="A group of people connected to a map&#10;&#10;Description automatically generated">
            <a:extLst>
              <a:ext uri="{FF2B5EF4-FFF2-40B4-BE49-F238E27FC236}">
                <a16:creationId xmlns:a16="http://schemas.microsoft.com/office/drawing/2014/main" id="{649D04F6-A3D9-99B8-4336-313A0A95B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4114800"/>
            <a:ext cx="5114870" cy="2624378"/>
          </a:xfrm>
          <a:prstGeom prst="rect">
            <a:avLst/>
          </a:prstGeom>
        </p:spPr>
      </p:pic>
      <p:pic>
        <p:nvPicPr>
          <p:cNvPr id="31" name="Picture 30" descr="A group of people talking&#10;&#10;Description automatically generated">
            <a:extLst>
              <a:ext uri="{FF2B5EF4-FFF2-40B4-BE49-F238E27FC236}">
                <a16:creationId xmlns:a16="http://schemas.microsoft.com/office/drawing/2014/main" id="{55C47282-B0B7-3C55-8EF7-34756B774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1219200"/>
            <a:ext cx="5114870" cy="2850142"/>
          </a:xfrm>
          <a:prstGeom prst="rect">
            <a:avLst/>
          </a:prstGeom>
        </p:spPr>
      </p:pic>
      <p:sp>
        <p:nvSpPr>
          <p:cNvPr id="38" name="Text Placeholder 18">
            <a:extLst>
              <a:ext uri="{FF2B5EF4-FFF2-40B4-BE49-F238E27FC236}">
                <a16:creationId xmlns:a16="http://schemas.microsoft.com/office/drawing/2014/main" id="{7148D53F-D180-531D-6D86-C250B3EEC5C0}"/>
              </a:ext>
            </a:extLst>
          </p:cNvPr>
          <p:cNvSpPr txBox="1">
            <a:spLocks/>
          </p:cNvSpPr>
          <p:nvPr/>
        </p:nvSpPr>
        <p:spPr>
          <a:xfrm>
            <a:off x="219131" y="2813956"/>
            <a:ext cx="6410270" cy="430887"/>
          </a:xfrm>
          <a:prstGeom prst="rect">
            <a:avLst/>
          </a:prstGeom>
        </p:spPr>
        <p:txBody>
          <a:bodyPr wrap="square" lIns="0" tIns="0" rIns="0" bIns="0">
            <a:spAutoFit/>
          </a:bodyPr>
          <a:lstStyle>
            <a:lvl1pPr marL="0">
              <a:defRPr sz="1800" b="0" i="1">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Arial" panose="020B0604020202020204" pitchFamily="34" charset="0"/>
              <a:buChar char="•"/>
            </a:pPr>
            <a:r>
              <a:rPr lang="en-US" sz="2800" i="0" dirty="0">
                <a:latin typeface="+mn-lt"/>
              </a:rPr>
              <a:t>The number of agents is huge.</a:t>
            </a:r>
            <a:endParaRPr lang="en-US" sz="2800" b="1" i="0" dirty="0"/>
          </a:p>
        </p:txBody>
      </p:sp>
      <p:sp>
        <p:nvSpPr>
          <p:cNvPr id="39" name="Text Placeholder 18">
            <a:extLst>
              <a:ext uri="{FF2B5EF4-FFF2-40B4-BE49-F238E27FC236}">
                <a16:creationId xmlns:a16="http://schemas.microsoft.com/office/drawing/2014/main" id="{93706452-666C-AE31-C8AE-35B5431F71F9}"/>
              </a:ext>
            </a:extLst>
          </p:cNvPr>
          <p:cNvSpPr txBox="1">
            <a:spLocks/>
          </p:cNvSpPr>
          <p:nvPr/>
        </p:nvSpPr>
        <p:spPr>
          <a:xfrm>
            <a:off x="219131" y="4114800"/>
            <a:ext cx="6410270" cy="430887"/>
          </a:xfrm>
          <a:prstGeom prst="rect">
            <a:avLst/>
          </a:prstGeom>
        </p:spPr>
        <p:txBody>
          <a:bodyPr wrap="square" lIns="0" tIns="0" rIns="0" bIns="0">
            <a:spAutoFit/>
          </a:bodyPr>
          <a:lstStyle>
            <a:lvl1pPr marL="0">
              <a:defRPr sz="1800" b="0" i="1">
                <a:solidFill>
                  <a:schemeClr val="tx1"/>
                </a:solidFill>
                <a:latin typeface="Calibri"/>
                <a:ea typeface="+mn-ea"/>
                <a:cs typeface="Calibr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Arial" panose="020B0604020202020204" pitchFamily="34" charset="0"/>
              <a:buChar char="•"/>
            </a:pPr>
            <a:r>
              <a:rPr lang="en-US" sz="2800" i="0" dirty="0">
                <a:latin typeface="+mn-lt"/>
              </a:rPr>
              <a:t>The source of information is enormous.</a:t>
            </a:r>
            <a:endParaRPr lang="en-US" sz="2800" b="1" i="0" dirty="0"/>
          </a:p>
        </p:txBody>
      </p:sp>
      <p:sp>
        <p:nvSpPr>
          <p:cNvPr id="3" name="Title 2">
            <a:extLst>
              <a:ext uri="{FF2B5EF4-FFF2-40B4-BE49-F238E27FC236}">
                <a16:creationId xmlns:a16="http://schemas.microsoft.com/office/drawing/2014/main" id="{40F1AEFD-FCCE-B3DC-84A0-AEE4914C7028}"/>
              </a:ext>
            </a:extLst>
          </p:cNvPr>
          <p:cNvSpPr>
            <a:spLocks noGrp="1"/>
          </p:cNvSpPr>
          <p:nvPr>
            <p:ph type="title"/>
          </p:nvPr>
        </p:nvSpPr>
        <p:spPr>
          <a:xfrm>
            <a:off x="1943417" y="88872"/>
            <a:ext cx="8305166" cy="615553"/>
          </a:xfrm>
        </p:spPr>
        <p:txBody>
          <a:bodyPr/>
          <a:lstStyle/>
          <a:p>
            <a:pPr algn="ctr"/>
            <a:r>
              <a:rPr lang="en-US" b="1" dirty="0">
                <a:latin typeface="+mj-lt"/>
              </a:rPr>
              <a:t>Objective</a:t>
            </a:r>
          </a:p>
        </p:txBody>
      </p:sp>
      <p:cxnSp>
        <p:nvCxnSpPr>
          <p:cNvPr id="4" name="Straight Connector 3">
            <a:extLst>
              <a:ext uri="{FF2B5EF4-FFF2-40B4-BE49-F238E27FC236}">
                <a16:creationId xmlns:a16="http://schemas.microsoft.com/office/drawing/2014/main" id="{9C020555-79CD-2B76-1407-F065DFE31A12}"/>
              </a:ext>
            </a:extLst>
          </p:cNvPr>
          <p:cNvCxnSpPr>
            <a:cxnSpLocks/>
          </p:cNvCxnSpPr>
          <p:nvPr/>
        </p:nvCxnSpPr>
        <p:spPr>
          <a:xfrm flipV="1">
            <a:off x="0" y="946071"/>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11299" y="906588"/>
            <a:ext cx="9705340" cy="5922645"/>
            <a:chOff x="1170432" y="935735"/>
            <a:chExt cx="9705340" cy="5922645"/>
          </a:xfrm>
        </p:grpSpPr>
        <p:pic>
          <p:nvPicPr>
            <p:cNvPr id="3" name="object 3"/>
            <p:cNvPicPr/>
            <p:nvPr/>
          </p:nvPicPr>
          <p:blipFill>
            <a:blip r:embed="rId3" cstate="print"/>
            <a:stretch>
              <a:fillRect/>
            </a:stretch>
          </p:blipFill>
          <p:spPr>
            <a:xfrm>
              <a:off x="1170432" y="969263"/>
              <a:ext cx="6144768" cy="5888736"/>
            </a:xfrm>
            <a:prstGeom prst="rect">
              <a:avLst/>
            </a:prstGeom>
          </p:spPr>
        </p:pic>
        <p:pic>
          <p:nvPicPr>
            <p:cNvPr id="4" name="object 4"/>
            <p:cNvPicPr/>
            <p:nvPr/>
          </p:nvPicPr>
          <p:blipFill>
            <a:blip r:embed="rId4" cstate="print"/>
            <a:stretch>
              <a:fillRect/>
            </a:stretch>
          </p:blipFill>
          <p:spPr>
            <a:xfrm>
              <a:off x="4770120" y="935735"/>
              <a:ext cx="6105144" cy="5922264"/>
            </a:xfrm>
            <a:prstGeom prst="rect">
              <a:avLst/>
            </a:prstGeom>
          </p:spPr>
        </p:pic>
      </p:grpSp>
      <p:sp>
        <p:nvSpPr>
          <p:cNvPr id="5" name="object 5"/>
          <p:cNvSpPr txBox="1">
            <a:spLocks noGrp="1"/>
          </p:cNvSpPr>
          <p:nvPr>
            <p:ph type="title"/>
          </p:nvPr>
        </p:nvSpPr>
        <p:spPr>
          <a:xfrm>
            <a:off x="2362200" y="-304800"/>
            <a:ext cx="11351262" cy="1184426"/>
          </a:xfrm>
          <a:prstGeom prst="rect">
            <a:avLst/>
          </a:prstGeom>
        </p:spPr>
        <p:txBody>
          <a:bodyPr vert="horz" wrap="square" lIns="0" tIns="350011" rIns="0" bIns="0" rtlCol="0">
            <a:spAutoFit/>
          </a:bodyPr>
          <a:lstStyle/>
          <a:p>
            <a:pPr marL="12700">
              <a:lnSpc>
                <a:spcPct val="100000"/>
              </a:lnSpc>
              <a:spcBef>
                <a:spcPts val="100"/>
              </a:spcBef>
            </a:pPr>
            <a:r>
              <a:rPr sz="5400" b="1" dirty="0">
                <a:latin typeface="+mj-lt"/>
              </a:rPr>
              <a:t>Opinion</a:t>
            </a:r>
            <a:r>
              <a:rPr sz="5400" b="1" spc="-25" dirty="0">
                <a:latin typeface="+mj-lt"/>
              </a:rPr>
              <a:t> </a:t>
            </a:r>
            <a:r>
              <a:rPr sz="5400" b="1" dirty="0">
                <a:latin typeface="+mj-lt"/>
              </a:rPr>
              <a:t>Dynamics</a:t>
            </a:r>
            <a:r>
              <a:rPr sz="5400" b="1" spc="-15" dirty="0">
                <a:latin typeface="+mj-lt"/>
              </a:rPr>
              <a:t> </a:t>
            </a:r>
            <a:r>
              <a:rPr sz="5400" b="1" dirty="0">
                <a:latin typeface="+mj-lt"/>
              </a:rPr>
              <a:t>Models</a:t>
            </a:r>
            <a:endParaRPr sz="5400" b="1" i="1" spc="-140" dirty="0">
              <a:latin typeface="+mj-lt"/>
              <a:cs typeface="Arial"/>
            </a:endParaRPr>
          </a:p>
        </p:txBody>
      </p:sp>
      <p:sp>
        <p:nvSpPr>
          <p:cNvPr id="6" name="object 6"/>
          <p:cNvSpPr txBox="1"/>
          <p:nvPr/>
        </p:nvSpPr>
        <p:spPr>
          <a:xfrm>
            <a:off x="7738110" y="1447960"/>
            <a:ext cx="3996690" cy="406400"/>
          </a:xfrm>
          <a:prstGeom prst="rect">
            <a:avLst/>
          </a:prstGeom>
        </p:spPr>
        <p:txBody>
          <a:bodyPr vert="horz" wrap="square" lIns="0" tIns="12700" rIns="0" bIns="0" rtlCol="0">
            <a:spAutoFit/>
          </a:bodyPr>
          <a:lstStyle/>
          <a:p>
            <a:pPr marL="12700">
              <a:lnSpc>
                <a:spcPct val="100000"/>
              </a:lnSpc>
              <a:spcBef>
                <a:spcPts val="100"/>
              </a:spcBef>
            </a:pPr>
            <a:r>
              <a:rPr sz="2500" b="1" dirty="0">
                <a:latin typeface="Arial"/>
                <a:cs typeface="Arial"/>
              </a:rPr>
              <a:t>Opinion</a:t>
            </a:r>
            <a:r>
              <a:rPr sz="2500" b="1" spc="-15" dirty="0">
                <a:latin typeface="Arial"/>
                <a:cs typeface="Arial"/>
              </a:rPr>
              <a:t> </a:t>
            </a:r>
            <a:r>
              <a:rPr sz="2500" b="1" dirty="0">
                <a:latin typeface="Arial"/>
                <a:cs typeface="Arial"/>
              </a:rPr>
              <a:t>Dynamics</a:t>
            </a:r>
            <a:r>
              <a:rPr sz="2500" b="1" spc="-15" dirty="0">
                <a:latin typeface="Arial"/>
                <a:cs typeface="Arial"/>
              </a:rPr>
              <a:t> </a:t>
            </a:r>
            <a:r>
              <a:rPr sz="2500" b="1" spc="-10" dirty="0">
                <a:latin typeface="Arial"/>
                <a:cs typeface="Arial"/>
              </a:rPr>
              <a:t>Models</a:t>
            </a:r>
            <a:endParaRPr sz="2500" dirty="0">
              <a:latin typeface="Arial"/>
              <a:cs typeface="Arial"/>
            </a:endParaRPr>
          </a:p>
        </p:txBody>
      </p:sp>
      <p:sp>
        <p:nvSpPr>
          <p:cNvPr id="7" name="object 7"/>
          <p:cNvSpPr txBox="1"/>
          <p:nvPr/>
        </p:nvSpPr>
        <p:spPr>
          <a:xfrm>
            <a:off x="325311" y="1496627"/>
            <a:ext cx="3393440" cy="1209040"/>
          </a:xfrm>
          <a:prstGeom prst="rect">
            <a:avLst/>
          </a:prstGeom>
        </p:spPr>
        <p:txBody>
          <a:bodyPr vert="horz" wrap="square" lIns="0" tIns="12700" rIns="0" bIns="0" rtlCol="0">
            <a:spAutoFit/>
          </a:bodyPr>
          <a:lstStyle/>
          <a:p>
            <a:pPr marL="12700">
              <a:lnSpc>
                <a:spcPct val="100000"/>
              </a:lnSpc>
              <a:spcBef>
                <a:spcPts val="100"/>
              </a:spcBef>
            </a:pPr>
            <a:r>
              <a:rPr sz="2500" b="1" dirty="0">
                <a:latin typeface="Arial"/>
                <a:cs typeface="Arial"/>
              </a:rPr>
              <a:t>Cognitive</a:t>
            </a:r>
            <a:r>
              <a:rPr sz="2500" b="1" spc="-10" dirty="0">
                <a:latin typeface="Arial"/>
                <a:cs typeface="Arial"/>
              </a:rPr>
              <a:t> Models</a:t>
            </a:r>
            <a:endParaRPr sz="2500" dirty="0">
              <a:latin typeface="Arial"/>
              <a:cs typeface="Arial"/>
            </a:endParaRPr>
          </a:p>
          <a:p>
            <a:pPr marL="485775" marR="5080" indent="-285750">
              <a:lnSpc>
                <a:spcPts val="2110"/>
              </a:lnSpc>
              <a:spcBef>
                <a:spcPts val="2155"/>
              </a:spcBef>
              <a:buFont typeface="Arial"/>
              <a:buChar char="•"/>
              <a:tabLst>
                <a:tab pos="485775" algn="l"/>
              </a:tabLst>
            </a:pPr>
            <a:r>
              <a:rPr sz="1800" dirty="0">
                <a:latin typeface="Calibri"/>
                <a:cs typeface="Calibri"/>
              </a:rPr>
              <a:t>Computational</a:t>
            </a:r>
            <a:r>
              <a:rPr sz="1800" spc="-65" dirty="0">
                <a:latin typeface="Calibri"/>
                <a:cs typeface="Calibri"/>
              </a:rPr>
              <a:t> </a:t>
            </a:r>
            <a:r>
              <a:rPr sz="1800" spc="-10" dirty="0">
                <a:latin typeface="Calibri"/>
                <a:cs typeface="Calibri"/>
              </a:rPr>
              <a:t>representations </a:t>
            </a:r>
            <a:r>
              <a:rPr sz="1800" dirty="0">
                <a:latin typeface="Calibri"/>
                <a:cs typeface="Calibri"/>
              </a:rPr>
              <a:t>of</a:t>
            </a:r>
            <a:r>
              <a:rPr sz="1800" spc="-10" dirty="0">
                <a:latin typeface="Calibri"/>
                <a:cs typeface="Calibri"/>
              </a:rPr>
              <a:t> </a:t>
            </a:r>
            <a:r>
              <a:rPr sz="1800" dirty="0">
                <a:latin typeface="Calibri"/>
                <a:cs typeface="Calibri"/>
              </a:rPr>
              <a:t>human </a:t>
            </a:r>
            <a:r>
              <a:rPr sz="1800" spc="-10" dirty="0">
                <a:latin typeface="Calibri"/>
                <a:cs typeface="Calibri"/>
              </a:rPr>
              <a:t>cognition</a:t>
            </a:r>
            <a:endParaRPr sz="1800" dirty="0">
              <a:latin typeface="Calibri"/>
              <a:cs typeface="Calibri"/>
            </a:endParaRPr>
          </a:p>
        </p:txBody>
      </p:sp>
      <p:sp>
        <p:nvSpPr>
          <p:cNvPr id="8" name="object 8"/>
          <p:cNvSpPr txBox="1"/>
          <p:nvPr/>
        </p:nvSpPr>
        <p:spPr>
          <a:xfrm>
            <a:off x="7518907" y="2004932"/>
            <a:ext cx="4516755" cy="3453638"/>
          </a:xfrm>
          <a:prstGeom prst="rect">
            <a:avLst/>
          </a:prstGeom>
        </p:spPr>
        <p:txBody>
          <a:bodyPr vert="horz" wrap="square" lIns="0" tIns="12700" rIns="0" bIns="0" rtlCol="0">
            <a:spAutoFit/>
          </a:bodyPr>
          <a:lstStyle/>
          <a:p>
            <a:pPr marL="298450" marR="5080" indent="-285750">
              <a:lnSpc>
                <a:spcPct val="100000"/>
              </a:lnSpc>
              <a:spcBef>
                <a:spcPts val="100"/>
              </a:spcBef>
              <a:buFont typeface="Arial"/>
              <a:buChar char="•"/>
              <a:tabLst>
                <a:tab pos="298450" algn="l"/>
              </a:tabLst>
            </a:pPr>
            <a:r>
              <a:rPr sz="1800" dirty="0">
                <a:latin typeface="Calibri"/>
                <a:cs typeface="Calibri"/>
              </a:rPr>
              <a:t>Mathematical</a:t>
            </a:r>
            <a:r>
              <a:rPr sz="1800" spc="-25" dirty="0">
                <a:latin typeface="Calibri"/>
                <a:cs typeface="Calibri"/>
              </a:rPr>
              <a:t> </a:t>
            </a:r>
            <a:r>
              <a:rPr sz="1800" dirty="0">
                <a:latin typeface="Calibri"/>
                <a:cs typeface="Calibri"/>
              </a:rPr>
              <a:t>models</a:t>
            </a:r>
            <a:r>
              <a:rPr sz="1800" spc="-25" dirty="0">
                <a:latin typeface="Calibri"/>
                <a:cs typeface="Calibri"/>
              </a:rPr>
              <a:t> </a:t>
            </a:r>
            <a:r>
              <a:rPr sz="1800" dirty="0">
                <a:latin typeface="Calibri"/>
                <a:cs typeface="Calibri"/>
              </a:rPr>
              <a:t>of</a:t>
            </a:r>
            <a:r>
              <a:rPr sz="1800" spc="-20" dirty="0">
                <a:latin typeface="Calibri"/>
                <a:cs typeface="Calibri"/>
              </a:rPr>
              <a:t> </a:t>
            </a:r>
            <a:r>
              <a:rPr sz="1800" spc="-10" dirty="0">
                <a:latin typeface="Calibri"/>
                <a:cs typeface="Calibri"/>
              </a:rPr>
              <a:t>opinion evolution/spreading</a:t>
            </a:r>
            <a:r>
              <a:rPr sz="1800" spc="10" dirty="0">
                <a:latin typeface="Calibri"/>
                <a:cs typeface="Calibri"/>
              </a:rPr>
              <a:t> </a:t>
            </a:r>
            <a:r>
              <a:rPr sz="1800" dirty="0">
                <a:latin typeface="Calibri"/>
                <a:cs typeface="Calibri"/>
              </a:rPr>
              <a:t>within</a:t>
            </a:r>
            <a:r>
              <a:rPr sz="1800" spc="20" dirty="0">
                <a:latin typeface="Calibri"/>
                <a:cs typeface="Calibri"/>
              </a:rPr>
              <a:t> </a:t>
            </a:r>
            <a:r>
              <a:rPr sz="1800" dirty="0">
                <a:latin typeface="Calibri"/>
                <a:cs typeface="Calibri"/>
              </a:rPr>
              <a:t>a</a:t>
            </a:r>
            <a:r>
              <a:rPr sz="1800" spc="10" dirty="0">
                <a:latin typeface="Calibri"/>
                <a:cs typeface="Calibri"/>
              </a:rPr>
              <a:t> </a:t>
            </a:r>
            <a:r>
              <a:rPr sz="1800" dirty="0">
                <a:latin typeface="Calibri"/>
                <a:cs typeface="Calibri"/>
              </a:rPr>
              <a:t>population</a:t>
            </a:r>
            <a:r>
              <a:rPr sz="1800" spc="20" dirty="0">
                <a:latin typeface="Calibri"/>
                <a:cs typeface="Calibri"/>
              </a:rPr>
              <a:t> </a:t>
            </a:r>
            <a:r>
              <a:rPr sz="1800" spc="-20" dirty="0">
                <a:latin typeface="Calibri"/>
                <a:cs typeface="Calibri"/>
              </a:rPr>
              <a:t>over time</a:t>
            </a:r>
            <a:endParaRPr sz="1800" dirty="0">
              <a:latin typeface="Calibri"/>
              <a:cs typeface="Calibri"/>
            </a:endParaRPr>
          </a:p>
          <a:p>
            <a:pPr marL="298450" marR="914400" indent="-285750">
              <a:lnSpc>
                <a:spcPct val="99400"/>
              </a:lnSpc>
              <a:spcBef>
                <a:spcPts val="395"/>
              </a:spcBef>
              <a:buFont typeface="Arial"/>
              <a:buChar char="•"/>
              <a:tabLst>
                <a:tab pos="298450" algn="l"/>
              </a:tabLst>
            </a:pPr>
            <a:r>
              <a:rPr sz="1800" dirty="0">
                <a:latin typeface="Calibri"/>
                <a:cs typeface="Calibri"/>
              </a:rPr>
              <a:t>Focus</a:t>
            </a:r>
            <a:r>
              <a:rPr sz="1800" spc="-35" dirty="0">
                <a:latin typeface="Calibri"/>
                <a:cs typeface="Calibri"/>
              </a:rPr>
              <a:t> </a:t>
            </a:r>
            <a:r>
              <a:rPr sz="1800" dirty="0">
                <a:latin typeface="Calibri"/>
                <a:cs typeface="Calibri"/>
              </a:rPr>
              <a:t>on</a:t>
            </a:r>
            <a:r>
              <a:rPr sz="1800" spc="-30" dirty="0">
                <a:latin typeface="Calibri"/>
                <a:cs typeface="Calibri"/>
              </a:rPr>
              <a:t> </a:t>
            </a:r>
            <a:r>
              <a:rPr sz="1800" b="1" dirty="0">
                <a:latin typeface="Calibri"/>
                <a:cs typeface="Calibri"/>
              </a:rPr>
              <a:t>COLLECTIVE</a:t>
            </a:r>
            <a:r>
              <a:rPr sz="1800" b="1" spc="-30" dirty="0">
                <a:latin typeface="Calibri"/>
                <a:cs typeface="Calibri"/>
              </a:rPr>
              <a:t> </a:t>
            </a:r>
            <a:r>
              <a:rPr sz="1800" spc="-10" dirty="0">
                <a:latin typeface="Calibri"/>
                <a:cs typeface="Calibri"/>
              </a:rPr>
              <a:t>level: </a:t>
            </a:r>
            <a:r>
              <a:rPr sz="1800" dirty="0">
                <a:latin typeface="Calibri"/>
                <a:cs typeface="Calibri"/>
              </a:rPr>
              <a:t>interactions,</a:t>
            </a:r>
            <a:r>
              <a:rPr sz="1800" spc="-65" dirty="0">
                <a:latin typeface="Calibri"/>
                <a:cs typeface="Calibri"/>
              </a:rPr>
              <a:t> </a:t>
            </a:r>
            <a:r>
              <a:rPr sz="1800" dirty="0">
                <a:latin typeface="Calibri"/>
                <a:cs typeface="Calibri"/>
              </a:rPr>
              <a:t>aggregate</a:t>
            </a:r>
            <a:r>
              <a:rPr sz="1800" spc="-65" dirty="0">
                <a:latin typeface="Calibri"/>
                <a:cs typeface="Calibri"/>
              </a:rPr>
              <a:t> </a:t>
            </a:r>
            <a:r>
              <a:rPr sz="1800" dirty="0">
                <a:latin typeface="Calibri"/>
                <a:cs typeface="Calibri"/>
              </a:rPr>
              <a:t>dynamics</a:t>
            </a:r>
            <a:r>
              <a:rPr sz="1800" spc="-65" dirty="0">
                <a:latin typeface="Calibri"/>
                <a:cs typeface="Calibri"/>
              </a:rPr>
              <a:t> </a:t>
            </a:r>
            <a:r>
              <a:rPr sz="1800" spc="-25" dirty="0">
                <a:latin typeface="Calibri"/>
                <a:cs typeface="Calibri"/>
              </a:rPr>
              <a:t>of </a:t>
            </a:r>
            <a:r>
              <a:rPr sz="1800" spc="-10" dirty="0">
                <a:latin typeface="Calibri"/>
                <a:cs typeface="Calibri"/>
              </a:rPr>
              <a:t>groups</a:t>
            </a:r>
            <a:endParaRPr sz="1800" dirty="0">
              <a:latin typeface="Calibri"/>
              <a:cs typeface="Calibri"/>
            </a:endParaRPr>
          </a:p>
          <a:p>
            <a:pPr marL="298450" marR="1032510" indent="-285750">
              <a:lnSpc>
                <a:spcPct val="99400"/>
              </a:lnSpc>
              <a:spcBef>
                <a:spcPts val="1355"/>
              </a:spcBef>
              <a:buFont typeface="Arial"/>
              <a:buChar char="•"/>
              <a:tabLst>
                <a:tab pos="298450" algn="l"/>
              </a:tabLst>
            </a:pPr>
            <a:r>
              <a:rPr sz="1800" dirty="0">
                <a:latin typeface="Calibri"/>
                <a:cs typeface="Calibri"/>
              </a:rPr>
              <a:t>COMPONENTS:</a:t>
            </a:r>
            <a:r>
              <a:rPr sz="1800" spc="-35" dirty="0">
                <a:latin typeface="Calibri"/>
                <a:cs typeface="Calibri"/>
              </a:rPr>
              <a:t> </a:t>
            </a:r>
            <a:r>
              <a:rPr sz="1800" i="1" dirty="0">
                <a:latin typeface="Calibri"/>
                <a:cs typeface="Calibri"/>
              </a:rPr>
              <a:t>network</a:t>
            </a:r>
            <a:r>
              <a:rPr sz="1800" i="1" spc="-45" dirty="0">
                <a:latin typeface="Calibri"/>
                <a:cs typeface="Calibri"/>
              </a:rPr>
              <a:t> </a:t>
            </a:r>
            <a:r>
              <a:rPr sz="1800" i="1" spc="-10" dirty="0">
                <a:latin typeface="Calibri"/>
                <a:cs typeface="Calibri"/>
              </a:rPr>
              <a:t>structure, </a:t>
            </a:r>
            <a:r>
              <a:rPr sz="1800" i="1" dirty="0">
                <a:latin typeface="Calibri"/>
                <a:cs typeface="Calibri"/>
              </a:rPr>
              <a:t>influence</a:t>
            </a:r>
            <a:r>
              <a:rPr sz="1800" i="1" spc="-50" dirty="0">
                <a:latin typeface="Calibri"/>
                <a:cs typeface="Calibri"/>
              </a:rPr>
              <a:t> </a:t>
            </a:r>
            <a:r>
              <a:rPr sz="1800" i="1" dirty="0">
                <a:latin typeface="Calibri"/>
                <a:cs typeface="Calibri"/>
              </a:rPr>
              <a:t>rules</a:t>
            </a:r>
            <a:r>
              <a:rPr lang="en-US" sz="1800" i="1" dirty="0">
                <a:latin typeface="Calibri"/>
                <a:cs typeface="Calibri"/>
              </a:rPr>
              <a:t> </a:t>
            </a:r>
            <a:r>
              <a:rPr sz="1800" i="1" dirty="0">
                <a:latin typeface="Calibri"/>
                <a:cs typeface="Calibri"/>
              </a:rPr>
              <a:t>(update</a:t>
            </a:r>
            <a:r>
              <a:rPr sz="1800" i="1" spc="-45" dirty="0">
                <a:latin typeface="Calibri"/>
                <a:cs typeface="Calibri"/>
              </a:rPr>
              <a:t> </a:t>
            </a:r>
            <a:r>
              <a:rPr sz="1800" i="1" spc="-10" dirty="0">
                <a:latin typeface="Calibri"/>
                <a:cs typeface="Calibri"/>
              </a:rPr>
              <a:t>rules), </a:t>
            </a:r>
            <a:r>
              <a:rPr sz="1800" i="1" dirty="0">
                <a:latin typeface="Calibri"/>
                <a:cs typeface="Calibri"/>
              </a:rPr>
              <a:t>confidence</a:t>
            </a:r>
            <a:r>
              <a:rPr sz="1800" i="1" spc="-40" dirty="0">
                <a:latin typeface="Calibri"/>
                <a:cs typeface="Calibri"/>
              </a:rPr>
              <a:t> </a:t>
            </a:r>
            <a:r>
              <a:rPr sz="1800" i="1" spc="-10" dirty="0">
                <a:latin typeface="Calibri"/>
                <a:cs typeface="Calibri"/>
              </a:rPr>
              <a:t>boundary,</a:t>
            </a:r>
            <a:r>
              <a:rPr sz="1800" i="1" spc="-40" dirty="0">
                <a:latin typeface="Calibri"/>
                <a:cs typeface="Calibri"/>
              </a:rPr>
              <a:t> </a:t>
            </a:r>
            <a:r>
              <a:rPr sz="1800" i="1" spc="-50" dirty="0">
                <a:latin typeface="Calibri"/>
                <a:cs typeface="Calibri"/>
              </a:rPr>
              <a:t>…</a:t>
            </a:r>
            <a:endParaRPr sz="1800" dirty="0">
              <a:latin typeface="Calibri"/>
              <a:cs typeface="Calibri"/>
            </a:endParaRPr>
          </a:p>
          <a:p>
            <a:pPr marL="297815" indent="-285115">
              <a:lnSpc>
                <a:spcPct val="100000"/>
              </a:lnSpc>
              <a:spcBef>
                <a:spcPts val="1370"/>
              </a:spcBef>
              <a:buFont typeface="Arial"/>
              <a:buChar char="•"/>
              <a:tabLst>
                <a:tab pos="297815" algn="l"/>
              </a:tabLst>
            </a:pPr>
            <a:r>
              <a:rPr lang="en-US" sz="1800" b="0" i="1" dirty="0">
                <a:latin typeface="Calibri Light"/>
                <a:cs typeface="Calibri Light"/>
              </a:rPr>
              <a:t>MODELS: </a:t>
            </a:r>
            <a:r>
              <a:rPr sz="1800" b="0" i="1" dirty="0" err="1">
                <a:latin typeface="Calibri Light"/>
                <a:cs typeface="Calibri Light"/>
              </a:rPr>
              <a:t>Degroot</a:t>
            </a:r>
            <a:r>
              <a:rPr sz="1800" b="0" i="1" dirty="0">
                <a:latin typeface="Calibri Light"/>
                <a:cs typeface="Calibri Light"/>
              </a:rPr>
              <a:t>,</a:t>
            </a:r>
            <a:r>
              <a:rPr sz="1800" b="0" i="1" spc="-30" dirty="0">
                <a:latin typeface="Calibri Light"/>
                <a:cs typeface="Calibri Light"/>
              </a:rPr>
              <a:t> </a:t>
            </a:r>
            <a:r>
              <a:rPr sz="1800" b="0" i="1" dirty="0">
                <a:latin typeface="Calibri Light"/>
                <a:cs typeface="Calibri Light"/>
              </a:rPr>
              <a:t>BC</a:t>
            </a:r>
            <a:r>
              <a:rPr sz="1800" b="0" i="1" spc="-5" dirty="0">
                <a:latin typeface="Calibri Light"/>
                <a:cs typeface="Calibri Light"/>
              </a:rPr>
              <a:t> </a:t>
            </a:r>
            <a:r>
              <a:rPr i="1" spc="-30" dirty="0">
                <a:latin typeface="Calibri Light"/>
                <a:cs typeface="Calibri Light"/>
              </a:rPr>
              <a:t>(HK), </a:t>
            </a:r>
            <a:r>
              <a:rPr lang="en-US" i="1" spc="-30" dirty="0" err="1">
                <a:latin typeface="Calibri Light"/>
                <a:cs typeface="Calibri Light"/>
              </a:rPr>
              <a:t>Deffuant-Weisbuch</a:t>
            </a:r>
            <a:r>
              <a:rPr lang="en-US" i="1" spc="-30" dirty="0">
                <a:latin typeface="Calibri Light"/>
                <a:cs typeface="Calibri Light"/>
              </a:rPr>
              <a:t> (DW), </a:t>
            </a:r>
            <a:r>
              <a:rPr i="1" spc="-30" dirty="0">
                <a:latin typeface="Calibri Light"/>
                <a:cs typeface="Calibri Light"/>
              </a:rPr>
              <a:t>…</a:t>
            </a:r>
          </a:p>
        </p:txBody>
      </p:sp>
      <p:pic>
        <p:nvPicPr>
          <p:cNvPr id="9" name="object 9"/>
          <p:cNvPicPr/>
          <p:nvPr/>
        </p:nvPicPr>
        <p:blipFill>
          <a:blip r:embed="rId5" cstate="print"/>
          <a:stretch>
            <a:fillRect/>
          </a:stretch>
        </p:blipFill>
        <p:spPr>
          <a:xfrm>
            <a:off x="4593208" y="2644461"/>
            <a:ext cx="2133600" cy="411479"/>
          </a:xfrm>
          <a:prstGeom prst="rect">
            <a:avLst/>
          </a:prstGeom>
        </p:spPr>
      </p:pic>
      <p:sp>
        <p:nvSpPr>
          <p:cNvPr id="10" name="object 10"/>
          <p:cNvSpPr txBox="1"/>
          <p:nvPr/>
        </p:nvSpPr>
        <p:spPr>
          <a:xfrm>
            <a:off x="4114800" y="1998944"/>
            <a:ext cx="329882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C00000"/>
                </a:solidFill>
                <a:latin typeface="Calibri"/>
                <a:cs typeface="Calibri"/>
              </a:rPr>
              <a:t>ABSTRACTION</a:t>
            </a:r>
            <a:r>
              <a:rPr sz="1800" b="1" spc="-45" dirty="0">
                <a:solidFill>
                  <a:srgbClr val="C00000"/>
                </a:solidFill>
                <a:latin typeface="Calibri"/>
                <a:cs typeface="Calibri"/>
              </a:rPr>
              <a:t> </a:t>
            </a:r>
            <a:r>
              <a:rPr sz="1800" b="1" dirty="0">
                <a:solidFill>
                  <a:srgbClr val="C00000"/>
                </a:solidFill>
                <a:latin typeface="Calibri"/>
                <a:cs typeface="Calibri"/>
              </a:rPr>
              <a:t>of</a:t>
            </a:r>
            <a:r>
              <a:rPr sz="1800" b="1" spc="-35" dirty="0">
                <a:solidFill>
                  <a:srgbClr val="C00000"/>
                </a:solidFill>
                <a:latin typeface="Calibri"/>
                <a:cs typeface="Calibri"/>
              </a:rPr>
              <a:t> </a:t>
            </a:r>
            <a:r>
              <a:rPr sz="1800" b="1" dirty="0">
                <a:solidFill>
                  <a:srgbClr val="C00000"/>
                </a:solidFill>
                <a:latin typeface="Calibri"/>
                <a:cs typeface="Calibri"/>
              </a:rPr>
              <a:t>cognitive</a:t>
            </a:r>
            <a:r>
              <a:rPr sz="1800" b="1" spc="-50" dirty="0">
                <a:solidFill>
                  <a:srgbClr val="C00000"/>
                </a:solidFill>
                <a:latin typeface="Calibri"/>
                <a:cs typeface="Calibri"/>
              </a:rPr>
              <a:t> </a:t>
            </a:r>
            <a:r>
              <a:rPr sz="1800" b="1" spc="-10" dirty="0">
                <a:solidFill>
                  <a:srgbClr val="C00000"/>
                </a:solidFill>
                <a:latin typeface="Calibri"/>
                <a:cs typeface="Calibri"/>
              </a:rPr>
              <a:t>process</a:t>
            </a:r>
            <a:endParaRPr sz="1800" dirty="0">
              <a:latin typeface="Calibri"/>
              <a:cs typeface="Calibri"/>
            </a:endParaRPr>
          </a:p>
        </p:txBody>
      </p:sp>
      <p:sp>
        <p:nvSpPr>
          <p:cNvPr id="12" name="object 12"/>
          <p:cNvSpPr txBox="1">
            <a:spLocks noGrp="1"/>
          </p:cNvSpPr>
          <p:nvPr>
            <p:ph type="body" idx="1"/>
          </p:nvPr>
        </p:nvSpPr>
        <p:spPr>
          <a:xfrm>
            <a:off x="457200" y="3059294"/>
            <a:ext cx="6242176" cy="2277547"/>
          </a:xfrm>
          <a:prstGeom prst="rect">
            <a:avLst/>
          </a:prstGeom>
        </p:spPr>
        <p:txBody>
          <a:bodyPr vert="horz" wrap="square" lIns="0" tIns="12700" rIns="0" bIns="0" rtlCol="0">
            <a:spAutoFit/>
          </a:bodyPr>
          <a:lstStyle/>
          <a:p>
            <a:pPr marL="349250" marR="3128010" indent="-285750">
              <a:lnSpc>
                <a:spcPct val="100000"/>
              </a:lnSpc>
              <a:spcBef>
                <a:spcPts val="100"/>
              </a:spcBef>
              <a:buFont typeface="Arial"/>
              <a:buChar char="•"/>
              <a:tabLst>
                <a:tab pos="349250" algn="l"/>
              </a:tabLst>
            </a:pPr>
            <a:r>
              <a:rPr i="0" dirty="0">
                <a:latin typeface="Calibri"/>
                <a:cs typeface="Calibri"/>
              </a:rPr>
              <a:t>Focus</a:t>
            </a:r>
            <a:r>
              <a:rPr i="0" spc="-40" dirty="0">
                <a:latin typeface="Calibri"/>
                <a:cs typeface="Calibri"/>
              </a:rPr>
              <a:t> </a:t>
            </a:r>
            <a:r>
              <a:rPr i="0" dirty="0">
                <a:latin typeface="Calibri"/>
                <a:cs typeface="Calibri"/>
              </a:rPr>
              <a:t>on</a:t>
            </a:r>
            <a:r>
              <a:rPr i="0" spc="-30" dirty="0">
                <a:latin typeface="Calibri"/>
                <a:cs typeface="Calibri"/>
              </a:rPr>
              <a:t> </a:t>
            </a:r>
            <a:r>
              <a:rPr b="1" i="0" dirty="0">
                <a:latin typeface="Calibri"/>
                <a:cs typeface="Calibri"/>
              </a:rPr>
              <a:t>INDIVIDUAL</a:t>
            </a:r>
            <a:r>
              <a:rPr lang="en-US" b="1" i="0" dirty="0">
                <a:latin typeface="Calibri"/>
                <a:cs typeface="Calibri"/>
              </a:rPr>
              <a:t> </a:t>
            </a:r>
            <a:r>
              <a:rPr lang="en-US" i="0" dirty="0">
                <a:latin typeface="Calibri"/>
                <a:cs typeface="Calibri"/>
              </a:rPr>
              <a:t>level</a:t>
            </a:r>
            <a:r>
              <a:rPr i="0" dirty="0">
                <a:latin typeface="Calibri"/>
                <a:cs typeface="Calibri"/>
              </a:rPr>
              <a:t>:</a:t>
            </a:r>
            <a:r>
              <a:rPr i="0" spc="-25" dirty="0">
                <a:latin typeface="Calibri"/>
                <a:cs typeface="Calibri"/>
              </a:rPr>
              <a:t> </a:t>
            </a:r>
            <a:r>
              <a:rPr i="1" spc="-10" dirty="0"/>
              <a:t>processing</a:t>
            </a:r>
            <a:r>
              <a:rPr spc="-10" dirty="0"/>
              <a:t> </a:t>
            </a:r>
            <a:r>
              <a:rPr dirty="0"/>
              <a:t>information,</a:t>
            </a:r>
            <a:r>
              <a:rPr spc="-10" dirty="0"/>
              <a:t> decision-</a:t>
            </a:r>
            <a:r>
              <a:rPr dirty="0"/>
              <a:t>making,</a:t>
            </a:r>
            <a:r>
              <a:rPr spc="-10" dirty="0"/>
              <a:t> belief- </a:t>
            </a:r>
            <a:r>
              <a:rPr dirty="0"/>
              <a:t>formation,</a:t>
            </a:r>
            <a:r>
              <a:rPr spc="-45" dirty="0"/>
              <a:t> </a:t>
            </a:r>
            <a:r>
              <a:rPr spc="-50" dirty="0"/>
              <a:t>…</a:t>
            </a:r>
            <a:endParaRPr lang="en-US" spc="-50" dirty="0"/>
          </a:p>
          <a:p>
            <a:pPr marL="349250" marR="3128010" indent="-285750">
              <a:lnSpc>
                <a:spcPct val="100000"/>
              </a:lnSpc>
              <a:spcBef>
                <a:spcPts val="100"/>
              </a:spcBef>
              <a:buFont typeface="Arial"/>
              <a:buChar char="•"/>
              <a:tabLst>
                <a:tab pos="349250" algn="l"/>
              </a:tabLst>
            </a:pPr>
            <a:endParaRPr lang="en-US" spc="-50" dirty="0"/>
          </a:p>
          <a:p>
            <a:pPr marL="349250" marR="3128010" indent="-285750">
              <a:lnSpc>
                <a:spcPct val="100000"/>
              </a:lnSpc>
              <a:spcBef>
                <a:spcPts val="100"/>
              </a:spcBef>
              <a:buFont typeface="Arial"/>
              <a:buChar char="•"/>
              <a:tabLst>
                <a:tab pos="349250" algn="l"/>
              </a:tabLst>
            </a:pPr>
            <a:r>
              <a:rPr lang="en-US" dirty="0"/>
              <a:t>MODELS: Multi-Store, ACT-R, Soar</a:t>
            </a:r>
            <a:r>
              <a:rPr lang="en-US" b="0" spc="-10" dirty="0">
                <a:latin typeface="Calibri Light"/>
                <a:cs typeface="Calibri Light"/>
              </a:rPr>
              <a:t>,…</a:t>
            </a:r>
            <a:endParaRPr dirty="0"/>
          </a:p>
          <a:p>
            <a:pPr>
              <a:lnSpc>
                <a:spcPct val="100000"/>
              </a:lnSpc>
              <a:spcBef>
                <a:spcPts val="20"/>
              </a:spcBef>
            </a:pPr>
            <a:endParaRPr sz="1950" dirty="0"/>
          </a:p>
        </p:txBody>
      </p:sp>
      <p:sp>
        <p:nvSpPr>
          <p:cNvPr id="13" name="object 13"/>
          <p:cNvSpPr txBox="1"/>
          <p:nvPr/>
        </p:nvSpPr>
        <p:spPr>
          <a:xfrm>
            <a:off x="3631773" y="5748212"/>
            <a:ext cx="5498840" cy="406400"/>
          </a:xfrm>
          <a:prstGeom prst="rect">
            <a:avLst/>
          </a:prstGeom>
        </p:spPr>
        <p:txBody>
          <a:bodyPr vert="horz" wrap="square" lIns="0" tIns="12700" rIns="0" bIns="0" rtlCol="0">
            <a:spAutoFit/>
          </a:bodyPr>
          <a:lstStyle/>
          <a:p>
            <a:pPr marL="12700">
              <a:lnSpc>
                <a:spcPct val="100000"/>
              </a:lnSpc>
              <a:spcBef>
                <a:spcPts val="100"/>
              </a:spcBef>
            </a:pPr>
            <a:r>
              <a:rPr sz="2500" dirty="0">
                <a:latin typeface="Calibri"/>
                <a:cs typeface="Calibri"/>
              </a:rPr>
              <a:t>Key</a:t>
            </a:r>
            <a:r>
              <a:rPr sz="2500" spc="-95" dirty="0">
                <a:latin typeface="Calibri"/>
                <a:cs typeface="Calibri"/>
              </a:rPr>
              <a:t> </a:t>
            </a:r>
            <a:r>
              <a:rPr sz="2500" dirty="0">
                <a:latin typeface="Calibri"/>
                <a:cs typeface="Calibri"/>
              </a:rPr>
              <a:t>words</a:t>
            </a:r>
            <a:r>
              <a:rPr sz="2500" dirty="0">
                <a:latin typeface="Times New Roman"/>
                <a:cs typeface="Times New Roman"/>
              </a:rPr>
              <a:t>:</a:t>
            </a:r>
            <a:r>
              <a:rPr sz="2500" spc="-85" dirty="0">
                <a:latin typeface="Times New Roman"/>
                <a:cs typeface="Times New Roman"/>
              </a:rPr>
              <a:t> </a:t>
            </a:r>
            <a:r>
              <a:rPr lang="en-US" sz="2500" b="1" u="heavy" dirty="0">
                <a:uFill>
                  <a:solidFill>
                    <a:srgbClr val="000000"/>
                  </a:solidFill>
                </a:uFill>
                <a:latin typeface="Calibri"/>
                <a:cs typeface="Calibri"/>
              </a:rPr>
              <a:t>accuracy </a:t>
            </a:r>
            <a:r>
              <a:rPr sz="2500" b="1" u="heavy" dirty="0">
                <a:uFill>
                  <a:solidFill>
                    <a:srgbClr val="000000"/>
                  </a:solidFill>
                </a:uFill>
                <a:latin typeface="Calibri"/>
                <a:cs typeface="Calibri"/>
              </a:rPr>
              <a:t>,</a:t>
            </a:r>
            <a:r>
              <a:rPr sz="2500" b="1" u="heavy" spc="-80" dirty="0">
                <a:uFill>
                  <a:solidFill>
                    <a:srgbClr val="000000"/>
                  </a:solidFill>
                </a:uFill>
                <a:latin typeface="Calibri"/>
                <a:cs typeface="Calibri"/>
              </a:rPr>
              <a:t> </a:t>
            </a:r>
            <a:r>
              <a:rPr sz="2500" b="1" u="heavy" spc="-10" dirty="0">
                <a:uFill>
                  <a:solidFill>
                    <a:srgbClr val="000000"/>
                  </a:solidFill>
                </a:uFill>
                <a:latin typeface="Calibri"/>
                <a:cs typeface="Calibri"/>
              </a:rPr>
              <a:t>scalability</a:t>
            </a:r>
            <a:endParaRPr sz="2500" dirty="0">
              <a:latin typeface="Calibri"/>
              <a:cs typeface="Calibri"/>
            </a:endParaRPr>
          </a:p>
        </p:txBody>
      </p:sp>
      <p:cxnSp>
        <p:nvCxnSpPr>
          <p:cNvPr id="14" name="Straight Connector 13">
            <a:extLst>
              <a:ext uri="{FF2B5EF4-FFF2-40B4-BE49-F238E27FC236}">
                <a16:creationId xmlns:a16="http://schemas.microsoft.com/office/drawing/2014/main" id="{C58F2AE6-D4B3-2595-B245-E7E0D95D7B2C}"/>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object 10">
            <a:extLst>
              <a:ext uri="{FF2B5EF4-FFF2-40B4-BE49-F238E27FC236}">
                <a16:creationId xmlns:a16="http://schemas.microsoft.com/office/drawing/2014/main" id="{A70DF2EA-3BF3-A4F0-EDFE-772381EFB259}"/>
              </a:ext>
            </a:extLst>
          </p:cNvPr>
          <p:cNvSpPr txBox="1"/>
          <p:nvPr/>
        </p:nvSpPr>
        <p:spPr>
          <a:xfrm>
            <a:off x="4038600" y="3967480"/>
            <a:ext cx="3298825" cy="299720"/>
          </a:xfrm>
          <a:prstGeom prst="rect">
            <a:avLst/>
          </a:prstGeom>
        </p:spPr>
        <p:txBody>
          <a:bodyPr vert="horz" wrap="square" lIns="0" tIns="12700" rIns="0" bIns="0" rtlCol="0">
            <a:spAutoFit/>
          </a:bodyPr>
          <a:lstStyle/>
          <a:p>
            <a:pPr marL="12700">
              <a:lnSpc>
                <a:spcPct val="100000"/>
              </a:lnSpc>
              <a:spcBef>
                <a:spcPts val="100"/>
              </a:spcBef>
            </a:pPr>
            <a:r>
              <a:rPr lang="en-US" sz="1800" b="1" i="0" dirty="0">
                <a:solidFill>
                  <a:srgbClr val="C00000"/>
                </a:solidFill>
                <a:latin typeface="Calibri"/>
                <a:cs typeface="Calibri"/>
              </a:rPr>
              <a:t>REFLECTION</a:t>
            </a:r>
            <a:r>
              <a:rPr lang="en-US" sz="1800" b="1" i="0" spc="-82" dirty="0">
                <a:solidFill>
                  <a:srgbClr val="C00000"/>
                </a:solidFill>
                <a:latin typeface="Calibri"/>
                <a:cs typeface="Calibri"/>
              </a:rPr>
              <a:t> </a:t>
            </a:r>
            <a:r>
              <a:rPr lang="en-US" sz="1800" b="1" i="0" dirty="0">
                <a:solidFill>
                  <a:srgbClr val="C00000"/>
                </a:solidFill>
                <a:latin typeface="Calibri"/>
                <a:cs typeface="Calibri"/>
              </a:rPr>
              <a:t>of</a:t>
            </a:r>
            <a:r>
              <a:rPr lang="en-US" sz="1800" b="1" i="0" spc="-52" dirty="0">
                <a:solidFill>
                  <a:srgbClr val="C00000"/>
                </a:solidFill>
                <a:latin typeface="Calibri"/>
                <a:cs typeface="Calibri"/>
              </a:rPr>
              <a:t> </a:t>
            </a:r>
            <a:r>
              <a:rPr lang="en-US" sz="1800" b="1" i="0" dirty="0">
                <a:solidFill>
                  <a:srgbClr val="C00000"/>
                </a:solidFill>
                <a:latin typeface="Calibri"/>
                <a:cs typeface="Calibri"/>
              </a:rPr>
              <a:t>cognitive</a:t>
            </a:r>
            <a:r>
              <a:rPr lang="en-US" sz="1800" b="1" i="0" spc="-67" dirty="0">
                <a:solidFill>
                  <a:srgbClr val="C00000"/>
                </a:solidFill>
                <a:latin typeface="Calibri"/>
                <a:cs typeface="Calibri"/>
              </a:rPr>
              <a:t> </a:t>
            </a:r>
            <a:r>
              <a:rPr lang="en-US" sz="1800" b="1" i="0" spc="-15" dirty="0">
                <a:solidFill>
                  <a:srgbClr val="C00000"/>
                </a:solidFill>
                <a:latin typeface="Calibri"/>
                <a:cs typeface="Calibri"/>
              </a:rPr>
              <a:t>process</a:t>
            </a:r>
            <a:endParaRPr lang="en-US" sz="1800" dirty="0">
              <a:latin typeface="Calibri"/>
              <a:cs typeface="Calibri"/>
            </a:endParaRPr>
          </a:p>
        </p:txBody>
      </p:sp>
      <p:pic>
        <p:nvPicPr>
          <p:cNvPr id="11" name="object 11"/>
          <p:cNvPicPr/>
          <p:nvPr/>
        </p:nvPicPr>
        <p:blipFill>
          <a:blip r:embed="rId6" cstate="print"/>
          <a:stretch>
            <a:fillRect/>
          </a:stretch>
        </p:blipFill>
        <p:spPr>
          <a:xfrm>
            <a:off x="4482860" y="3269600"/>
            <a:ext cx="2130552" cy="411480"/>
          </a:xfrm>
          <a:prstGeom prst="rect">
            <a:avLst/>
          </a:prstGeom>
        </p:spPr>
      </p:pic>
    </p:spTree>
    <p:extLst>
      <p:ext uri="{BB962C8B-B14F-4D97-AF65-F5344CB8AC3E}">
        <p14:creationId xmlns:p14="http://schemas.microsoft.com/office/powerpoint/2010/main" val="14784408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37" y="-228600"/>
            <a:ext cx="12570463" cy="1184426"/>
          </a:xfrm>
          <a:prstGeom prst="rect">
            <a:avLst/>
          </a:prstGeom>
        </p:spPr>
        <p:txBody>
          <a:bodyPr vert="horz" wrap="square" lIns="0" tIns="350011" rIns="0" bIns="0" rtlCol="0">
            <a:spAutoFit/>
          </a:bodyPr>
          <a:lstStyle/>
          <a:p>
            <a:pPr marL="12700">
              <a:lnSpc>
                <a:spcPct val="100000"/>
              </a:lnSpc>
              <a:spcBef>
                <a:spcPts val="100"/>
              </a:spcBef>
            </a:pPr>
            <a:r>
              <a:rPr sz="5400" b="1" dirty="0">
                <a:latin typeface="+mj-lt"/>
              </a:rPr>
              <a:t>Opinion</a:t>
            </a:r>
            <a:r>
              <a:rPr sz="5400" b="1" spc="-35" dirty="0">
                <a:latin typeface="+mj-lt"/>
              </a:rPr>
              <a:t> </a:t>
            </a:r>
            <a:r>
              <a:rPr sz="5400" b="1" dirty="0">
                <a:latin typeface="+mj-lt"/>
              </a:rPr>
              <a:t>Dynamics</a:t>
            </a:r>
            <a:r>
              <a:rPr sz="5400" b="1" spc="-15" dirty="0">
                <a:latin typeface="+mj-lt"/>
              </a:rPr>
              <a:t> </a:t>
            </a:r>
            <a:r>
              <a:rPr sz="5400" b="1" dirty="0">
                <a:latin typeface="+mj-lt"/>
              </a:rPr>
              <a:t>Models</a:t>
            </a:r>
            <a:r>
              <a:rPr lang="en-US" sz="5400" b="1" spc="-20" dirty="0">
                <a:latin typeface="+mj-lt"/>
              </a:rPr>
              <a:t>:</a:t>
            </a:r>
            <a:r>
              <a:rPr sz="5400" b="1" spc="-15" dirty="0">
                <a:latin typeface="+mj-lt"/>
              </a:rPr>
              <a:t> </a:t>
            </a:r>
            <a:r>
              <a:rPr sz="5400" b="1" i="1" spc="-10" dirty="0">
                <a:latin typeface="+mj-lt"/>
                <a:cs typeface="Calibri"/>
              </a:rPr>
              <a:t>Contribution</a:t>
            </a:r>
            <a:r>
              <a:rPr lang="en-US" sz="5400" b="1" i="1" spc="-10" dirty="0">
                <a:latin typeface="+mj-lt"/>
                <a:cs typeface="Calibri"/>
              </a:rPr>
              <a:t>s</a:t>
            </a:r>
            <a:endParaRPr sz="5400" b="1" i="1" spc="-10" dirty="0">
              <a:latin typeface="+mj-lt"/>
              <a:cs typeface="Calibri"/>
            </a:endParaRPr>
          </a:p>
        </p:txBody>
      </p:sp>
      <p:sp>
        <p:nvSpPr>
          <p:cNvPr id="3" name="object 3"/>
          <p:cNvSpPr txBox="1"/>
          <p:nvPr/>
        </p:nvSpPr>
        <p:spPr>
          <a:xfrm>
            <a:off x="685800" y="1371600"/>
            <a:ext cx="10271640" cy="4421723"/>
          </a:xfrm>
          <a:prstGeom prst="rect">
            <a:avLst/>
          </a:prstGeom>
        </p:spPr>
        <p:txBody>
          <a:bodyPr vert="horz" wrap="square" lIns="0" tIns="12700" rIns="0" bIns="0" rtlCol="0">
            <a:spAutoFit/>
          </a:bodyPr>
          <a:lstStyle/>
          <a:p>
            <a:pPr marL="1121410" indent="-457200">
              <a:lnSpc>
                <a:spcPct val="100000"/>
              </a:lnSpc>
              <a:spcBef>
                <a:spcPts val="2875"/>
              </a:spcBef>
              <a:buFont typeface="Arial" panose="020B0604020202020204" pitchFamily="34" charset="0"/>
              <a:buChar char="•"/>
              <a:tabLst>
                <a:tab pos="1121410" algn="l"/>
              </a:tabLst>
            </a:pPr>
            <a:r>
              <a:rPr sz="3200" b="1" dirty="0">
                <a:latin typeface="+mn-lt"/>
                <a:cs typeface="Calibri"/>
              </a:rPr>
              <a:t>Bounded</a:t>
            </a:r>
            <a:r>
              <a:rPr sz="3200" b="1" spc="-45" dirty="0">
                <a:latin typeface="+mn-lt"/>
                <a:cs typeface="Calibri"/>
              </a:rPr>
              <a:t> </a:t>
            </a:r>
            <a:r>
              <a:rPr sz="3200" b="1" dirty="0">
                <a:latin typeface="+mn-lt"/>
                <a:cs typeface="Calibri"/>
              </a:rPr>
              <a:t>confidence</a:t>
            </a:r>
            <a:r>
              <a:rPr sz="3200" b="0" dirty="0">
                <a:latin typeface="+mn-lt"/>
                <a:cs typeface="Calibri Light"/>
              </a:rPr>
              <a:t>:</a:t>
            </a:r>
            <a:r>
              <a:rPr lang="en-US" sz="3200" b="0" dirty="0">
                <a:latin typeface="+mn-lt"/>
                <a:cs typeface="Calibri Light"/>
              </a:rPr>
              <a:t> state dependent model</a:t>
            </a:r>
            <a:endParaRPr sz="3200" dirty="0">
              <a:latin typeface="+mn-lt"/>
              <a:cs typeface="Calibri Light"/>
            </a:endParaRPr>
          </a:p>
          <a:p>
            <a:pPr marL="1121410" indent="-457200">
              <a:lnSpc>
                <a:spcPct val="100000"/>
              </a:lnSpc>
              <a:spcBef>
                <a:spcPts val="1485"/>
              </a:spcBef>
              <a:buFont typeface="Arial" panose="020B0604020202020204" pitchFamily="34" charset="0"/>
              <a:buChar char="•"/>
              <a:tabLst>
                <a:tab pos="1121410" algn="l"/>
              </a:tabLst>
            </a:pPr>
            <a:r>
              <a:rPr sz="3200" b="1" dirty="0">
                <a:solidFill>
                  <a:schemeClr val="tx1"/>
                </a:solidFill>
                <a:latin typeface="+mn-lt"/>
                <a:cs typeface="Calibri"/>
              </a:rPr>
              <a:t>Kernel</a:t>
            </a:r>
            <a:r>
              <a:rPr sz="3200" b="1" spc="-45" dirty="0">
                <a:solidFill>
                  <a:schemeClr val="tx1"/>
                </a:solidFill>
                <a:latin typeface="+mn-lt"/>
                <a:cs typeface="Calibri"/>
              </a:rPr>
              <a:t> </a:t>
            </a:r>
            <a:r>
              <a:rPr sz="3200" b="1" dirty="0">
                <a:solidFill>
                  <a:schemeClr val="tx1"/>
                </a:solidFill>
                <a:latin typeface="+mn-lt"/>
                <a:cs typeface="Calibri"/>
              </a:rPr>
              <a:t>methods</a:t>
            </a:r>
            <a:r>
              <a:rPr sz="3200" dirty="0">
                <a:solidFill>
                  <a:schemeClr val="tx1"/>
                </a:solidFill>
                <a:latin typeface="+mn-lt"/>
                <a:cs typeface="Calibri"/>
              </a:rPr>
              <a:t>:</a:t>
            </a:r>
            <a:r>
              <a:rPr sz="3200" spc="-30" dirty="0">
                <a:solidFill>
                  <a:schemeClr val="tx1"/>
                </a:solidFill>
                <a:latin typeface="+mn-lt"/>
                <a:cs typeface="Calibri"/>
              </a:rPr>
              <a:t> </a:t>
            </a:r>
            <a:r>
              <a:rPr lang="en-US" sz="3200" b="0" i="1" spc="-30" dirty="0">
                <a:solidFill>
                  <a:schemeClr val="tx1"/>
                </a:solidFill>
                <a:latin typeface="+mn-lt"/>
                <a:cs typeface="Calibri Light"/>
              </a:rPr>
              <a:t>"</a:t>
            </a:r>
            <a:r>
              <a:rPr sz="3200" b="0" i="1" dirty="0">
                <a:solidFill>
                  <a:schemeClr val="tx1"/>
                </a:solidFill>
                <a:latin typeface="+mn-lt"/>
                <a:cs typeface="Calibri Light"/>
              </a:rPr>
              <a:t>similarity</a:t>
            </a:r>
            <a:r>
              <a:rPr sz="3200" b="0" i="1" spc="-35" dirty="0">
                <a:solidFill>
                  <a:schemeClr val="tx1"/>
                </a:solidFill>
                <a:latin typeface="+mn-lt"/>
                <a:cs typeface="Calibri Light"/>
              </a:rPr>
              <a:t> </a:t>
            </a:r>
            <a:r>
              <a:rPr sz="3200" b="0" i="1" dirty="0">
                <a:solidFill>
                  <a:schemeClr val="tx1"/>
                </a:solidFill>
                <a:latin typeface="+mn-lt"/>
                <a:cs typeface="Calibri Light"/>
              </a:rPr>
              <a:t>measure</a:t>
            </a:r>
            <a:r>
              <a:rPr lang="en-US" sz="3200" b="0" i="1" dirty="0">
                <a:solidFill>
                  <a:schemeClr val="tx1"/>
                </a:solidFill>
                <a:latin typeface="+mn-lt"/>
                <a:cs typeface="Calibri Light"/>
              </a:rPr>
              <a:t>"</a:t>
            </a:r>
            <a:r>
              <a:rPr sz="3200" b="0" i="1" spc="-30" dirty="0">
                <a:solidFill>
                  <a:schemeClr val="tx1"/>
                </a:solidFill>
                <a:latin typeface="+mn-lt"/>
                <a:cs typeface="Calibri Light"/>
              </a:rPr>
              <a:t> </a:t>
            </a:r>
            <a:r>
              <a:rPr lang="en-US" sz="3200" b="0" spc="-30" dirty="0">
                <a:solidFill>
                  <a:schemeClr val="tx1"/>
                </a:solidFill>
                <a:latin typeface="+mn-lt"/>
                <a:cs typeface="Calibri Light"/>
              </a:rPr>
              <a:t> f</a:t>
            </a:r>
            <a:r>
              <a:rPr lang="en-US" sz="3200" spc="-30" dirty="0">
                <a:solidFill>
                  <a:schemeClr val="tx1"/>
                </a:solidFill>
                <a:latin typeface="+mn-lt"/>
                <a:cs typeface="Calibri Light"/>
              </a:rPr>
              <a:t>unction</a:t>
            </a:r>
            <a:endParaRPr lang="en-US" sz="3200" b="0" spc="-30" dirty="0">
              <a:solidFill>
                <a:schemeClr val="tx1"/>
              </a:solidFill>
              <a:latin typeface="+mn-lt"/>
              <a:cs typeface="Calibri Light"/>
            </a:endParaRPr>
          </a:p>
          <a:p>
            <a:pPr marL="1121410" indent="-457200">
              <a:lnSpc>
                <a:spcPct val="100000"/>
              </a:lnSpc>
              <a:spcBef>
                <a:spcPts val="1485"/>
              </a:spcBef>
              <a:buFont typeface="Arial" panose="020B0604020202020204" pitchFamily="34" charset="0"/>
              <a:buChar char="•"/>
              <a:tabLst>
                <a:tab pos="1121410" algn="l"/>
              </a:tabLst>
            </a:pPr>
            <a:r>
              <a:rPr sz="3200" b="1" dirty="0">
                <a:solidFill>
                  <a:schemeClr val="tx1"/>
                </a:solidFill>
                <a:latin typeface="+mn-lt"/>
                <a:cs typeface="Calibri"/>
              </a:rPr>
              <a:t>Group</a:t>
            </a:r>
            <a:r>
              <a:rPr sz="3200" b="1" spc="-55" dirty="0">
                <a:solidFill>
                  <a:schemeClr val="tx1"/>
                </a:solidFill>
                <a:latin typeface="+mn-lt"/>
                <a:cs typeface="Calibri"/>
              </a:rPr>
              <a:t> </a:t>
            </a:r>
            <a:r>
              <a:rPr sz="3200" b="1" dirty="0">
                <a:solidFill>
                  <a:schemeClr val="tx1"/>
                </a:solidFill>
                <a:latin typeface="+mn-lt"/>
                <a:cs typeface="Calibri"/>
              </a:rPr>
              <a:t>bias</a:t>
            </a:r>
            <a:r>
              <a:rPr sz="3200" b="0" dirty="0">
                <a:solidFill>
                  <a:schemeClr val="tx1"/>
                </a:solidFill>
                <a:latin typeface="+mn-lt"/>
                <a:cs typeface="Calibri Light"/>
              </a:rPr>
              <a:t>:</a:t>
            </a:r>
            <a:r>
              <a:rPr sz="3200" b="0" spc="-35" dirty="0">
                <a:solidFill>
                  <a:schemeClr val="tx1"/>
                </a:solidFill>
                <a:latin typeface="+mn-lt"/>
                <a:cs typeface="Calibri Light"/>
              </a:rPr>
              <a:t> </a:t>
            </a:r>
            <a:r>
              <a:rPr sz="3200" b="0" dirty="0">
                <a:solidFill>
                  <a:schemeClr val="tx1"/>
                </a:solidFill>
                <a:latin typeface="+mn-lt"/>
                <a:cs typeface="Calibri Light"/>
              </a:rPr>
              <a:t>statistical</a:t>
            </a:r>
            <a:r>
              <a:rPr sz="3200" b="0" spc="-40" dirty="0">
                <a:solidFill>
                  <a:schemeClr val="tx1"/>
                </a:solidFill>
                <a:latin typeface="+mn-lt"/>
                <a:cs typeface="Calibri Light"/>
              </a:rPr>
              <a:t> </a:t>
            </a:r>
            <a:r>
              <a:rPr sz="3200" b="0" dirty="0">
                <a:solidFill>
                  <a:schemeClr val="tx1"/>
                </a:solidFill>
                <a:latin typeface="+mn-lt"/>
                <a:cs typeface="Calibri Light"/>
              </a:rPr>
              <a:t>distance</a:t>
            </a:r>
            <a:r>
              <a:rPr lang="en-US" sz="3200" b="0" dirty="0">
                <a:solidFill>
                  <a:schemeClr val="tx1"/>
                </a:solidFill>
                <a:latin typeface="+mn-lt"/>
                <a:cs typeface="Calibri Light"/>
              </a:rPr>
              <a:t> defines</a:t>
            </a:r>
            <a:r>
              <a:rPr sz="3200" b="0" spc="-40" dirty="0">
                <a:solidFill>
                  <a:schemeClr val="tx1"/>
                </a:solidFill>
                <a:latin typeface="+mn-lt"/>
                <a:cs typeface="Calibri Light"/>
              </a:rPr>
              <a:t> </a:t>
            </a:r>
            <a:r>
              <a:rPr lang="en-US" sz="3200" b="0" i="1" spc="-40" dirty="0">
                <a:solidFill>
                  <a:schemeClr val="tx1"/>
                </a:solidFill>
                <a:latin typeface="+mn-lt"/>
                <a:cs typeface="Calibri Light"/>
              </a:rPr>
              <a:t>"</a:t>
            </a:r>
            <a:r>
              <a:rPr sz="3200" b="0" i="1" dirty="0">
                <a:solidFill>
                  <a:schemeClr val="tx1"/>
                </a:solidFill>
                <a:latin typeface="+mn-lt"/>
                <a:cs typeface="Calibri Light"/>
              </a:rPr>
              <a:t>group</a:t>
            </a:r>
            <a:r>
              <a:rPr sz="3200" b="0" i="1" spc="-40" dirty="0">
                <a:solidFill>
                  <a:schemeClr val="tx1"/>
                </a:solidFill>
                <a:latin typeface="+mn-lt"/>
                <a:cs typeface="Calibri Light"/>
              </a:rPr>
              <a:t> </a:t>
            </a:r>
            <a:r>
              <a:rPr lang="en-US" sz="3200" b="0" i="1" spc="-10" dirty="0">
                <a:solidFill>
                  <a:schemeClr val="tx1"/>
                </a:solidFill>
                <a:latin typeface="+mn-lt"/>
                <a:cs typeface="Calibri Light"/>
              </a:rPr>
              <a:t>similarities”</a:t>
            </a:r>
            <a:endParaRPr sz="3200" i="1" dirty="0">
              <a:solidFill>
                <a:schemeClr val="tx1"/>
              </a:solidFill>
              <a:latin typeface="+mn-lt"/>
              <a:cs typeface="Calibri Light"/>
            </a:endParaRPr>
          </a:p>
          <a:p>
            <a:pPr marL="1121410" indent="-457200">
              <a:lnSpc>
                <a:spcPct val="100000"/>
              </a:lnSpc>
              <a:spcBef>
                <a:spcPts val="1485"/>
              </a:spcBef>
              <a:buFont typeface="Arial" panose="020B0604020202020204" pitchFamily="34" charset="0"/>
              <a:buChar char="•"/>
              <a:tabLst>
                <a:tab pos="1121410" algn="l"/>
              </a:tabLst>
            </a:pPr>
            <a:r>
              <a:rPr lang="en-GB" sz="3200" b="1" spc="-20" dirty="0">
                <a:solidFill>
                  <a:schemeClr val="tx1"/>
                </a:solidFill>
                <a:latin typeface="+mn-lt"/>
                <a:cs typeface="Calibri Light"/>
              </a:rPr>
              <a:t>Well-</a:t>
            </a:r>
            <a:r>
              <a:rPr lang="en-GB" sz="3200" b="1" spc="-20" dirty="0" err="1">
                <a:solidFill>
                  <a:schemeClr val="tx1"/>
                </a:solidFill>
                <a:latin typeface="+mn-lt"/>
                <a:cs typeface="Calibri Light"/>
              </a:rPr>
              <a:t>posedness</a:t>
            </a:r>
            <a:r>
              <a:rPr lang="en-GB" sz="3200" b="1" spc="-20" dirty="0">
                <a:solidFill>
                  <a:schemeClr val="tx1"/>
                </a:solidFill>
                <a:latin typeface="+mn-lt"/>
                <a:cs typeface="Calibri Light"/>
              </a:rPr>
              <a:t> </a:t>
            </a:r>
            <a:r>
              <a:rPr lang="en-GB" sz="3200" b="0" dirty="0">
                <a:solidFill>
                  <a:schemeClr val="tx1"/>
                </a:solidFill>
                <a:latin typeface="+mn-lt"/>
                <a:cs typeface="Calibri Light"/>
              </a:rPr>
              <a:t>of the considered models</a:t>
            </a:r>
            <a:endParaRPr lang="en-GB" sz="3200" b="0" spc="-15" dirty="0">
              <a:solidFill>
                <a:schemeClr val="tx1"/>
              </a:solidFill>
              <a:latin typeface="+mn-lt"/>
              <a:cs typeface="Calibri Light"/>
            </a:endParaRPr>
          </a:p>
          <a:p>
            <a:pPr marL="1121410" indent="-457200">
              <a:spcBef>
                <a:spcPts val="1485"/>
              </a:spcBef>
              <a:buFont typeface="Arial" panose="020B0604020202020204" pitchFamily="34" charset="0"/>
              <a:buChar char="•"/>
              <a:tabLst>
                <a:tab pos="1121410" algn="l"/>
              </a:tabLst>
            </a:pPr>
            <a:r>
              <a:rPr lang="en-GB" sz="3200" b="1" spc="-20" dirty="0">
                <a:solidFill>
                  <a:schemeClr val="tx1"/>
                </a:solidFill>
                <a:latin typeface="+mn-lt"/>
                <a:cs typeface="Calibri Light"/>
              </a:rPr>
              <a:t>T</a:t>
            </a:r>
            <a:r>
              <a:rPr lang="en-GB" sz="3200" b="1" spc="-20" dirty="0">
                <a:solidFill>
                  <a:schemeClr val="tx1"/>
                </a:solidFill>
                <a:latin typeface="+mn-lt"/>
                <a:cs typeface="Calibri"/>
              </a:rPr>
              <a:t>rade-</a:t>
            </a:r>
            <a:r>
              <a:rPr lang="en-GB" sz="3200" b="1" dirty="0">
                <a:solidFill>
                  <a:schemeClr val="tx1"/>
                </a:solidFill>
                <a:latin typeface="+mn-lt"/>
                <a:cs typeface="Calibri"/>
              </a:rPr>
              <a:t>off</a:t>
            </a:r>
            <a:r>
              <a:rPr lang="en-GB" sz="3200" b="1" spc="90" dirty="0">
                <a:solidFill>
                  <a:schemeClr val="tx1"/>
                </a:solidFill>
                <a:latin typeface="+mn-lt"/>
                <a:cs typeface="Calibri"/>
              </a:rPr>
              <a:t> </a:t>
            </a:r>
            <a:r>
              <a:rPr lang="en-GB" sz="3200" dirty="0">
                <a:solidFill>
                  <a:schemeClr val="tx1"/>
                </a:solidFill>
                <a:latin typeface="+mn-lt"/>
                <a:cs typeface="Calibri Light"/>
              </a:rPr>
              <a:t>between</a:t>
            </a:r>
            <a:r>
              <a:rPr lang="en-GB" sz="3200" spc="165" dirty="0">
                <a:solidFill>
                  <a:schemeClr val="tx1"/>
                </a:solidFill>
                <a:latin typeface="+mn-lt"/>
                <a:cs typeface="Calibri Light"/>
              </a:rPr>
              <a:t> </a:t>
            </a:r>
            <a:r>
              <a:rPr lang="en-GB" sz="3200" dirty="0">
                <a:solidFill>
                  <a:schemeClr val="tx1"/>
                </a:solidFill>
                <a:latin typeface="+mn-lt"/>
                <a:cs typeface="Calibri Light"/>
              </a:rPr>
              <a:t>complexity</a:t>
            </a:r>
            <a:r>
              <a:rPr lang="en-GB" sz="3200" spc="157" dirty="0">
                <a:solidFill>
                  <a:schemeClr val="tx1"/>
                </a:solidFill>
                <a:latin typeface="+mn-lt"/>
                <a:cs typeface="Calibri Light"/>
              </a:rPr>
              <a:t> </a:t>
            </a:r>
            <a:r>
              <a:rPr lang="en-GB" sz="3200" dirty="0">
                <a:solidFill>
                  <a:schemeClr val="tx1"/>
                </a:solidFill>
                <a:latin typeface="+mn-lt"/>
                <a:cs typeface="Calibri Light"/>
              </a:rPr>
              <a:t>and</a:t>
            </a:r>
            <a:r>
              <a:rPr lang="en-GB" sz="3200" spc="157" dirty="0">
                <a:solidFill>
                  <a:schemeClr val="tx1"/>
                </a:solidFill>
                <a:latin typeface="+mn-lt"/>
                <a:cs typeface="Calibri Light"/>
              </a:rPr>
              <a:t> </a:t>
            </a:r>
            <a:r>
              <a:rPr lang="en-GB" sz="3200" spc="-15" dirty="0">
                <a:solidFill>
                  <a:schemeClr val="tx1"/>
                </a:solidFill>
                <a:latin typeface="+mn-lt"/>
                <a:cs typeface="Calibri Light"/>
              </a:rPr>
              <a:t>scalability</a:t>
            </a:r>
          </a:p>
          <a:p>
            <a:pPr marL="1121410" indent="-457200">
              <a:spcBef>
                <a:spcPts val="1485"/>
              </a:spcBef>
              <a:buFont typeface="Arial" panose="020B0604020202020204" pitchFamily="34" charset="0"/>
              <a:buChar char="•"/>
              <a:tabLst>
                <a:tab pos="1121410" algn="l"/>
              </a:tabLst>
            </a:pPr>
            <a:r>
              <a:rPr lang="en-GB" sz="3200" b="1" spc="-20" dirty="0">
                <a:solidFill>
                  <a:schemeClr val="tx1"/>
                </a:solidFill>
                <a:latin typeface="+mn-lt"/>
                <a:cs typeface="Calibri Light"/>
              </a:rPr>
              <a:t>Integration of control </a:t>
            </a:r>
            <a:r>
              <a:rPr lang="en-GB" sz="3200" spc="-20" dirty="0">
                <a:solidFill>
                  <a:schemeClr val="tx1"/>
                </a:solidFill>
                <a:latin typeface="+mn-lt"/>
                <a:cs typeface="Calibri Light"/>
              </a:rPr>
              <a:t>into the models</a:t>
            </a:r>
            <a:endParaRPr lang="en-GB" sz="3200" dirty="0">
              <a:solidFill>
                <a:schemeClr val="tx1"/>
              </a:solidFill>
              <a:latin typeface="+mn-lt"/>
              <a:cs typeface="Calibri Light"/>
            </a:endParaRPr>
          </a:p>
        </p:txBody>
      </p:sp>
      <p:cxnSp>
        <p:nvCxnSpPr>
          <p:cNvPr id="4" name="Straight Connector 3">
            <a:extLst>
              <a:ext uri="{FF2B5EF4-FFF2-40B4-BE49-F238E27FC236}">
                <a16:creationId xmlns:a16="http://schemas.microsoft.com/office/drawing/2014/main" id="{C4F8EF78-8EF4-330E-4253-3449334BB323}"/>
              </a:ext>
            </a:extLst>
          </p:cNvPr>
          <p:cNvCxnSpPr>
            <a:cxnSpLocks/>
          </p:cNvCxnSpPr>
          <p:nvPr/>
        </p:nvCxnSpPr>
        <p:spPr>
          <a:xfrm flipV="1">
            <a:off x="0" y="113861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1182242" y="-192115"/>
            <a:ext cx="9905998" cy="1478570"/>
          </a:xfrm>
        </p:spPr>
        <p:txBody>
          <a:bodyPr vert="horz" lIns="91440" tIns="45720" rIns="91440" bIns="45720" rtlCol="0" anchor="ctr">
            <a:normAutofit/>
          </a:bodyPr>
          <a:lstStyle/>
          <a:p>
            <a:pPr algn="ctr"/>
            <a:r>
              <a:rPr lang="en-US" sz="5400" b="1" i="0" dirty="0">
                <a:effectLst/>
                <a:latin typeface="+mj-lt"/>
              </a:rPr>
              <a:t>Bounded Confidence Mechanism </a:t>
            </a:r>
            <a:endParaRPr lang="en-US" sz="5400" b="1" dirty="0">
              <a:latin typeface="+mj-lt"/>
            </a:endParaRPr>
          </a:p>
        </p:txBody>
      </p:sp>
      <p:sp>
        <p:nvSpPr>
          <p:cNvPr id="3" name="Rectangle 2">
            <a:extLst>
              <a:ext uri="{FF2B5EF4-FFF2-40B4-BE49-F238E27FC236}">
                <a16:creationId xmlns:a16="http://schemas.microsoft.com/office/drawing/2014/main" id="{E26B93E9-4BC9-2B01-2963-E6774D7662C5}"/>
              </a:ext>
            </a:extLst>
          </p:cNvPr>
          <p:cNvSpPr/>
          <p:nvPr/>
        </p:nvSpPr>
        <p:spPr>
          <a:xfrm>
            <a:off x="398042" y="1643522"/>
            <a:ext cx="11475619" cy="3968759"/>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FBAE232-D4CD-2E37-0543-6BCFCC82EEA0}"/>
              </a:ext>
            </a:extLst>
          </p:cNvPr>
          <p:cNvSpPr txBox="1"/>
          <p:nvPr/>
        </p:nvSpPr>
        <p:spPr>
          <a:xfrm>
            <a:off x="7097157" y="2875818"/>
            <a:ext cx="184731" cy="369332"/>
          </a:xfrm>
          <a:prstGeom prst="rect">
            <a:avLst/>
          </a:prstGeom>
          <a:noFill/>
        </p:spPr>
        <p:txBody>
          <a:bodyPr wrap="square" rtlCol="0">
            <a:spAutoFit/>
          </a:bodyPr>
          <a:lstStyle/>
          <a:p>
            <a:endParaRPr lang="en-US" dirty="0"/>
          </a:p>
        </p:txBody>
      </p:sp>
      <p:sp>
        <p:nvSpPr>
          <p:cNvPr id="5" name="Rectangle 4">
            <a:extLst>
              <a:ext uri="{FF2B5EF4-FFF2-40B4-BE49-F238E27FC236}">
                <a16:creationId xmlns:a16="http://schemas.microsoft.com/office/drawing/2014/main" id="{14564D82-06DA-F881-FB74-63755B59A71C}"/>
              </a:ext>
            </a:extLst>
          </p:cNvPr>
          <p:cNvSpPr/>
          <p:nvPr/>
        </p:nvSpPr>
        <p:spPr>
          <a:xfrm>
            <a:off x="388468" y="1219200"/>
            <a:ext cx="11636903" cy="13534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0" i="0" dirty="0">
                <a:solidFill>
                  <a:srgbClr val="C00000"/>
                </a:solidFill>
                <a:effectLst/>
              </a:rPr>
              <a:t>Confirmation bias (</a:t>
            </a:r>
            <a:r>
              <a:rPr lang="en-US" sz="2800" dirty="0">
                <a:solidFill>
                  <a:srgbClr val="C00000"/>
                </a:solidFill>
              </a:rPr>
              <a:t>s</a:t>
            </a:r>
            <a:r>
              <a:rPr lang="en-US" sz="2800" b="0" i="0" dirty="0">
                <a:solidFill>
                  <a:srgbClr val="C00000"/>
                </a:solidFill>
                <a:effectLst/>
              </a:rPr>
              <a:t>elective exposure) </a:t>
            </a:r>
            <a:r>
              <a:rPr lang="en-US" sz="2800" b="0" i="0" dirty="0">
                <a:solidFill>
                  <a:schemeClr val="tx1"/>
                </a:solidFill>
                <a:effectLst/>
              </a:rPr>
              <a:t>is the tendency to seek out information that confirms pre-existing beliefs while avoiding information that contradicts them.</a:t>
            </a:r>
            <a:endParaRPr lang="en-US" sz="2800" dirty="0">
              <a:solidFill>
                <a:schemeClr val="tx1"/>
              </a:solidFill>
            </a:endParaRPr>
          </a:p>
        </p:txBody>
      </p:sp>
      <p:sp>
        <p:nvSpPr>
          <p:cNvPr id="8" name="Rectangle 7">
            <a:extLst>
              <a:ext uri="{FF2B5EF4-FFF2-40B4-BE49-F238E27FC236}">
                <a16:creationId xmlns:a16="http://schemas.microsoft.com/office/drawing/2014/main" id="{652B7FA2-4DB9-4613-F3CF-ECC09A8038F8}"/>
              </a:ext>
            </a:extLst>
          </p:cNvPr>
          <p:cNvSpPr/>
          <p:nvPr/>
        </p:nvSpPr>
        <p:spPr>
          <a:xfrm>
            <a:off x="397432" y="4465820"/>
            <a:ext cx="11475619" cy="19255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endParaRPr lang="en-US" sz="2800" dirty="0">
              <a:solidFill>
                <a:schemeClr val="bg1"/>
              </a:solidFill>
            </a:endParaRPr>
          </a:p>
        </p:txBody>
      </p:sp>
      <p:sp>
        <p:nvSpPr>
          <p:cNvPr id="11" name="Rectangle 10">
            <a:extLst>
              <a:ext uri="{FF2B5EF4-FFF2-40B4-BE49-F238E27FC236}">
                <a16:creationId xmlns:a16="http://schemas.microsoft.com/office/drawing/2014/main" id="{8666F517-72D9-DA7C-0227-4AD60C4A3A70}"/>
              </a:ext>
            </a:extLst>
          </p:cNvPr>
          <p:cNvSpPr/>
          <p:nvPr/>
        </p:nvSpPr>
        <p:spPr>
          <a:xfrm>
            <a:off x="388467" y="2286000"/>
            <a:ext cx="11636903" cy="1622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0" i="0" dirty="0">
                <a:solidFill>
                  <a:srgbClr val="C00000"/>
                </a:solidFill>
                <a:effectLst/>
              </a:rPr>
              <a:t>Biased assimilation </a:t>
            </a:r>
            <a:r>
              <a:rPr lang="en-US" sz="2800" b="0" i="0" dirty="0">
                <a:solidFill>
                  <a:schemeClr val="tx1"/>
                </a:solidFill>
                <a:effectLst/>
              </a:rPr>
              <a:t>is the tendency to interpret information in a way that supports a desired conclusion.</a:t>
            </a:r>
            <a:endParaRPr lang="en-US" sz="2800" dirty="0">
              <a:solidFill>
                <a:schemeClr val="tx1"/>
              </a:solidFill>
            </a:endParaRPr>
          </a:p>
        </p:txBody>
      </p:sp>
      <p:sp>
        <p:nvSpPr>
          <p:cNvPr id="4" name="TextBox 3">
            <a:extLst>
              <a:ext uri="{FF2B5EF4-FFF2-40B4-BE49-F238E27FC236}">
                <a16:creationId xmlns:a16="http://schemas.microsoft.com/office/drawing/2014/main" id="{588AC709-D378-44A6-27CB-160ECB75A1E7}"/>
              </a:ext>
            </a:extLst>
          </p:cNvPr>
          <p:cNvSpPr txBox="1"/>
          <p:nvPr/>
        </p:nvSpPr>
        <p:spPr>
          <a:xfrm>
            <a:off x="152400" y="5794421"/>
            <a:ext cx="12191999" cy="307777"/>
          </a:xfrm>
          <a:prstGeom prst="rect">
            <a:avLst/>
          </a:prstGeom>
          <a:noFill/>
        </p:spPr>
        <p:txBody>
          <a:bodyPr wrap="square">
            <a:spAutoFit/>
          </a:bodyPr>
          <a:lstStyle/>
          <a:p>
            <a:r>
              <a:rPr lang="en-US" sz="1400" b="0" i="0" dirty="0">
                <a:effectLst/>
                <a:latin typeface="+mn-lt"/>
              </a:rPr>
              <a:t>1. U. Peters, “What is the function of confirmation bias?,” </a:t>
            </a:r>
            <a:r>
              <a:rPr lang="en-US" sz="1400" b="0" i="0" dirty="0" err="1">
                <a:effectLst/>
                <a:latin typeface="+mn-lt"/>
              </a:rPr>
              <a:t>Erkenntnis</a:t>
            </a:r>
            <a:r>
              <a:rPr lang="en-US" sz="1400" b="0" i="0" dirty="0">
                <a:effectLst/>
                <a:latin typeface="+mn-lt"/>
              </a:rPr>
              <a:t>, vol. 87, no. 3, pp. 1351–1376, 2022.</a:t>
            </a:r>
            <a:endParaRPr lang="en-US" sz="1400" dirty="0">
              <a:latin typeface="+mn-lt"/>
            </a:endParaRPr>
          </a:p>
        </p:txBody>
      </p:sp>
      <p:sp>
        <p:nvSpPr>
          <p:cNvPr id="7" name="TextBox 6">
            <a:extLst>
              <a:ext uri="{FF2B5EF4-FFF2-40B4-BE49-F238E27FC236}">
                <a16:creationId xmlns:a16="http://schemas.microsoft.com/office/drawing/2014/main" id="{AF17B0FC-2C87-1596-C5ED-74B96A4ABF26}"/>
              </a:ext>
            </a:extLst>
          </p:cNvPr>
          <p:cNvSpPr txBox="1"/>
          <p:nvPr/>
        </p:nvSpPr>
        <p:spPr>
          <a:xfrm>
            <a:off x="144934" y="6438829"/>
            <a:ext cx="11803533" cy="307777"/>
          </a:xfrm>
          <a:prstGeom prst="rect">
            <a:avLst/>
          </a:prstGeom>
          <a:noFill/>
        </p:spPr>
        <p:txBody>
          <a:bodyPr wrap="square">
            <a:spAutoFit/>
          </a:bodyPr>
          <a:lstStyle/>
          <a:p>
            <a:r>
              <a:rPr lang="en-US" sz="1400" dirty="0">
                <a:solidFill>
                  <a:schemeClr val="tx1"/>
                </a:solidFill>
                <a:latin typeface="+mn-lt"/>
              </a:rPr>
              <a:t>3</a:t>
            </a:r>
            <a:r>
              <a:rPr lang="en-US" sz="1400" b="0" i="0" dirty="0">
                <a:solidFill>
                  <a:schemeClr val="tx1"/>
                </a:solidFill>
                <a:effectLst/>
                <a:latin typeface="+mn-lt"/>
              </a:rPr>
              <a:t>. M. Suzuki and Y. Yamamoto, “Characterizing the influence of confirmation bias on web search behavior,” Frontiers in Psychology, vol. 12, 2021</a:t>
            </a:r>
            <a:endParaRPr lang="en-US" sz="1400" dirty="0">
              <a:solidFill>
                <a:schemeClr val="tx1"/>
              </a:solidFill>
              <a:latin typeface="+mn-lt"/>
            </a:endParaRPr>
          </a:p>
        </p:txBody>
      </p:sp>
      <p:sp>
        <p:nvSpPr>
          <p:cNvPr id="12" name="TextBox 11">
            <a:extLst>
              <a:ext uri="{FF2B5EF4-FFF2-40B4-BE49-F238E27FC236}">
                <a16:creationId xmlns:a16="http://schemas.microsoft.com/office/drawing/2014/main" id="{A8EAE910-9065-1143-37D8-5312710BCF39}"/>
              </a:ext>
            </a:extLst>
          </p:cNvPr>
          <p:cNvSpPr txBox="1"/>
          <p:nvPr/>
        </p:nvSpPr>
        <p:spPr>
          <a:xfrm>
            <a:off x="152400" y="6170055"/>
            <a:ext cx="12191999" cy="307777"/>
          </a:xfrm>
          <a:prstGeom prst="rect">
            <a:avLst/>
          </a:prstGeom>
          <a:noFill/>
        </p:spPr>
        <p:txBody>
          <a:bodyPr wrap="square">
            <a:spAutoFit/>
          </a:bodyPr>
          <a:lstStyle/>
          <a:p>
            <a:r>
              <a:rPr lang="en-US" sz="1400" b="0" i="0" dirty="0">
                <a:solidFill>
                  <a:schemeClr val="tx1"/>
                </a:solidFill>
                <a:effectLst/>
                <a:latin typeface="+mn-lt"/>
              </a:rPr>
              <a:t>2. G. W. Allport, The nature of prejudice. Addison Wesley Publishing Company, 25 ed., 1979.</a:t>
            </a:r>
            <a:endParaRPr lang="en-US" sz="1400" dirty="0">
              <a:solidFill>
                <a:schemeClr val="tx1"/>
              </a:solidFill>
              <a:latin typeface="+mn-lt"/>
            </a:endParaRPr>
          </a:p>
        </p:txBody>
      </p:sp>
      <p:sp>
        <p:nvSpPr>
          <p:cNvPr id="16" name="Rectangle 15">
            <a:extLst>
              <a:ext uri="{FF2B5EF4-FFF2-40B4-BE49-F238E27FC236}">
                <a16:creationId xmlns:a16="http://schemas.microsoft.com/office/drawing/2014/main" id="{80673459-8600-62ED-E326-0EF15C492964}"/>
              </a:ext>
            </a:extLst>
          </p:cNvPr>
          <p:cNvSpPr/>
          <p:nvPr/>
        </p:nvSpPr>
        <p:spPr>
          <a:xfrm>
            <a:off x="397432" y="3558667"/>
            <a:ext cx="11636903" cy="1622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l">
              <a:buFont typeface="Arial" panose="020B0604020202020204" pitchFamily="34" charset="0"/>
              <a:buChar char="•"/>
            </a:pPr>
            <a:r>
              <a:rPr lang="en-US" sz="2800" dirty="0">
                <a:solidFill>
                  <a:srgbClr val="C00000"/>
                </a:solidFill>
              </a:rPr>
              <a:t>B</a:t>
            </a:r>
            <a:r>
              <a:rPr lang="en-US" sz="2800" b="0" i="0" dirty="0">
                <a:solidFill>
                  <a:srgbClr val="C00000"/>
                </a:solidFill>
                <a:effectLst/>
              </a:rPr>
              <a:t>ounded confidence </a:t>
            </a:r>
            <a:r>
              <a:rPr lang="en-US" sz="2800" b="0" i="0" dirty="0">
                <a:solidFill>
                  <a:schemeClr val="tx1"/>
                </a:solidFill>
                <a:effectLst/>
              </a:rPr>
              <a:t>is the tendency of individuals to interact with like-minded individuals and consume information that aligns with their existing beliefs.</a:t>
            </a:r>
          </a:p>
        </p:txBody>
      </p:sp>
      <p:cxnSp>
        <p:nvCxnSpPr>
          <p:cNvPr id="6" name="Straight Connector 5">
            <a:extLst>
              <a:ext uri="{FF2B5EF4-FFF2-40B4-BE49-F238E27FC236}">
                <a16:creationId xmlns:a16="http://schemas.microsoft.com/office/drawing/2014/main" id="{E011D261-7594-332D-29E0-614359D4AC6A}"/>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337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close-up of a math equation&#10;&#10;Description automatically generated">
            <a:extLst>
              <a:ext uri="{FF2B5EF4-FFF2-40B4-BE49-F238E27FC236}">
                <a16:creationId xmlns:a16="http://schemas.microsoft.com/office/drawing/2014/main" id="{7B98294B-42D3-63FD-9A55-45EB6286BBD6}"/>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201420" y="4137342"/>
            <a:ext cx="10007601" cy="1446185"/>
          </a:xfrm>
          <a:prstGeom prst="rect">
            <a:avLst/>
          </a:prstGeom>
        </p:spPr>
      </p:pic>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Bb///9iPwAALwgAABAAAAAmAAAACAAAAD0gAAAAAAAA"/>
              </a:ext>
            </a:extLst>
          </p:cNvSpPr>
          <p:nvPr>
            <p:ph type="title"/>
          </p:nvPr>
        </p:nvSpPr>
        <p:spPr>
          <a:xfrm>
            <a:off x="397510" y="236924"/>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N-player Game</a:t>
            </a:r>
          </a:p>
        </p:txBody>
      </p:sp>
      <p:sp>
        <p:nvSpPr>
          <p:cNvPr id="3" name="Rectangle 17"/>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N8QAACOSAAAixUAABAAAAAmAAAACAAAAP//////////"/>
              </a:ext>
            </a:extLst>
          </p:cNvSpPr>
          <p:nvPr/>
        </p:nvSpPr>
        <p:spPr>
          <a:xfrm>
            <a:off x="397510" y="2742565"/>
            <a:ext cx="11396980" cy="759460"/>
          </a:xfrm>
          <a:prstGeom prst="rect">
            <a:avLst/>
          </a:prstGeom>
          <a:solidFill>
            <a:srgbClr val="FFFFFF"/>
          </a:solidFill>
          <a:ln>
            <a:noFill/>
          </a:ln>
          <a:effectLst/>
        </p:spPr>
        <p:txBody>
          <a:bodyPr vert="horz" wrap="square" lIns="91440" tIns="45720" rIns="91440" bIns="45720" numCol="1" spcCol="215900" anchor="ctr"/>
          <a:lstStyle/>
          <a:p>
            <a:pPr>
              <a:defRPr lang="en-us" cap="none">
                <a:solidFill>
                  <a:srgbClr val="000000"/>
                </a:solidFill>
              </a:defRPr>
            </a:pPr>
            <a:endParaRPr lang="en-us" sz="2800" cap="none"/>
          </a:p>
        </p:txBody>
      </p:sp>
      <mc:AlternateContent xmlns:mc="http://schemas.openxmlformats.org/markup-compatibility/2006" xmlns:a14="http://schemas.microsoft.com/office/drawing/2010/main">
        <mc:Choice Requires="a14">
          <p:sp>
            <p:nvSpPr>
              <p:cNvPr id="4" name="Rectangle 37"/>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FAIAACOSAAASgwAABAAAAAmAAAACAAAAP//////////"/>
                  </a:ext>
                </a:extLst>
              </p:cNvSpPr>
              <p:nvPr/>
            </p:nvSpPr>
            <p:spPr>
              <a:xfrm>
                <a:off x="397510" y="1351280"/>
                <a:ext cx="11396980" cy="646430"/>
              </a:xfrm>
              <a:prstGeom prst="rect">
                <a:avLst/>
              </a:prstGeom>
              <a:noFill/>
              <a:ln>
                <a:noFill/>
              </a:ln>
              <a:effectLst/>
            </p:spPr>
            <p:txBody>
              <a:bodyPr rtlCol="0" anchor="ctr"/>
              <a:lstStyle/>
              <a:p>
                <a:pPr marL="571500" indent="-571500">
                  <a:buFont typeface="Arial" panose="020B0604020202020204" pitchFamily="34" charset="0"/>
                  <a:buChar char="•"/>
                </a:pPr>
                <a:r>
                  <a:rPr lang="en-US" sz="2800" dirty="0"/>
                  <a:t>Consider a  N-agent game, where the </a:t>
                </a:r>
                <a:r>
                  <a:rPr lang="en-US" sz="2800" dirty="0" err="1"/>
                  <a:t>i-th</a:t>
                </a:r>
                <a:r>
                  <a:rPr lang="en-US" sz="2800" dirty="0"/>
                  <a:t> player has state </a:t>
                </a:r>
                <a14:m>
                  <m:oMath xmlns:m="http://schemas.openxmlformats.org/officeDocument/2006/math">
                    <m:sSubSup>
                      <m:sSubSupPr>
                        <m:ctrlPr>
                          <a:rPr lang="en-US" sz="2800" i="1" smtClean="0">
                            <a:latin typeface="Cambria Math" panose="02040503050406030204" pitchFamily="18" charset="0"/>
                          </a:rPr>
                        </m:ctrlPr>
                      </m:sSubSupPr>
                      <m:e>
                        <m:r>
                          <a:rPr lang="en-US" sz="2800" b="1" i="0" smtClean="0">
                            <a:latin typeface="Cambria Math" panose="02040503050406030204" pitchFamily="18" charset="0"/>
                          </a:rPr>
                          <m:t>𝐱</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𝑖</m:t>
                        </m:r>
                      </m:sup>
                    </m:sSubSup>
                  </m:oMath>
                </a14:m>
                <a:r>
                  <a:rPr lang="en-US" sz="2800" baseline="30000" dirty="0"/>
                  <a:t> </a:t>
                </a:r>
                <a:r>
                  <a:rPr lang="en-US" sz="2800" dirty="0"/>
                  <a:t>.</a:t>
                </a:r>
              </a:p>
            </p:txBody>
          </p:sp>
        </mc:Choice>
        <mc:Fallback xmlns="" xmlns:p14="http://schemas.microsoft.com/office/powerpoint/2010/main" xmlns:p15="http://schemas.microsoft.com/office/powerpoint/2012/main">
          <p:sp>
            <p:nvSpPr>
              <p:cNvPr id="4" name="Rectangle 37"/>
              <p:cNvSpPr>
                <a:spLocks noRot="1" noChangeAspect="1" noMove="1" noResize="1" noEditPoints="1" noAdjustHandles="1" noChangeArrowheads="1" noChangeShapeType="1" noTextEdit="1"/>
                <a:extLst>
                  <a:ext uri="smNativeData">
                    <pr:smNativeData xmlns:pr="smNativeData" xmlns="smNativeData" val="SMDATA_15_q69raBMAAAAlAAAAZAAAAK8AAAAAkAAAAEgAAACQAAAASAAAAAAAAAAAAAAAAAAAAAEAAABQAAAAAAAAAAAA4D8AAAAAAADgPwAAAAAAAOA/AAAAAAAA4D8AAAAAAADgPwAAAAAAAOA/AAAAAAAA4D8AAAAAAADgPwAAAAAAAOA/AAAAAAAA4D8CAAAAjAAAAAEAAAACAAAAW5vVDP///wgAAAAAAAAAAD/xnBhDDB1CsaBnJxS+oIwB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f//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W5vVBf///wEAAAAAAAAAAAAAAAAAAAAAAAAAAAAAAAAAAAAAAAAAAAAAAAB/f38A5+bmA8zMzADAwP8Af39/AAAAAAAAAAAAAAAAAAAAAAAAAAAAIQAAABgAAAAUAAAAcgIAAFAIAACOSAAASgwAABAAAAAmAAAACAAAAP//////////"/>
                  </a:ext>
                </a:extLst>
              </p:cNvSpPr>
              <p:nvPr/>
            </p:nvSpPr>
            <p:spPr>
              <a:xfrm>
                <a:off x="397510" y="1351280"/>
                <a:ext cx="11396980" cy="646430"/>
              </a:xfrm>
              <a:prstGeom prst="rect">
                <a:avLst/>
              </a:prstGeom>
              <a:blipFill>
                <a:blip r:embed="rId5"/>
                <a:srcRect/>
                <a:stretch>
                  <a:fillRect l="-1000" t="0" r="0" b="-17300"/>
                </a:stretch>
              </a:blipFill>
              <a:ln>
                <a:noFill/>
              </a:ln>
              <a:effectLst/>
            </p:spPr>
          </p:sp>
        </mc:Fallback>
      </mc:AlternateContent>
      <p:sp>
        <p:nvSpPr>
          <p:cNvPr id="5" name="Rectangle 3"/>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DcUAACOSAAAWhgAABAAAAAmAAAACAAAAP//////////"/>
              </a:ext>
            </a:extLst>
          </p:cNvSpPr>
          <p:nvPr/>
        </p:nvSpPr>
        <p:spPr>
          <a:xfrm>
            <a:off x="397510" y="3286125"/>
            <a:ext cx="11396980" cy="672465"/>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Each agent aims to minimize its utility function </a:t>
            </a:r>
          </a:p>
        </p:txBody>
      </p:sp>
      <mc:AlternateContent xmlns:mc="http://schemas.openxmlformats.org/markup-compatibility/2006" xmlns:a14="http://schemas.microsoft.com/office/drawing/2010/main">
        <mc:Choice Requires="a14">
          <p:sp>
            <p:nvSpPr>
              <p:cNvPr id="6" name="Rectangle 8"/>
              <p:cNvSpPr>
                <a:extLst>
                  <a:ext uri="smNativeData">
                    <pr:smNativeData xmlns:p14="http://schemas.microsoft.com/office/powerpoint/2010/main" xmlns:p15="http://schemas.microsoft.com/office/powerpoint/2012/main" xmlns:pr="smNativeData" xmlns="smNativeData"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DAMAACOSAAAXREAABAAAAAmAAAACAAAAP//////////"/>
                  </a:ext>
                </a:extLst>
              </p:cNvSpPr>
              <p:nvPr/>
            </p:nvSpPr>
            <p:spPr>
              <a:xfrm>
                <a:off x="397511" y="1981200"/>
                <a:ext cx="6155690" cy="841375"/>
              </a:xfrm>
              <a:prstGeom prst="rect">
                <a:avLst/>
              </a:prstGeom>
              <a:noFill/>
              <a:ln>
                <a:noFill/>
              </a:ln>
              <a:effectLst/>
            </p:spPr>
            <p:txBody>
              <a:bodyPr rtlCol="0" anchor="ctr"/>
              <a:lstStyle/>
              <a:p>
                <a:pPr marL="571500" indent="-571500">
                  <a:buFont typeface="Arial" panose="020B0604020202020204" pitchFamily="34" charset="0"/>
                  <a:buChar char="•"/>
                </a:pPr>
                <a:r>
                  <a:rPr lang="en-US" sz="2800" dirty="0"/>
                  <a:t>The dynamics of agent </a:t>
                </a:r>
                <a14:m>
                  <m:oMath xmlns:m="http://schemas.openxmlformats.org/officeDocument/2006/math">
                    <m:r>
                      <a:rPr lang="en-US" sz="2800" b="0" i="1" smtClean="0">
                        <a:latin typeface="Cambria Math" panose="02040503050406030204" pitchFamily="18" charset="0"/>
                      </a:rPr>
                      <m:t>𝑖</m:t>
                    </m:r>
                  </m:oMath>
                </a14:m>
                <a:r>
                  <a:rPr lang="en-US" sz="2800" dirty="0"/>
                  <a:t> is given </a:t>
                </a:r>
              </a:p>
            </p:txBody>
          </p:sp>
        </mc:Choice>
        <mc:Fallback xmlns="">
          <p:sp>
            <p:nvSpPr>
              <p:cNvPr id="6" name="Rectangle 8"/>
              <p:cNvSpPr>
                <a:spLocks noRot="1" noChangeAspect="1" noMove="1" noResize="1" noEditPoints="1" noAdjustHandles="1" noChangeArrowheads="1" noChangeShapeType="1" noTextEdit="1"/>
                <a:extLst>
                  <a:ext uri="smNativeData">
                    <pr:smNativeData xmlns:p14="http://schemas.microsoft.com/office/powerpoint/2010/main" xmlns:p15="http://schemas.microsoft.com/office/powerpoint/2012/main" xmlns:pr="smNativeData" xmlns="smNativeData" xmlns:a14="http://schemas.microsoft.com/office/drawing/2010/main" val="SMDATA_15_q69raBMAAAAlAAAAZA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Cc////AAAAAAAAAAAAAAAAECcAABAnAAAAAAAAAAAAAAAAAAAAAAAAAAAAAAAAAAAAAAAAAAAAABQAAAAAAAAAwMD/AAAAAABkAAAAMgAAAAAAAABkAAAAAAAAAH9/fwAKAAAAIgAAABgAAAAAAAAAAAAAAAAAAAAAAAAAAAAAAAAAAAAkAAAAJAAAAAAAAAAHAAAAAAAAAAAAAAAAAAAAAAAAAAAAAAAAAAAAAAAAACUAAABYAAAAAAAAAAAAAAAAAAAAAAAAAAAAAAAAAAAAAAAAAAAAAAAAAAAAAAAAAAAAAAA/AAAAAAAAAKCGAQAAAAAAAAAAAAAAAAAMAAAAAQAAAAAAAAAAAAAAAAAAAB8AAABUAAAAAAAABQAAAAEAAAAAAAAAAAAAAAAAAAAAAAAAAAAAAAAAAAAAAAAAAAAAAAB/f38A5+bmA8zMzADAwP8Af39/AAAAAAAAAAAAAAAAAAAAAAAAAAAAIQAAABgAAAAUAAAAcgIAADAMAACOSAAAXREAABAAAAAmAAAACAAAAP//////////"/>
                  </a:ext>
                </a:extLst>
              </p:cNvSpPr>
              <p:nvPr/>
            </p:nvSpPr>
            <p:spPr>
              <a:xfrm>
                <a:off x="397511" y="1981200"/>
                <a:ext cx="6155690" cy="841375"/>
              </a:xfrm>
              <a:prstGeom prst="rect">
                <a:avLst/>
              </a:prstGeom>
              <a:blipFill>
                <a:blip r:embed="rId6"/>
                <a:stretch>
                  <a:fillRect l="-1856"/>
                </a:stretch>
              </a:blipFill>
              <a:ln>
                <a:noFill/>
              </a:ln>
              <a:effectLst/>
            </p:spPr>
            <p:txBody>
              <a:bodyPr/>
              <a:lstStyle/>
              <a:p>
                <a:r>
                  <a:rPr lang="en-US">
                    <a:noFill/>
                  </a:rPr>
                  <a:t> </a:t>
                </a:r>
              </a:p>
            </p:txBody>
          </p:sp>
        </mc:Fallback>
      </mc:AlternateContent>
      <p:pic>
        <p:nvPicPr>
          <p:cNvPr id="8" name="Picture 5" descr="A close-up of a quote&#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B0YAADCEAAAjSsAAGAUAAAQAAAAJgAAAAgAAAD//////////w=="/>
              </a:ext>
            </a:extLst>
          </p:cNvPicPr>
          <p:nvPr/>
        </p:nvPicPr>
        <p:blipFill>
          <a:blip r:embed="rId7"/>
          <a:stretch>
            <a:fillRect/>
          </a:stretch>
        </p:blipFill>
        <p:spPr>
          <a:xfrm>
            <a:off x="3917200" y="2698555"/>
            <a:ext cx="3678425" cy="684530"/>
          </a:xfrm>
          <a:prstGeom prst="rect">
            <a:avLst/>
          </a:prstGeom>
          <a:noFill/>
          <a:ln>
            <a:noFill/>
          </a:ln>
          <a:effectLst/>
        </p:spPr>
      </p:pic>
      <p:sp>
        <p:nvSpPr>
          <p:cNvPr id="10" name="Rectangle 11"/>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9LCEA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5rAGE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CYAAIQZAADDNQAA/SAAABAAAAAmAAAACAAAAP//////////"/>
              </a:ext>
            </a:extLst>
          </p:cNvSpPr>
          <p:nvPr/>
        </p:nvSpPr>
        <p:spPr>
          <a:xfrm>
            <a:off x="6830458" y="4246802"/>
            <a:ext cx="2229376" cy="1239598"/>
          </a:xfrm>
          <a:prstGeom prst="rect">
            <a:avLst/>
          </a:prstGeom>
          <a:solidFill>
            <a:schemeClr val="accent6">
              <a:lumMod val="75000"/>
              <a:alpha val="29000"/>
            </a:scheme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1" name="Rectangle 2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W5vVDP///whHAAAAAAAAAAAAAAAAAAAAAAAAAAAAAAAAAAAAZAAAAAEAAABAAAAAAAAAAAAAAAAAAAAAAAAAAAAAAAAAAAAAAAAAAAAAAAAAAAAAAAAAAAAAAAAAAAAAAAAAAAAAAAAAAAAAAAAAAAAAAAAAAAAAAAAAAAAAAAAAAAAAFAAAADwAAAABAAAAAAAAAERzn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iwwAAKYbAADWFQAAjR4AABAAAAAmAAAACAAAAP//////////"/>
              </a:ext>
            </a:extLst>
          </p:cNvSpPr>
          <p:nvPr/>
        </p:nvSpPr>
        <p:spPr>
          <a:xfrm>
            <a:off x="2209800" y="4515643"/>
            <a:ext cx="1614594" cy="559937"/>
          </a:xfrm>
          <a:prstGeom prst="rect">
            <a:avLst/>
          </a:prstGeom>
          <a:solidFill>
            <a:schemeClr val="accent6">
              <a:lumMod val="75000"/>
              <a:alpha val="29000"/>
            </a:schemeClr>
          </a:solidFill>
          <a:ln w="0" cap="flat" cmpd="sng" algn="ctr">
            <a:solidFill>
              <a:srgbClr val="44739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nvGrpSpPr>
          <p:cNvPr id="12" name="Group 34"/>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I8DAACNHgAA+CYAAF4pAAAQAAAAJgAAAAgAAAD/////AAAAAA=="/>
              </a:ext>
            </a:extLst>
          </p:cNvGrpSpPr>
          <p:nvPr/>
        </p:nvGrpSpPr>
        <p:grpSpPr>
          <a:xfrm>
            <a:off x="1035204" y="5105400"/>
            <a:ext cx="3515206" cy="1524000"/>
            <a:chOff x="1003935" y="4940618"/>
            <a:chExt cx="3515206" cy="1524000"/>
          </a:xfrm>
        </p:grpSpPr>
        <p:sp>
          <p:nvSpPr>
            <p:cNvPr id="14" name="Rectangle 25"/>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nMTn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AA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ERzngB/f38A5+bmA8zMzADAwP8Af39/AAAAAAAAAAAAAAAAAAAAAAAAAAAAIQAAABgAAAAUAAAAjwMAAD0jAAD4JgAAXikAAAAAAAAmAAAACAAAAP//////////"/>
                </a:ext>
              </a:extLst>
            </p:cNvSpPr>
            <p:nvPr/>
          </p:nvSpPr>
          <p:spPr>
            <a:xfrm>
              <a:off x="1003935" y="5575008"/>
              <a:ext cx="3515206" cy="889610"/>
            </a:xfrm>
            <a:prstGeom prst="rect">
              <a:avLst/>
            </a:prstGeom>
            <a:solidFill>
              <a:schemeClr val="accent6">
                <a:lumMod val="75000"/>
                <a:alpha val="29145"/>
              </a:schemeClr>
            </a:solidFill>
            <a:ln w="12700" cap="flat" cmpd="sng" algn="ctr">
              <a:noFill/>
              <a:prstDash val="solid"/>
              <a:headEnd type="none"/>
              <a:tailEnd type="none"/>
            </a:ln>
            <a:effectLst/>
          </p:spPr>
          <p:txBody>
            <a:bodyPr vert="horz" wrap="square" lIns="91440" tIns="45720" rIns="91440" bIns="45720" numCol="1" spcCol="215900" anchor="ctr"/>
            <a:lstStyle/>
            <a:p>
              <a:pPr algn="l">
                <a:defRPr lang="en-us" cap="none">
                  <a:solidFill>
                    <a:srgbClr val="FFFFFF"/>
                  </a:solidFill>
                </a:defRPr>
              </a:pPr>
              <a:r>
                <a:rPr lang="en-us" sz="2000" cap="none" dirty="0">
                  <a:solidFill>
                    <a:schemeClr val="tx1"/>
                  </a:solidFill>
                </a:rPr>
                <a:t>controls are implicitly coupled through the mean-field term. </a:t>
              </a:r>
            </a:p>
          </p:txBody>
        </p:sp>
        <p:cxnSp>
          <p:nvCxnSpPr>
            <p:cNvPr id="13" name="Straight Arrow Connector 27"/>
            <p:cNvCxnSpPr>
              <a:cxnSpLocks/>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Fub1Qx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FZBB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Fub1QV/f38A5+bmA8zMzADAwP8Af39/AAAAAAAAAAAAAAAAAAAAAAAAAAAAIQAAABgAAAAUAAAA6BAAAI0eAADoEAAAtiIAAAAAAAAmAAAACAAAAP//////////"/>
                </a:ext>
              </a:extLst>
            </p:cNvCxnSpPr>
            <p:nvPr/>
          </p:nvCxnSpPr>
          <p:spPr>
            <a:xfrm flipH="1" flipV="1">
              <a:off x="2927273" y="4940618"/>
              <a:ext cx="13258" cy="608673"/>
            </a:xfrm>
            <a:prstGeom prst="straightConnector1">
              <a:avLst/>
            </a:prstGeom>
            <a:noFill/>
            <a:ln w="57150" cap="flat" cmpd="sng" algn="ctr">
              <a:solidFill>
                <a:schemeClr val="accent6">
                  <a:lumMod val="75000"/>
                  <a:alpha val="59228"/>
                </a:schemeClr>
              </a:solidFill>
              <a:prstDash val="solid"/>
              <a:headEnd type="none"/>
              <a:tailEnd type="triangle" w="med" len="med"/>
            </a:ln>
            <a:effectLst/>
          </p:spPr>
        </p:cxnSp>
      </p:grpSp>
      <p:grpSp>
        <p:nvGrpSpPr>
          <p:cNvPr id="15" name="Group 33"/>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GkvAAAmEgAA2EIAAFgZAAAQAAAAJgAAAAgAAAD/////AAAAAA=="/>
              </a:ext>
            </a:extLst>
          </p:cNvGrpSpPr>
          <p:nvPr/>
        </p:nvGrpSpPr>
        <p:grpSpPr>
          <a:xfrm>
            <a:off x="6137275" y="5486400"/>
            <a:ext cx="3159125" cy="1029414"/>
            <a:chOff x="7706995" y="2387521"/>
            <a:chExt cx="3159125" cy="1029414"/>
          </a:xfrm>
        </p:grpSpPr>
        <p:cxnSp>
          <p:nvCxnSpPr>
            <p:cNvPr id="17" name="Straight Arrow Connector 4"/>
            <p:cNvCxnSpPr>
              <a:cxnSpLocks/>
              <a:stCxn id="16" idx="0"/>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PjLrQ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dYWVo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PjLrQB/f38A5+bmA8zMzADAwP8Af39/AAAAAAAAAAAAAAAAAAAAAAAAAAAAIQAAABgAAAAUAAAAUDMAABgVAABQMwAAWBkAAAAAAAAmAAAACAAAAP//////////"/>
                </a:ext>
              </a:extLst>
            </p:cNvCxnSpPr>
            <p:nvPr/>
          </p:nvCxnSpPr>
          <p:spPr>
            <a:xfrm flipH="1" flipV="1">
              <a:off x="9275346" y="2387521"/>
              <a:ext cx="11212" cy="562689"/>
            </a:xfrm>
            <a:prstGeom prst="straightConnector1">
              <a:avLst/>
            </a:prstGeom>
            <a:noFill/>
            <a:ln w="57150" cap="flat" cmpd="sng" algn="ctr">
              <a:solidFill>
                <a:srgbClr val="F8CBAD"/>
              </a:solidFill>
              <a:prstDash val="solid"/>
              <a:headEnd type="none"/>
              <a:tailEnd type="triangle" w="med" len="med"/>
            </a:ln>
            <a:effectLst/>
          </p:spPr>
        </p:cxnSp>
        <p:sp>
          <p:nvSpPr>
            <p:cNvPr id="16" name="Rectangle 20"/>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9LCEAP///wg6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F8AYA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9LCEAP///wEAAAAAAAAAAAAAAAAAAAAAAAAAAAAAAAAAAAAAAAAAAERzngB/f38A5+bmA8zMzADAwP8Af39/AAAAAAAAAAAAAAAAAAAAAAAAAAAAIQAAABgAAAAUAAAAaS8AACYSAADYQgAABRUAAAAAAAAmAAAACAAAAP//////////"/>
                </a:ext>
              </a:extLst>
            </p:cNvSpPr>
            <p:nvPr/>
          </p:nvSpPr>
          <p:spPr>
            <a:xfrm>
              <a:off x="7706995" y="2950210"/>
              <a:ext cx="3159125" cy="466725"/>
            </a:xfrm>
            <a:prstGeom prst="rect">
              <a:avLst/>
            </a:prstGeom>
            <a:solidFill>
              <a:schemeClr val="accent6">
                <a:lumMod val="75000"/>
                <a:alpha val="28822"/>
              </a:scheme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the mean-field term</a:t>
              </a:r>
            </a:p>
          </p:txBody>
        </p:sp>
      </p:grpSp>
      <p:sp>
        <p:nvSpPr>
          <p:cNvPr id="18" name="Rectangle 1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qdCOAP///whHAAAAAAAAAAAAAAAAAAAAAAAAAAAAAAAAAAAAZAAAAAEAAABAAAAAAAAAAAAAAAAAAAAAAAAAAAAAAAAAAAAAAAAAAAAAAAAAAAAAAAAAAAAAAAAAAAAAAAAAAAAAAAAAAAAAAAAAAAAAAAAAAAAAAAAAAAAAAAAAAAAAFAAAADwAAAABAAAAAAAAAKnQjgAA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gAAGM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KnQjgB/f38A5+bmA8zMzADAwP8Af39/AAAAAAAAAAAAAAAAAAAAAAAAAAAAIQAAABgAAAAUAAAAvDwAABEbAACcQwAAIh8AABAAAAAmAAAACAAAAP//////////"/>
              </a:ext>
            </a:extLst>
          </p:cNvSpPr>
          <p:nvPr/>
        </p:nvSpPr>
        <p:spPr>
          <a:xfrm>
            <a:off x="10091421" y="4515643"/>
            <a:ext cx="1117600" cy="661035"/>
          </a:xfrm>
          <a:prstGeom prst="rect">
            <a:avLst/>
          </a:prstGeom>
          <a:solidFill>
            <a:schemeClr val="accent6">
              <a:lumMod val="75000"/>
              <a:alpha val="29000"/>
            </a:schemeClr>
          </a:solidFill>
          <a:ln w="0" cap="flat" cmpd="sng" algn="ctr">
            <a:solidFill>
              <a:srgbClr val="A9D08E"/>
            </a:solid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grpSp>
        <p:nvGrpSpPr>
          <p:cNvPr id="19" name="Group 13"/>
          <p:cNvGrpSpPr>
            <a:extLst>
              <a:ext uri="smNativeData">
                <pr:smNativeData xmlns:mc="http://schemas.openxmlformats.org/markup-compatibility/2006" xmlns:p14="http://schemas.microsoft.com/office/powerpoint/2010/main" xmlns:p15="http://schemas.microsoft.com/office/powerpoint/2012/main" xmlns:pr="smNativeData" xmlns="smNativeData" val="SMDATA_6_q69raBMAAAAlAAAAAQAAAA8BAAAAkAAAAEgAAACQAAAASAAAAAAAAAAAAAAAAAAAABcAAAAUAAAAAAAAAAAAAAD/fwAA/38AAAAAAAAJAAAABAAAACkAAAAfAAAAVAAAAAAAAAAAAAAAAAAAAAAAAAAAAAAAAAAAAAAAAAAAAAAAAAAAAAAAAAAAAAAAAAAAAAAAAAAAAAAAAAAAAAAAAAAAAAAAAAAAAAAAAAAAAAAAAAAAACEAAAAYAAAAFAAAAHw4AACTHwAAeEYAAFUmAAAQAAAAJgAAAAgAAAD/////AAAAAA=="/>
              </a:ext>
            </a:extLst>
          </p:cNvGrpSpPr>
          <p:nvPr/>
        </p:nvGrpSpPr>
        <p:grpSpPr>
          <a:xfrm>
            <a:off x="9539606" y="5263058"/>
            <a:ext cx="2273300" cy="1103438"/>
            <a:chOff x="9539606" y="5147329"/>
            <a:chExt cx="2273300" cy="1103438"/>
          </a:xfrm>
        </p:grpSpPr>
        <p:cxnSp>
          <p:nvCxnSpPr>
            <p:cNvPr id="21" name="Straight Arrow Connector 14"/>
            <p:cNvCxnSpPr>
              <a:cxnSpLocks/>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DQAAAA0AAAAAkAAAAEgAAACQAAAASAAAAAAAAAAAAAAAAgAAAAEAAABQAAAAAAAAAAAA8L8AAAAAAAAAAAAAAAAAAPA/AAAAAAAA4D8AAAAAAADgPwAAAAAAAOA/AAAAAAAA4D8AAAAAAADgPwAAAAAAAOA/AAAAAAAA4D8CAAAAjAAAAAAAAAAAAAAA////AP///wgAAAAAAAAAAAAAAAAAAAAAAAAAAAAAAAAAAAAAeAAAAAEAAABAAAAAAAAAAAAAAABaAAAAAAAAAAAAAAAAAAAAAAAAAAAAAAAAAAAAAAAAAAAAAAAAAAAAAAAAAAAAAAAAAAAAAAAAAAAAAAAAAAAAAAAAAAAAAAAAAAAAFAAAADwAAAABAAAAAAAAAKnQjgBaAAAAAQAAABQAAAAUAAAAFAAAAAEAAAAAAAAAZAAAAGQAAAAC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AAgAE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KnQjgB/f38A5+bmA8zMzADAwP8Af39/AAAAAAAAAAAAAAAAAAAAAAAAAAAAIQAAABgAAAAUAAAAKUAAAJMfAAApQAAAySIAAAAAAAAmAAAACAAAAP//////////"/>
                </a:ext>
              </a:extLst>
            </p:cNvCxnSpPr>
            <p:nvPr/>
          </p:nvCxnSpPr>
          <p:spPr>
            <a:xfrm flipH="1" flipV="1">
              <a:off x="10676256" y="5147329"/>
              <a:ext cx="1905" cy="583842"/>
            </a:xfrm>
            <a:prstGeom prst="straightConnector1">
              <a:avLst/>
            </a:prstGeom>
            <a:noFill/>
            <a:ln w="57150" cap="flat" cmpd="sng" algn="ctr">
              <a:solidFill>
                <a:schemeClr val="accent6">
                  <a:lumMod val="75000"/>
                  <a:alpha val="50012"/>
                </a:schemeClr>
              </a:solidFill>
              <a:prstDash val="solid"/>
              <a:headEnd type="none"/>
              <a:tailEnd type="triangle" w="med" len="med"/>
            </a:ln>
            <a:effectLst/>
          </p:spPr>
        </p:cxnSp>
        <p:sp>
          <p:nvSpPr>
            <p:cNvPr id="20" name="Rectangle 16"/>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qdCOAP///wg6AAAAAAAAAAAAAAAAAAAAAAAAAAAAAAAAAAAAZAAAAAEAAABAAAAAAAAAAAAAAAAAAAAAAAAAAAAAAAAAAAAAAAAAAAAAAAAAAAAAAAAAAAAAAAAAAAAAAAAAAAAAAAAAAAAAAAAAAAAAAAAAAAAAAAAAAAAAAAAAAAAAFAAAADwAAAABAAAAAAAAAKnQj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DptAG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qdCOAP///wEAAAAAAAAAAAAAAAAAAAAAAAAAAAAAAAAAAAAAAAAAAKnQjgB/f38A5+bmA8zMzADAwP8Af39/AAAAAAAAAAAAAAAAAAAAAAAAAAAAIQAAABgAAAAUAAAAfDgAAHYjAAB4RgAAVSYAAAAAAAAmAAAACAAAAP//////////"/>
                </a:ext>
              </a:extLst>
            </p:cNvSpPr>
            <p:nvPr/>
          </p:nvSpPr>
          <p:spPr>
            <a:xfrm>
              <a:off x="9539606" y="5784042"/>
              <a:ext cx="2273300" cy="466725"/>
            </a:xfrm>
            <a:prstGeom prst="rect">
              <a:avLst/>
            </a:prstGeom>
            <a:solidFill>
              <a:schemeClr val="accent6">
                <a:lumMod val="75000"/>
                <a:alpha val="29000"/>
              </a:scheme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400" cap="none" dirty="0">
                  <a:solidFill>
                    <a:schemeClr val="tx1"/>
                  </a:solidFill>
                </a:rPr>
                <a:t>terminal cost</a:t>
              </a:r>
            </a:p>
          </p:txBody>
        </p:sp>
      </p:grpSp>
      <p:cxnSp>
        <p:nvCxnSpPr>
          <p:cNvPr id="23" name="Straight Connector 22">
            <a:extLst>
              <a:ext uri="{FF2B5EF4-FFF2-40B4-BE49-F238E27FC236}">
                <a16:creationId xmlns:a16="http://schemas.microsoft.com/office/drawing/2014/main" id="{D0A317DB-8C45-0698-EB58-BDC5D490C58D}"/>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advAuto="0"/>
      <p:bldP spid="15" grpId="0" animBg="1" advAuto="0"/>
      <p:bldP spid="18" grpId="0" animBg="1"/>
      <p:bldP spid="19" grpId="0" animBg="1" advAuto="0"/>
    </p:bldLst>
    <p:extLst>
      <p:ext uri="smNativeData">
        <pr:smNativeData xmlns:mc="http://schemas.openxmlformats.org/markup-compatibility/2006" xmlns:p14="http://schemas.microsoft.com/office/powerpoint/2010/main" xmlns:p15="http://schemas.microsoft.com/office/powerpoint/2012/main" xmlns:pr="smNativeData" xmlns="smNativeData" val="q69raAYAAAAFAAAA/f///wEAAAABAAAAAAAAAAAAAAAAAAAAAAAAAAkAAAD9////AQAAAAEAAAAAAAAAAAAAAAAAAAAAAAAADQAAAP3///8BAAAAAQAAAAAAAAAAAAAAAAAAAAAAAAARAAAA/f///wEAAAABAAAAAAAAAAAAAAAAAAAAAAAAABUAAAD9////AQAAAAEAAAAAAAAAAAAAAAAAAAAAAAAAGQAAAP3///8BAAAAAQAAAAAAAAAAAAAAAAAAAAAAAAA="/>
      </p:ext>
    </p:ext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1143001" y="-304800"/>
            <a:ext cx="9905998" cy="1478570"/>
          </a:xfrm>
        </p:spPr>
        <p:txBody>
          <a:bodyPr vert="horz" lIns="91440" tIns="45720" rIns="91440" bIns="45720" rtlCol="0" anchor="ctr">
            <a:normAutofit/>
          </a:bodyPr>
          <a:lstStyle/>
          <a:p>
            <a:pPr algn="ctr"/>
            <a:r>
              <a:rPr lang="en-US" sz="5400" b="1" i="0" dirty="0">
                <a:effectLst/>
                <a:latin typeface="+mj-lt"/>
              </a:rPr>
              <a:t>Bounded Confidence Model </a:t>
            </a:r>
            <a:endParaRPr lang="en-US" sz="5400" b="1" dirty="0">
              <a:latin typeface="+mj-lt"/>
            </a:endParaRPr>
          </a:p>
        </p:txBody>
      </p:sp>
      <p:sp>
        <p:nvSpPr>
          <p:cNvPr id="3" name="Rectangle 2">
            <a:extLst>
              <a:ext uri="{FF2B5EF4-FFF2-40B4-BE49-F238E27FC236}">
                <a16:creationId xmlns:a16="http://schemas.microsoft.com/office/drawing/2014/main" id="{E26B93E9-4BC9-2B01-2963-E6774D7662C5}"/>
              </a:ext>
            </a:extLst>
          </p:cNvPr>
          <p:cNvSpPr/>
          <p:nvPr/>
        </p:nvSpPr>
        <p:spPr>
          <a:xfrm>
            <a:off x="398042" y="1643522"/>
            <a:ext cx="11475619" cy="3968759"/>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FBAE232-D4CD-2E37-0543-6BCFCC82EEA0}"/>
              </a:ext>
            </a:extLst>
          </p:cNvPr>
          <p:cNvSpPr txBox="1"/>
          <p:nvPr/>
        </p:nvSpPr>
        <p:spPr>
          <a:xfrm>
            <a:off x="7097157" y="3115214"/>
            <a:ext cx="184731" cy="369332"/>
          </a:xfrm>
          <a:prstGeom prst="rect">
            <a:avLst/>
          </a:prstGeom>
          <a:noFill/>
        </p:spPr>
        <p:txBody>
          <a:bodyPr wrap="square" rtlCol="0">
            <a:spAutoFit/>
          </a:bodyPr>
          <a:lstStyle/>
          <a:p>
            <a:endParaRPr lang="en-US" dirty="0"/>
          </a:p>
        </p:txBody>
      </p:sp>
      <p:sp>
        <p:nvSpPr>
          <p:cNvPr id="8" name="Rectangle 7">
            <a:extLst>
              <a:ext uri="{FF2B5EF4-FFF2-40B4-BE49-F238E27FC236}">
                <a16:creationId xmlns:a16="http://schemas.microsoft.com/office/drawing/2014/main" id="{652B7FA2-4DB9-4613-F3CF-ECC09A8038F8}"/>
              </a:ext>
            </a:extLst>
          </p:cNvPr>
          <p:cNvSpPr/>
          <p:nvPr/>
        </p:nvSpPr>
        <p:spPr>
          <a:xfrm>
            <a:off x="397432" y="4465820"/>
            <a:ext cx="11475619" cy="192553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buFont typeface="Arial" panose="020B0604020202020204" pitchFamily="34" charset="0"/>
              <a:buChar char="•"/>
            </a:pPr>
            <a:endParaRPr lang="en-US" sz="2800" dirty="0">
              <a:solidFill>
                <a:schemeClr val="bg1"/>
              </a:solidFill>
            </a:endParaRPr>
          </a:p>
        </p:txBody>
      </p:sp>
      <p:sp>
        <p:nvSpPr>
          <p:cNvPr id="13" name="Rectangle 12">
            <a:extLst>
              <a:ext uri="{FF2B5EF4-FFF2-40B4-BE49-F238E27FC236}">
                <a16:creationId xmlns:a16="http://schemas.microsoft.com/office/drawing/2014/main" id="{64B6FCEE-D66D-5897-4A10-27F75E4315E7}"/>
              </a:ext>
            </a:extLst>
          </p:cNvPr>
          <p:cNvSpPr/>
          <p:nvPr/>
        </p:nvSpPr>
        <p:spPr>
          <a:xfrm>
            <a:off x="397432" y="4073782"/>
            <a:ext cx="11484583" cy="1416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b="0" i="0" dirty="0">
                <a:solidFill>
                  <a:schemeClr val="tx1"/>
                </a:solidFill>
                <a:effectLst/>
              </a:rPr>
              <a:t>Bounded confidence may create echo chambers, where individuals only interact with others who share similar opinions, leading to group </a:t>
            </a:r>
            <a:r>
              <a:rPr lang="en-US" sz="2800" b="0" i="0" dirty="0">
                <a:solidFill>
                  <a:srgbClr val="C00000"/>
                </a:solidFill>
                <a:effectLst/>
              </a:rPr>
              <a:t>polarization or fragmentation.</a:t>
            </a:r>
            <a:endParaRPr lang="en-US" sz="2800" dirty="0">
              <a:solidFill>
                <a:srgbClr val="C00000"/>
              </a:solidFill>
            </a:endParaRPr>
          </a:p>
        </p:txBody>
      </p:sp>
      <p:cxnSp>
        <p:nvCxnSpPr>
          <p:cNvPr id="9" name="Straight Connector 8">
            <a:extLst>
              <a:ext uri="{FF2B5EF4-FFF2-40B4-BE49-F238E27FC236}">
                <a16:creationId xmlns:a16="http://schemas.microsoft.com/office/drawing/2014/main" id="{517A7878-87E2-5EBE-2BF7-BA9060CFC08C}"/>
              </a:ext>
            </a:extLst>
          </p:cNvPr>
          <p:cNvCxnSpPr/>
          <p:nvPr/>
        </p:nvCxnSpPr>
        <p:spPr>
          <a:xfrm>
            <a:off x="1143001" y="2830196"/>
            <a:ext cx="96011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AE37F5-3A17-B346-C7E7-6F043999A7DA}"/>
              </a:ext>
            </a:extLst>
          </p:cNvPr>
          <p:cNvCxnSpPr>
            <a:cxnSpLocks/>
          </p:cNvCxnSpPr>
          <p:nvPr/>
        </p:nvCxnSpPr>
        <p:spPr>
          <a:xfrm>
            <a:off x="30480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3C79CA-FD56-FCDA-1BBE-4DF62561D2ED}"/>
              </a:ext>
            </a:extLst>
          </p:cNvPr>
          <p:cNvCxnSpPr>
            <a:cxnSpLocks/>
          </p:cNvCxnSpPr>
          <p:nvPr/>
        </p:nvCxnSpPr>
        <p:spPr>
          <a:xfrm>
            <a:off x="36576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81153D-F56D-5C41-2168-FDF10ECDEF32}"/>
              </a:ext>
            </a:extLst>
          </p:cNvPr>
          <p:cNvCxnSpPr>
            <a:cxnSpLocks/>
          </p:cNvCxnSpPr>
          <p:nvPr/>
        </p:nvCxnSpPr>
        <p:spPr>
          <a:xfrm>
            <a:off x="5257800" y="2677796"/>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B5CFD9-9BBE-CDA1-EE97-C475BA8E31EF}"/>
              </a:ext>
            </a:extLst>
          </p:cNvPr>
          <p:cNvCxnSpPr>
            <a:cxnSpLocks/>
          </p:cNvCxnSpPr>
          <p:nvPr/>
        </p:nvCxnSpPr>
        <p:spPr>
          <a:xfrm>
            <a:off x="6096000" y="2677796"/>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9BBE8E-4DBA-4D8E-CECF-B002FE92395C}"/>
              </a:ext>
            </a:extLst>
          </p:cNvPr>
          <p:cNvCxnSpPr>
            <a:cxnSpLocks/>
          </p:cNvCxnSpPr>
          <p:nvPr/>
        </p:nvCxnSpPr>
        <p:spPr>
          <a:xfrm>
            <a:off x="5715000" y="2677796"/>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D2ED38-B164-CC12-DADA-47F136B52895}"/>
              </a:ext>
            </a:extLst>
          </p:cNvPr>
          <p:cNvCxnSpPr>
            <a:cxnSpLocks/>
          </p:cNvCxnSpPr>
          <p:nvPr/>
        </p:nvCxnSpPr>
        <p:spPr>
          <a:xfrm>
            <a:off x="6275691" y="2677796"/>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FB5AA0D-9230-0030-42FF-7A865AE555A6}"/>
              </a:ext>
            </a:extLst>
          </p:cNvPr>
          <p:cNvCxnSpPr>
            <a:cxnSpLocks/>
          </p:cNvCxnSpPr>
          <p:nvPr/>
        </p:nvCxnSpPr>
        <p:spPr>
          <a:xfrm>
            <a:off x="76962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66C77E-7F60-E246-18B2-01795C89A031}"/>
              </a:ext>
            </a:extLst>
          </p:cNvPr>
          <p:cNvCxnSpPr>
            <a:cxnSpLocks/>
          </p:cNvCxnSpPr>
          <p:nvPr/>
        </p:nvCxnSpPr>
        <p:spPr>
          <a:xfrm>
            <a:off x="87630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B4C0ABF-3004-C852-55D4-F50422F480F1}"/>
              </a:ext>
            </a:extLst>
          </p:cNvPr>
          <p:cNvCxnSpPr>
            <a:cxnSpLocks/>
          </p:cNvCxnSpPr>
          <p:nvPr/>
        </p:nvCxnSpPr>
        <p:spPr>
          <a:xfrm>
            <a:off x="95250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DAEBE18-BAAD-4EBB-F7AD-50900D65B94E}"/>
              </a:ext>
            </a:extLst>
          </p:cNvPr>
          <p:cNvCxnSpPr>
            <a:cxnSpLocks/>
          </p:cNvCxnSpPr>
          <p:nvPr/>
        </p:nvCxnSpPr>
        <p:spPr>
          <a:xfrm>
            <a:off x="67818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BE7E232-FD95-A53F-5109-3CCF3FF48E35}"/>
              </a:ext>
            </a:extLst>
          </p:cNvPr>
          <p:cNvCxnSpPr>
            <a:cxnSpLocks/>
          </p:cNvCxnSpPr>
          <p:nvPr/>
        </p:nvCxnSpPr>
        <p:spPr>
          <a:xfrm>
            <a:off x="4267200" y="2677796"/>
            <a:ext cx="0" cy="381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6A0284-2F8B-0124-5867-6EB5C60CD962}"/>
              </a:ext>
            </a:extLst>
          </p:cNvPr>
          <p:cNvCxnSpPr>
            <a:cxnSpLocks/>
          </p:cNvCxnSpPr>
          <p:nvPr/>
        </p:nvCxnSpPr>
        <p:spPr>
          <a:xfrm>
            <a:off x="4800600" y="1934692"/>
            <a:ext cx="0" cy="108600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9890E7-ADD9-5E9A-69A5-8A3EE84E203F}"/>
              </a:ext>
            </a:extLst>
          </p:cNvPr>
          <p:cNvCxnSpPr>
            <a:cxnSpLocks/>
          </p:cNvCxnSpPr>
          <p:nvPr/>
        </p:nvCxnSpPr>
        <p:spPr>
          <a:xfrm>
            <a:off x="6629400" y="1934692"/>
            <a:ext cx="0" cy="108600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FB61F23-5E3F-BC12-0462-B0E1C174C1D1}"/>
              </a:ext>
            </a:extLst>
          </p:cNvPr>
          <p:cNvCxnSpPr>
            <a:cxnSpLocks/>
          </p:cNvCxnSpPr>
          <p:nvPr/>
        </p:nvCxnSpPr>
        <p:spPr>
          <a:xfrm flipH="1">
            <a:off x="4800600" y="2830196"/>
            <a:ext cx="18288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35" name="Graphic 34" descr="User with solid fill">
            <a:extLst>
              <a:ext uri="{FF2B5EF4-FFF2-40B4-BE49-F238E27FC236}">
                <a16:creationId xmlns:a16="http://schemas.microsoft.com/office/drawing/2014/main" id="{9A2523EE-0B3A-6FAB-5A43-BC349FB61B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01555" y="3097205"/>
            <a:ext cx="265845" cy="407995"/>
          </a:xfrm>
          <a:prstGeom prst="rect">
            <a:avLst/>
          </a:prstGeom>
        </p:spPr>
      </p:pic>
      <p:cxnSp>
        <p:nvCxnSpPr>
          <p:cNvPr id="40" name="Straight Connector 39">
            <a:extLst>
              <a:ext uri="{FF2B5EF4-FFF2-40B4-BE49-F238E27FC236}">
                <a16:creationId xmlns:a16="http://schemas.microsoft.com/office/drawing/2014/main" id="{09468190-E4DF-244F-41A2-7D1E00964E83}"/>
              </a:ext>
            </a:extLst>
          </p:cNvPr>
          <p:cNvCxnSpPr>
            <a:cxnSpLocks/>
          </p:cNvCxnSpPr>
          <p:nvPr/>
        </p:nvCxnSpPr>
        <p:spPr>
          <a:xfrm flipH="1">
            <a:off x="4876800" y="2068196"/>
            <a:ext cx="1676400" cy="0"/>
          </a:xfrm>
          <a:prstGeom prst="line">
            <a:avLst/>
          </a:prstGeom>
          <a:ln w="158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7231184-B262-10BA-1F6C-4FCD04F1E6C1}"/>
              </a:ext>
            </a:extLst>
          </p:cNvPr>
          <p:cNvSpPr txBox="1"/>
          <p:nvPr/>
        </p:nvSpPr>
        <p:spPr>
          <a:xfrm>
            <a:off x="3983179" y="1481944"/>
            <a:ext cx="6227955" cy="379928"/>
          </a:xfrm>
          <a:prstGeom prst="rect">
            <a:avLst/>
          </a:prstGeom>
          <a:noFill/>
        </p:spPr>
        <p:txBody>
          <a:bodyPr wrap="square">
            <a:spAutoFit/>
          </a:bodyPr>
          <a:lstStyle/>
          <a:p>
            <a:r>
              <a:rPr lang="en-US" sz="1800" b="0" i="0" dirty="0">
                <a:solidFill>
                  <a:schemeClr val="tx1"/>
                </a:solidFill>
                <a:effectLst/>
              </a:rPr>
              <a:t>Bounded Confidence Neighborhood   </a:t>
            </a:r>
            <a:endParaRPr lang="en-US" dirty="0">
              <a:solidFill>
                <a:schemeClr val="tx1"/>
              </a:solidFill>
            </a:endParaRPr>
          </a:p>
        </p:txBody>
      </p:sp>
      <p:sp>
        <p:nvSpPr>
          <p:cNvPr id="48" name="TextBox 47">
            <a:extLst>
              <a:ext uri="{FF2B5EF4-FFF2-40B4-BE49-F238E27FC236}">
                <a16:creationId xmlns:a16="http://schemas.microsoft.com/office/drawing/2014/main" id="{989FE4A2-F772-8C45-C5E6-DFAAA070E6EA}"/>
              </a:ext>
            </a:extLst>
          </p:cNvPr>
          <p:cNvSpPr txBox="1"/>
          <p:nvPr/>
        </p:nvSpPr>
        <p:spPr>
          <a:xfrm>
            <a:off x="96829" y="6322197"/>
            <a:ext cx="13470968" cy="738664"/>
          </a:xfrm>
          <a:prstGeom prst="rect">
            <a:avLst/>
          </a:prstGeom>
          <a:noFill/>
        </p:spPr>
        <p:txBody>
          <a:bodyPr wrap="square">
            <a:spAutoFit/>
          </a:bodyPr>
          <a:lstStyle/>
          <a:p>
            <a:r>
              <a:rPr lang="en-US" sz="1400" dirty="0">
                <a:latin typeface="+mn-lt"/>
              </a:rPr>
              <a:t>3</a:t>
            </a:r>
            <a:r>
              <a:rPr lang="en-US" sz="1400" b="0" i="0" dirty="0">
                <a:effectLst/>
                <a:latin typeface="+mn-lt"/>
              </a:rPr>
              <a:t>. M. Moussa ̈</a:t>
            </a:r>
            <a:r>
              <a:rPr lang="en-US" sz="1400" b="0" i="0" dirty="0" err="1">
                <a:effectLst/>
                <a:latin typeface="+mn-lt"/>
              </a:rPr>
              <a:t>ıd</a:t>
            </a:r>
            <a:r>
              <a:rPr lang="en-US" sz="1400" b="0" i="0" dirty="0">
                <a:effectLst/>
                <a:latin typeface="+mn-lt"/>
              </a:rPr>
              <a:t>, J. E. K ̈</a:t>
            </a:r>
            <a:r>
              <a:rPr lang="en-US" sz="1400" b="0" i="0" dirty="0" err="1">
                <a:effectLst/>
                <a:latin typeface="+mn-lt"/>
              </a:rPr>
              <a:t>ammer</a:t>
            </a:r>
            <a:r>
              <a:rPr lang="en-US" sz="1400" b="0" i="0" dirty="0">
                <a:effectLst/>
                <a:latin typeface="+mn-lt"/>
              </a:rPr>
              <a:t>, P. P. </a:t>
            </a:r>
            <a:r>
              <a:rPr lang="en-US" sz="1400" b="0" i="0" dirty="0" err="1">
                <a:effectLst/>
                <a:latin typeface="+mn-lt"/>
              </a:rPr>
              <a:t>Analytis</a:t>
            </a:r>
            <a:r>
              <a:rPr lang="en-US" sz="1400" b="0" i="0" dirty="0">
                <a:effectLst/>
                <a:latin typeface="+mn-lt"/>
              </a:rPr>
              <a:t>, and H. </a:t>
            </a:r>
            <a:r>
              <a:rPr lang="en-US" sz="1400" b="0" i="0" dirty="0" err="1">
                <a:effectLst/>
                <a:latin typeface="+mn-lt"/>
              </a:rPr>
              <a:t>Neth</a:t>
            </a:r>
            <a:r>
              <a:rPr lang="en-US" sz="1400" b="0" i="0" dirty="0">
                <a:effectLst/>
                <a:latin typeface="+mn-lt"/>
              </a:rPr>
              <a:t>, “Social influence and the collective dynamics of opinion formation,” PLOS ONE, vol. 8, pp. 1–8, </a:t>
            </a:r>
          </a:p>
          <a:p>
            <a:r>
              <a:rPr lang="en-US" sz="1400" b="0" i="0" dirty="0">
                <a:effectLst/>
                <a:latin typeface="+mn-lt"/>
              </a:rPr>
              <a:t>11 2013.</a:t>
            </a:r>
            <a:br>
              <a:rPr lang="en-US" sz="1400" dirty="0">
                <a:latin typeface="+mn-lt"/>
              </a:rPr>
            </a:br>
            <a:endParaRPr lang="en-US" sz="1400" dirty="0">
              <a:latin typeface="+mn-lt"/>
            </a:endParaRPr>
          </a:p>
        </p:txBody>
      </p:sp>
      <p:sp>
        <p:nvSpPr>
          <p:cNvPr id="50" name="TextBox 49">
            <a:extLst>
              <a:ext uri="{FF2B5EF4-FFF2-40B4-BE49-F238E27FC236}">
                <a16:creationId xmlns:a16="http://schemas.microsoft.com/office/drawing/2014/main" id="{B282B4A8-204B-AB4C-F6E6-BB619E6B06CA}"/>
              </a:ext>
            </a:extLst>
          </p:cNvPr>
          <p:cNvSpPr txBox="1"/>
          <p:nvPr/>
        </p:nvSpPr>
        <p:spPr>
          <a:xfrm>
            <a:off x="96829" y="5742525"/>
            <a:ext cx="12357723" cy="307777"/>
          </a:xfrm>
          <a:prstGeom prst="rect">
            <a:avLst/>
          </a:prstGeom>
          <a:noFill/>
        </p:spPr>
        <p:txBody>
          <a:bodyPr wrap="square">
            <a:spAutoFit/>
          </a:bodyPr>
          <a:lstStyle/>
          <a:p>
            <a:r>
              <a:rPr lang="en-US" sz="1400" b="0" i="0" dirty="0">
                <a:effectLst/>
                <a:latin typeface="+mn-lt"/>
              </a:rPr>
              <a:t>1. G. </a:t>
            </a:r>
            <a:r>
              <a:rPr lang="en-US" sz="1400" b="0" i="0" dirty="0" err="1">
                <a:effectLst/>
                <a:latin typeface="+mn-lt"/>
              </a:rPr>
              <a:t>Deffuant</a:t>
            </a:r>
            <a:r>
              <a:rPr lang="en-US" sz="1400" b="0" i="0" dirty="0">
                <a:effectLst/>
                <a:latin typeface="+mn-lt"/>
              </a:rPr>
              <a:t>, D. </a:t>
            </a:r>
            <a:r>
              <a:rPr lang="en-US" sz="1400" b="0" i="0" dirty="0" err="1">
                <a:effectLst/>
                <a:latin typeface="+mn-lt"/>
              </a:rPr>
              <a:t>Neau</a:t>
            </a:r>
            <a:r>
              <a:rPr lang="en-US" sz="1400" b="0" i="0" dirty="0">
                <a:effectLst/>
                <a:latin typeface="+mn-lt"/>
              </a:rPr>
              <a:t>, F. </a:t>
            </a:r>
            <a:r>
              <a:rPr lang="en-US" sz="1400" b="0" i="0" dirty="0" err="1">
                <a:effectLst/>
                <a:latin typeface="+mn-lt"/>
              </a:rPr>
              <a:t>Amblard</a:t>
            </a:r>
            <a:r>
              <a:rPr lang="en-US" sz="1400" b="0" i="0" dirty="0">
                <a:effectLst/>
                <a:latin typeface="+mn-lt"/>
              </a:rPr>
              <a:t>, and G. </a:t>
            </a:r>
            <a:r>
              <a:rPr lang="en-US" sz="1400" b="0" i="0" dirty="0" err="1">
                <a:effectLst/>
                <a:latin typeface="+mn-lt"/>
              </a:rPr>
              <a:t>Weisbuch</a:t>
            </a:r>
            <a:r>
              <a:rPr lang="en-US" sz="1400" b="0" i="0" dirty="0">
                <a:effectLst/>
                <a:latin typeface="+mn-lt"/>
              </a:rPr>
              <a:t>, “Mixing beliefs among interacting agents,” Advances in Complex Systems, vol. 3, no. 01 n04, pp. 87–98, 2000.</a:t>
            </a:r>
            <a:endParaRPr lang="en-US" sz="1400" dirty="0">
              <a:latin typeface="+mn-lt"/>
            </a:endParaRPr>
          </a:p>
        </p:txBody>
      </p:sp>
      <p:sp>
        <p:nvSpPr>
          <p:cNvPr id="52" name="TextBox 51">
            <a:extLst>
              <a:ext uri="{FF2B5EF4-FFF2-40B4-BE49-F238E27FC236}">
                <a16:creationId xmlns:a16="http://schemas.microsoft.com/office/drawing/2014/main" id="{46AAC8C1-9264-4138-C44C-E325EA7E8C98}"/>
              </a:ext>
            </a:extLst>
          </p:cNvPr>
          <p:cNvSpPr txBox="1"/>
          <p:nvPr/>
        </p:nvSpPr>
        <p:spPr>
          <a:xfrm>
            <a:off x="96829" y="6042704"/>
            <a:ext cx="10519332" cy="307777"/>
          </a:xfrm>
          <a:prstGeom prst="rect">
            <a:avLst/>
          </a:prstGeom>
          <a:noFill/>
        </p:spPr>
        <p:txBody>
          <a:bodyPr wrap="square">
            <a:spAutoFit/>
          </a:bodyPr>
          <a:lstStyle/>
          <a:p>
            <a:r>
              <a:rPr lang="en-US" sz="1400" b="0" i="0" dirty="0">
                <a:effectLst/>
                <a:latin typeface="+mn-lt"/>
              </a:rPr>
              <a:t>2. H. Rainer and U. Krause, “Opinion dynamics and bounded confidence: models, analysis and simulation,” 2002</a:t>
            </a:r>
            <a:endParaRPr lang="en-US" sz="1400" dirty="0">
              <a:latin typeface="+mn-lt"/>
            </a:endParaRPr>
          </a:p>
        </p:txBody>
      </p:sp>
      <p:pic>
        <p:nvPicPr>
          <p:cNvPr id="53" name="Graphic 52" descr="User with solid fill">
            <a:extLst>
              <a:ext uri="{FF2B5EF4-FFF2-40B4-BE49-F238E27FC236}">
                <a16:creationId xmlns:a16="http://schemas.microsoft.com/office/drawing/2014/main" id="{D9454BB8-23ED-3537-BBC6-301CC45D16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4677" y="3167172"/>
            <a:ext cx="265845" cy="407995"/>
          </a:xfrm>
          <a:prstGeom prst="rect">
            <a:avLst/>
          </a:prstGeom>
        </p:spPr>
      </p:pic>
      <p:pic>
        <p:nvPicPr>
          <p:cNvPr id="54" name="Graphic 53" descr="User with solid fill">
            <a:extLst>
              <a:ext uri="{FF2B5EF4-FFF2-40B4-BE49-F238E27FC236}">
                <a16:creationId xmlns:a16="http://schemas.microsoft.com/office/drawing/2014/main" id="{49CF4BD6-A483-305E-1569-0F93383E32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04685" y="3134373"/>
            <a:ext cx="265845" cy="407995"/>
          </a:xfrm>
          <a:prstGeom prst="rect">
            <a:avLst/>
          </a:prstGeom>
        </p:spPr>
      </p:pic>
      <p:sp>
        <p:nvSpPr>
          <p:cNvPr id="4" name="TextBox 3">
            <a:extLst>
              <a:ext uri="{FF2B5EF4-FFF2-40B4-BE49-F238E27FC236}">
                <a16:creationId xmlns:a16="http://schemas.microsoft.com/office/drawing/2014/main" id="{777566A2-7A84-4287-F6A3-AA6116AE2659}"/>
              </a:ext>
            </a:extLst>
          </p:cNvPr>
          <p:cNvSpPr txBox="1"/>
          <p:nvPr/>
        </p:nvSpPr>
        <p:spPr>
          <a:xfrm>
            <a:off x="9350066" y="3181290"/>
            <a:ext cx="327334" cy="400110"/>
          </a:xfrm>
          <a:prstGeom prst="rect">
            <a:avLst/>
          </a:prstGeom>
          <a:noFill/>
        </p:spPr>
        <p:txBody>
          <a:bodyPr wrap="none" rtlCol="0">
            <a:spAutoFit/>
          </a:bodyPr>
          <a:lstStyle/>
          <a:p>
            <a:r>
              <a:rPr lang="en-US" sz="2000" dirty="0"/>
              <a:t>1</a:t>
            </a:r>
          </a:p>
        </p:txBody>
      </p:sp>
      <p:sp>
        <p:nvSpPr>
          <p:cNvPr id="5" name="TextBox 4">
            <a:extLst>
              <a:ext uri="{FF2B5EF4-FFF2-40B4-BE49-F238E27FC236}">
                <a16:creationId xmlns:a16="http://schemas.microsoft.com/office/drawing/2014/main" id="{29425B48-BA03-C545-45C4-2879B3404700}"/>
              </a:ext>
            </a:extLst>
          </p:cNvPr>
          <p:cNvSpPr txBox="1"/>
          <p:nvPr/>
        </p:nvSpPr>
        <p:spPr>
          <a:xfrm>
            <a:off x="2810550" y="3200400"/>
            <a:ext cx="412292" cy="400110"/>
          </a:xfrm>
          <a:prstGeom prst="rect">
            <a:avLst/>
          </a:prstGeom>
          <a:noFill/>
        </p:spPr>
        <p:txBody>
          <a:bodyPr wrap="none" rtlCol="0">
            <a:spAutoFit/>
          </a:bodyPr>
          <a:lstStyle/>
          <a:p>
            <a:r>
              <a:rPr lang="en-US" sz="2000" dirty="0"/>
              <a:t>-1</a:t>
            </a:r>
          </a:p>
        </p:txBody>
      </p:sp>
      <p:cxnSp>
        <p:nvCxnSpPr>
          <p:cNvPr id="6" name="Straight Connector 5">
            <a:extLst>
              <a:ext uri="{FF2B5EF4-FFF2-40B4-BE49-F238E27FC236}">
                <a16:creationId xmlns:a16="http://schemas.microsoft.com/office/drawing/2014/main" id="{B6D37AEB-111E-2D30-C242-21A6465A6C4E}"/>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7040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90800" y="104873"/>
            <a:ext cx="11884660" cy="843821"/>
          </a:xfrm>
          <a:prstGeom prst="rect">
            <a:avLst/>
          </a:prstGeom>
        </p:spPr>
        <p:txBody>
          <a:bodyPr vert="horz" wrap="square" lIns="0" tIns="12700" rIns="0" bIns="0" rtlCol="0">
            <a:spAutoFit/>
          </a:bodyPr>
          <a:lstStyle/>
          <a:p>
            <a:pPr marL="12700">
              <a:lnSpc>
                <a:spcPct val="100000"/>
              </a:lnSpc>
              <a:spcBef>
                <a:spcPts val="100"/>
              </a:spcBef>
            </a:pPr>
            <a:r>
              <a:rPr sz="5400" b="1" dirty="0">
                <a:latin typeface="+mj-lt"/>
              </a:rPr>
              <a:t>Opinion</a:t>
            </a:r>
            <a:r>
              <a:rPr sz="5400" b="1" spc="-35" dirty="0">
                <a:latin typeface="+mj-lt"/>
              </a:rPr>
              <a:t> </a:t>
            </a:r>
            <a:r>
              <a:rPr sz="5400" b="1" dirty="0">
                <a:latin typeface="+mj-lt"/>
              </a:rPr>
              <a:t>Dynamics</a:t>
            </a:r>
            <a:r>
              <a:rPr sz="5400" b="1" spc="-15" dirty="0">
                <a:latin typeface="+mj-lt"/>
              </a:rPr>
              <a:t> </a:t>
            </a:r>
            <a:r>
              <a:rPr sz="5400" b="1" dirty="0">
                <a:latin typeface="+mj-lt"/>
              </a:rPr>
              <a:t>Models</a:t>
            </a:r>
            <a:r>
              <a:rPr sz="5400" b="1" spc="-20" dirty="0">
                <a:latin typeface="+mj-lt"/>
              </a:rPr>
              <a:t> </a:t>
            </a:r>
            <a:endParaRPr sz="5400" b="1" i="1" spc="-85" dirty="0">
              <a:latin typeface="+mj-lt"/>
              <a:cs typeface="Arial"/>
            </a:endParaRPr>
          </a:p>
        </p:txBody>
      </p:sp>
      <p:sp>
        <p:nvSpPr>
          <p:cNvPr id="3" name="object 3"/>
          <p:cNvSpPr txBox="1"/>
          <p:nvPr/>
        </p:nvSpPr>
        <p:spPr>
          <a:xfrm>
            <a:off x="481402" y="1956782"/>
            <a:ext cx="3505200" cy="474489"/>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sz="3000" b="1" dirty="0">
                <a:latin typeface="Calibri"/>
                <a:cs typeface="Calibri"/>
              </a:rPr>
              <a:t>General</a:t>
            </a:r>
            <a:r>
              <a:rPr sz="3000" b="1" spc="-85" dirty="0">
                <a:latin typeface="Calibri"/>
                <a:cs typeface="Calibri"/>
              </a:rPr>
              <a:t> </a:t>
            </a:r>
            <a:r>
              <a:rPr sz="3000" b="1" spc="-10" dirty="0">
                <a:latin typeface="Calibri"/>
                <a:cs typeface="Calibri"/>
              </a:rPr>
              <a:t>dynamics:</a:t>
            </a:r>
            <a:endParaRPr sz="3000" dirty="0">
              <a:latin typeface="Calibri"/>
              <a:cs typeface="Calibri"/>
            </a:endParaRPr>
          </a:p>
        </p:txBody>
      </p:sp>
      <p:pic>
        <p:nvPicPr>
          <p:cNvPr id="5" name="object 5"/>
          <p:cNvPicPr/>
          <p:nvPr/>
        </p:nvPicPr>
        <p:blipFill>
          <a:blip r:embed="rId3" cstate="print">
            <a:clrChange>
              <a:clrFrom>
                <a:srgbClr val="FFFFFF"/>
              </a:clrFrom>
              <a:clrTo>
                <a:srgbClr val="FFFFFF">
                  <a:alpha val="0"/>
                </a:srgbClr>
              </a:clrTo>
            </a:clrChange>
            <a:alphaModFix/>
          </a:blip>
          <a:stretch>
            <a:fillRect/>
          </a:stretch>
        </p:blipFill>
        <p:spPr>
          <a:xfrm>
            <a:off x="3093972" y="4070855"/>
            <a:ext cx="4544750" cy="1257059"/>
          </a:xfrm>
          <a:prstGeom prst="rect">
            <a:avLst/>
          </a:prstGeom>
          <a:noFill/>
        </p:spPr>
      </p:pic>
      <p:sp>
        <p:nvSpPr>
          <p:cNvPr id="7" name="object 7"/>
          <p:cNvSpPr txBox="1"/>
          <p:nvPr/>
        </p:nvSpPr>
        <p:spPr>
          <a:xfrm>
            <a:off x="467115" y="2934066"/>
            <a:ext cx="2517096" cy="1080424"/>
          </a:xfrm>
          <a:prstGeom prst="rect">
            <a:avLst/>
          </a:prstGeom>
        </p:spPr>
        <p:txBody>
          <a:bodyPr vert="horz" wrap="square" lIns="0" tIns="97155" rIns="0" bIns="0" rtlCol="0">
            <a:spAutoFit/>
          </a:bodyPr>
          <a:lstStyle/>
          <a:p>
            <a:pPr marL="12700">
              <a:lnSpc>
                <a:spcPct val="100000"/>
              </a:lnSpc>
              <a:spcBef>
                <a:spcPts val="765"/>
              </a:spcBef>
            </a:pPr>
            <a:endParaRPr sz="2800" dirty="0">
              <a:latin typeface="Calibri"/>
              <a:cs typeface="Calibri"/>
            </a:endParaRPr>
          </a:p>
          <a:p>
            <a:pPr marL="490220" indent="-457200">
              <a:lnSpc>
                <a:spcPct val="100000"/>
              </a:lnSpc>
              <a:spcBef>
                <a:spcPts val="710"/>
              </a:spcBef>
              <a:buFont typeface="Arial" panose="020B0604020202020204" pitchFamily="34" charset="0"/>
              <a:buChar char="•"/>
            </a:pPr>
            <a:r>
              <a:rPr sz="3000" b="1" dirty="0">
                <a:latin typeface="Calibri"/>
                <a:cs typeface="Calibri"/>
              </a:rPr>
              <a:t>Update</a:t>
            </a:r>
            <a:r>
              <a:rPr sz="3000" b="1" spc="-85" dirty="0">
                <a:latin typeface="Calibri"/>
                <a:cs typeface="Calibri"/>
              </a:rPr>
              <a:t> </a:t>
            </a:r>
            <a:r>
              <a:rPr sz="3000" b="1" spc="-10" dirty="0">
                <a:latin typeface="Calibri"/>
                <a:cs typeface="Calibri"/>
              </a:rPr>
              <a:t>rule:</a:t>
            </a:r>
            <a:endParaRPr sz="3000" dirty="0">
              <a:latin typeface="Calibri"/>
              <a:cs typeface="Calibri"/>
            </a:endParaRPr>
          </a:p>
        </p:txBody>
      </p:sp>
      <p:sp>
        <p:nvSpPr>
          <p:cNvPr id="8" name="object 8"/>
          <p:cNvSpPr txBox="1"/>
          <p:nvPr/>
        </p:nvSpPr>
        <p:spPr>
          <a:xfrm>
            <a:off x="3802126" y="3036199"/>
            <a:ext cx="64135" cy="310515"/>
          </a:xfrm>
          <a:prstGeom prst="rect">
            <a:avLst/>
          </a:prstGeom>
        </p:spPr>
        <p:txBody>
          <a:bodyPr vert="horz" wrap="square" lIns="0" tIns="0" rIns="0" bIns="0" rtlCol="0">
            <a:spAutoFit/>
          </a:bodyPr>
          <a:lstStyle/>
          <a:p>
            <a:pPr>
              <a:lnSpc>
                <a:spcPts val="2305"/>
              </a:lnSpc>
            </a:pPr>
            <a:r>
              <a:rPr sz="2000" dirty="0">
                <a:latin typeface="Calibri"/>
                <a:cs typeface="Calibri"/>
              </a:rPr>
              <a:t>.</a:t>
            </a:r>
            <a:endParaRPr sz="2000">
              <a:latin typeface="Calibri"/>
              <a:cs typeface="Calibri"/>
            </a:endParaRPr>
          </a:p>
        </p:txBody>
      </p:sp>
      <mc:AlternateContent xmlns:mc="http://schemas.openxmlformats.org/markup-compatibility/2006" xmlns:a14="http://schemas.microsoft.com/office/drawing/2010/main">
        <mc:Choice Requires="a14">
          <p:sp>
            <p:nvSpPr>
              <p:cNvPr id="10" name="object 10"/>
              <p:cNvSpPr txBox="1"/>
              <p:nvPr/>
            </p:nvSpPr>
            <p:spPr>
              <a:xfrm>
                <a:off x="533400" y="5251714"/>
                <a:ext cx="10722862" cy="980589"/>
              </a:xfrm>
              <a:prstGeom prst="rect">
                <a:avLst/>
              </a:prstGeom>
            </p:spPr>
            <p:txBody>
              <a:bodyPr vert="horz" wrap="square" lIns="0" tIns="12700" rIns="0" bIns="0" rtlCol="0">
                <a:spAutoFit/>
              </a:bodyPr>
              <a:lstStyle/>
              <a:p>
                <a:pPr marL="469900" indent="-457200">
                  <a:spcBef>
                    <a:spcPts val="100"/>
                  </a:spcBef>
                  <a:buFont typeface="Arial" panose="020B0604020202020204" pitchFamily="34" charset="0"/>
                  <a:buChar char="•"/>
                </a:pPr>
                <a:r>
                  <a:rPr sz="3000" b="1" dirty="0">
                    <a:latin typeface="Calibri"/>
                    <a:cs typeface="Calibri"/>
                  </a:rPr>
                  <a:t>Remark:</a:t>
                </a:r>
                <a:r>
                  <a:rPr sz="3000" b="1" spc="-65" dirty="0">
                    <a:latin typeface="Calibri"/>
                    <a:cs typeface="Calibri"/>
                  </a:rPr>
                  <a:t> </a:t>
                </a:r>
                <a:r>
                  <a:rPr lang="en-US" sz="3000" spc="-65" dirty="0">
                    <a:latin typeface="Calibri"/>
                    <a:cs typeface="Calibri"/>
                  </a:rPr>
                  <a:t>to</a:t>
                </a:r>
                <a:r>
                  <a:rPr lang="en-US" sz="3000" b="1" spc="-65" dirty="0">
                    <a:latin typeface="Calibri"/>
                    <a:cs typeface="Calibri"/>
                  </a:rPr>
                  <a:t> </a:t>
                </a:r>
                <a:r>
                  <a:rPr lang="en-US" sz="2800" dirty="0">
                    <a:latin typeface="Calibri"/>
                    <a:cs typeface="Calibri"/>
                  </a:rPr>
                  <a:t>ensure</a:t>
                </a:r>
                <a:r>
                  <a:rPr lang="en-US" sz="2800" spc="-50" dirty="0">
                    <a:latin typeface="Calibri"/>
                    <a:cs typeface="Calibri"/>
                  </a:rPr>
                  <a:t> </a:t>
                </a:r>
                <a:r>
                  <a:rPr lang="en-US" sz="2800" spc="-10" dirty="0">
                    <a:solidFill>
                      <a:srgbClr val="0432FF"/>
                    </a:solidFill>
                    <a:latin typeface="Calibri"/>
                    <a:cs typeface="Calibri"/>
                  </a:rPr>
                  <a:t>scalability</a:t>
                </a:r>
                <a:r>
                  <a:rPr lang="en-US" sz="2800" spc="-10" dirty="0">
                    <a:latin typeface="Calibri"/>
                    <a:cs typeface="Calibri"/>
                  </a:rPr>
                  <a:t>,</a:t>
                </a:r>
                <a:r>
                  <a:rPr lang="en-US" sz="2800" spc="-50" dirty="0">
                    <a:latin typeface="Calibri"/>
                    <a:cs typeface="Calibri"/>
                  </a:rPr>
                  <a:t> </a:t>
                </a:r>
                <a:r>
                  <a:rPr lang="en-US" sz="2800" dirty="0">
                    <a:latin typeface="Calibri"/>
                    <a:cs typeface="Calibri"/>
                  </a:rPr>
                  <a:t>we</a:t>
                </a:r>
                <a:r>
                  <a:rPr lang="en-US" sz="2800" spc="-60" dirty="0">
                    <a:latin typeface="Calibri"/>
                    <a:cs typeface="Calibri"/>
                  </a:rPr>
                  <a:t> </a:t>
                </a:r>
                <a:r>
                  <a:rPr lang="en-US" sz="2800" dirty="0">
                    <a:latin typeface="Calibri"/>
                    <a:cs typeface="Calibri"/>
                  </a:rPr>
                  <a:t>assume</a:t>
                </a:r>
                <a:r>
                  <a:rPr lang="en-US" sz="2800" spc="-55" dirty="0">
                    <a:latin typeface="Calibri"/>
                    <a:cs typeface="Calibri"/>
                  </a:rPr>
                  <a:t> </a:t>
                </a:r>
                <a:r>
                  <a:rPr lang="en-US" sz="2800" spc="-20" dirty="0">
                    <a:latin typeface="Calibri"/>
                    <a:cs typeface="Calibri"/>
                  </a:rPr>
                  <a:t>that</a:t>
                </a:r>
                <a:r>
                  <a:rPr lang="en-US" sz="2800" dirty="0">
                    <a:latin typeface="Calibri"/>
                    <a:cs typeface="Calibri"/>
                  </a:rPr>
                  <a:t>  </a:t>
                </a:r>
                <a14:m>
                  <m:oMath xmlns:m="http://schemas.openxmlformats.org/officeDocument/2006/math">
                    <m:sSubSup>
                      <m:sSubSupPr>
                        <m:ctrlPr>
                          <a:rPr lang="ar-AE" sz="2800" i="1" smtClean="0">
                            <a:latin typeface="Cambria Math" panose="02040503050406030204" pitchFamily="18" charset="0"/>
                            <a:cs typeface="Calibri"/>
                          </a:rPr>
                        </m:ctrlPr>
                      </m:sSubSupPr>
                      <m:e>
                        <m:r>
                          <a:rPr lang="ar-AE" sz="2800" b="0" i="1" smtClean="0">
                            <a:latin typeface="Cambria Math" panose="02040503050406030204" pitchFamily="18" charset="0"/>
                            <a:cs typeface="Calibri"/>
                          </a:rPr>
                          <m:t>𝑤</m:t>
                        </m:r>
                      </m:e>
                      <m:sub>
                        <m:r>
                          <a:rPr lang="ar-AE" sz="2800" b="0" i="1" smtClean="0">
                            <a:latin typeface="Cambria Math" panose="02040503050406030204" pitchFamily="18" charset="0"/>
                            <a:cs typeface="Calibri"/>
                          </a:rPr>
                          <m:t>𝑡</m:t>
                        </m:r>
                      </m:sub>
                      <m:sup>
                        <m:r>
                          <a:rPr lang="ar-AE" sz="2800" b="0" i="1" smtClean="0">
                            <a:latin typeface="Cambria Math" panose="02040503050406030204" pitchFamily="18" charset="0"/>
                            <a:cs typeface="Calibri"/>
                          </a:rPr>
                          <m:t>𝑖𝑗</m:t>
                        </m:r>
                      </m:sup>
                    </m:sSubSup>
                  </m:oMath>
                </a14:m>
                <a:r>
                  <a:rPr lang="ar-AE" sz="2800" dirty="0">
                    <a:latin typeface="Calibri"/>
                    <a:cs typeface="Calibri"/>
                  </a:rPr>
                  <a:t> </a:t>
                </a:r>
                <a:r>
                  <a:rPr lang="en-US" sz="2800" dirty="0">
                    <a:latin typeface="Calibri"/>
                    <a:cs typeface="Calibri"/>
                  </a:rPr>
                  <a:t>is state</a:t>
                </a:r>
                <a:r>
                  <a:rPr lang="en-US" sz="2800" spc="-65" dirty="0">
                    <a:latin typeface="Calibri"/>
                    <a:cs typeface="Calibri"/>
                  </a:rPr>
                  <a:t> </a:t>
                </a:r>
                <a:r>
                  <a:rPr lang="en-US" sz="2800" dirty="0">
                    <a:latin typeface="Calibri"/>
                    <a:cs typeface="Calibri"/>
                  </a:rPr>
                  <a:t>dependent</a:t>
                </a:r>
              </a:p>
              <a:p>
                <a:pPr marL="469900" indent="-457200">
                  <a:lnSpc>
                    <a:spcPct val="100000"/>
                  </a:lnSpc>
                  <a:spcBef>
                    <a:spcPts val="100"/>
                  </a:spcBef>
                  <a:buFont typeface="Arial" panose="020B0604020202020204" pitchFamily="34" charset="0"/>
                  <a:buChar char="•"/>
                </a:pPr>
                <a:endParaRPr sz="2800" dirty="0">
                  <a:latin typeface="Calibri"/>
                  <a:cs typeface="Calibri"/>
                </a:endParaRPr>
              </a:p>
            </p:txBody>
          </p:sp>
        </mc:Choice>
        <mc:Fallback xmlns="">
          <p:sp>
            <p:nvSpPr>
              <p:cNvPr id="10" name="object 10"/>
              <p:cNvSpPr txBox="1">
                <a:spLocks noRot="1" noChangeAspect="1" noMove="1" noResize="1" noEditPoints="1" noAdjustHandles="1" noChangeArrowheads="1" noChangeShapeType="1" noTextEdit="1"/>
              </p:cNvSpPr>
              <p:nvPr/>
            </p:nvSpPr>
            <p:spPr>
              <a:xfrm>
                <a:off x="533400" y="5251714"/>
                <a:ext cx="10722862" cy="980589"/>
              </a:xfrm>
              <a:prstGeom prst="rect">
                <a:avLst/>
              </a:prstGeom>
              <a:blipFill>
                <a:blip r:embed="rId4"/>
                <a:stretch>
                  <a:fillRect l="-1934" t="-5625" r="-6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object 11">
                <a:extLst>
                  <a:ext uri="{FF2B5EF4-FFF2-40B4-BE49-F238E27FC236}">
                    <a16:creationId xmlns:a16="http://schemas.microsoft.com/office/drawing/2014/main" id="{9F1E2D78-64CF-7333-CB84-4CFD71771B47}"/>
                  </a:ext>
                </a:extLst>
              </p:cNvPr>
              <p:cNvSpPr txBox="1"/>
              <p:nvPr/>
            </p:nvSpPr>
            <p:spPr>
              <a:xfrm>
                <a:off x="3093972" y="3453394"/>
                <a:ext cx="8162290" cy="566822"/>
              </a:xfrm>
              <a:prstGeom prst="rect">
                <a:avLst/>
              </a:prstGeom>
            </p:spPr>
            <p:txBody>
              <a:bodyPr vert="horz" wrap="square" lIns="0" tIns="134620" rIns="0" bIns="0" rtlCol="0">
                <a:spAutoFit/>
              </a:bodyPr>
              <a:lstStyle/>
              <a:p>
                <a:pPr marL="12700">
                  <a:lnSpc>
                    <a:spcPct val="100000"/>
                  </a:lnSpc>
                  <a:spcBef>
                    <a:spcPts val="1495"/>
                  </a:spcBef>
                </a:pPr>
                <a:r>
                  <a:rPr lang="en-US" sz="2800" dirty="0">
                    <a:latin typeface="Calibri"/>
                    <a:cs typeface="Calibri"/>
                  </a:rPr>
                  <a:t>Influence of agent </a:t>
                </a:r>
                <a14:m>
                  <m:oMath xmlns:m="http://schemas.openxmlformats.org/officeDocument/2006/math">
                    <m:r>
                      <a:rPr lang="en-US" sz="2800" b="0" i="1" smtClean="0">
                        <a:latin typeface="Cambria Math" panose="02040503050406030204" pitchFamily="18" charset="0"/>
                        <a:cs typeface="Calibri"/>
                      </a:rPr>
                      <m:t>𝑗</m:t>
                    </m:r>
                  </m:oMath>
                </a14:m>
                <a:r>
                  <a:rPr lang="en-US" sz="2800" dirty="0">
                    <a:latin typeface="Calibri"/>
                    <a:cs typeface="Calibri"/>
                  </a:rPr>
                  <a:t> on agent </a:t>
                </a:r>
                <a14:m>
                  <m:oMath xmlns:m="http://schemas.openxmlformats.org/officeDocument/2006/math">
                    <m:r>
                      <a:rPr lang="en-US" sz="2800" b="0" i="1" smtClean="0">
                        <a:latin typeface="Cambria Math" panose="02040503050406030204" pitchFamily="18" charset="0"/>
                        <a:cs typeface="Calibri"/>
                      </a:rPr>
                      <m:t>𝑖</m:t>
                    </m:r>
                  </m:oMath>
                </a14:m>
                <a:r>
                  <a:rPr lang="en-US" sz="2800" dirty="0">
                    <a:latin typeface="Calibri"/>
                    <a:cs typeface="Calibri"/>
                  </a:rPr>
                  <a:t> is described by   </a:t>
                </a:r>
                <a:endParaRPr sz="2800" dirty="0">
                  <a:latin typeface="Calibri"/>
                  <a:cs typeface="Calibri"/>
                </a:endParaRPr>
              </a:p>
            </p:txBody>
          </p:sp>
        </mc:Choice>
        <mc:Fallback xmlns="">
          <p:sp>
            <p:nvSpPr>
              <p:cNvPr id="16" name="object 11">
                <a:extLst>
                  <a:ext uri="{FF2B5EF4-FFF2-40B4-BE49-F238E27FC236}">
                    <a16:creationId xmlns:a16="http://schemas.microsoft.com/office/drawing/2014/main" id="{9F1E2D78-64CF-7333-CB84-4CFD71771B47}"/>
                  </a:ext>
                </a:extLst>
              </p:cNvPr>
              <p:cNvSpPr txBox="1">
                <a:spLocks noRot="1" noChangeAspect="1" noMove="1" noResize="1" noEditPoints="1" noAdjustHandles="1" noChangeArrowheads="1" noChangeShapeType="1" noTextEdit="1"/>
              </p:cNvSpPr>
              <p:nvPr/>
            </p:nvSpPr>
            <p:spPr>
              <a:xfrm>
                <a:off x="3093972" y="3453394"/>
                <a:ext cx="8162290" cy="566822"/>
              </a:xfrm>
              <a:prstGeom prst="rect">
                <a:avLst/>
              </a:prstGeom>
              <a:blipFill>
                <a:blip r:embed="rId5"/>
                <a:stretch>
                  <a:fillRect l="-2541" b="-39130"/>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14D8638-2AFA-ABFD-DA41-6D97032F060D}"/>
              </a:ext>
            </a:extLst>
          </p:cNvPr>
          <p:cNvCxnSpPr>
            <a:cxnSpLocks/>
          </p:cNvCxnSpPr>
          <p:nvPr/>
        </p:nvCxnSpPr>
        <p:spPr>
          <a:xfrm flipV="1">
            <a:off x="0" y="10668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4F2C255-DF66-91AB-68F2-18BCB40664E5}"/>
              </a:ext>
            </a:extLst>
          </p:cNvPr>
          <p:cNvSpPr txBox="1"/>
          <p:nvPr/>
        </p:nvSpPr>
        <p:spPr>
          <a:xfrm>
            <a:off x="569227" y="2859804"/>
            <a:ext cx="1104790" cy="523220"/>
          </a:xfrm>
          <a:prstGeom prst="rect">
            <a:avLst/>
          </a:prstGeom>
          <a:noFill/>
        </p:spPr>
        <p:txBody>
          <a:bodyPr wrap="none" rtlCol="0">
            <a:spAutoFit/>
          </a:bodyPr>
          <a:lstStyle/>
          <a:p>
            <a:r>
              <a:rPr lang="en-US" sz="2800" spc="-10" dirty="0">
                <a:latin typeface="Calibri"/>
                <a:cs typeface="Calibri"/>
              </a:rPr>
              <a:t>where</a:t>
            </a:r>
            <a:endParaRPr lang="en-US" sz="2800" dirty="0"/>
          </a:p>
        </p:txBody>
      </p:sp>
      <p:pic>
        <p:nvPicPr>
          <p:cNvPr id="23" name="Picture 22" descr="A black and white text&#10;&#10;Description automatically generated">
            <a:extLst>
              <a:ext uri="{FF2B5EF4-FFF2-40B4-BE49-F238E27FC236}">
                <a16:creationId xmlns:a16="http://schemas.microsoft.com/office/drawing/2014/main" id="{2CF6C237-D9E5-F4DC-A7A9-3A8079AAE77A}"/>
              </a:ext>
            </a:extLst>
          </p:cNvPr>
          <p:cNvPicPr>
            <a:picLocks noChangeAspect="1"/>
          </p:cNvPicPr>
          <p:nvPr/>
        </p:nvPicPr>
        <p:blipFill>
          <a:blip r:embed="rId6">
            <a:clrChange>
              <a:clrFrom>
                <a:srgbClr val="FFFFFF"/>
              </a:clrFrom>
              <a:clrTo>
                <a:srgbClr val="FFFFFF">
                  <a:alpha val="0"/>
                </a:srgbClr>
              </a:clrTo>
            </a:clrChange>
            <a:alphaModFix/>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57413" y="2937247"/>
            <a:ext cx="2120900" cy="419100"/>
          </a:xfrm>
          <a:prstGeom prst="rect">
            <a:avLst/>
          </a:prstGeom>
          <a:noFill/>
        </p:spPr>
      </p:pic>
      <p:sp>
        <p:nvSpPr>
          <p:cNvPr id="25" name="TextBox 24">
            <a:extLst>
              <a:ext uri="{FF2B5EF4-FFF2-40B4-BE49-F238E27FC236}">
                <a16:creationId xmlns:a16="http://schemas.microsoft.com/office/drawing/2014/main" id="{0597E841-47F2-E9D1-A17E-4EDD01177831}"/>
              </a:ext>
            </a:extLst>
          </p:cNvPr>
          <p:cNvSpPr txBox="1"/>
          <p:nvPr/>
        </p:nvSpPr>
        <p:spPr>
          <a:xfrm>
            <a:off x="4948238" y="4539022"/>
            <a:ext cx="7243762" cy="369332"/>
          </a:xfrm>
          <a:prstGeom prst="rect">
            <a:avLst/>
          </a:prstGeom>
          <a:noFill/>
        </p:spPr>
        <p:txBody>
          <a:bodyPr wrap="square">
            <a:spAutoFit/>
          </a:bodyPr>
          <a:lstStyle/>
          <a:p>
            <a:pPr marL="3168015">
              <a:lnSpc>
                <a:spcPct val="100000"/>
              </a:lnSpc>
              <a:spcBef>
                <a:spcPts val="1060"/>
              </a:spcBef>
            </a:pPr>
            <a:r>
              <a:rPr lang="en-US" sz="1800" b="1" i="1" dirty="0">
                <a:latin typeface="Calibri"/>
                <a:cs typeface="Calibri"/>
              </a:rPr>
              <a:t>(Weighting</a:t>
            </a:r>
            <a:r>
              <a:rPr lang="en-US" sz="1800" b="1" i="1" spc="-95" dirty="0">
                <a:latin typeface="Calibri"/>
                <a:cs typeface="Calibri"/>
              </a:rPr>
              <a:t> </a:t>
            </a:r>
            <a:r>
              <a:rPr lang="en-US" sz="1800" b="1" i="1" spc="-10" dirty="0">
                <a:latin typeface="Calibri"/>
                <a:cs typeface="Calibri"/>
              </a:rPr>
              <a:t>process)</a:t>
            </a:r>
            <a:endParaRPr lang="en-US" sz="1800" dirty="0">
              <a:latin typeface="Calibri"/>
              <a:cs typeface="Calibri"/>
            </a:endParaRP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1EBD530-334B-4CFC-8374-45E756EF7830}"/>
                  </a:ext>
                </a:extLst>
              </p:cNvPr>
              <p:cNvSpPr txBox="1"/>
              <p:nvPr/>
            </p:nvSpPr>
            <p:spPr>
              <a:xfrm>
                <a:off x="4267200" y="6089213"/>
                <a:ext cx="7243762" cy="616387"/>
              </a:xfrm>
              <a:prstGeom prst="rect">
                <a:avLst/>
              </a:prstGeom>
              <a:noFill/>
            </p:spPr>
            <p:txBody>
              <a:bodyPr wrap="square">
                <a:spAutoFit/>
              </a:bodyPr>
              <a:lstStyle/>
              <a:p>
                <a14:m>
                  <m:oMath xmlns:m="http://schemas.openxmlformats.org/officeDocument/2006/math">
                    <m:sSubSup>
                      <m:sSubSupPr>
                        <m:ctrlPr>
                          <a:rPr lang="en-US" sz="2800" i="1" smtClean="0">
                            <a:latin typeface="Cambria Math" panose="02040503050406030204" pitchFamily="18" charset="0"/>
                            <a:cs typeface="Calibri"/>
                          </a:rPr>
                        </m:ctrlPr>
                      </m:sSubSupPr>
                      <m:e>
                        <m:r>
                          <a:rPr lang="en-US" sz="2800" b="0" i="1" smtClean="0">
                            <a:latin typeface="Cambria Math" panose="02040503050406030204" pitchFamily="18" charset="0"/>
                            <a:cs typeface="Calibri"/>
                          </a:rPr>
                          <m:t>𝑤</m:t>
                        </m:r>
                      </m:e>
                      <m:sub>
                        <m:r>
                          <a:rPr lang="en-US" sz="2800" b="0" i="1" smtClean="0">
                            <a:latin typeface="Cambria Math" panose="02040503050406030204" pitchFamily="18" charset="0"/>
                            <a:cs typeface="Calibri"/>
                          </a:rPr>
                          <m:t>𝑡</m:t>
                        </m:r>
                      </m:sub>
                      <m:sup>
                        <m:r>
                          <a:rPr lang="en-US" sz="2800" b="0" i="1" smtClean="0">
                            <a:latin typeface="Cambria Math" panose="02040503050406030204" pitchFamily="18" charset="0"/>
                            <a:cs typeface="Calibri"/>
                          </a:rPr>
                          <m:t>𝑖𝑗</m:t>
                        </m:r>
                      </m:sup>
                    </m:sSubSup>
                    <m:r>
                      <a:rPr lang="en-US" sz="2800" b="0" i="1" smtClean="0">
                        <a:latin typeface="Cambria Math" panose="02040503050406030204" pitchFamily="18" charset="0"/>
                        <a:cs typeface="Calibri"/>
                      </a:rPr>
                      <m:t>=</m:t>
                    </m:r>
                    <m:r>
                      <a:rPr lang="en-US" sz="2800" b="0" i="1" smtClean="0">
                        <a:latin typeface="Cambria Math" panose="02040503050406030204" pitchFamily="18" charset="0"/>
                        <a:cs typeface="Calibri"/>
                      </a:rPr>
                      <m:t>𝑤</m:t>
                    </m:r>
                    <m:r>
                      <a:rPr lang="en-US" sz="2800" i="1" smtClean="0">
                        <a:latin typeface="Cambria Math" panose="02040503050406030204" pitchFamily="18" charset="0"/>
                        <a:cs typeface="Calibri"/>
                      </a:rPr>
                      <m:t> </m:t>
                    </m:r>
                  </m:oMath>
                </a14:m>
                <a:r>
                  <a:rPr lang="en-US" sz="2800" dirty="0"/>
                  <a:t>(</a:t>
                </a:r>
                <a14:m>
                  <m:oMath xmlns:m="http://schemas.openxmlformats.org/officeDocument/2006/math">
                    <m:sSubSup>
                      <m:sSubSupPr>
                        <m:ctrlPr>
                          <a:rPr lang="en-US" sz="2800" i="1" smtClean="0">
                            <a:latin typeface="Cambria Math" panose="02040503050406030204" pitchFamily="18" charset="0"/>
                            <a:cs typeface="Calibri"/>
                          </a:rPr>
                        </m:ctrlPr>
                      </m:sSubSupPr>
                      <m:e>
                        <m:r>
                          <a:rPr lang="en-US" sz="2800" b="0" i="1" smtClean="0">
                            <a:latin typeface="Cambria Math" panose="02040503050406030204" pitchFamily="18" charset="0"/>
                            <a:cs typeface="Calibri"/>
                          </a:rPr>
                          <m:t>𝑋</m:t>
                        </m:r>
                      </m:e>
                      <m:sub>
                        <m:r>
                          <a:rPr lang="en-US" sz="2800" b="0" i="1" smtClean="0">
                            <a:latin typeface="Cambria Math" panose="02040503050406030204" pitchFamily="18" charset="0"/>
                            <a:cs typeface="Calibri"/>
                          </a:rPr>
                          <m:t>𝑡</m:t>
                        </m:r>
                      </m:sub>
                      <m:sup>
                        <m:r>
                          <a:rPr lang="en-US" sz="2800" b="0" i="1" smtClean="0">
                            <a:latin typeface="Cambria Math" panose="02040503050406030204" pitchFamily="18" charset="0"/>
                            <a:cs typeface="Calibri"/>
                          </a:rPr>
                          <m:t>𝑖</m:t>
                        </m:r>
                      </m:sup>
                    </m:sSubSup>
                  </m:oMath>
                </a14:m>
                <a:r>
                  <a:rPr lang="en-US" sz="2800" dirty="0">
                    <a:cs typeface="Calibri"/>
                  </a:rPr>
                  <a:t>, </a:t>
                </a:r>
                <a14:m>
                  <m:oMath xmlns:m="http://schemas.openxmlformats.org/officeDocument/2006/math">
                    <m:sSubSup>
                      <m:sSubSupPr>
                        <m:ctrlPr>
                          <a:rPr lang="en-US" sz="2800" i="1" smtClean="0">
                            <a:latin typeface="Cambria Math" panose="02040503050406030204" pitchFamily="18" charset="0"/>
                            <a:cs typeface="Calibri"/>
                          </a:rPr>
                        </m:ctrlPr>
                      </m:sSubSupPr>
                      <m:e>
                        <m:r>
                          <a:rPr lang="en-US" sz="2800" b="0" i="1" smtClean="0">
                            <a:latin typeface="Cambria Math" panose="02040503050406030204" pitchFamily="18" charset="0"/>
                            <a:cs typeface="Calibri"/>
                          </a:rPr>
                          <m:t>𝑋</m:t>
                        </m:r>
                      </m:e>
                      <m:sub>
                        <m:r>
                          <a:rPr lang="en-US" sz="2800" b="0" i="1" smtClean="0">
                            <a:latin typeface="Cambria Math" panose="02040503050406030204" pitchFamily="18" charset="0"/>
                            <a:cs typeface="Calibri"/>
                          </a:rPr>
                          <m:t>𝑡</m:t>
                        </m:r>
                      </m:sub>
                      <m:sup>
                        <m:r>
                          <a:rPr lang="en-US" sz="2800" b="0" i="1" smtClean="0">
                            <a:latin typeface="Cambria Math" panose="02040503050406030204" pitchFamily="18" charset="0"/>
                            <a:cs typeface="Calibri"/>
                          </a:rPr>
                          <m:t>𝑗</m:t>
                        </m:r>
                      </m:sup>
                    </m:sSubSup>
                  </m:oMath>
                </a14:m>
                <a:r>
                  <a:rPr lang="en-US" sz="2800" dirty="0"/>
                  <a:t>).</a:t>
                </a:r>
              </a:p>
            </p:txBody>
          </p:sp>
        </mc:Choice>
        <mc:Fallback xmlns="">
          <p:sp>
            <p:nvSpPr>
              <p:cNvPr id="35" name="TextBox 34">
                <a:extLst>
                  <a:ext uri="{FF2B5EF4-FFF2-40B4-BE49-F238E27FC236}">
                    <a16:creationId xmlns:a16="http://schemas.microsoft.com/office/drawing/2014/main" id="{E1EBD530-334B-4CFC-8374-45E756EF7830}"/>
                  </a:ext>
                </a:extLst>
              </p:cNvPr>
              <p:cNvSpPr txBox="1">
                <a:spLocks noRot="1" noChangeAspect="1" noMove="1" noResize="1" noEditPoints="1" noAdjustHandles="1" noChangeArrowheads="1" noChangeShapeType="1" noTextEdit="1"/>
              </p:cNvSpPr>
              <p:nvPr/>
            </p:nvSpPr>
            <p:spPr>
              <a:xfrm>
                <a:off x="4267200" y="6089213"/>
                <a:ext cx="7243762" cy="616387"/>
              </a:xfrm>
              <a:prstGeom prst="rect">
                <a:avLst/>
              </a:prstGeom>
              <a:blipFill>
                <a:blip r:embed="rId8"/>
                <a:stretch>
                  <a:fillRect b="-244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854077-AA21-7691-D7B2-BD9C5C9A29ED}"/>
                  </a:ext>
                </a:extLst>
              </p:cNvPr>
              <p:cNvSpPr txBox="1"/>
              <p:nvPr/>
            </p:nvSpPr>
            <p:spPr>
              <a:xfrm>
                <a:off x="415117" y="1202300"/>
                <a:ext cx="8314905" cy="543547"/>
              </a:xfrm>
              <a:prstGeom prst="rect">
                <a:avLst/>
              </a:prstGeom>
              <a:noFill/>
            </p:spPr>
            <p:txBody>
              <a:bodyPr wrap="none" rtlCol="0">
                <a:spAutoFit/>
              </a:bodyPr>
              <a:lstStyle/>
              <a:p>
                <a:r>
                  <a:rPr lang="en-US" sz="2800" dirty="0">
                    <a:latin typeface="+mn-lt"/>
                  </a:rPr>
                  <a:t>Consider population of </a:t>
                </a:r>
                <a14:m>
                  <m:oMath xmlns:m="http://schemas.openxmlformats.org/officeDocument/2006/math">
                    <m:r>
                      <a:rPr lang="en-US" sz="2800" b="0" i="1" smtClean="0">
                        <a:latin typeface="Cambria Math" panose="02040503050406030204" pitchFamily="18" charset="0"/>
                      </a:rPr>
                      <m:t>𝑁</m:t>
                    </m:r>
                  </m:oMath>
                </a14:m>
                <a:r>
                  <a:rPr lang="en-US" sz="2800" dirty="0">
                    <a:latin typeface="+mn-lt"/>
                  </a:rPr>
                  <a:t> agents with </a:t>
                </a:r>
                <a14:m>
                  <m:oMath xmlns:m="http://schemas.openxmlformats.org/officeDocument/2006/math">
                    <m:sSubSup>
                      <m:sSubSupPr>
                        <m:ctrlPr>
                          <a:rPr lang="en-US" sz="2800" i="1" smtClean="0">
                            <a:latin typeface="Cambria Math" panose="02040503050406030204" pitchFamily="18" charset="0"/>
                          </a:rPr>
                        </m:ctrlPr>
                      </m:sSubSupPr>
                      <m:e>
                        <m:r>
                          <a:rPr lang="en-US" sz="2800" b="0" i="1" smtClean="0">
                            <a:latin typeface="Cambria Math" panose="02040503050406030204" pitchFamily="18" charset="0"/>
                          </a:rPr>
                          <m:t>𝑋</m:t>
                        </m:r>
                      </m:e>
                      <m:sub>
                        <m:r>
                          <a:rPr lang="en-US" sz="2800" b="0" i="1" smtClean="0">
                            <a:latin typeface="Cambria Math" panose="02040503050406030204" pitchFamily="18" charset="0"/>
                          </a:rPr>
                          <m:t>𝑡</m:t>
                        </m:r>
                      </m:sub>
                      <m:sup>
                        <m:r>
                          <a:rPr lang="en-US" sz="2800" b="0" i="1" smtClean="0">
                            <a:latin typeface="Cambria Math" panose="02040503050406030204" pitchFamily="18" charset="0"/>
                          </a:rPr>
                          <m:t>𝑖</m:t>
                        </m:r>
                      </m:sup>
                    </m:sSubSup>
                    <m:r>
                      <a:rPr lang="en-US" sz="2800" i="1" smtClean="0">
                        <a:latin typeface="Cambria Math" panose="02040503050406030204" pitchFamily="18" charset="0"/>
                        <a:ea typeface="Cambria Math" panose="02040503050406030204" pitchFamily="18" charset="0"/>
                      </a:rPr>
                      <m:t>∈</m:t>
                    </m:r>
                    <m:d>
                      <m:dPr>
                        <m:begChr m:val="["/>
                        <m:endChr m:val="]"/>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−1,1</m:t>
                        </m:r>
                      </m:e>
                    </m:d>
                    <m:r>
                      <a:rPr lang="en-US" sz="2800" b="0" i="1" smtClean="0">
                        <a:latin typeface="Cambria Math" panose="02040503050406030204" pitchFamily="18" charset="0"/>
                        <a:ea typeface="Cambria Math" panose="02040503050406030204" pitchFamily="18" charset="0"/>
                      </a:rPr>
                      <m:t>=</m:t>
                    </m:r>
                    <m:r>
                      <m:rPr>
                        <m:sty m:val="p"/>
                      </m:rPr>
                      <a:rPr lang="el-GR" sz="2800" b="0" i="1" smtClean="0">
                        <a:latin typeface="Cambria Math" panose="02040503050406030204" pitchFamily="18" charset="0"/>
                        <a:ea typeface="Cambria Math" panose="02040503050406030204" pitchFamily="18" charset="0"/>
                      </a:rPr>
                      <m:t>Ω</m:t>
                    </m:r>
                  </m:oMath>
                </a14:m>
                <a:r>
                  <a:rPr lang="en-US" sz="2800" dirty="0">
                    <a:latin typeface="+mn-lt"/>
                  </a:rPr>
                  <a:t>.</a:t>
                </a:r>
              </a:p>
            </p:txBody>
          </p:sp>
        </mc:Choice>
        <mc:Fallback xmlns="">
          <p:sp>
            <p:nvSpPr>
              <p:cNvPr id="4" name="TextBox 3">
                <a:extLst>
                  <a:ext uri="{FF2B5EF4-FFF2-40B4-BE49-F238E27FC236}">
                    <a16:creationId xmlns:a16="http://schemas.microsoft.com/office/drawing/2014/main" id="{F4854077-AA21-7691-D7B2-BD9C5C9A29ED}"/>
                  </a:ext>
                </a:extLst>
              </p:cNvPr>
              <p:cNvSpPr txBox="1">
                <a:spLocks noRot="1" noChangeAspect="1" noMove="1" noResize="1" noEditPoints="1" noAdjustHandles="1" noChangeArrowheads="1" noChangeShapeType="1" noTextEdit="1"/>
              </p:cNvSpPr>
              <p:nvPr/>
            </p:nvSpPr>
            <p:spPr>
              <a:xfrm>
                <a:off x="415117" y="1202300"/>
                <a:ext cx="8314905" cy="543547"/>
              </a:xfrm>
              <a:prstGeom prst="rect">
                <a:avLst/>
              </a:prstGeom>
              <a:blipFill>
                <a:blip r:embed="rId9"/>
                <a:stretch>
                  <a:fillRect l="-1524" t="-6818" r="-610" b="-29545"/>
                </a:stretch>
              </a:blipFill>
            </p:spPr>
            <p:txBody>
              <a:bodyPr/>
              <a:lstStyle/>
              <a:p>
                <a:r>
                  <a:rPr lang="en-US">
                    <a:noFill/>
                  </a:rPr>
                  <a:t> </a:t>
                </a:r>
              </a:p>
            </p:txBody>
          </p:sp>
        </mc:Fallback>
      </mc:AlternateContent>
      <p:pic>
        <p:nvPicPr>
          <p:cNvPr id="9" name="Picture 8" descr="A mathematical formula with black text&#10;&#10;Description automatically generated">
            <a:extLst>
              <a:ext uri="{FF2B5EF4-FFF2-40B4-BE49-F238E27FC236}">
                <a16:creationId xmlns:a16="http://schemas.microsoft.com/office/drawing/2014/main" id="{2DC522CD-BAB9-BAFC-C98C-3E299C1052C4}"/>
              </a:ext>
            </a:extLst>
          </p:cNvPr>
          <p:cNvPicPr>
            <a:picLocks noChangeAspect="1"/>
          </p:cNvPicPr>
          <p:nvPr/>
        </p:nvPicPr>
        <p:blipFill>
          <a:blip r:embed="rId10">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4010414" y="2105540"/>
            <a:ext cx="4800600" cy="1046027"/>
          </a:xfrm>
          <a:prstGeom prst="rect">
            <a:avLst/>
          </a:prstGeom>
          <a:noFill/>
        </p:spPr>
      </p:pic>
      <p:pic>
        <p:nvPicPr>
          <p:cNvPr id="14" name="Graphic 13" descr="User with solid fill">
            <a:extLst>
              <a:ext uri="{FF2B5EF4-FFF2-40B4-BE49-F238E27FC236}">
                <a16:creationId xmlns:a16="http://schemas.microsoft.com/office/drawing/2014/main" id="{E70374E0-8802-F398-AE0A-385D94485B0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91800" y="1629829"/>
            <a:ext cx="265845" cy="407995"/>
          </a:xfrm>
          <a:prstGeom prst="rect">
            <a:avLst/>
          </a:prstGeom>
        </p:spPr>
      </p:pic>
      <p:pic>
        <p:nvPicPr>
          <p:cNvPr id="15" name="Graphic 14" descr="User with solid fill">
            <a:extLst>
              <a:ext uri="{FF2B5EF4-FFF2-40B4-BE49-F238E27FC236}">
                <a16:creationId xmlns:a16="http://schemas.microsoft.com/office/drawing/2014/main" id="{ADF5E2EA-BC22-D719-E47B-005FFEC6DE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82200" y="2478612"/>
            <a:ext cx="265845" cy="407995"/>
          </a:xfrm>
          <a:prstGeom prst="rect">
            <a:avLst/>
          </a:prstGeom>
        </p:spPr>
      </p:pic>
      <p:pic>
        <p:nvPicPr>
          <p:cNvPr id="17" name="Graphic 16" descr="User with solid fill">
            <a:extLst>
              <a:ext uri="{FF2B5EF4-FFF2-40B4-BE49-F238E27FC236}">
                <a16:creationId xmlns:a16="http://schemas.microsoft.com/office/drawing/2014/main" id="{78BF35D3-9F82-0387-2591-4605327445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123339" y="2486760"/>
            <a:ext cx="265845" cy="407995"/>
          </a:xfrm>
          <a:prstGeom prst="rect">
            <a:avLst/>
          </a:prstGeom>
        </p:spPr>
      </p:pic>
      <p:sp>
        <p:nvSpPr>
          <p:cNvPr id="22" name="Arc 21">
            <a:extLst>
              <a:ext uri="{FF2B5EF4-FFF2-40B4-BE49-F238E27FC236}">
                <a16:creationId xmlns:a16="http://schemas.microsoft.com/office/drawing/2014/main" id="{8E9CCF1F-2652-150B-3E14-9FC6879FE268}"/>
              </a:ext>
            </a:extLst>
          </p:cNvPr>
          <p:cNvSpPr/>
          <p:nvPr/>
        </p:nvSpPr>
        <p:spPr>
          <a:xfrm rot="15696254">
            <a:off x="9910220" y="1749085"/>
            <a:ext cx="1780786" cy="1780023"/>
          </a:xfrm>
          <a:prstGeom prst="arc">
            <a:avLst>
              <a:gd name="adj1" fmla="val 16783247"/>
              <a:gd name="adj2" fmla="val 21106720"/>
            </a:avLst>
          </a:prstGeom>
          <a:ln w="2857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81516B3D-6113-69E9-AAC2-A5D8EC22849E}"/>
              </a:ext>
            </a:extLst>
          </p:cNvPr>
          <p:cNvSpPr/>
          <p:nvPr/>
        </p:nvSpPr>
        <p:spPr>
          <a:xfrm rot="4900827">
            <a:off x="9115118" y="1109017"/>
            <a:ext cx="1780786" cy="1780023"/>
          </a:xfrm>
          <a:prstGeom prst="arc">
            <a:avLst>
              <a:gd name="adj1" fmla="val 16783247"/>
              <a:gd name="adj2" fmla="val 21106720"/>
            </a:avLst>
          </a:prstGeom>
          <a:ln w="28575">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8997D5A-4B82-D2F3-499C-1C4E8A3EAD55}"/>
                  </a:ext>
                </a:extLst>
              </p:cNvPr>
              <p:cNvSpPr txBox="1"/>
              <p:nvPr/>
            </p:nvSpPr>
            <p:spPr>
              <a:xfrm>
                <a:off x="9320955" y="1709993"/>
                <a:ext cx="794167" cy="429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ar-AE" sz="1800" i="1" smtClean="0">
                              <a:latin typeface="Cambria Math" panose="02040503050406030204" pitchFamily="18" charset="0"/>
                              <a:cs typeface="Calibri"/>
                            </a:rPr>
                          </m:ctrlPr>
                        </m:sSubSupPr>
                        <m:e>
                          <m:r>
                            <a:rPr lang="ar-AE" sz="1800" b="0" i="1" smtClean="0">
                              <a:latin typeface="Cambria Math" panose="02040503050406030204" pitchFamily="18" charset="0"/>
                              <a:cs typeface="Calibri"/>
                            </a:rPr>
                            <m:t>𝑤</m:t>
                          </m:r>
                        </m:e>
                        <m:sub>
                          <m:r>
                            <a:rPr lang="ar-AE" sz="1800" b="0" i="1" smtClean="0">
                              <a:latin typeface="Cambria Math" panose="02040503050406030204" pitchFamily="18" charset="0"/>
                              <a:cs typeface="Calibri"/>
                            </a:rPr>
                            <m:t>𝑡</m:t>
                          </m:r>
                        </m:sub>
                        <m:sup>
                          <m:r>
                            <a:rPr lang="ar-AE" sz="1800" b="0" i="1" smtClean="0">
                              <a:latin typeface="Cambria Math" panose="02040503050406030204" pitchFamily="18" charset="0"/>
                              <a:cs typeface="Calibri"/>
                            </a:rPr>
                            <m:t>𝑖𝑗</m:t>
                          </m:r>
                        </m:sup>
                      </m:sSubSup>
                    </m:oMath>
                  </m:oMathPara>
                </a14:m>
                <a:endParaRPr lang="en-US" dirty="0"/>
              </a:p>
            </p:txBody>
          </p:sp>
        </mc:Choice>
        <mc:Fallback xmlns="">
          <p:sp>
            <p:nvSpPr>
              <p:cNvPr id="28" name="TextBox 27">
                <a:extLst>
                  <a:ext uri="{FF2B5EF4-FFF2-40B4-BE49-F238E27FC236}">
                    <a16:creationId xmlns:a16="http://schemas.microsoft.com/office/drawing/2014/main" id="{38997D5A-4B82-D2F3-499C-1C4E8A3EAD55}"/>
                  </a:ext>
                </a:extLst>
              </p:cNvPr>
              <p:cNvSpPr txBox="1">
                <a:spLocks noRot="1" noChangeAspect="1" noMove="1" noResize="1" noEditPoints="1" noAdjustHandles="1" noChangeArrowheads="1" noChangeShapeType="1" noTextEdit="1"/>
              </p:cNvSpPr>
              <p:nvPr/>
            </p:nvSpPr>
            <p:spPr>
              <a:xfrm>
                <a:off x="9320955" y="1709993"/>
                <a:ext cx="794167" cy="42922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B41A4782-87C0-89CA-8C01-9B2BB95F5F04}"/>
                  </a:ext>
                </a:extLst>
              </p:cNvPr>
              <p:cNvSpPr txBox="1"/>
              <p:nvPr/>
            </p:nvSpPr>
            <p:spPr>
              <a:xfrm>
                <a:off x="10745855" y="1376515"/>
                <a:ext cx="32983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oMath>
                  </m:oMathPara>
                </a14:m>
                <a:endParaRPr lang="en-US" dirty="0"/>
              </a:p>
            </p:txBody>
          </p:sp>
        </mc:Choice>
        <mc:Fallback xmlns="">
          <p:sp>
            <p:nvSpPr>
              <p:cNvPr id="29" name="TextBox 28">
                <a:extLst>
                  <a:ext uri="{FF2B5EF4-FFF2-40B4-BE49-F238E27FC236}">
                    <a16:creationId xmlns:a16="http://schemas.microsoft.com/office/drawing/2014/main" id="{B41A4782-87C0-89CA-8C01-9B2BB95F5F04}"/>
                  </a:ext>
                </a:extLst>
              </p:cNvPr>
              <p:cNvSpPr txBox="1">
                <a:spLocks noRot="1" noChangeAspect="1" noMove="1" noResize="1" noEditPoints="1" noAdjustHandles="1" noChangeArrowheads="1" noChangeShapeType="1" noTextEdit="1"/>
              </p:cNvSpPr>
              <p:nvPr/>
            </p:nvSpPr>
            <p:spPr>
              <a:xfrm>
                <a:off x="10745855" y="1376515"/>
                <a:ext cx="329834" cy="369332"/>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3005B79-D318-6955-95A2-F6C3B7F9565A}"/>
                  </a:ext>
                </a:extLst>
              </p:cNvPr>
              <p:cNvSpPr txBox="1"/>
              <p:nvPr/>
            </p:nvSpPr>
            <p:spPr>
              <a:xfrm>
                <a:off x="9785288" y="2819400"/>
                <a:ext cx="33611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oMath>
                  </m:oMathPara>
                </a14:m>
                <a:endParaRPr lang="en-US" dirty="0"/>
              </a:p>
            </p:txBody>
          </p:sp>
        </mc:Choice>
        <mc:Fallback xmlns="">
          <p:sp>
            <p:nvSpPr>
              <p:cNvPr id="30" name="TextBox 29">
                <a:extLst>
                  <a:ext uri="{FF2B5EF4-FFF2-40B4-BE49-F238E27FC236}">
                    <a16:creationId xmlns:a16="http://schemas.microsoft.com/office/drawing/2014/main" id="{13005B79-D318-6955-95A2-F6C3B7F9565A}"/>
                  </a:ext>
                </a:extLst>
              </p:cNvPr>
              <p:cNvSpPr txBox="1">
                <a:spLocks noRot="1" noChangeAspect="1" noMove="1" noResize="1" noEditPoints="1" noAdjustHandles="1" noChangeArrowheads="1" noChangeShapeType="1" noTextEdit="1"/>
              </p:cNvSpPr>
              <p:nvPr/>
            </p:nvSpPr>
            <p:spPr>
              <a:xfrm>
                <a:off x="9785288" y="2819400"/>
                <a:ext cx="336118" cy="369332"/>
              </a:xfrm>
              <a:prstGeom prst="rect">
                <a:avLst/>
              </a:prstGeom>
              <a:blipFill>
                <a:blip r:embed="rId17"/>
                <a:stretch>
                  <a:fillRect b="-13333"/>
                </a:stretch>
              </a:blipFill>
            </p:spPr>
            <p:txBody>
              <a:bodyPr/>
              <a:lstStyle/>
              <a:p>
                <a:r>
                  <a:rPr lang="en-US">
                    <a:noFill/>
                  </a:rPr>
                  <a:t> </a:t>
                </a:r>
              </a:p>
            </p:txBody>
          </p:sp>
        </mc:Fallback>
      </mc:AlternateContent>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26024" y="-265306"/>
            <a:ext cx="12879069" cy="1184426"/>
          </a:xfrm>
          <a:prstGeom prst="rect">
            <a:avLst/>
          </a:prstGeom>
        </p:spPr>
        <p:txBody>
          <a:bodyPr vert="horz" wrap="square" lIns="0" tIns="350011" rIns="0" bIns="0" rtlCol="0">
            <a:spAutoFit/>
          </a:bodyPr>
          <a:lstStyle/>
          <a:p>
            <a:pPr marL="12700">
              <a:lnSpc>
                <a:spcPct val="100000"/>
              </a:lnSpc>
              <a:spcBef>
                <a:spcPts val="100"/>
              </a:spcBef>
            </a:pPr>
            <a:r>
              <a:rPr lang="en-US" sz="5400" b="1" dirty="0">
                <a:latin typeface="+mj-lt"/>
                <a:cs typeface="Calibri"/>
              </a:rPr>
              <a:t>   “Local”</a:t>
            </a:r>
            <a:r>
              <a:rPr lang="en-US" sz="5400" b="1" spc="-70" dirty="0">
                <a:latin typeface="+mj-lt"/>
                <a:cs typeface="Calibri"/>
              </a:rPr>
              <a:t> </a:t>
            </a:r>
            <a:r>
              <a:rPr lang="en-US" sz="5400" b="1" dirty="0">
                <a:latin typeface="+mj-lt"/>
                <a:cs typeface="Calibri"/>
              </a:rPr>
              <a:t>Kernel</a:t>
            </a:r>
            <a:r>
              <a:rPr lang="en-US" sz="5400" b="1" spc="-65" dirty="0">
                <a:latin typeface="+mj-lt"/>
                <a:cs typeface="Calibri"/>
              </a:rPr>
              <a:t> </a:t>
            </a:r>
            <a:r>
              <a:rPr lang="en-US" sz="5400" b="1" spc="-10" dirty="0">
                <a:latin typeface="+mj-lt"/>
                <a:cs typeface="Calibri"/>
              </a:rPr>
              <a:t>Method</a:t>
            </a:r>
            <a:endParaRPr sz="5400" b="1" i="1" spc="-85" dirty="0">
              <a:latin typeface="+mj-lt"/>
              <a:cs typeface="Arial"/>
            </a:endParaRPr>
          </a:p>
        </p:txBody>
      </p:sp>
      <p:sp>
        <p:nvSpPr>
          <p:cNvPr id="3" name="object 3"/>
          <p:cNvSpPr txBox="1"/>
          <p:nvPr/>
        </p:nvSpPr>
        <p:spPr>
          <a:xfrm>
            <a:off x="663462" y="2502715"/>
            <a:ext cx="4544737" cy="474489"/>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sz="3000" b="1" dirty="0">
                <a:latin typeface="Calibri"/>
                <a:cs typeface="Calibri"/>
              </a:rPr>
              <a:t>“Local”</a:t>
            </a:r>
            <a:r>
              <a:rPr sz="3000" b="1" spc="-70" dirty="0">
                <a:latin typeface="Calibri"/>
                <a:cs typeface="Calibri"/>
              </a:rPr>
              <a:t> </a:t>
            </a:r>
            <a:r>
              <a:rPr lang="en-US" sz="3000" b="1" spc="-70" dirty="0">
                <a:latin typeface="Calibri"/>
                <a:cs typeface="Calibri"/>
              </a:rPr>
              <a:t>k</a:t>
            </a:r>
            <a:r>
              <a:rPr sz="3000" b="1" dirty="0">
                <a:latin typeface="Calibri"/>
                <a:cs typeface="Calibri"/>
              </a:rPr>
              <a:t>ernel</a:t>
            </a:r>
            <a:r>
              <a:rPr sz="3000" b="1" spc="-65" dirty="0">
                <a:latin typeface="Calibri"/>
                <a:cs typeface="Calibri"/>
              </a:rPr>
              <a:t> </a:t>
            </a:r>
            <a:r>
              <a:rPr lang="en-US" sz="3000" b="1" spc="-10" dirty="0">
                <a:latin typeface="Calibri"/>
                <a:cs typeface="Calibri"/>
              </a:rPr>
              <a:t>m</a:t>
            </a:r>
            <a:r>
              <a:rPr sz="3000" b="1" spc="-10" dirty="0">
                <a:latin typeface="Calibri"/>
                <a:cs typeface="Calibri"/>
              </a:rPr>
              <a:t>ethod:</a:t>
            </a:r>
            <a:endParaRPr sz="3000" b="1" dirty="0">
              <a:latin typeface="Calibri"/>
              <a:cs typeface="Calibri"/>
            </a:endParaRPr>
          </a:p>
        </p:txBody>
      </p:sp>
      <mc:AlternateContent xmlns:mc="http://schemas.openxmlformats.org/markup-compatibility/2006" xmlns:a14="http://schemas.microsoft.com/office/drawing/2010/main">
        <mc:Choice Requires="a14">
          <p:sp>
            <p:nvSpPr>
              <p:cNvPr id="5" name="object 5"/>
              <p:cNvSpPr txBox="1"/>
              <p:nvPr/>
            </p:nvSpPr>
            <p:spPr>
              <a:xfrm>
                <a:off x="663463" y="4267200"/>
                <a:ext cx="10537937" cy="1691489"/>
              </a:xfrm>
              <a:prstGeom prst="rect">
                <a:avLst/>
              </a:prstGeom>
            </p:spPr>
            <p:txBody>
              <a:bodyPr vert="horz" wrap="square" lIns="0" tIns="204470" rIns="0" bIns="0" rtlCol="0">
                <a:spAutoFit/>
              </a:bodyPr>
              <a:lstStyle/>
              <a:p>
                <a:pPr marL="354330" indent="-341630">
                  <a:lnSpc>
                    <a:spcPct val="100000"/>
                  </a:lnSpc>
                  <a:spcBef>
                    <a:spcPts val="1610"/>
                  </a:spcBef>
                  <a:buAutoNum type="arabicPeriod"/>
                  <a:tabLst>
                    <a:tab pos="354330" algn="l"/>
                  </a:tabLst>
                </a:pPr>
                <a:r>
                  <a:rPr lang="en-US" sz="2800" dirty="0">
                    <a:solidFill>
                      <a:srgbClr val="0432FF"/>
                    </a:solidFill>
                    <a:latin typeface="+mn-lt"/>
                    <a:cs typeface="Calibri"/>
                  </a:rPr>
                  <a:t> Opinion “similarities” are</a:t>
                </a:r>
                <a:r>
                  <a:rPr lang="en-US" sz="2800" spc="-25" dirty="0">
                    <a:solidFill>
                      <a:srgbClr val="0432FF"/>
                    </a:solidFill>
                    <a:latin typeface="+mn-lt"/>
                    <a:cs typeface="Calibri"/>
                  </a:rPr>
                  <a:t> </a:t>
                </a:r>
                <a:r>
                  <a:rPr lang="en-US" sz="2800" dirty="0">
                    <a:solidFill>
                      <a:srgbClr val="0432FF"/>
                    </a:solidFill>
                    <a:latin typeface="+mn-lt"/>
                    <a:cs typeface="Calibri"/>
                  </a:rPr>
                  <a:t>determined</a:t>
                </a:r>
                <a:r>
                  <a:rPr lang="en-US" sz="2800" spc="-20" dirty="0">
                    <a:solidFill>
                      <a:srgbClr val="0432FF"/>
                    </a:solidFill>
                    <a:latin typeface="+mn-lt"/>
                    <a:cs typeface="Calibri"/>
                  </a:rPr>
                  <a:t> </a:t>
                </a:r>
                <a:r>
                  <a:rPr lang="en-US" sz="2800" dirty="0">
                    <a:solidFill>
                      <a:srgbClr val="0432FF"/>
                    </a:solidFill>
                    <a:latin typeface="+mn-lt"/>
                    <a:cs typeface="Calibri"/>
                  </a:rPr>
                  <a:t>by</a:t>
                </a:r>
                <a:r>
                  <a:rPr lang="en-US" sz="2800" spc="-15" dirty="0">
                    <a:solidFill>
                      <a:srgbClr val="0432FF"/>
                    </a:solidFill>
                    <a:latin typeface="+mn-lt"/>
                    <a:cs typeface="Calibri"/>
                  </a:rPr>
                  <a:t> </a:t>
                </a:r>
                <a14:m>
                  <m:oMath xmlns:m="http://schemas.openxmlformats.org/officeDocument/2006/math">
                    <m:sSub>
                      <m:sSubPr>
                        <m:ctrlPr>
                          <a:rPr lang="ar-AE" sz="2800" i="1" spc="-15" smtClean="0">
                            <a:solidFill>
                              <a:srgbClr val="0432FF"/>
                            </a:solidFill>
                            <a:latin typeface="Cambria Math" panose="02040503050406030204" pitchFamily="18" charset="0"/>
                            <a:cs typeface="Calibri"/>
                          </a:rPr>
                        </m:ctrlPr>
                      </m:sSubPr>
                      <m:e>
                        <m:r>
                          <a:rPr lang="ar-AE" sz="2800" i="1" spc="-15" smtClean="0">
                            <a:solidFill>
                              <a:srgbClr val="0432FF"/>
                            </a:solidFill>
                            <a:latin typeface="Cambria Math" panose="02040503050406030204" pitchFamily="18" charset="0"/>
                            <a:ea typeface="Cambria Math" panose="02040503050406030204" pitchFamily="18" charset="0"/>
                            <a:cs typeface="Calibri"/>
                          </a:rPr>
                          <m:t>𝜅</m:t>
                        </m:r>
                      </m:e>
                      <m:sub>
                        <m:r>
                          <a:rPr lang="ar-AE" sz="2800" b="0" i="1" spc="-15" smtClean="0">
                            <a:solidFill>
                              <a:srgbClr val="0432FF"/>
                            </a:solidFill>
                            <a:latin typeface="Cambria Math" panose="02040503050406030204" pitchFamily="18" charset="0"/>
                            <a:cs typeface="Calibri"/>
                          </a:rPr>
                          <m:t>𝑑</m:t>
                        </m:r>
                      </m:sub>
                    </m:sSub>
                    <m:r>
                      <a:rPr lang="en-US" sz="2800" b="0" i="0" spc="-15" smtClean="0">
                        <a:solidFill>
                          <a:srgbClr val="0432FF"/>
                        </a:solidFill>
                        <a:latin typeface="Cambria Math" panose="02040503050406030204" pitchFamily="18" charset="0"/>
                        <a:cs typeface="Calibri"/>
                      </a:rPr>
                      <m:t>:</m:t>
                    </m:r>
                  </m:oMath>
                </a14:m>
                <a:r>
                  <a:rPr lang="ar-AE" sz="2800" spc="-15" dirty="0">
                    <a:solidFill>
                      <a:srgbClr val="0432FF"/>
                    </a:solidFill>
                    <a:latin typeface="+mn-lt"/>
                    <a:cs typeface="Calibri"/>
                  </a:rPr>
                  <a:t> </a:t>
                </a:r>
                <a:r>
                  <a:rPr lang="en-US" sz="2800" spc="-15" dirty="0">
                    <a:solidFill>
                      <a:srgbClr val="0432FF"/>
                    </a:solidFill>
                    <a:latin typeface="+mn-lt"/>
                    <a:cs typeface="Calibri"/>
                  </a:rPr>
                  <a:t> </a:t>
                </a:r>
                <a:r>
                  <a:rPr lang="en-US" sz="2800" dirty="0">
                    <a:latin typeface="+mn-lt"/>
                    <a:cs typeface="Calibri"/>
                  </a:rPr>
                  <a:t>how</a:t>
                </a:r>
                <a:r>
                  <a:rPr lang="en-US" sz="2800" spc="-20" dirty="0">
                    <a:latin typeface="+mn-lt"/>
                    <a:cs typeface="Calibri"/>
                  </a:rPr>
                  <a:t> </a:t>
                </a:r>
                <a:r>
                  <a:rPr lang="en-US" sz="2800" dirty="0">
                    <a:latin typeface="+mn-lt"/>
                    <a:cs typeface="Calibri"/>
                  </a:rPr>
                  <a:t>an</a:t>
                </a:r>
                <a:r>
                  <a:rPr lang="en-US" sz="2800" spc="-15" dirty="0">
                    <a:latin typeface="+mn-lt"/>
                    <a:cs typeface="Calibri"/>
                  </a:rPr>
                  <a:t> </a:t>
                </a:r>
                <a:r>
                  <a:rPr lang="en-US" sz="2800" dirty="0">
                    <a:latin typeface="+mn-lt"/>
                    <a:cs typeface="Calibri"/>
                  </a:rPr>
                  <a:t>agent</a:t>
                </a:r>
                <a:r>
                  <a:rPr lang="en-US" sz="2800" spc="-20" dirty="0">
                    <a:latin typeface="+mn-lt"/>
                    <a:cs typeface="Calibri"/>
                  </a:rPr>
                  <a:t> </a:t>
                </a:r>
                <a:r>
                  <a:rPr lang="en-US" sz="2800" dirty="0">
                    <a:latin typeface="+mn-lt"/>
                    <a:cs typeface="Calibri"/>
                  </a:rPr>
                  <a:t>assigns</a:t>
                </a:r>
                <a:r>
                  <a:rPr lang="en-US" sz="2800" spc="-25" dirty="0">
                    <a:latin typeface="+mn-lt"/>
                    <a:cs typeface="Calibri"/>
                  </a:rPr>
                  <a:t> </a:t>
                </a:r>
                <a:r>
                  <a:rPr lang="en-US" sz="2800" dirty="0">
                    <a:latin typeface="+mn-lt"/>
                    <a:cs typeface="Calibri"/>
                  </a:rPr>
                  <a:t>weights</a:t>
                </a:r>
                <a:r>
                  <a:rPr lang="en-US" sz="2800" spc="-25" dirty="0">
                    <a:latin typeface="+mn-lt"/>
                    <a:cs typeface="Calibri"/>
                  </a:rPr>
                  <a:t> </a:t>
                </a:r>
                <a:r>
                  <a:rPr lang="en-US" sz="2800" dirty="0">
                    <a:latin typeface="+mn-lt"/>
                    <a:cs typeface="Calibri"/>
                  </a:rPr>
                  <a:t>to</a:t>
                </a:r>
                <a:r>
                  <a:rPr lang="en-US" sz="2800" spc="-25" dirty="0">
                    <a:latin typeface="+mn-lt"/>
                    <a:cs typeface="Calibri"/>
                  </a:rPr>
                  <a:t> </a:t>
                </a:r>
                <a:r>
                  <a:rPr lang="en-US" sz="2800" dirty="0">
                    <a:latin typeface="+mn-lt"/>
                    <a:cs typeface="Calibri"/>
                  </a:rPr>
                  <a:t>its</a:t>
                </a:r>
                <a:r>
                  <a:rPr lang="en-US" sz="2800" spc="-20" dirty="0">
                    <a:latin typeface="+mn-lt"/>
                    <a:cs typeface="Calibri"/>
                  </a:rPr>
                  <a:t> </a:t>
                </a:r>
                <a:r>
                  <a:rPr lang="en-US" sz="2800" spc="-10" dirty="0">
                    <a:latin typeface="+mn-lt"/>
                    <a:cs typeface="Calibri"/>
                  </a:rPr>
                  <a:t>neighbors.</a:t>
                </a:r>
                <a:endParaRPr lang="en-US" sz="2800" dirty="0">
                  <a:latin typeface="+mn-lt"/>
                  <a:cs typeface="Calibri"/>
                </a:endParaRPr>
              </a:p>
              <a:p>
                <a:pPr marL="354330" indent="-341630">
                  <a:lnSpc>
                    <a:spcPct val="100000"/>
                  </a:lnSpc>
                  <a:spcBef>
                    <a:spcPts val="1515"/>
                  </a:spcBef>
                  <a:buAutoNum type="arabicPeriod"/>
                  <a:tabLst>
                    <a:tab pos="354330" algn="l"/>
                  </a:tabLst>
                </a:pPr>
                <a:r>
                  <a:rPr lang="en-US" sz="2800" dirty="0">
                    <a:latin typeface="+mn-lt"/>
                    <a:cs typeface="Calibri"/>
                  </a:rPr>
                  <a:t>Local</a:t>
                </a:r>
                <a:r>
                  <a:rPr lang="en-US" sz="2800" spc="-40" dirty="0">
                    <a:latin typeface="+mn-lt"/>
                    <a:cs typeface="Calibri"/>
                  </a:rPr>
                  <a:t> </a:t>
                </a:r>
                <a:r>
                  <a:rPr lang="en-US" sz="2800" dirty="0">
                    <a:latin typeface="+mn-lt"/>
                    <a:cs typeface="Calibri"/>
                  </a:rPr>
                  <a:t>methods:</a:t>
                </a:r>
                <a:r>
                  <a:rPr lang="en-US" sz="2800" spc="-35" dirty="0">
                    <a:latin typeface="+mn-lt"/>
                    <a:cs typeface="Calibri"/>
                  </a:rPr>
                  <a:t> </a:t>
                </a:r>
                <a:r>
                  <a:rPr lang="en-US" sz="2800" dirty="0">
                    <a:latin typeface="+mn-lt"/>
                    <a:cs typeface="Calibri"/>
                  </a:rPr>
                  <a:t>bounded</a:t>
                </a:r>
                <a:r>
                  <a:rPr lang="en-US" sz="2800" spc="-40" dirty="0">
                    <a:latin typeface="+mn-lt"/>
                    <a:cs typeface="Calibri"/>
                  </a:rPr>
                  <a:t> </a:t>
                </a:r>
                <a:r>
                  <a:rPr lang="en-US" sz="2800" dirty="0">
                    <a:latin typeface="+mn-lt"/>
                    <a:cs typeface="Calibri"/>
                  </a:rPr>
                  <a:t>confidence</a:t>
                </a:r>
                <a:r>
                  <a:rPr lang="en-US" sz="2800" spc="-30" dirty="0">
                    <a:latin typeface="+mn-lt"/>
                    <a:cs typeface="Calibri"/>
                  </a:rPr>
                  <a:t> </a:t>
                </a:r>
                <a:r>
                  <a:rPr lang="en-US" sz="2800" spc="-25" dirty="0">
                    <a:latin typeface="+mn-lt"/>
                    <a:cs typeface="Cambria Math"/>
                  </a:rPr>
                  <a:t>𝜀</a:t>
                </a:r>
                <a:r>
                  <a:rPr lang="en-US" sz="2800" spc="-25" dirty="0">
                    <a:latin typeface="+mn-lt"/>
                    <a:cs typeface="Calibri"/>
                  </a:rPr>
                  <a:t>.</a:t>
                </a:r>
                <a:endParaRPr sz="2800" dirty="0">
                  <a:latin typeface="+mn-lt"/>
                  <a:cs typeface="Calibri"/>
                </a:endParaRPr>
              </a:p>
            </p:txBody>
          </p:sp>
        </mc:Choice>
        <mc:Fallback xmlns="">
          <p:sp>
            <p:nvSpPr>
              <p:cNvPr id="5" name="object 5"/>
              <p:cNvSpPr txBox="1">
                <a:spLocks noRot="1" noChangeAspect="1" noMove="1" noResize="1" noEditPoints="1" noAdjustHandles="1" noChangeArrowheads="1" noChangeShapeType="1" noTextEdit="1"/>
              </p:cNvSpPr>
              <p:nvPr/>
            </p:nvSpPr>
            <p:spPr>
              <a:xfrm>
                <a:off x="663463" y="4267200"/>
                <a:ext cx="10537937" cy="1691489"/>
              </a:xfrm>
              <a:prstGeom prst="rect">
                <a:avLst/>
              </a:prstGeom>
              <a:blipFill>
                <a:blip r:embed="rId2"/>
                <a:stretch>
                  <a:fillRect l="-1925" b="-12782"/>
                </a:stretch>
              </a:blipFill>
            </p:spPr>
            <p:txBody>
              <a:bodyPr/>
              <a:lstStyle/>
              <a:p>
                <a:r>
                  <a:rPr lang="en-US">
                    <a:noFill/>
                  </a:rPr>
                  <a:t> </a:t>
                </a:r>
              </a:p>
            </p:txBody>
          </p:sp>
        </mc:Fallback>
      </mc:AlternateContent>
      <p:sp>
        <p:nvSpPr>
          <p:cNvPr id="7" name="object 7">
            <a:extLst>
              <a:ext uri="{FF2B5EF4-FFF2-40B4-BE49-F238E27FC236}">
                <a16:creationId xmlns:a16="http://schemas.microsoft.com/office/drawing/2014/main" id="{6DDCD55B-055D-BF2B-B6FC-0EB8339B5AE4}"/>
              </a:ext>
            </a:extLst>
          </p:cNvPr>
          <p:cNvSpPr txBox="1"/>
          <p:nvPr/>
        </p:nvSpPr>
        <p:spPr>
          <a:xfrm>
            <a:off x="664043" y="726202"/>
            <a:ext cx="2835560" cy="1080424"/>
          </a:xfrm>
          <a:prstGeom prst="rect">
            <a:avLst/>
          </a:prstGeom>
        </p:spPr>
        <p:txBody>
          <a:bodyPr vert="horz" wrap="square" lIns="0" tIns="97155" rIns="0" bIns="0" rtlCol="0">
            <a:spAutoFit/>
          </a:bodyPr>
          <a:lstStyle/>
          <a:p>
            <a:pPr marL="12700">
              <a:lnSpc>
                <a:spcPct val="100000"/>
              </a:lnSpc>
              <a:spcBef>
                <a:spcPts val="765"/>
              </a:spcBef>
            </a:pPr>
            <a:endParaRPr sz="2800" dirty="0">
              <a:latin typeface="Calibri"/>
              <a:cs typeface="Calibri"/>
            </a:endParaRPr>
          </a:p>
          <a:p>
            <a:pPr marL="490220" indent="-457200">
              <a:lnSpc>
                <a:spcPct val="100000"/>
              </a:lnSpc>
              <a:spcBef>
                <a:spcPts val="710"/>
              </a:spcBef>
              <a:buFont typeface="Arial" panose="020B0604020202020204" pitchFamily="34" charset="0"/>
              <a:buChar char="•"/>
            </a:pPr>
            <a:r>
              <a:rPr sz="3000" b="1" dirty="0">
                <a:latin typeface="Calibri"/>
                <a:cs typeface="Calibri"/>
              </a:rPr>
              <a:t>Update</a:t>
            </a:r>
            <a:r>
              <a:rPr sz="3000" b="1" spc="-85" dirty="0">
                <a:latin typeface="Calibri"/>
                <a:cs typeface="Calibri"/>
              </a:rPr>
              <a:t> </a:t>
            </a:r>
            <a:r>
              <a:rPr sz="3000" b="1" spc="-10" dirty="0">
                <a:latin typeface="Calibri"/>
                <a:cs typeface="Calibri"/>
              </a:rPr>
              <a:t>rule:</a:t>
            </a:r>
            <a:endParaRPr sz="3000" dirty="0">
              <a:latin typeface="Calibri"/>
              <a:cs typeface="Calibri"/>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4BCAE73-F744-4BBE-40FD-A2CE6A003412}"/>
                  </a:ext>
                </a:extLst>
              </p:cNvPr>
              <p:cNvSpPr/>
              <p:nvPr/>
            </p:nvSpPr>
            <p:spPr>
              <a:xfrm>
                <a:off x="6858000" y="2502715"/>
                <a:ext cx="5085590" cy="494622"/>
              </a:xfrm>
              <a:prstGeom prst="rect">
                <a:avLst/>
              </a:prstGeom>
              <a:solidFill>
                <a:schemeClr val="tx2">
                  <a:lumMod val="60000"/>
                  <a:lumOff val="40000"/>
                  <a:alpha val="56386"/>
                </a:schemeClr>
              </a:solidFill>
              <a:ln w="63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bounded confidence level of agent </a:t>
                </a:r>
                <a14:m>
                  <m:oMath xmlns:m="http://schemas.openxmlformats.org/officeDocument/2006/math">
                    <m:r>
                      <a:rPr lang="en-US" sz="2400" b="0" i="1" smtClean="0">
                        <a:solidFill>
                          <a:schemeClr val="tx1"/>
                        </a:solidFill>
                        <a:latin typeface="Cambria Math" panose="02040503050406030204" pitchFamily="18" charset="0"/>
                        <a:cs typeface="Calibri"/>
                      </a:rPr>
                      <m:t>𝑖</m:t>
                    </m:r>
                  </m:oMath>
                </a14:m>
                <a:r>
                  <a:rPr lang="en-US" sz="2400" dirty="0">
                    <a:solidFill>
                      <a:schemeClr val="tx1"/>
                    </a:solidFill>
                  </a:rPr>
                  <a:t> </a:t>
                </a:r>
              </a:p>
            </p:txBody>
          </p:sp>
        </mc:Choice>
        <mc:Fallback xmlns="">
          <p:sp>
            <p:nvSpPr>
              <p:cNvPr id="13" name="Rectangle 12">
                <a:extLst>
                  <a:ext uri="{FF2B5EF4-FFF2-40B4-BE49-F238E27FC236}">
                    <a16:creationId xmlns:a16="http://schemas.microsoft.com/office/drawing/2014/main" id="{64BCAE73-F744-4BBE-40FD-A2CE6A003412}"/>
                  </a:ext>
                </a:extLst>
              </p:cNvPr>
              <p:cNvSpPr>
                <a:spLocks noRot="1" noChangeAspect="1" noMove="1" noResize="1" noEditPoints="1" noAdjustHandles="1" noChangeArrowheads="1" noChangeShapeType="1" noTextEdit="1"/>
              </p:cNvSpPr>
              <p:nvPr/>
            </p:nvSpPr>
            <p:spPr>
              <a:xfrm>
                <a:off x="6858000" y="2502715"/>
                <a:ext cx="5085590" cy="494622"/>
              </a:xfrm>
              <a:prstGeom prst="rect">
                <a:avLst/>
              </a:prstGeom>
              <a:blipFill>
                <a:blip r:embed="rId3"/>
                <a:stretch>
                  <a:fillRect t="-5000" b="-22500"/>
                </a:stretch>
              </a:blipFill>
              <a:ln w="6350">
                <a:solidFill>
                  <a:schemeClr val="tx2">
                    <a:lumMod val="60000"/>
                    <a:lumOff val="40000"/>
                  </a:schemeClr>
                </a:solidFill>
              </a:ln>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39665A86-B381-29CE-083C-E158B8A5D7E1}"/>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2" name="object 5">
            <a:extLst>
              <a:ext uri="{FF2B5EF4-FFF2-40B4-BE49-F238E27FC236}">
                <a16:creationId xmlns:a16="http://schemas.microsoft.com/office/drawing/2014/main" id="{B8B3AA56-F7AC-BFC2-456E-C512A5DB2F0E}"/>
              </a:ext>
            </a:extLst>
          </p:cNvPr>
          <p:cNvPicPr/>
          <p:nvPr/>
        </p:nvPicPr>
        <p:blipFill>
          <a:blip r:embed="rId4" cstate="print">
            <a:clrChange>
              <a:clrFrom>
                <a:srgbClr val="FFFFFF"/>
              </a:clrFrom>
              <a:clrTo>
                <a:srgbClr val="FFFFFF">
                  <a:alpha val="0"/>
                </a:srgbClr>
              </a:clrTo>
            </a:clrChange>
            <a:alphaModFix/>
          </a:blip>
          <a:stretch>
            <a:fillRect/>
          </a:stretch>
        </p:blipFill>
        <p:spPr>
          <a:xfrm>
            <a:off x="4757598" y="1151061"/>
            <a:ext cx="4544750" cy="1257059"/>
          </a:xfrm>
          <a:prstGeom prst="rect">
            <a:avLst/>
          </a:prstGeom>
          <a:noFill/>
        </p:spPr>
      </p:pic>
      <p:pic>
        <p:nvPicPr>
          <p:cNvPr id="8" name="Picture 7" descr="A black text on a white background&#10;&#10;Description automatically generated">
            <a:extLst>
              <a:ext uri="{FF2B5EF4-FFF2-40B4-BE49-F238E27FC236}">
                <a16:creationId xmlns:a16="http://schemas.microsoft.com/office/drawing/2014/main" id="{C19912E0-B7A0-2120-B2BE-51B87056E9B5}"/>
              </a:ext>
            </a:extLst>
          </p:cNvPr>
          <p:cNvPicPr>
            <a:picLocks noChangeAspect="1"/>
          </p:cNvPicPr>
          <p:nvPr/>
        </p:nvPicPr>
        <p:blipFill>
          <a:blip r:embed="rId5">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200400" y="3260383"/>
            <a:ext cx="6746526" cy="1168477"/>
          </a:xfrm>
          <a:prstGeom prst="rect">
            <a:avLst/>
          </a:prstGeom>
          <a:noFill/>
        </p:spPr>
      </p:pic>
      <p:sp>
        <p:nvSpPr>
          <p:cNvPr id="11" name="Rectangle 10">
            <a:extLst>
              <a:ext uri="{FF2B5EF4-FFF2-40B4-BE49-F238E27FC236}">
                <a16:creationId xmlns:a16="http://schemas.microsoft.com/office/drawing/2014/main" id="{546D8AFA-4DFB-F27C-06F6-EC62B18D830D}"/>
              </a:ext>
            </a:extLst>
          </p:cNvPr>
          <p:cNvSpPr/>
          <p:nvPr/>
        </p:nvSpPr>
        <p:spPr>
          <a:xfrm>
            <a:off x="9372600" y="3432807"/>
            <a:ext cx="400809" cy="453393"/>
          </a:xfrm>
          <a:prstGeom prst="rect">
            <a:avLst/>
          </a:prstGeom>
          <a:solidFill>
            <a:schemeClr val="tx2">
              <a:lumMod val="60000"/>
              <a:lumOff val="40000"/>
              <a:alpha val="56386"/>
            </a:schemeClr>
          </a:solidFill>
          <a:ln w="635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977205F9-792A-E6D4-FA1F-0C9B123805AC}"/>
              </a:ext>
            </a:extLst>
          </p:cNvPr>
          <p:cNvCxnSpPr/>
          <p:nvPr/>
        </p:nvCxnSpPr>
        <p:spPr>
          <a:xfrm flipV="1">
            <a:off x="9525000" y="2985315"/>
            <a:ext cx="0" cy="433978"/>
          </a:xfrm>
          <a:prstGeom prst="straightConnector1">
            <a:avLst/>
          </a:prstGeom>
          <a:ln w="508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descr="A black text with a white background&#10;&#10;Description automatically generated">
            <a:extLst>
              <a:ext uri="{FF2B5EF4-FFF2-40B4-BE49-F238E27FC236}">
                <a16:creationId xmlns:a16="http://schemas.microsoft.com/office/drawing/2014/main" id="{6735C8E3-2CA8-A31C-09BD-F19E3CF884F4}"/>
              </a:ext>
            </a:extLst>
          </p:cNvPr>
          <p:cNvPicPr>
            <a:picLocks noChangeAspect="1"/>
          </p:cNvPicPr>
          <p:nvPr/>
        </p:nvPicPr>
        <p:blipFill>
          <a:blip r:embed="rId6">
            <a:clrChange>
              <a:clrFrom>
                <a:srgbClr val="F7F9FC"/>
              </a:clrFrom>
              <a:clrTo>
                <a:srgbClr val="F7F9FC">
                  <a:alpha val="0"/>
                </a:srgbClr>
              </a:clrTo>
            </a:clrChange>
            <a:extLst>
              <a:ext uri="{28A0092B-C50C-407E-A947-70E740481C1C}">
                <a14:useLocalDpi xmlns:a14="http://schemas.microsoft.com/office/drawing/2010/main" val="0"/>
              </a:ext>
            </a:extLst>
          </a:blip>
          <a:stretch>
            <a:fillRect/>
          </a:stretch>
        </p:blipFill>
        <p:spPr>
          <a:xfrm>
            <a:off x="2408780" y="3501721"/>
            <a:ext cx="1054100" cy="685800"/>
          </a:xfrm>
          <a:prstGeom prst="rect">
            <a:avLst/>
          </a:prstGeom>
        </p:spPr>
      </p:pic>
      <p:sp>
        <p:nvSpPr>
          <p:cNvPr id="4" name="TextBox 3">
            <a:extLst>
              <a:ext uri="{FF2B5EF4-FFF2-40B4-BE49-F238E27FC236}">
                <a16:creationId xmlns:a16="http://schemas.microsoft.com/office/drawing/2014/main" id="{4048E3F5-7E91-4937-8D2B-16A29ED1737A}"/>
              </a:ext>
            </a:extLst>
          </p:cNvPr>
          <p:cNvSpPr txBox="1"/>
          <p:nvPr/>
        </p:nvSpPr>
        <p:spPr>
          <a:xfrm>
            <a:off x="28074" y="6339689"/>
            <a:ext cx="12344400" cy="523220"/>
          </a:xfrm>
          <a:prstGeom prst="rect">
            <a:avLst/>
          </a:prstGeom>
          <a:noFill/>
        </p:spPr>
        <p:txBody>
          <a:bodyPr wrap="square" rtlCol="0">
            <a:spAutoFit/>
          </a:bodyPr>
          <a:lstStyle/>
          <a:p>
            <a:r>
              <a:rPr lang="en-US" sz="1400" dirty="0"/>
              <a:t>C. Xu, J. Li, D. Sun, J. Li, </a:t>
            </a:r>
            <a:r>
              <a:rPr lang="en-US" sz="1400" dirty="0">
                <a:solidFill>
                  <a:srgbClr val="FF0000"/>
                </a:solidFill>
              </a:rPr>
              <a:t>T. </a:t>
            </a:r>
            <a:r>
              <a:rPr lang="en-US" sz="1400" dirty="0" err="1">
                <a:solidFill>
                  <a:srgbClr val="FF0000"/>
                </a:solidFill>
              </a:rPr>
              <a:t>Abdelzaher</a:t>
            </a:r>
            <a:r>
              <a:rPr lang="en-US" sz="1400" dirty="0"/>
              <a:t>, J. Graham, M. Macy, </a:t>
            </a:r>
            <a:r>
              <a:rPr lang="en-US" sz="1400" dirty="0">
                <a:solidFill>
                  <a:srgbClr val="FF0000"/>
                </a:solidFill>
              </a:rPr>
              <a:t>C. </a:t>
            </a:r>
            <a:r>
              <a:rPr lang="en-US" sz="1400" dirty="0" err="1">
                <a:solidFill>
                  <a:srgbClr val="FF0000"/>
                </a:solidFill>
              </a:rPr>
              <a:t>Lebiere</a:t>
            </a:r>
            <a:r>
              <a:rPr lang="en-US" sz="1400" dirty="0"/>
              <a:t>, and B. Szymanski, “The paradox of information access: On modeling polarization in the age of information,” IEEE Transactions on Control of Network Systems, pp. 1–12, 2023.</a:t>
            </a:r>
          </a:p>
        </p:txBody>
      </p:sp>
    </p:spTree>
    <p:extLst>
      <p:ext uri="{BB962C8B-B14F-4D97-AF65-F5344CB8AC3E}">
        <p14:creationId xmlns:p14="http://schemas.microsoft.com/office/powerpoint/2010/main" val="1079762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76400" y="-270026"/>
            <a:ext cx="12879069" cy="1184426"/>
          </a:xfrm>
          <a:prstGeom prst="rect">
            <a:avLst/>
          </a:prstGeom>
        </p:spPr>
        <p:txBody>
          <a:bodyPr vert="horz" wrap="square" lIns="0" tIns="350011" rIns="0" bIns="0" rtlCol="0">
            <a:spAutoFit/>
          </a:bodyPr>
          <a:lstStyle/>
          <a:p>
            <a:pPr marL="12700">
              <a:lnSpc>
                <a:spcPct val="100000"/>
              </a:lnSpc>
              <a:spcBef>
                <a:spcPts val="100"/>
              </a:spcBef>
            </a:pPr>
            <a:r>
              <a:rPr lang="en-US" sz="5400" b="1" dirty="0">
                <a:latin typeface="+mj-lt"/>
              </a:rPr>
              <a:t>State Dependent BC </a:t>
            </a:r>
            <a:r>
              <a:rPr sz="5400" b="1" dirty="0">
                <a:latin typeface="+mj-lt"/>
              </a:rPr>
              <a:t>Model</a:t>
            </a:r>
            <a:endParaRPr sz="5400" b="1" i="1" spc="-85" dirty="0">
              <a:latin typeface="+mj-lt"/>
              <a:cs typeface="Arial"/>
            </a:endParaRPr>
          </a:p>
        </p:txBody>
      </p:sp>
      <p:sp>
        <p:nvSpPr>
          <p:cNvPr id="7" name="object 7">
            <a:extLst>
              <a:ext uri="{FF2B5EF4-FFF2-40B4-BE49-F238E27FC236}">
                <a16:creationId xmlns:a16="http://schemas.microsoft.com/office/drawing/2014/main" id="{6DDCD55B-055D-BF2B-B6FC-0EB8339B5AE4}"/>
              </a:ext>
            </a:extLst>
          </p:cNvPr>
          <p:cNvSpPr txBox="1"/>
          <p:nvPr/>
        </p:nvSpPr>
        <p:spPr>
          <a:xfrm>
            <a:off x="609600" y="457200"/>
            <a:ext cx="4975337" cy="1080424"/>
          </a:xfrm>
          <a:prstGeom prst="rect">
            <a:avLst/>
          </a:prstGeom>
        </p:spPr>
        <p:txBody>
          <a:bodyPr vert="horz" wrap="square" lIns="0" tIns="97155" rIns="0" bIns="0" rtlCol="0">
            <a:spAutoFit/>
          </a:bodyPr>
          <a:lstStyle/>
          <a:p>
            <a:pPr marL="12700">
              <a:lnSpc>
                <a:spcPct val="100000"/>
              </a:lnSpc>
              <a:spcBef>
                <a:spcPts val="765"/>
              </a:spcBef>
            </a:pPr>
            <a:endParaRPr sz="2800" dirty="0">
              <a:latin typeface="Calibri"/>
              <a:cs typeface="Calibri"/>
            </a:endParaRPr>
          </a:p>
          <a:p>
            <a:pPr marL="490220" indent="-457200">
              <a:lnSpc>
                <a:spcPct val="100000"/>
              </a:lnSpc>
              <a:spcBef>
                <a:spcPts val="710"/>
              </a:spcBef>
              <a:buFont typeface="Arial" panose="020B0604020202020204" pitchFamily="34" charset="0"/>
              <a:buChar char="•"/>
            </a:pPr>
            <a:r>
              <a:rPr lang="en-US" sz="3000" dirty="0">
                <a:latin typeface="Calibri"/>
                <a:cs typeface="Calibri"/>
              </a:rPr>
              <a:t>The dynamics are given by </a:t>
            </a:r>
            <a:endParaRPr sz="3000" dirty="0">
              <a:latin typeface="Calibri"/>
              <a:cs typeface="Calibri"/>
            </a:endParaRPr>
          </a:p>
        </p:txBody>
      </p:sp>
      <p:cxnSp>
        <p:nvCxnSpPr>
          <p:cNvPr id="18" name="Straight Connector 17">
            <a:extLst>
              <a:ext uri="{FF2B5EF4-FFF2-40B4-BE49-F238E27FC236}">
                <a16:creationId xmlns:a16="http://schemas.microsoft.com/office/drawing/2014/main" id="{39665A86-B381-29CE-083C-E158B8A5D7E1}"/>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6" name="Picture 15" descr="A math symbols on a white background&#10;&#10;Description automatically generated">
            <a:extLst>
              <a:ext uri="{FF2B5EF4-FFF2-40B4-BE49-F238E27FC236}">
                <a16:creationId xmlns:a16="http://schemas.microsoft.com/office/drawing/2014/main" id="{46C30ACA-8EE6-8B33-031C-DEC5A50C6934}"/>
              </a:ext>
            </a:extLst>
          </p:cNvPr>
          <p:cNvPicPr>
            <a:picLocks noChangeAspect="1"/>
          </p:cNvPicPr>
          <p:nvPr/>
        </p:nvPicPr>
        <p:blipFill>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2895600" y="1524000"/>
            <a:ext cx="7436979" cy="1413026"/>
          </a:xfrm>
          <a:prstGeom prst="rect">
            <a:avLst/>
          </a:prstGeom>
          <a:noFill/>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780FD3A-7738-E834-462E-D9DFD19165E2}"/>
                  </a:ext>
                </a:extLst>
              </p:cNvPr>
              <p:cNvSpPr txBox="1"/>
              <p:nvPr/>
            </p:nvSpPr>
            <p:spPr>
              <a:xfrm>
                <a:off x="381000" y="2819400"/>
                <a:ext cx="11963399" cy="826188"/>
              </a:xfrm>
              <a:prstGeom prst="rect">
                <a:avLst/>
              </a:prstGeom>
              <a:noFill/>
            </p:spPr>
            <p:txBody>
              <a:bodyPr wrap="square" rtlCol="0">
                <a:spAutoFit/>
              </a:bodyPr>
              <a:lstStyle/>
              <a:p>
                <a:r>
                  <a:rPr lang="en-US" sz="2800" dirty="0">
                    <a:solidFill>
                      <a:schemeClr val="tx1"/>
                    </a:solidFill>
                    <a:latin typeface="+mn-lt"/>
                    <a:cs typeface="Calibri"/>
                  </a:rPr>
                  <a:t>where </a:t>
                </a:r>
                <a14:m>
                  <m:oMath xmlns:m="http://schemas.openxmlformats.org/officeDocument/2006/math">
                    <m:sSubSup>
                      <m:sSubSupPr>
                        <m:ctrlPr>
                          <a:rPr lang="en-US" sz="2800" i="1" smtClean="0">
                            <a:solidFill>
                              <a:schemeClr val="tx1"/>
                            </a:solidFill>
                            <a:latin typeface="Cambria Math" panose="02040503050406030204" pitchFamily="18" charset="0"/>
                            <a:cs typeface="Calibri"/>
                          </a:rPr>
                        </m:ctrlPr>
                      </m:sSubSupPr>
                      <m:e>
                        <m:r>
                          <a:rPr lang="en-US" sz="2800" i="1" smtClean="0">
                            <a:solidFill>
                              <a:schemeClr val="tx1"/>
                            </a:solidFill>
                            <a:latin typeface="Cambria Math" panose="02040503050406030204" pitchFamily="18" charset="0"/>
                            <a:ea typeface="Cambria Math" panose="02040503050406030204" pitchFamily="18" charset="0"/>
                            <a:cs typeface="Calibri"/>
                          </a:rPr>
                          <m:t>𝜇</m:t>
                        </m:r>
                      </m:e>
                      <m:sub>
                        <m:r>
                          <a:rPr lang="en-US" sz="2800" b="0" i="1" smtClean="0">
                            <a:solidFill>
                              <a:schemeClr val="tx1"/>
                            </a:solidFill>
                            <a:latin typeface="Cambria Math" panose="02040503050406030204" pitchFamily="18" charset="0"/>
                            <a:cs typeface="Calibri"/>
                          </a:rPr>
                          <m:t>0</m:t>
                        </m:r>
                      </m:sub>
                      <m:sup>
                        <m:r>
                          <a:rPr lang="en-US" sz="2800" b="0" i="1" smtClean="0">
                            <a:solidFill>
                              <a:schemeClr val="tx1"/>
                            </a:solidFill>
                            <a:latin typeface="Cambria Math" panose="02040503050406030204" pitchFamily="18" charset="0"/>
                            <a:cs typeface="Calibri"/>
                          </a:rPr>
                          <m:t>𝑖</m:t>
                        </m:r>
                      </m:sup>
                    </m:sSubSup>
                  </m:oMath>
                </a14:m>
                <a:r>
                  <a:rPr lang="en-US" sz="2800" dirty="0">
                    <a:solidFill>
                      <a:srgbClr val="0432FF"/>
                    </a:solidFill>
                    <a:latin typeface="+mn-lt"/>
                    <a:cs typeface="Calibri"/>
                  </a:rPr>
                  <a:t> </a:t>
                </a:r>
                <a:r>
                  <a:rPr lang="en-US" sz="2800" dirty="0">
                    <a:solidFill>
                      <a:schemeClr val="tx1"/>
                    </a:solidFill>
                    <a:latin typeface="+mn-lt"/>
                    <a:cs typeface="Calibri"/>
                  </a:rPr>
                  <a:t>is the initial distribution of agent </a:t>
                </a:r>
                <a14:m>
                  <m:oMath xmlns:m="http://schemas.openxmlformats.org/officeDocument/2006/math">
                    <m:r>
                      <a:rPr lang="en-US" sz="2800" b="0" i="1" smtClean="0">
                        <a:solidFill>
                          <a:schemeClr val="tx1"/>
                        </a:solidFill>
                        <a:latin typeface="Cambria Math" panose="02040503050406030204" pitchFamily="18" charset="0"/>
                        <a:cs typeface="Calibri"/>
                      </a:rPr>
                      <m:t>𝑖</m:t>
                    </m:r>
                  </m:oMath>
                </a14:m>
                <a:r>
                  <a:rPr lang="en-US" sz="2800" dirty="0">
                    <a:solidFill>
                      <a:srgbClr val="0432FF"/>
                    </a:solidFill>
                    <a:latin typeface="+mn-lt"/>
                    <a:cs typeface="Calibri"/>
                  </a:rPr>
                  <a:t> </a:t>
                </a:r>
                <a:r>
                  <a:rPr lang="en-US" sz="2800" dirty="0">
                    <a:solidFill>
                      <a:schemeClr val="tx1"/>
                    </a:solidFill>
                    <a:latin typeface="+mn-lt"/>
                    <a:cs typeface="Calibri"/>
                  </a:rPr>
                  <a:t>and                                                       .</a:t>
                </a:r>
                <a:endParaRPr lang="en-US" sz="2800" dirty="0">
                  <a:latin typeface="+mn-lt"/>
                  <a:cs typeface="Calibri"/>
                </a:endParaRPr>
              </a:p>
              <a:p>
                <a:endParaRPr lang="en-US" dirty="0"/>
              </a:p>
            </p:txBody>
          </p:sp>
        </mc:Choice>
        <mc:Fallback xmlns="">
          <p:sp>
            <p:nvSpPr>
              <p:cNvPr id="17" name="TextBox 16">
                <a:extLst>
                  <a:ext uri="{FF2B5EF4-FFF2-40B4-BE49-F238E27FC236}">
                    <a16:creationId xmlns:a16="http://schemas.microsoft.com/office/drawing/2014/main" id="{B780FD3A-7738-E834-462E-D9DFD19165E2}"/>
                  </a:ext>
                </a:extLst>
              </p:cNvPr>
              <p:cNvSpPr txBox="1">
                <a:spLocks noRot="1" noChangeAspect="1" noMove="1" noResize="1" noEditPoints="1" noAdjustHandles="1" noChangeArrowheads="1" noChangeShapeType="1" noTextEdit="1"/>
              </p:cNvSpPr>
              <p:nvPr/>
            </p:nvSpPr>
            <p:spPr>
              <a:xfrm>
                <a:off x="381000" y="2819400"/>
                <a:ext cx="11963399" cy="826188"/>
              </a:xfrm>
              <a:prstGeom prst="rect">
                <a:avLst/>
              </a:prstGeom>
              <a:blipFill>
                <a:blip r:embed="rId3"/>
                <a:stretch>
                  <a:fillRect l="-1060" t="-6061"/>
                </a:stretch>
              </a:blipFill>
            </p:spPr>
            <p:txBody>
              <a:bodyPr/>
              <a:lstStyle/>
              <a:p>
                <a:r>
                  <a:rPr lang="en-US">
                    <a:noFill/>
                  </a:rPr>
                  <a:t> </a:t>
                </a:r>
              </a:p>
            </p:txBody>
          </p:sp>
        </mc:Fallback>
      </mc:AlternateContent>
      <p:pic>
        <p:nvPicPr>
          <p:cNvPr id="20" name="Picture 19" descr="A mathematical equation with numbers and symbols&#10;&#10;Description automatically generated">
            <a:extLst>
              <a:ext uri="{FF2B5EF4-FFF2-40B4-BE49-F238E27FC236}">
                <a16:creationId xmlns:a16="http://schemas.microsoft.com/office/drawing/2014/main" id="{2347A95E-B645-AE25-83B6-0D56FE1F530F}"/>
              </a:ext>
            </a:extLst>
          </p:cNvPr>
          <p:cNvPicPr>
            <a:picLocks noChangeAspect="1"/>
          </p:cNvPicPr>
          <p:nvPr/>
        </p:nvPicPr>
        <p:blipFill rotWithShape="1">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rcRect l="5930" t="3283" r="5930" b="3283"/>
          <a:stretch/>
        </p:blipFill>
        <p:spPr>
          <a:xfrm>
            <a:off x="7696200" y="2667000"/>
            <a:ext cx="4191000" cy="939800"/>
          </a:xfrm>
          <a:prstGeom prst="rect">
            <a:avLst/>
          </a:prstGeom>
          <a:noFill/>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A7F307E-1DB4-782D-6D75-563751608025}"/>
                  </a:ext>
                </a:extLst>
              </p:cNvPr>
              <p:cNvSpPr/>
              <p:nvPr/>
            </p:nvSpPr>
            <p:spPr>
              <a:xfrm>
                <a:off x="381000" y="4648200"/>
                <a:ext cx="11582400" cy="1981201"/>
              </a:xfrm>
              <a:prstGeom prst="rect">
                <a:avLst/>
              </a:prstGeom>
              <a:noFill/>
              <a:ln w="63500">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r>
                  <a:rPr lang="en-US" sz="2800" b="0" i="0" dirty="0">
                    <a:effectLst/>
                    <a:latin typeface="Arial" panose="020B0604020202020204" pitchFamily="34" charset="0"/>
                  </a:rPr>
                  <a:t>                       </a:t>
                </a:r>
                <a:r>
                  <a:rPr lang="en-US" sz="2800" b="0" i="0" dirty="0">
                    <a:effectLst/>
                  </a:rPr>
                  <a:t>Let the kernel </a:t>
                </a:r>
                <a14:m>
                  <m:oMath xmlns:m="http://schemas.openxmlformats.org/officeDocument/2006/math">
                    <m:sSub>
                      <m:sSubPr>
                        <m:ctrlPr>
                          <a:rPr lang="ar-AE" sz="2800" i="1" spc="-15" smtClean="0">
                            <a:solidFill>
                              <a:schemeClr val="tx1"/>
                            </a:solidFill>
                            <a:latin typeface="Cambria Math" panose="02040503050406030204" pitchFamily="18" charset="0"/>
                            <a:cs typeface="Calibri"/>
                          </a:rPr>
                        </m:ctrlPr>
                      </m:sSubPr>
                      <m:e>
                        <m:r>
                          <a:rPr lang="ar-AE" sz="2800" i="1" spc="-15" smtClean="0">
                            <a:solidFill>
                              <a:schemeClr val="tx1"/>
                            </a:solidFill>
                            <a:latin typeface="Cambria Math" panose="02040503050406030204" pitchFamily="18" charset="0"/>
                            <a:ea typeface="Cambria Math" panose="02040503050406030204" pitchFamily="18" charset="0"/>
                            <a:cs typeface="Calibri"/>
                          </a:rPr>
                          <m:t>𝜅</m:t>
                        </m:r>
                      </m:e>
                      <m:sub>
                        <m:r>
                          <a:rPr lang="ar-AE" sz="2800" b="0" i="1" spc="-15" smtClean="0">
                            <a:solidFill>
                              <a:schemeClr val="tx1"/>
                            </a:solidFill>
                            <a:latin typeface="Cambria Math" panose="02040503050406030204" pitchFamily="18" charset="0"/>
                            <a:cs typeface="Calibri"/>
                          </a:rPr>
                          <m:t>𝑑</m:t>
                        </m:r>
                      </m:sub>
                    </m:sSub>
                    <m:r>
                      <a:rPr lang="en-US" sz="2800" b="0" i="1" spc="-15" smtClean="0">
                        <a:solidFill>
                          <a:schemeClr val="tx1"/>
                        </a:solidFill>
                        <a:latin typeface="Cambria Math" panose="02040503050406030204" pitchFamily="18" charset="0"/>
                        <a:cs typeface="Calibri"/>
                      </a:rPr>
                      <m:t>(</m:t>
                    </m:r>
                    <m:r>
                      <a:rPr lang="en-US" sz="2800" b="0" i="1" spc="-15" smtClean="0">
                        <a:solidFill>
                          <a:schemeClr val="tx1"/>
                        </a:solidFill>
                        <a:latin typeface="Cambria Math" panose="02040503050406030204" pitchFamily="18" charset="0"/>
                        <a:ea typeface="Cambria Math" panose="02040503050406030204" pitchFamily="18" charset="0"/>
                        <a:cs typeface="Calibri"/>
                      </a:rPr>
                      <m:t>∙</m:t>
                    </m:r>
                    <m:r>
                      <a:rPr lang="en-US" sz="2800" b="0" i="1" spc="-15" smtClean="0">
                        <a:solidFill>
                          <a:schemeClr val="tx1"/>
                        </a:solidFill>
                        <a:latin typeface="Cambria Math" panose="02040503050406030204" pitchFamily="18" charset="0"/>
                        <a:cs typeface="Calibri"/>
                      </a:rPr>
                      <m:t>,</m:t>
                    </m:r>
                    <m:r>
                      <a:rPr lang="en-US" sz="2800" b="0" i="1" spc="-15" smtClean="0">
                        <a:solidFill>
                          <a:schemeClr val="tx1"/>
                        </a:solidFill>
                        <a:latin typeface="Cambria Math" panose="02040503050406030204" pitchFamily="18" charset="0"/>
                        <a:ea typeface="Cambria Math" panose="02040503050406030204" pitchFamily="18" charset="0"/>
                        <a:cs typeface="Calibri"/>
                      </a:rPr>
                      <m:t>∙</m:t>
                    </m:r>
                    <m:r>
                      <a:rPr lang="en-US" sz="2800" b="0" i="1" spc="-15" smtClean="0">
                        <a:solidFill>
                          <a:schemeClr val="tx1"/>
                        </a:solidFill>
                        <a:latin typeface="Cambria Math" panose="02040503050406030204" pitchFamily="18" charset="0"/>
                        <a:cs typeface="Calibri"/>
                      </a:rPr>
                      <m:t>,</m:t>
                    </m:r>
                    <m:r>
                      <a:rPr lang="en-US" sz="2800" b="0" i="1" spc="-15" smtClean="0">
                        <a:solidFill>
                          <a:schemeClr val="tx1"/>
                        </a:solidFill>
                        <a:latin typeface="Cambria Math" panose="02040503050406030204" pitchFamily="18" charset="0"/>
                        <a:ea typeface="Cambria Math" panose="02040503050406030204" pitchFamily="18" charset="0"/>
                        <a:cs typeface="Calibri"/>
                      </a:rPr>
                      <m:t>𝜀</m:t>
                    </m:r>
                    <m:r>
                      <a:rPr lang="en-US" sz="2800" b="0" i="1" spc="-15" smtClean="0">
                        <a:solidFill>
                          <a:schemeClr val="tx1"/>
                        </a:solidFill>
                        <a:latin typeface="Cambria Math" panose="02040503050406030204" pitchFamily="18" charset="0"/>
                        <a:cs typeface="Calibri"/>
                      </a:rPr>
                      <m:t>)</m:t>
                    </m:r>
                  </m:oMath>
                </a14:m>
                <a:r>
                  <a:rPr lang="en-US" sz="2800" b="0" i="0" dirty="0">
                    <a:effectLst/>
                    <a:latin typeface="Arial" panose="020B0604020202020204" pitchFamily="34" charset="0"/>
                  </a:rPr>
                  <a:t> </a:t>
                </a:r>
                <a:r>
                  <a:rPr lang="en-US" sz="2800" b="0" i="0" dirty="0">
                    <a:effectLst/>
                  </a:rPr>
                  <a:t>be piece-wise continuous</a:t>
                </a:r>
                <a:r>
                  <a:rPr lang="en-US" sz="2800" dirty="0"/>
                  <a:t> </a:t>
                </a:r>
                <a:r>
                  <a:rPr lang="en-US" sz="2800" b="0" i="0" dirty="0">
                    <a:effectLst/>
                  </a:rPr>
                  <a:t>in </a:t>
                </a:r>
                <a14:m>
                  <m:oMath xmlns:m="http://schemas.openxmlformats.org/officeDocument/2006/math">
                    <m:sSup>
                      <m:sSupPr>
                        <m:ctrlPr>
                          <a:rPr lang="en-US" sz="2800" b="0" i="1" smtClean="0">
                            <a:effectLst/>
                            <a:latin typeface="Cambria Math" panose="02040503050406030204" pitchFamily="18" charset="0"/>
                          </a:rPr>
                        </m:ctrlPr>
                      </m:sSupPr>
                      <m:e>
                        <m:r>
                          <a:rPr lang="en-US" sz="2800" b="0" i="1" smtClean="0">
                            <a:effectLst/>
                            <a:latin typeface="Cambria Math" panose="02040503050406030204" pitchFamily="18" charset="0"/>
                            <a:ea typeface="Cambria Math" panose="02040503050406030204" pitchFamily="18" charset="0"/>
                          </a:rPr>
                          <m:t>ℝ</m:t>
                        </m:r>
                      </m:e>
                      <m:sup>
                        <m:r>
                          <a:rPr lang="en-US" sz="2800" b="0" i="1" smtClean="0">
                            <a:effectLst/>
                            <a:latin typeface="Cambria Math" panose="02040503050406030204" pitchFamily="18" charset="0"/>
                          </a:rPr>
                          <m:t>2</m:t>
                        </m:r>
                      </m:sup>
                    </m:sSup>
                  </m:oMath>
                </a14:m>
                <a:r>
                  <a:rPr lang="en-US" sz="2800" b="0" i="0" dirty="0">
                    <a:effectLst/>
                  </a:rPr>
                  <a:t> and </a:t>
                </a:r>
                <a14:m>
                  <m:oMath xmlns:m="http://schemas.openxmlformats.org/officeDocument/2006/math">
                    <m:sSub>
                      <m:sSubPr>
                        <m:ctrlPr>
                          <a:rPr lang="ar-AE" sz="2800" i="1" spc="-15" smtClean="0">
                            <a:solidFill>
                              <a:schemeClr val="tx1"/>
                            </a:solidFill>
                            <a:latin typeface="Cambria Math" panose="02040503050406030204" pitchFamily="18" charset="0"/>
                            <a:cs typeface="Calibri"/>
                          </a:rPr>
                        </m:ctrlPr>
                      </m:sSubPr>
                      <m:e>
                        <m:r>
                          <a:rPr lang="ar-AE" sz="2800" i="1" spc="-15" smtClean="0">
                            <a:solidFill>
                              <a:schemeClr val="tx1"/>
                            </a:solidFill>
                            <a:latin typeface="Cambria Math" panose="02040503050406030204" pitchFamily="18" charset="0"/>
                            <a:ea typeface="Cambria Math" panose="02040503050406030204" pitchFamily="18" charset="0"/>
                            <a:cs typeface="Calibri"/>
                          </a:rPr>
                          <m:t>𝜅</m:t>
                        </m:r>
                      </m:e>
                      <m:sub>
                        <m:r>
                          <a:rPr lang="ar-AE" sz="2800" b="0" i="1" spc="-15" smtClean="0">
                            <a:solidFill>
                              <a:schemeClr val="tx1"/>
                            </a:solidFill>
                            <a:latin typeface="Cambria Math" panose="02040503050406030204" pitchFamily="18" charset="0"/>
                            <a:cs typeface="Calibri"/>
                          </a:rPr>
                          <m:t>𝑑</m:t>
                        </m:r>
                      </m:sub>
                    </m:sSub>
                    <m:d>
                      <m:dPr>
                        <m:ctrlPr>
                          <a:rPr lang="en-US" sz="2800" b="0" i="1" spc="-15" smtClean="0">
                            <a:solidFill>
                              <a:schemeClr val="tx1"/>
                            </a:solidFill>
                            <a:latin typeface="Cambria Math" panose="02040503050406030204" pitchFamily="18" charset="0"/>
                            <a:cs typeface="Calibri"/>
                          </a:rPr>
                        </m:ctrlPr>
                      </m:dPr>
                      <m:e>
                        <m:r>
                          <a:rPr lang="en-US" sz="2800" b="0" i="1" spc="-15" smtClean="0">
                            <a:solidFill>
                              <a:schemeClr val="tx1"/>
                            </a:solidFill>
                            <a:latin typeface="Cambria Math" panose="02040503050406030204" pitchFamily="18" charset="0"/>
                            <a:cs typeface="Calibri"/>
                          </a:rPr>
                          <m:t>𝑥</m:t>
                        </m:r>
                        <m:r>
                          <a:rPr lang="en-US" sz="2800" b="0" i="1" spc="-15" smtClean="0">
                            <a:solidFill>
                              <a:schemeClr val="tx1"/>
                            </a:solidFill>
                            <a:latin typeface="Cambria Math" panose="02040503050406030204" pitchFamily="18" charset="0"/>
                            <a:cs typeface="Calibri"/>
                          </a:rPr>
                          <m:t>,</m:t>
                        </m:r>
                        <m:r>
                          <a:rPr lang="en-US" sz="2800" b="0" i="1" spc="-15" smtClean="0">
                            <a:solidFill>
                              <a:schemeClr val="tx1"/>
                            </a:solidFill>
                            <a:latin typeface="Cambria Math" panose="02040503050406030204" pitchFamily="18" charset="0"/>
                            <a:cs typeface="Calibri"/>
                          </a:rPr>
                          <m:t>𝑥</m:t>
                        </m:r>
                        <m:r>
                          <a:rPr lang="en-US" sz="2800" b="0" i="1" spc="-15" smtClean="0">
                            <a:solidFill>
                              <a:schemeClr val="tx1"/>
                            </a:solidFill>
                            <a:latin typeface="Cambria Math" panose="02040503050406030204" pitchFamily="18" charset="0"/>
                            <a:cs typeface="Calibri"/>
                          </a:rPr>
                          <m:t>,</m:t>
                        </m:r>
                        <m:r>
                          <a:rPr lang="en-US" sz="2800" b="0" i="1" spc="-15" smtClean="0">
                            <a:solidFill>
                              <a:schemeClr val="tx1"/>
                            </a:solidFill>
                            <a:latin typeface="Cambria Math" panose="02040503050406030204" pitchFamily="18" charset="0"/>
                            <a:ea typeface="Cambria Math" panose="02040503050406030204" pitchFamily="18" charset="0"/>
                            <a:cs typeface="Calibri"/>
                          </a:rPr>
                          <m:t>𝜀</m:t>
                        </m:r>
                      </m:e>
                    </m:d>
                    <m:r>
                      <a:rPr lang="en-US" sz="2800" b="0" i="1" spc="-15" smtClean="0">
                        <a:solidFill>
                          <a:schemeClr val="tx1"/>
                        </a:solidFill>
                        <a:latin typeface="Cambria Math" panose="02040503050406030204" pitchFamily="18" charset="0"/>
                        <a:ea typeface="Cambria Math" panose="02040503050406030204" pitchFamily="18" charset="0"/>
                        <a:cs typeface="Calibri"/>
                      </a:rPr>
                      <m:t>≥</m:t>
                    </m:r>
                    <m:r>
                      <a:rPr lang="en-US" sz="2800" b="0" i="1" spc="-15" smtClean="0">
                        <a:solidFill>
                          <a:schemeClr val="tx1"/>
                        </a:solidFill>
                        <a:latin typeface="Cambria Math" panose="02040503050406030204" pitchFamily="18" charset="0"/>
                        <a:ea typeface="Cambria Math" panose="02040503050406030204" pitchFamily="18" charset="0"/>
                        <a:cs typeface="Calibri"/>
                      </a:rPr>
                      <m:t>𝜎</m:t>
                    </m:r>
                    <m:r>
                      <a:rPr lang="en-US" sz="2800" b="0" i="1" spc="-15" smtClean="0">
                        <a:solidFill>
                          <a:schemeClr val="tx1"/>
                        </a:solidFill>
                        <a:latin typeface="Cambria Math" panose="02040503050406030204" pitchFamily="18" charset="0"/>
                        <a:ea typeface="Cambria Math" panose="02040503050406030204" pitchFamily="18" charset="0"/>
                        <a:cs typeface="Calibri"/>
                      </a:rPr>
                      <m:t>&gt;0</m:t>
                    </m:r>
                  </m:oMath>
                </a14:m>
                <a:r>
                  <a:rPr lang="en-US" sz="2800" b="0" i="0" dirty="0">
                    <a:effectLst/>
                    <a:latin typeface="Arial" panose="020B0604020202020204" pitchFamily="34" charset="0"/>
                  </a:rPr>
                  <a:t> </a:t>
                </a:r>
                <a:r>
                  <a:rPr lang="en-US" sz="2800" b="0" i="0" dirty="0">
                    <a:effectLst/>
                  </a:rPr>
                  <a:t>for all </a:t>
                </a:r>
                <a14:m>
                  <m:oMath xmlns:m="http://schemas.openxmlformats.org/officeDocument/2006/math">
                    <m:r>
                      <a:rPr lang="en-US" sz="2800" b="0" i="1" spc="-15" smtClean="0">
                        <a:solidFill>
                          <a:schemeClr val="tx1"/>
                        </a:solidFill>
                        <a:latin typeface="Cambria Math" panose="02040503050406030204" pitchFamily="18" charset="0"/>
                        <a:cs typeface="Calibri"/>
                      </a:rPr>
                      <m:t>𝑥</m:t>
                    </m:r>
                    <m:r>
                      <a:rPr lang="en-US" sz="2800" b="0" i="1" spc="-15" smtClean="0">
                        <a:solidFill>
                          <a:schemeClr val="tx1"/>
                        </a:solidFill>
                        <a:latin typeface="Cambria Math" panose="02040503050406030204" pitchFamily="18" charset="0"/>
                        <a:ea typeface="Cambria Math" panose="02040503050406030204" pitchFamily="18" charset="0"/>
                        <a:cs typeface="Calibri"/>
                      </a:rPr>
                      <m:t>∈[−1,1] </m:t>
                    </m:r>
                  </m:oMath>
                </a14:m>
                <a:r>
                  <a:rPr lang="en-US" sz="2800" dirty="0">
                    <a:solidFill>
                      <a:schemeClr val="tx1"/>
                    </a:solidFill>
                  </a:rPr>
                  <a:t>. Then, </a:t>
                </a:r>
                <a:r>
                  <a:rPr lang="en-US" sz="2800" dirty="0">
                    <a:solidFill>
                      <a:srgbClr val="C00000"/>
                    </a:solidFill>
                  </a:rPr>
                  <a:t>the ODE system has a global solution</a:t>
                </a:r>
                <a:r>
                  <a:rPr lang="en-US" sz="2800" dirty="0">
                    <a:solidFill>
                      <a:schemeClr val="tx1"/>
                    </a:solidFill>
                  </a:rPr>
                  <a:t>, denoted by </a:t>
                </a:r>
                <a14:m>
                  <m:oMath xmlns:m="http://schemas.openxmlformats.org/officeDocument/2006/math">
                    <m:sSubSup>
                      <m:sSubSupPr>
                        <m:ctrlPr>
                          <a:rPr lang="en-US" sz="2800" b="0" i="1" spc="-15" smtClean="0">
                            <a:solidFill>
                              <a:schemeClr val="tx1"/>
                            </a:solidFill>
                            <a:latin typeface="Cambria Math" panose="02040503050406030204" pitchFamily="18" charset="0"/>
                            <a:cs typeface="Calibri"/>
                          </a:rPr>
                        </m:ctrlPr>
                      </m:sSubSupPr>
                      <m:e>
                        <m:d>
                          <m:dPr>
                            <m:begChr m:val="{"/>
                            <m:endChr m:val="}"/>
                            <m:ctrlPr>
                              <a:rPr lang="en-US" sz="2800" b="0" i="1" spc="-15" smtClean="0">
                                <a:solidFill>
                                  <a:schemeClr val="tx1"/>
                                </a:solidFill>
                                <a:latin typeface="Cambria Math" panose="02040503050406030204" pitchFamily="18" charset="0"/>
                                <a:cs typeface="Calibri"/>
                              </a:rPr>
                            </m:ctrlPr>
                          </m:dPr>
                          <m:e>
                            <m:sSubSup>
                              <m:sSubSupPr>
                                <m:ctrlPr>
                                  <a:rPr lang="en-US" sz="2800" b="0" i="1" spc="-15" smtClean="0">
                                    <a:solidFill>
                                      <a:schemeClr val="tx1"/>
                                    </a:solidFill>
                                    <a:latin typeface="Cambria Math" panose="02040503050406030204" pitchFamily="18" charset="0"/>
                                    <a:cs typeface="Calibri"/>
                                  </a:rPr>
                                </m:ctrlPr>
                              </m:sSubSupPr>
                              <m:e>
                                <m:r>
                                  <a:rPr lang="en-US" sz="2800" b="0" i="1" spc="-15" smtClean="0">
                                    <a:solidFill>
                                      <a:schemeClr val="tx1"/>
                                    </a:solidFill>
                                    <a:latin typeface="Cambria Math" panose="02040503050406030204" pitchFamily="18" charset="0"/>
                                    <a:cs typeface="Calibri"/>
                                  </a:rPr>
                                  <m:t>𝑋</m:t>
                                </m:r>
                              </m:e>
                              <m:sub>
                                <m:r>
                                  <a:rPr lang="en-US" sz="2800" b="0" i="1" spc="-15" smtClean="0">
                                    <a:solidFill>
                                      <a:schemeClr val="tx1"/>
                                    </a:solidFill>
                                    <a:latin typeface="Cambria Math" panose="02040503050406030204" pitchFamily="18" charset="0"/>
                                    <a:cs typeface="Calibri"/>
                                  </a:rPr>
                                  <m:t>𝑡</m:t>
                                </m:r>
                              </m:sub>
                              <m:sup>
                                <m:r>
                                  <a:rPr lang="en-US" sz="2800" b="0" i="1" spc="-15" smtClean="0">
                                    <a:solidFill>
                                      <a:schemeClr val="tx1"/>
                                    </a:solidFill>
                                    <a:latin typeface="Cambria Math" panose="02040503050406030204" pitchFamily="18" charset="0"/>
                                    <a:cs typeface="Calibri"/>
                                  </a:rPr>
                                  <m:t>𝑖</m:t>
                                </m:r>
                              </m:sup>
                            </m:sSubSup>
                          </m:e>
                        </m:d>
                      </m:e>
                      <m:sub>
                        <m:r>
                          <a:rPr lang="en-US" sz="2800" b="0" i="1" spc="-15" smtClean="0">
                            <a:solidFill>
                              <a:schemeClr val="tx1"/>
                            </a:solidFill>
                            <a:latin typeface="Cambria Math" panose="02040503050406030204" pitchFamily="18" charset="0"/>
                            <a:cs typeface="Calibri"/>
                          </a:rPr>
                          <m:t>𝑖</m:t>
                        </m:r>
                        <m:r>
                          <a:rPr lang="en-US" sz="2800" b="0" i="1" spc="-15" smtClean="0">
                            <a:solidFill>
                              <a:schemeClr val="tx1"/>
                            </a:solidFill>
                            <a:latin typeface="Cambria Math" panose="02040503050406030204" pitchFamily="18" charset="0"/>
                            <a:cs typeface="Calibri"/>
                          </a:rPr>
                          <m:t>=1</m:t>
                        </m:r>
                      </m:sub>
                      <m:sup>
                        <m:r>
                          <a:rPr lang="en-US" sz="2800" b="0" i="1" spc="-15" smtClean="0">
                            <a:solidFill>
                              <a:schemeClr val="tx1"/>
                            </a:solidFill>
                            <a:latin typeface="Cambria Math" panose="02040503050406030204" pitchFamily="18" charset="0"/>
                            <a:cs typeface="Calibri"/>
                          </a:rPr>
                          <m:t>𝑁</m:t>
                        </m:r>
                      </m:sup>
                    </m:sSubSup>
                  </m:oMath>
                </a14:m>
                <a:r>
                  <a:rPr lang="en-US" sz="2800" dirty="0">
                    <a:solidFill>
                      <a:schemeClr val="dk1"/>
                    </a:solidFill>
                  </a:rPr>
                  <a:t>.</a:t>
                </a:r>
                <a:r>
                  <a:rPr lang="en-US" sz="2800" dirty="0">
                    <a:solidFill>
                      <a:schemeClr val="tx1"/>
                    </a:solidFill>
                  </a:rPr>
                  <a:t> </a:t>
                </a:r>
                <a:r>
                  <a:rPr lang="en-US" sz="2800" dirty="0">
                    <a:solidFill>
                      <a:schemeClr val="dk1"/>
                    </a:solidFill>
                    <a:latin typeface="+mn-lt"/>
                    <a:ea typeface="+mn-ea"/>
                    <a:cs typeface="+mn-cs"/>
                  </a:rPr>
                  <a:t>Moreover, </a:t>
                </a:r>
                <a:r>
                  <a:rPr lang="en-US" sz="2800" dirty="0">
                    <a:solidFill>
                      <a:srgbClr val="C00000"/>
                    </a:solidFill>
                    <a:latin typeface="+mn-lt"/>
                    <a:ea typeface="+mn-ea"/>
                    <a:cs typeface="+mn-cs"/>
                  </a:rPr>
                  <a:t>the solution</a:t>
                </a:r>
                <a:r>
                  <a:rPr lang="en-US" sz="2800" dirty="0">
                    <a:solidFill>
                      <a:srgbClr val="C00000"/>
                    </a:solidFill>
                  </a:rPr>
                  <a:t> </a:t>
                </a:r>
                <a14:m>
                  <m:oMath xmlns:m="http://schemas.openxmlformats.org/officeDocument/2006/math">
                    <m:sSubSup>
                      <m:sSubSupPr>
                        <m:ctrlPr>
                          <a:rPr lang="en-US" sz="2800" b="0" i="1" spc="-15" smtClean="0">
                            <a:solidFill>
                              <a:srgbClr val="C00000"/>
                            </a:solidFill>
                            <a:latin typeface="Cambria Math" panose="02040503050406030204" pitchFamily="18" charset="0"/>
                            <a:cs typeface="Calibri"/>
                          </a:rPr>
                        </m:ctrlPr>
                      </m:sSubSupPr>
                      <m:e>
                        <m:d>
                          <m:dPr>
                            <m:begChr m:val="{"/>
                            <m:endChr m:val="}"/>
                            <m:ctrlPr>
                              <a:rPr lang="en-US" sz="2800" b="0" i="1" spc="-15" smtClean="0">
                                <a:solidFill>
                                  <a:srgbClr val="C00000"/>
                                </a:solidFill>
                                <a:latin typeface="Cambria Math" panose="02040503050406030204" pitchFamily="18" charset="0"/>
                                <a:cs typeface="Calibri"/>
                              </a:rPr>
                            </m:ctrlPr>
                          </m:dPr>
                          <m:e>
                            <m:sSubSup>
                              <m:sSubSupPr>
                                <m:ctrlPr>
                                  <a:rPr lang="en-US" sz="2800" b="0" i="1" spc="-15" smtClean="0">
                                    <a:solidFill>
                                      <a:srgbClr val="C00000"/>
                                    </a:solidFill>
                                    <a:latin typeface="Cambria Math" panose="02040503050406030204" pitchFamily="18" charset="0"/>
                                    <a:cs typeface="Calibri"/>
                                  </a:rPr>
                                </m:ctrlPr>
                              </m:sSubSupPr>
                              <m:e>
                                <m:r>
                                  <a:rPr lang="en-US" sz="2800" b="0" i="1" spc="-15" smtClean="0">
                                    <a:solidFill>
                                      <a:srgbClr val="C00000"/>
                                    </a:solidFill>
                                    <a:latin typeface="Cambria Math" panose="02040503050406030204" pitchFamily="18" charset="0"/>
                                    <a:cs typeface="Calibri"/>
                                  </a:rPr>
                                  <m:t>𝑋</m:t>
                                </m:r>
                              </m:e>
                              <m:sub>
                                <m:r>
                                  <a:rPr lang="en-US" sz="2800" b="0" i="1" spc="-15" smtClean="0">
                                    <a:solidFill>
                                      <a:srgbClr val="C00000"/>
                                    </a:solidFill>
                                    <a:latin typeface="Cambria Math" panose="02040503050406030204" pitchFamily="18" charset="0"/>
                                    <a:cs typeface="Calibri"/>
                                  </a:rPr>
                                  <m:t>𝑡</m:t>
                                </m:r>
                              </m:sub>
                              <m:sup>
                                <m:r>
                                  <a:rPr lang="en-US" sz="2800" b="0" i="1" spc="-15" smtClean="0">
                                    <a:solidFill>
                                      <a:srgbClr val="C00000"/>
                                    </a:solidFill>
                                    <a:latin typeface="Cambria Math" panose="02040503050406030204" pitchFamily="18" charset="0"/>
                                    <a:cs typeface="Calibri"/>
                                  </a:rPr>
                                  <m:t>𝑖</m:t>
                                </m:r>
                              </m:sup>
                            </m:sSubSup>
                          </m:e>
                        </m:d>
                      </m:e>
                      <m:sub>
                        <m:r>
                          <a:rPr lang="en-US" sz="2800" b="0" i="1" spc="-15" smtClean="0">
                            <a:solidFill>
                              <a:srgbClr val="C00000"/>
                            </a:solidFill>
                            <a:latin typeface="Cambria Math" panose="02040503050406030204" pitchFamily="18" charset="0"/>
                            <a:cs typeface="Calibri"/>
                          </a:rPr>
                          <m:t>𝑖</m:t>
                        </m:r>
                        <m:r>
                          <a:rPr lang="en-US" sz="2800" b="0" i="1" spc="-15" smtClean="0">
                            <a:solidFill>
                              <a:srgbClr val="C00000"/>
                            </a:solidFill>
                            <a:latin typeface="Cambria Math" panose="02040503050406030204" pitchFamily="18" charset="0"/>
                            <a:cs typeface="Calibri"/>
                          </a:rPr>
                          <m:t>=1</m:t>
                        </m:r>
                      </m:sub>
                      <m:sup>
                        <m:r>
                          <a:rPr lang="en-US" sz="2800" b="0" i="1" spc="-15" smtClean="0">
                            <a:solidFill>
                              <a:srgbClr val="C00000"/>
                            </a:solidFill>
                            <a:latin typeface="Cambria Math" panose="02040503050406030204" pitchFamily="18" charset="0"/>
                            <a:cs typeface="Calibri"/>
                          </a:rPr>
                          <m:t>𝑁</m:t>
                        </m:r>
                      </m:sup>
                    </m:sSubSup>
                    <m:r>
                      <a:rPr lang="en-US" sz="2800" b="0" i="1" spc="-15" smtClean="0">
                        <a:solidFill>
                          <a:srgbClr val="C00000"/>
                        </a:solidFill>
                        <a:latin typeface="Cambria Math" panose="02040503050406030204" pitchFamily="18" charset="0"/>
                        <a:cs typeface="Calibri"/>
                      </a:rPr>
                      <m:t> </m:t>
                    </m:r>
                  </m:oMath>
                </a14:m>
                <a:r>
                  <a:rPr lang="en-US" sz="2800" dirty="0">
                    <a:solidFill>
                      <a:srgbClr val="C00000"/>
                    </a:solidFill>
                    <a:latin typeface="+mn-lt"/>
                    <a:ea typeface="+mn-ea"/>
                    <a:cs typeface="+mn-cs"/>
                  </a:rPr>
                  <a:t>stays in </a:t>
                </a:r>
                <a14:m>
                  <m:oMath xmlns:m="http://schemas.openxmlformats.org/officeDocument/2006/math">
                    <m:sSup>
                      <m:sSupPr>
                        <m:ctrlPr>
                          <a:rPr lang="en-US" sz="2800" b="0" i="1" spc="-15" smtClean="0">
                            <a:solidFill>
                              <a:srgbClr val="C00000"/>
                            </a:solidFill>
                            <a:latin typeface="Cambria Math" panose="02040503050406030204" pitchFamily="18" charset="0"/>
                            <a:cs typeface="Calibri"/>
                          </a:rPr>
                        </m:ctrlPr>
                      </m:sSupPr>
                      <m:e>
                        <m:r>
                          <m:rPr>
                            <m:sty m:val="p"/>
                          </m:rPr>
                          <a:rPr lang="el-GR" sz="2800" b="0" i="1" spc="-15" smtClean="0">
                            <a:solidFill>
                              <a:srgbClr val="C00000"/>
                            </a:solidFill>
                            <a:latin typeface="Cambria Math" panose="02040503050406030204" pitchFamily="18" charset="0"/>
                            <a:ea typeface="Cambria Math" panose="02040503050406030204" pitchFamily="18" charset="0"/>
                            <a:cs typeface="Calibri"/>
                          </a:rPr>
                          <m:t>Ω</m:t>
                        </m:r>
                      </m:e>
                      <m:sup>
                        <m:r>
                          <a:rPr lang="en-US" sz="2800" b="0" i="1" spc="-15" smtClean="0">
                            <a:solidFill>
                              <a:srgbClr val="C00000"/>
                            </a:solidFill>
                            <a:latin typeface="Cambria Math" panose="02040503050406030204" pitchFamily="18" charset="0"/>
                            <a:cs typeface="Calibri"/>
                          </a:rPr>
                          <m:t>𝑁</m:t>
                        </m:r>
                      </m:sup>
                    </m:sSup>
                    <m:r>
                      <a:rPr lang="en-US" sz="2800" b="0" i="0" spc="-15" smtClean="0">
                        <a:solidFill>
                          <a:schemeClr val="tx1"/>
                        </a:solidFill>
                        <a:latin typeface="Cambria Math" panose="02040503050406030204" pitchFamily="18" charset="0"/>
                        <a:cs typeface="Calibri"/>
                      </a:rPr>
                      <m:t>.</m:t>
                    </m:r>
                  </m:oMath>
                </a14:m>
                <a:endParaRPr lang="en-US" sz="2800" dirty="0">
                  <a:solidFill>
                    <a:schemeClr val="tx1"/>
                  </a:solidFill>
                  <a:highlight>
                    <a:srgbClr val="000080"/>
                  </a:highlight>
                  <a:latin typeface="Arial" panose="020B0604020202020204" pitchFamily="34" charset="0"/>
                </a:endParaRPr>
              </a:p>
              <a:p>
                <a:r>
                  <a:rPr lang="en-US" sz="2800" dirty="0">
                    <a:solidFill>
                      <a:schemeClr val="tx1"/>
                    </a:solidFill>
                    <a:highlight>
                      <a:srgbClr val="000080"/>
                    </a:highlight>
                    <a:latin typeface="Arial" panose="020B0604020202020204" pitchFamily="34" charset="0"/>
                  </a:rPr>
                  <a:t>                                 </a:t>
                </a:r>
                <a:endParaRPr lang="en-US" sz="2800" dirty="0">
                  <a:solidFill>
                    <a:schemeClr val="tx1"/>
                  </a:solidFill>
                  <a:highlight>
                    <a:srgbClr val="000080"/>
                  </a:highlight>
                </a:endParaRPr>
              </a:p>
            </p:txBody>
          </p:sp>
        </mc:Choice>
        <mc:Fallback xmlns="">
          <p:sp>
            <p:nvSpPr>
              <p:cNvPr id="21" name="Rectangle 20">
                <a:extLst>
                  <a:ext uri="{FF2B5EF4-FFF2-40B4-BE49-F238E27FC236}">
                    <a16:creationId xmlns:a16="http://schemas.microsoft.com/office/drawing/2014/main" id="{9A7F307E-1DB4-782D-6D75-563751608025}"/>
                  </a:ext>
                </a:extLst>
              </p:cNvPr>
              <p:cNvSpPr>
                <a:spLocks noRot="1" noChangeAspect="1" noMove="1" noResize="1" noEditPoints="1" noAdjustHandles="1" noChangeArrowheads="1" noChangeShapeType="1" noTextEdit="1"/>
              </p:cNvSpPr>
              <p:nvPr/>
            </p:nvSpPr>
            <p:spPr>
              <a:xfrm>
                <a:off x="381000" y="4648200"/>
                <a:ext cx="11582400" cy="1981201"/>
              </a:xfrm>
              <a:prstGeom prst="rect">
                <a:avLst/>
              </a:prstGeom>
              <a:blipFill>
                <a:blip r:embed="rId5"/>
                <a:stretch>
                  <a:fillRect l="-763" t="-1852"/>
                </a:stretch>
              </a:blipFill>
              <a:ln w="63500">
                <a:solidFill>
                  <a:schemeClr val="tx2">
                    <a:lumMod val="60000"/>
                    <a:lumOff val="40000"/>
                  </a:schemeClr>
                </a:solidFill>
              </a:ln>
            </p:spPr>
            <p:txBody>
              <a:bodyPr/>
              <a:lstStyle/>
              <a:p>
                <a:r>
                  <a:rPr lang="en-US">
                    <a:noFill/>
                  </a:rPr>
                  <a:t> </a:t>
                </a:r>
              </a:p>
            </p:txBody>
          </p:sp>
        </mc:Fallback>
      </mc:AlternateContent>
      <p:sp>
        <p:nvSpPr>
          <p:cNvPr id="22" name="Rectangle 21">
            <a:extLst>
              <a:ext uri="{FF2B5EF4-FFF2-40B4-BE49-F238E27FC236}">
                <a16:creationId xmlns:a16="http://schemas.microsoft.com/office/drawing/2014/main" id="{3F1095AC-4727-F4C3-E61B-C987C38EB9B7}"/>
              </a:ext>
            </a:extLst>
          </p:cNvPr>
          <p:cNvSpPr/>
          <p:nvPr/>
        </p:nvSpPr>
        <p:spPr>
          <a:xfrm>
            <a:off x="381000" y="4648201"/>
            <a:ext cx="2286000" cy="457201"/>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dirty="0">
                <a:solidFill>
                  <a:schemeClr val="tx1"/>
                </a:solidFill>
              </a:rPr>
              <a:t>Proposition:</a:t>
            </a:r>
          </a:p>
        </p:txBody>
      </p:sp>
      <p:sp>
        <p:nvSpPr>
          <p:cNvPr id="4" name="TextBox 3">
            <a:extLst>
              <a:ext uri="{FF2B5EF4-FFF2-40B4-BE49-F238E27FC236}">
                <a16:creationId xmlns:a16="http://schemas.microsoft.com/office/drawing/2014/main" id="{AEEF9D49-5E31-6AE9-8BB2-97D7FAD213CC}"/>
              </a:ext>
            </a:extLst>
          </p:cNvPr>
          <p:cNvSpPr txBox="1"/>
          <p:nvPr/>
        </p:nvSpPr>
        <p:spPr>
          <a:xfrm>
            <a:off x="609600" y="3675349"/>
            <a:ext cx="10134600" cy="523220"/>
          </a:xfrm>
          <a:prstGeom prst="rect">
            <a:avLst/>
          </a:prstGeom>
          <a:noFill/>
        </p:spPr>
        <p:txBody>
          <a:bodyPr wrap="square">
            <a:spAutoFit/>
          </a:bodyPr>
          <a:lstStyle/>
          <a:p>
            <a:pPr marL="490220" indent="-457200">
              <a:lnSpc>
                <a:spcPct val="100000"/>
              </a:lnSpc>
              <a:spcBef>
                <a:spcPts val="710"/>
              </a:spcBef>
              <a:buFont typeface="Arial" panose="020B0604020202020204" pitchFamily="34" charset="0"/>
              <a:buChar char="•"/>
            </a:pPr>
            <a:r>
              <a:rPr lang="en-US" sz="2800" dirty="0">
                <a:latin typeface="Calibri"/>
                <a:cs typeface="Calibri"/>
              </a:rPr>
              <a:t>Well-</a:t>
            </a:r>
            <a:r>
              <a:rPr lang="en-US" sz="2800" dirty="0" err="1">
                <a:latin typeface="Calibri"/>
                <a:cs typeface="Calibri"/>
              </a:rPr>
              <a:t>posedness</a:t>
            </a:r>
            <a:r>
              <a:rPr lang="en-US" sz="2800" dirty="0">
                <a:latin typeface="Calibri"/>
                <a:cs typeface="Calibri"/>
              </a:rPr>
              <a:t>: the existence and uniqueness are proven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9543" y="-76200"/>
            <a:ext cx="8834502" cy="843821"/>
          </a:xfrm>
          <a:prstGeom prst="rect">
            <a:avLst/>
          </a:prstGeom>
        </p:spPr>
        <p:txBody>
          <a:bodyPr vert="horz" wrap="square" lIns="0" tIns="12700" rIns="0" bIns="0" rtlCol="0">
            <a:spAutoFit/>
          </a:bodyPr>
          <a:lstStyle/>
          <a:p>
            <a:pPr marL="12700">
              <a:lnSpc>
                <a:spcPct val="100000"/>
              </a:lnSpc>
              <a:spcBef>
                <a:spcPts val="100"/>
              </a:spcBef>
            </a:pPr>
            <a:r>
              <a:rPr sz="5400" b="1" dirty="0">
                <a:latin typeface="+mj-lt"/>
              </a:rPr>
              <a:t>Example</a:t>
            </a:r>
            <a:r>
              <a:rPr lang="en-US" sz="5400" b="1" dirty="0">
                <a:latin typeface="+mj-lt"/>
              </a:rPr>
              <a:t>s</a:t>
            </a:r>
            <a:r>
              <a:rPr sz="5400" b="1" spc="-55" dirty="0">
                <a:latin typeface="+mj-lt"/>
              </a:rPr>
              <a:t> </a:t>
            </a:r>
            <a:r>
              <a:rPr sz="5400" b="1" dirty="0">
                <a:latin typeface="+mj-lt"/>
              </a:rPr>
              <a:t>of</a:t>
            </a:r>
            <a:r>
              <a:rPr sz="5400" b="1" spc="-50" dirty="0">
                <a:latin typeface="+mj-lt"/>
              </a:rPr>
              <a:t> </a:t>
            </a:r>
            <a:r>
              <a:rPr sz="5400" b="1" spc="-10" dirty="0">
                <a:latin typeface="+mj-lt"/>
              </a:rPr>
              <a:t>Kernels:</a:t>
            </a:r>
          </a:p>
        </p:txBody>
      </p:sp>
      <p:sp>
        <p:nvSpPr>
          <p:cNvPr id="3" name="object 3"/>
          <p:cNvSpPr txBox="1"/>
          <p:nvPr/>
        </p:nvSpPr>
        <p:spPr>
          <a:xfrm>
            <a:off x="307340" y="1344168"/>
            <a:ext cx="312166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1.</a:t>
            </a:r>
            <a:r>
              <a:rPr sz="2800" spc="-35" dirty="0">
                <a:latin typeface="Calibri"/>
                <a:cs typeface="Calibri"/>
              </a:rPr>
              <a:t> </a:t>
            </a:r>
            <a:r>
              <a:rPr sz="2800" dirty="0">
                <a:latin typeface="Calibri"/>
                <a:cs typeface="Calibri"/>
              </a:rPr>
              <a:t>Uniform</a:t>
            </a:r>
            <a:r>
              <a:rPr sz="2800" spc="-35" dirty="0">
                <a:latin typeface="Calibri"/>
                <a:cs typeface="Calibri"/>
              </a:rPr>
              <a:t> </a:t>
            </a:r>
            <a:r>
              <a:rPr sz="2800" spc="-10" dirty="0">
                <a:latin typeface="Calibri"/>
                <a:cs typeface="Calibri"/>
              </a:rPr>
              <a:t>kernel:</a:t>
            </a:r>
            <a:endParaRPr sz="2800" dirty="0">
              <a:latin typeface="Calibri"/>
              <a:cs typeface="Calibri"/>
            </a:endParaRPr>
          </a:p>
        </p:txBody>
      </p:sp>
      <p:pic>
        <p:nvPicPr>
          <p:cNvPr id="4" name="object 4"/>
          <p:cNvPicPr/>
          <p:nvPr/>
        </p:nvPicPr>
        <p:blipFill>
          <a:blip r:embed="rId3" cstate="print"/>
          <a:stretch>
            <a:fillRect/>
          </a:stretch>
        </p:blipFill>
        <p:spPr>
          <a:xfrm>
            <a:off x="306939" y="1968101"/>
            <a:ext cx="5092128" cy="4156181"/>
          </a:xfrm>
          <a:prstGeom prst="rect">
            <a:avLst/>
          </a:prstGeom>
        </p:spPr>
      </p:pic>
      <p:sp>
        <p:nvSpPr>
          <p:cNvPr id="5" name="object 5"/>
          <p:cNvSpPr txBox="1"/>
          <p:nvPr/>
        </p:nvSpPr>
        <p:spPr>
          <a:xfrm>
            <a:off x="6174740" y="1344168"/>
            <a:ext cx="3426460" cy="452120"/>
          </a:xfrm>
          <a:prstGeom prst="rect">
            <a:avLst/>
          </a:prstGeom>
        </p:spPr>
        <p:txBody>
          <a:bodyPr vert="horz" wrap="square" lIns="0" tIns="12700" rIns="0" bIns="0" rtlCol="0">
            <a:spAutoFit/>
          </a:bodyPr>
          <a:lstStyle/>
          <a:p>
            <a:pPr marL="12700">
              <a:lnSpc>
                <a:spcPct val="100000"/>
              </a:lnSpc>
              <a:spcBef>
                <a:spcPts val="100"/>
              </a:spcBef>
            </a:pPr>
            <a:r>
              <a:rPr sz="2800" dirty="0">
                <a:latin typeface="Calibri"/>
                <a:cs typeface="Calibri"/>
              </a:rPr>
              <a:t>2.</a:t>
            </a:r>
            <a:r>
              <a:rPr sz="2800" spc="-30" dirty="0">
                <a:latin typeface="Calibri"/>
                <a:cs typeface="Calibri"/>
              </a:rPr>
              <a:t> </a:t>
            </a:r>
            <a:r>
              <a:rPr sz="2800" spc="-35" dirty="0">
                <a:latin typeface="Calibri"/>
                <a:cs typeface="Calibri"/>
              </a:rPr>
              <a:t>Hat-</a:t>
            </a:r>
            <a:r>
              <a:rPr sz="2800" dirty="0">
                <a:latin typeface="Calibri"/>
                <a:cs typeface="Calibri"/>
              </a:rPr>
              <a:t>like</a:t>
            </a:r>
            <a:r>
              <a:rPr sz="2800" spc="-35" dirty="0">
                <a:latin typeface="Calibri"/>
                <a:cs typeface="Calibri"/>
              </a:rPr>
              <a:t> </a:t>
            </a:r>
            <a:r>
              <a:rPr sz="2800" spc="-10" dirty="0">
                <a:latin typeface="Calibri"/>
                <a:cs typeface="Calibri"/>
              </a:rPr>
              <a:t>kernel:</a:t>
            </a:r>
            <a:endParaRPr sz="2800" dirty="0">
              <a:latin typeface="Calibri"/>
              <a:cs typeface="Calibri"/>
            </a:endParaRPr>
          </a:p>
        </p:txBody>
      </p:sp>
      <p:pic>
        <p:nvPicPr>
          <p:cNvPr id="6" name="object 6"/>
          <p:cNvPicPr/>
          <p:nvPr/>
        </p:nvPicPr>
        <p:blipFill>
          <a:blip r:embed="rId4" cstate="print"/>
          <a:stretch>
            <a:fillRect/>
          </a:stretch>
        </p:blipFill>
        <p:spPr>
          <a:xfrm>
            <a:off x="6180619" y="1939967"/>
            <a:ext cx="5500240" cy="4296302"/>
          </a:xfrm>
          <a:prstGeom prst="rect">
            <a:avLst/>
          </a:prstGeom>
        </p:spPr>
      </p:pic>
      <p:sp>
        <p:nvSpPr>
          <p:cNvPr id="7" name="object 7"/>
          <p:cNvSpPr txBox="1"/>
          <p:nvPr/>
        </p:nvSpPr>
        <p:spPr>
          <a:xfrm>
            <a:off x="1524000" y="6296095"/>
            <a:ext cx="238315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Calibri"/>
                <a:cs typeface="Calibri"/>
              </a:rPr>
              <a:t>Collapses</a:t>
            </a:r>
            <a:r>
              <a:rPr sz="1800" spc="-20" dirty="0">
                <a:solidFill>
                  <a:srgbClr val="C00000"/>
                </a:solidFill>
                <a:latin typeface="Calibri"/>
                <a:cs typeface="Calibri"/>
              </a:rPr>
              <a:t> </a:t>
            </a:r>
            <a:r>
              <a:rPr sz="1800" dirty="0">
                <a:solidFill>
                  <a:srgbClr val="C00000"/>
                </a:solidFill>
                <a:latin typeface="Calibri"/>
                <a:cs typeface="Calibri"/>
              </a:rPr>
              <a:t>to</a:t>
            </a:r>
            <a:r>
              <a:rPr sz="1800" spc="-10" dirty="0">
                <a:solidFill>
                  <a:srgbClr val="C00000"/>
                </a:solidFill>
                <a:latin typeface="Calibri"/>
                <a:cs typeface="Calibri"/>
              </a:rPr>
              <a:t> </a:t>
            </a:r>
            <a:r>
              <a:rPr sz="1800" dirty="0">
                <a:solidFill>
                  <a:srgbClr val="C00000"/>
                </a:solidFill>
                <a:latin typeface="Calibri"/>
                <a:cs typeface="Calibri"/>
              </a:rPr>
              <a:t>HK</a:t>
            </a:r>
            <a:r>
              <a:rPr sz="1800" spc="-10" dirty="0">
                <a:solidFill>
                  <a:srgbClr val="C00000"/>
                </a:solidFill>
                <a:latin typeface="Calibri"/>
                <a:cs typeface="Calibri"/>
              </a:rPr>
              <a:t> dynamics</a:t>
            </a:r>
            <a:endParaRPr sz="1800" dirty="0">
              <a:latin typeface="Calibri"/>
              <a:cs typeface="Calibri"/>
            </a:endParaRPr>
          </a:p>
        </p:txBody>
      </p:sp>
      <p:sp>
        <p:nvSpPr>
          <p:cNvPr id="8" name="object 8"/>
          <p:cNvSpPr txBox="1"/>
          <p:nvPr/>
        </p:nvSpPr>
        <p:spPr>
          <a:xfrm>
            <a:off x="7445356" y="6367617"/>
            <a:ext cx="3556691"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C00000"/>
                </a:solidFill>
                <a:latin typeface="Calibri"/>
                <a:cs typeface="Calibri"/>
              </a:rPr>
              <a:t>Introduces</a:t>
            </a:r>
            <a:r>
              <a:rPr sz="1800" spc="-55" dirty="0">
                <a:solidFill>
                  <a:srgbClr val="C00000"/>
                </a:solidFill>
                <a:latin typeface="Calibri"/>
                <a:cs typeface="Calibri"/>
              </a:rPr>
              <a:t> </a:t>
            </a:r>
            <a:r>
              <a:rPr sz="1800" spc="-10" dirty="0">
                <a:solidFill>
                  <a:srgbClr val="C00000"/>
                </a:solidFill>
                <a:latin typeface="Calibri"/>
                <a:cs typeface="Calibri"/>
              </a:rPr>
              <a:t>”stubborn”</a:t>
            </a:r>
            <a:r>
              <a:rPr sz="1800" spc="-55" dirty="0">
                <a:solidFill>
                  <a:srgbClr val="C00000"/>
                </a:solidFill>
                <a:latin typeface="Calibri"/>
                <a:cs typeface="Calibri"/>
              </a:rPr>
              <a:t> </a:t>
            </a:r>
            <a:r>
              <a:rPr sz="1800" spc="-10" dirty="0">
                <a:solidFill>
                  <a:srgbClr val="C00000"/>
                </a:solidFill>
                <a:latin typeface="Calibri"/>
                <a:cs typeface="Calibri"/>
              </a:rPr>
              <a:t>behaviors</a:t>
            </a:r>
            <a:endParaRPr sz="1800" dirty="0">
              <a:latin typeface="Calibri"/>
              <a:cs typeface="Calibri"/>
            </a:endParaRPr>
          </a:p>
        </p:txBody>
      </p:sp>
      <p:cxnSp>
        <p:nvCxnSpPr>
          <p:cNvPr id="10" name="Straight Connector 9">
            <a:extLst>
              <a:ext uri="{FF2B5EF4-FFF2-40B4-BE49-F238E27FC236}">
                <a16:creationId xmlns:a16="http://schemas.microsoft.com/office/drawing/2014/main" id="{F9948BD4-1D0A-CAE5-BE07-886500DE2670}"/>
              </a:ext>
            </a:extLst>
          </p:cNvPr>
          <p:cNvCxnSpPr>
            <a:cxnSpLocks/>
          </p:cNvCxnSpPr>
          <p:nvPr/>
        </p:nvCxnSpPr>
        <p:spPr>
          <a:xfrm>
            <a:off x="9296400" y="4053333"/>
            <a:ext cx="0" cy="19050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95601430-B6D5-9180-30EA-11A41D7D2401}"/>
              </a:ext>
            </a:extLst>
          </p:cNvPr>
          <p:cNvCxnSpPr>
            <a:cxnSpLocks/>
          </p:cNvCxnSpPr>
          <p:nvPr/>
        </p:nvCxnSpPr>
        <p:spPr>
          <a:xfrm>
            <a:off x="8229600" y="4891533"/>
            <a:ext cx="0" cy="1066800"/>
          </a:xfrm>
          <a:prstGeom prst="line">
            <a:avLst/>
          </a:prstGeom>
          <a:ln w="28575">
            <a:solidFill>
              <a:schemeClr val="accent3">
                <a:lumMod val="75000"/>
              </a:schemeClr>
            </a:solidFill>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B67E1B16-91F3-DD85-0C7C-8AAE066187EE}"/>
                  </a:ext>
                </a:extLst>
              </p14:cNvPr>
              <p14:cNvContentPartPr/>
              <p14:nvPr/>
            </p14:nvContentPartPr>
            <p14:xfrm>
              <a:off x="8242942" y="5940708"/>
              <a:ext cx="360" cy="360"/>
            </p14:xfrm>
          </p:contentPart>
        </mc:Choice>
        <mc:Fallback xmlns="">
          <p:pic>
            <p:nvPicPr>
              <p:cNvPr id="19" name="Ink 18">
                <a:extLst>
                  <a:ext uri="{FF2B5EF4-FFF2-40B4-BE49-F238E27FC236}">
                    <a16:creationId xmlns:a16="http://schemas.microsoft.com/office/drawing/2014/main" id="{B67E1B16-91F3-DD85-0C7C-8AAE066187EE}"/>
                  </a:ext>
                </a:extLst>
              </p:cNvPr>
              <p:cNvPicPr/>
              <p:nvPr/>
            </p:nvPicPr>
            <p:blipFill>
              <a:blip r:embed="rId6"/>
              <a:stretch>
                <a:fillRect/>
              </a:stretch>
            </p:blipFill>
            <p:spPr>
              <a:xfrm>
                <a:off x="8206942" y="590506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39781E7C-E01C-1A0E-43C4-6550E9A734D9}"/>
                  </a:ext>
                </a:extLst>
              </p14:cNvPr>
              <p14:cNvContentPartPr/>
              <p14:nvPr/>
            </p14:nvContentPartPr>
            <p14:xfrm>
              <a:off x="8220262" y="4879788"/>
              <a:ext cx="360" cy="360"/>
            </p14:xfrm>
          </p:contentPart>
        </mc:Choice>
        <mc:Fallback xmlns="">
          <p:pic>
            <p:nvPicPr>
              <p:cNvPr id="20" name="Ink 19">
                <a:extLst>
                  <a:ext uri="{FF2B5EF4-FFF2-40B4-BE49-F238E27FC236}">
                    <a16:creationId xmlns:a16="http://schemas.microsoft.com/office/drawing/2014/main" id="{39781E7C-E01C-1A0E-43C4-6550E9A734D9}"/>
                  </a:ext>
                </a:extLst>
              </p:cNvPr>
              <p:cNvPicPr/>
              <p:nvPr/>
            </p:nvPicPr>
            <p:blipFill>
              <a:blip r:embed="rId6"/>
              <a:stretch>
                <a:fillRect/>
              </a:stretch>
            </p:blipFill>
            <p:spPr>
              <a:xfrm>
                <a:off x="8184622" y="484378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F541E965-D71A-413B-8731-3205E20DB90B}"/>
                  </a:ext>
                </a:extLst>
              </p14:cNvPr>
              <p14:cNvContentPartPr/>
              <p14:nvPr/>
            </p14:nvContentPartPr>
            <p14:xfrm>
              <a:off x="6409102" y="4912548"/>
              <a:ext cx="360" cy="360"/>
            </p14:xfrm>
          </p:contentPart>
        </mc:Choice>
        <mc:Fallback xmlns="">
          <p:pic>
            <p:nvPicPr>
              <p:cNvPr id="21" name="Ink 20">
                <a:extLst>
                  <a:ext uri="{FF2B5EF4-FFF2-40B4-BE49-F238E27FC236}">
                    <a16:creationId xmlns:a16="http://schemas.microsoft.com/office/drawing/2014/main" id="{F541E965-D71A-413B-8731-3205E20DB90B}"/>
                  </a:ext>
                </a:extLst>
              </p:cNvPr>
              <p:cNvPicPr/>
              <p:nvPr/>
            </p:nvPicPr>
            <p:blipFill>
              <a:blip r:embed="rId6"/>
              <a:stretch>
                <a:fillRect/>
              </a:stretch>
            </p:blipFill>
            <p:spPr>
              <a:xfrm>
                <a:off x="6373462" y="487690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B43BB678-6B94-A4EE-ACEF-6C7CE2F90B4A}"/>
                  </a:ext>
                </a:extLst>
              </p14:cNvPr>
              <p14:cNvContentPartPr/>
              <p14:nvPr/>
            </p14:nvContentPartPr>
            <p14:xfrm>
              <a:off x="9024502" y="5936748"/>
              <a:ext cx="360" cy="360"/>
            </p14:xfrm>
          </p:contentPart>
        </mc:Choice>
        <mc:Fallback xmlns="">
          <p:pic>
            <p:nvPicPr>
              <p:cNvPr id="22" name="Ink 21">
                <a:extLst>
                  <a:ext uri="{FF2B5EF4-FFF2-40B4-BE49-F238E27FC236}">
                    <a16:creationId xmlns:a16="http://schemas.microsoft.com/office/drawing/2014/main" id="{B43BB678-6B94-A4EE-ACEF-6C7CE2F90B4A}"/>
                  </a:ext>
                </a:extLst>
              </p:cNvPr>
              <p:cNvPicPr/>
              <p:nvPr/>
            </p:nvPicPr>
            <p:blipFill>
              <a:blip r:embed="rId10"/>
              <a:stretch>
                <a:fillRect/>
              </a:stretch>
            </p:blipFill>
            <p:spPr>
              <a:xfrm>
                <a:off x="8988862" y="590074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3" name="Ink 22">
                <a:extLst>
                  <a:ext uri="{FF2B5EF4-FFF2-40B4-BE49-F238E27FC236}">
                    <a16:creationId xmlns:a16="http://schemas.microsoft.com/office/drawing/2014/main" id="{0A5EC1A0-0E34-2BBC-B987-BED4B3942E58}"/>
                  </a:ext>
                </a:extLst>
              </p14:cNvPr>
              <p14:cNvContentPartPr/>
              <p14:nvPr/>
            </p14:nvContentPartPr>
            <p14:xfrm>
              <a:off x="10336342" y="5922708"/>
              <a:ext cx="360" cy="360"/>
            </p14:xfrm>
          </p:contentPart>
        </mc:Choice>
        <mc:Fallback xmlns="">
          <p:pic>
            <p:nvPicPr>
              <p:cNvPr id="23" name="Ink 22">
                <a:extLst>
                  <a:ext uri="{FF2B5EF4-FFF2-40B4-BE49-F238E27FC236}">
                    <a16:creationId xmlns:a16="http://schemas.microsoft.com/office/drawing/2014/main" id="{0A5EC1A0-0E34-2BBC-B987-BED4B3942E58}"/>
                  </a:ext>
                </a:extLst>
              </p:cNvPr>
              <p:cNvPicPr/>
              <p:nvPr/>
            </p:nvPicPr>
            <p:blipFill>
              <a:blip r:embed="rId10"/>
              <a:stretch>
                <a:fillRect/>
              </a:stretch>
            </p:blipFill>
            <p:spPr>
              <a:xfrm>
                <a:off x="10300342" y="588706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Ink 23">
                <a:extLst>
                  <a:ext uri="{FF2B5EF4-FFF2-40B4-BE49-F238E27FC236}">
                    <a16:creationId xmlns:a16="http://schemas.microsoft.com/office/drawing/2014/main" id="{EFC30E14-AFCD-D7DD-F93E-A5EF06A3A6EE}"/>
                  </a:ext>
                </a:extLst>
              </p14:cNvPr>
              <p14:cNvContentPartPr/>
              <p14:nvPr/>
            </p14:nvContentPartPr>
            <p14:xfrm>
              <a:off x="7716982" y="5928828"/>
              <a:ext cx="360" cy="360"/>
            </p14:xfrm>
          </p:contentPart>
        </mc:Choice>
        <mc:Fallback xmlns="">
          <p:pic>
            <p:nvPicPr>
              <p:cNvPr id="24" name="Ink 23">
                <a:extLst>
                  <a:ext uri="{FF2B5EF4-FFF2-40B4-BE49-F238E27FC236}">
                    <a16:creationId xmlns:a16="http://schemas.microsoft.com/office/drawing/2014/main" id="{EFC30E14-AFCD-D7DD-F93E-A5EF06A3A6EE}"/>
                  </a:ext>
                </a:extLst>
              </p:cNvPr>
              <p:cNvPicPr/>
              <p:nvPr/>
            </p:nvPicPr>
            <p:blipFill>
              <a:blip r:embed="rId10"/>
              <a:stretch>
                <a:fillRect/>
              </a:stretch>
            </p:blipFill>
            <p:spPr>
              <a:xfrm>
                <a:off x="7680982" y="589282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5" name="Ink 24">
                <a:extLst>
                  <a:ext uri="{FF2B5EF4-FFF2-40B4-BE49-F238E27FC236}">
                    <a16:creationId xmlns:a16="http://schemas.microsoft.com/office/drawing/2014/main" id="{750E5AFC-5350-83A4-D38E-E5A8BF68D910}"/>
                  </a:ext>
                </a:extLst>
              </p14:cNvPr>
              <p14:cNvContentPartPr/>
              <p14:nvPr/>
            </p14:nvContentPartPr>
            <p14:xfrm>
              <a:off x="9290182" y="5947908"/>
              <a:ext cx="360" cy="360"/>
            </p14:xfrm>
          </p:contentPart>
        </mc:Choice>
        <mc:Fallback xmlns="">
          <p:pic>
            <p:nvPicPr>
              <p:cNvPr id="25" name="Ink 24">
                <a:extLst>
                  <a:ext uri="{FF2B5EF4-FFF2-40B4-BE49-F238E27FC236}">
                    <a16:creationId xmlns:a16="http://schemas.microsoft.com/office/drawing/2014/main" id="{750E5AFC-5350-83A4-D38E-E5A8BF68D910}"/>
                  </a:ext>
                </a:extLst>
              </p:cNvPr>
              <p:cNvPicPr/>
              <p:nvPr/>
            </p:nvPicPr>
            <p:blipFill>
              <a:blip r:embed="rId14"/>
              <a:stretch>
                <a:fillRect/>
              </a:stretch>
            </p:blipFill>
            <p:spPr>
              <a:xfrm>
                <a:off x="9254182" y="591226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 name="Ink 25">
                <a:extLst>
                  <a:ext uri="{FF2B5EF4-FFF2-40B4-BE49-F238E27FC236}">
                    <a16:creationId xmlns:a16="http://schemas.microsoft.com/office/drawing/2014/main" id="{E0FD5691-D2CE-50AE-A4DC-C75D0B606BF2}"/>
                  </a:ext>
                </a:extLst>
              </p14:cNvPr>
              <p14:cNvContentPartPr/>
              <p14:nvPr/>
            </p14:nvContentPartPr>
            <p14:xfrm>
              <a:off x="9300982" y="4061148"/>
              <a:ext cx="360" cy="360"/>
            </p14:xfrm>
          </p:contentPart>
        </mc:Choice>
        <mc:Fallback xmlns="">
          <p:pic>
            <p:nvPicPr>
              <p:cNvPr id="26" name="Ink 25">
                <a:extLst>
                  <a:ext uri="{FF2B5EF4-FFF2-40B4-BE49-F238E27FC236}">
                    <a16:creationId xmlns:a16="http://schemas.microsoft.com/office/drawing/2014/main" id="{E0FD5691-D2CE-50AE-A4DC-C75D0B606BF2}"/>
                  </a:ext>
                </a:extLst>
              </p:cNvPr>
              <p:cNvPicPr/>
              <p:nvPr/>
            </p:nvPicPr>
            <p:blipFill>
              <a:blip r:embed="rId14"/>
              <a:stretch>
                <a:fillRect/>
              </a:stretch>
            </p:blipFill>
            <p:spPr>
              <a:xfrm>
                <a:off x="9264982" y="4025508"/>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BE5453E3-2963-DF37-8901-9E2B70354121}"/>
                  </a:ext>
                </a:extLst>
              </p14:cNvPr>
              <p14:cNvContentPartPr/>
              <p14:nvPr/>
            </p14:nvContentPartPr>
            <p14:xfrm>
              <a:off x="6398302" y="4063668"/>
              <a:ext cx="360" cy="360"/>
            </p14:xfrm>
          </p:contentPart>
        </mc:Choice>
        <mc:Fallback xmlns="">
          <p:pic>
            <p:nvPicPr>
              <p:cNvPr id="27" name="Ink 26">
                <a:extLst>
                  <a:ext uri="{FF2B5EF4-FFF2-40B4-BE49-F238E27FC236}">
                    <a16:creationId xmlns:a16="http://schemas.microsoft.com/office/drawing/2014/main" id="{BE5453E3-2963-DF37-8901-9E2B70354121}"/>
                  </a:ext>
                </a:extLst>
              </p:cNvPr>
              <p:cNvPicPr/>
              <p:nvPr/>
            </p:nvPicPr>
            <p:blipFill>
              <a:blip r:embed="rId14"/>
              <a:stretch>
                <a:fillRect/>
              </a:stretch>
            </p:blipFill>
            <p:spPr>
              <a:xfrm>
                <a:off x="6362662" y="4027668"/>
                <a:ext cx="72000" cy="72000"/>
              </a:xfrm>
              <a:prstGeom prst="rect">
                <a:avLst/>
              </a:prstGeom>
            </p:spPr>
          </p:pic>
        </mc:Fallback>
      </mc:AlternateContent>
      <p:cxnSp>
        <p:nvCxnSpPr>
          <p:cNvPr id="29" name="Straight Connector 28">
            <a:extLst>
              <a:ext uri="{FF2B5EF4-FFF2-40B4-BE49-F238E27FC236}">
                <a16:creationId xmlns:a16="http://schemas.microsoft.com/office/drawing/2014/main" id="{845A1CD4-B43F-041A-21A7-6954C4CECD2B}"/>
              </a:ext>
            </a:extLst>
          </p:cNvPr>
          <p:cNvCxnSpPr/>
          <p:nvPr/>
        </p:nvCxnSpPr>
        <p:spPr>
          <a:xfrm>
            <a:off x="6409102" y="4912548"/>
            <a:ext cx="1833840" cy="0"/>
          </a:xfrm>
          <a:prstGeom prst="line">
            <a:avLst/>
          </a:prstGeom>
          <a:ln w="317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A5501E-04EE-F3DD-2271-9AF9903C364C}"/>
              </a:ext>
            </a:extLst>
          </p:cNvPr>
          <p:cNvCxnSpPr>
            <a:cxnSpLocks/>
          </p:cNvCxnSpPr>
          <p:nvPr/>
        </p:nvCxnSpPr>
        <p:spPr>
          <a:xfrm>
            <a:off x="6499189" y="4053333"/>
            <a:ext cx="2035211" cy="7815"/>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8680E904-1D39-CBCE-2D60-8B808778D883}"/>
                  </a:ext>
                </a:extLst>
              </p:cNvPr>
              <p:cNvSpPr txBox="1"/>
              <p:nvPr/>
            </p:nvSpPr>
            <p:spPr>
              <a:xfrm>
                <a:off x="9265888" y="5955356"/>
                <a:ext cx="522267" cy="307777"/>
              </a:xfrm>
              <a:prstGeom prst="rect">
                <a:avLst/>
              </a:prstGeom>
              <a:noFill/>
            </p:spPr>
            <p:txBody>
              <a:bodyPr wrap="square">
                <a:spAutoFit/>
              </a:bodyPr>
              <a:lstStyle/>
              <a:p>
                <a14:m>
                  <m:oMath xmlns:m="http://schemas.openxmlformats.org/officeDocument/2006/math">
                    <m:sSup>
                      <m:sSupPr>
                        <m:ctrlPr>
                          <a:rPr lang="en-US" sz="1400" b="0" i="1" smtClean="0">
                            <a:solidFill>
                              <a:srgbClr val="C00000"/>
                            </a:solidFill>
                            <a:latin typeface="Cambria Math" panose="02040503050406030204" pitchFamily="18" charset="0"/>
                            <a:cs typeface="Calibri"/>
                          </a:rPr>
                        </m:ctrlPr>
                      </m:sSupPr>
                      <m:e>
                        <m:r>
                          <a:rPr lang="en-US" sz="1400" b="0" i="1" smtClean="0">
                            <a:solidFill>
                              <a:srgbClr val="C00000"/>
                            </a:solidFill>
                            <a:latin typeface="Cambria Math" panose="02040503050406030204" pitchFamily="18" charset="0"/>
                            <a:cs typeface="Calibri"/>
                          </a:rPr>
                          <m:t>𝑋</m:t>
                        </m:r>
                      </m:e>
                      <m:sup>
                        <m:r>
                          <a:rPr lang="en-US" sz="1400" b="0" i="1" smtClean="0">
                            <a:solidFill>
                              <a:srgbClr val="C00000"/>
                            </a:solidFill>
                            <a:latin typeface="Cambria Math" panose="02040503050406030204" pitchFamily="18" charset="0"/>
                            <a:cs typeface="Calibri"/>
                          </a:rPr>
                          <m:t>2</m:t>
                        </m:r>
                      </m:sup>
                    </m:sSup>
                  </m:oMath>
                </a14:m>
                <a:r>
                  <a:rPr lang="en-US" sz="1400" dirty="0">
                    <a:solidFill>
                      <a:srgbClr val="C00000"/>
                    </a:solidFill>
                  </a:rPr>
                  <a:t> </a:t>
                </a:r>
              </a:p>
            </p:txBody>
          </p:sp>
        </mc:Choice>
        <mc:Fallback xmlns="">
          <p:sp>
            <p:nvSpPr>
              <p:cNvPr id="34" name="TextBox 33">
                <a:extLst>
                  <a:ext uri="{FF2B5EF4-FFF2-40B4-BE49-F238E27FC236}">
                    <a16:creationId xmlns:a16="http://schemas.microsoft.com/office/drawing/2014/main" id="{8680E904-1D39-CBCE-2D60-8B808778D883}"/>
                  </a:ext>
                </a:extLst>
              </p:cNvPr>
              <p:cNvSpPr txBox="1">
                <a:spLocks noRot="1" noChangeAspect="1" noMove="1" noResize="1" noEditPoints="1" noAdjustHandles="1" noChangeArrowheads="1" noChangeShapeType="1" noTextEdit="1"/>
              </p:cNvSpPr>
              <p:nvPr/>
            </p:nvSpPr>
            <p:spPr>
              <a:xfrm>
                <a:off x="9265888" y="5955356"/>
                <a:ext cx="522267" cy="30777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4D38A4B3-2303-27FB-514D-C5EBC9288689}"/>
                  </a:ext>
                </a:extLst>
              </p:cNvPr>
              <p:cNvSpPr txBox="1"/>
              <p:nvPr/>
            </p:nvSpPr>
            <p:spPr>
              <a:xfrm>
                <a:off x="8077200" y="5979348"/>
                <a:ext cx="37861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1400" b="0" i="1" smtClean="0">
                              <a:solidFill>
                                <a:schemeClr val="accent3">
                                  <a:lumMod val="50000"/>
                                </a:schemeClr>
                              </a:solidFill>
                              <a:latin typeface="Cambria Math" panose="02040503050406030204" pitchFamily="18" charset="0"/>
                              <a:cs typeface="Calibri"/>
                            </a:rPr>
                          </m:ctrlPr>
                        </m:sSupPr>
                        <m:e>
                          <m:r>
                            <a:rPr lang="en-US" sz="1400" b="0" i="1" smtClean="0">
                              <a:solidFill>
                                <a:schemeClr val="accent3">
                                  <a:lumMod val="50000"/>
                                </a:schemeClr>
                              </a:solidFill>
                              <a:latin typeface="Cambria Math" panose="02040503050406030204" pitchFamily="18" charset="0"/>
                              <a:cs typeface="Calibri"/>
                            </a:rPr>
                            <m:t>𝑋</m:t>
                          </m:r>
                        </m:e>
                        <m:sup>
                          <m:r>
                            <a:rPr lang="en-US" sz="1400" b="0" i="1" smtClean="0">
                              <a:solidFill>
                                <a:schemeClr val="accent3">
                                  <a:lumMod val="50000"/>
                                </a:schemeClr>
                              </a:solidFill>
                              <a:latin typeface="Cambria Math" panose="02040503050406030204" pitchFamily="18" charset="0"/>
                              <a:cs typeface="Calibri"/>
                            </a:rPr>
                            <m:t>1</m:t>
                          </m:r>
                        </m:sup>
                      </m:sSup>
                    </m:oMath>
                  </m:oMathPara>
                </a14:m>
                <a:endParaRPr lang="en-US" sz="1400" dirty="0">
                  <a:solidFill>
                    <a:schemeClr val="accent3">
                      <a:lumMod val="50000"/>
                    </a:schemeClr>
                  </a:solidFill>
                </a:endParaRPr>
              </a:p>
            </p:txBody>
          </p:sp>
        </mc:Choice>
        <mc:Fallback xmlns="">
          <p:sp>
            <p:nvSpPr>
              <p:cNvPr id="36" name="TextBox 35">
                <a:extLst>
                  <a:ext uri="{FF2B5EF4-FFF2-40B4-BE49-F238E27FC236}">
                    <a16:creationId xmlns:a16="http://schemas.microsoft.com/office/drawing/2014/main" id="{4D38A4B3-2303-27FB-514D-C5EBC9288689}"/>
                  </a:ext>
                </a:extLst>
              </p:cNvPr>
              <p:cNvSpPr txBox="1">
                <a:spLocks noRot="1" noChangeAspect="1" noMove="1" noResize="1" noEditPoints="1" noAdjustHandles="1" noChangeArrowheads="1" noChangeShapeType="1" noTextEdit="1"/>
              </p:cNvSpPr>
              <p:nvPr/>
            </p:nvSpPr>
            <p:spPr>
              <a:xfrm>
                <a:off x="8077200" y="5979348"/>
                <a:ext cx="378619" cy="30777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4F48D095-69C6-8234-4EC5-D3C02DBADA12}"/>
                  </a:ext>
                </a:extLst>
              </p:cNvPr>
              <p:cNvSpPr txBox="1"/>
              <p:nvPr/>
            </p:nvSpPr>
            <p:spPr>
              <a:xfrm>
                <a:off x="6019800" y="4758659"/>
                <a:ext cx="522267" cy="307777"/>
              </a:xfrm>
              <a:prstGeom prst="rect">
                <a:avLst/>
              </a:prstGeom>
              <a:noFill/>
            </p:spPr>
            <p:txBody>
              <a:bodyPr wrap="square">
                <a:spAutoFit/>
              </a:bodyPr>
              <a:lstStyle/>
              <a:p>
                <a14:m>
                  <m:oMath xmlns:m="http://schemas.openxmlformats.org/officeDocument/2006/math">
                    <m:r>
                      <a:rPr lang="en-US" sz="1200" b="0" i="0" smtClean="0">
                        <a:solidFill>
                          <a:schemeClr val="tx1"/>
                        </a:solidFill>
                        <a:latin typeface="Cambria Math" panose="02040503050406030204" pitchFamily="18" charset="0"/>
                        <a:cs typeface="Calibri"/>
                      </a:rPr>
                      <m:t>0.5</m:t>
                    </m:r>
                  </m:oMath>
                </a14:m>
                <a:r>
                  <a:rPr lang="en-US" sz="1400" dirty="0">
                    <a:solidFill>
                      <a:srgbClr val="C00000"/>
                    </a:solidFill>
                  </a:rPr>
                  <a:t> </a:t>
                </a:r>
              </a:p>
            </p:txBody>
          </p:sp>
        </mc:Choice>
        <mc:Fallback xmlns="">
          <p:sp>
            <p:nvSpPr>
              <p:cNvPr id="37" name="TextBox 36">
                <a:extLst>
                  <a:ext uri="{FF2B5EF4-FFF2-40B4-BE49-F238E27FC236}">
                    <a16:creationId xmlns:a16="http://schemas.microsoft.com/office/drawing/2014/main" id="{4F48D095-69C6-8234-4EC5-D3C02DBADA12}"/>
                  </a:ext>
                </a:extLst>
              </p:cNvPr>
              <p:cNvSpPr txBox="1">
                <a:spLocks noRot="1" noChangeAspect="1" noMove="1" noResize="1" noEditPoints="1" noAdjustHandles="1" noChangeArrowheads="1" noChangeShapeType="1" noTextEdit="1"/>
              </p:cNvSpPr>
              <p:nvPr/>
            </p:nvSpPr>
            <p:spPr>
              <a:xfrm>
                <a:off x="6019800" y="4758659"/>
                <a:ext cx="522267" cy="307777"/>
              </a:xfrm>
              <a:prstGeom prst="rect">
                <a:avLst/>
              </a:prstGeom>
              <a:blipFill>
                <a:blip r:embed="rId19"/>
                <a:stretch>
                  <a:fillRect/>
                </a:stretch>
              </a:blipFill>
            </p:spPr>
            <p:txBody>
              <a:bodyPr/>
              <a:lstStyle/>
              <a:p>
                <a:r>
                  <a:rPr lang="en-US">
                    <a:noFill/>
                  </a:rPr>
                  <a:t> </a:t>
                </a:r>
              </a:p>
            </p:txBody>
          </p:sp>
        </mc:Fallback>
      </mc:AlternateContent>
      <p:cxnSp>
        <p:nvCxnSpPr>
          <p:cNvPr id="39" name="Straight Arrow Connector 38">
            <a:extLst>
              <a:ext uri="{FF2B5EF4-FFF2-40B4-BE49-F238E27FC236}">
                <a16:creationId xmlns:a16="http://schemas.microsoft.com/office/drawing/2014/main" id="{A80276F9-54E9-315C-0574-8E722D6E2273}"/>
              </a:ext>
            </a:extLst>
          </p:cNvPr>
          <p:cNvCxnSpPr>
            <a:cxnSpLocks/>
          </p:cNvCxnSpPr>
          <p:nvPr/>
        </p:nvCxnSpPr>
        <p:spPr>
          <a:xfrm>
            <a:off x="5911325" y="3443733"/>
            <a:ext cx="369608" cy="45720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33CF62B-AA30-EE94-412E-31722B6DBD06}"/>
                  </a:ext>
                </a:extLst>
              </p:cNvPr>
              <p:cNvSpPr txBox="1"/>
              <p:nvPr/>
            </p:nvSpPr>
            <p:spPr>
              <a:xfrm>
                <a:off x="5750248" y="3064116"/>
                <a:ext cx="522267" cy="378245"/>
              </a:xfrm>
              <a:prstGeom prst="rect">
                <a:avLst/>
              </a:prstGeom>
              <a:noFill/>
            </p:spPr>
            <p:txBody>
              <a:bodyPr wrap="square">
                <a:spAutoFit/>
              </a:bodyPr>
              <a:lstStyle/>
              <a:p>
                <a14:m>
                  <m:oMath xmlns:m="http://schemas.openxmlformats.org/officeDocument/2006/math">
                    <m:sSup>
                      <m:sSupPr>
                        <m:ctrlPr>
                          <a:rPr lang="en-US" b="0" i="1" smtClean="0">
                            <a:solidFill>
                              <a:schemeClr val="tx1"/>
                            </a:solidFill>
                            <a:latin typeface="Cambria Math" panose="02040503050406030204" pitchFamily="18" charset="0"/>
                            <a:cs typeface="Calibri"/>
                          </a:rPr>
                        </m:ctrlPr>
                      </m:sSupPr>
                      <m:e>
                        <m:r>
                          <a:rPr lang="en-US" b="0" i="1" smtClean="0">
                            <a:solidFill>
                              <a:schemeClr val="tx1"/>
                            </a:solidFill>
                            <a:latin typeface="Cambria Math" panose="02040503050406030204" pitchFamily="18" charset="0"/>
                            <a:cs typeface="Calibri"/>
                          </a:rPr>
                          <m:t>𝑤</m:t>
                        </m:r>
                      </m:e>
                      <m:sup>
                        <m:r>
                          <a:rPr lang="en-US" b="0" i="1" smtClean="0">
                            <a:solidFill>
                              <a:schemeClr val="tx1"/>
                            </a:solidFill>
                            <a:latin typeface="Cambria Math" panose="02040503050406030204" pitchFamily="18" charset="0"/>
                            <a:cs typeface="Calibri"/>
                          </a:rPr>
                          <m:t>𝑖</m:t>
                        </m:r>
                        <m:r>
                          <a:rPr lang="en-US" b="0" i="1" smtClean="0">
                            <a:solidFill>
                              <a:schemeClr val="tx1"/>
                            </a:solidFill>
                            <a:latin typeface="Cambria Math" panose="02040503050406030204" pitchFamily="18" charset="0"/>
                            <a:cs typeface="Calibri"/>
                          </a:rPr>
                          <m:t>2</m:t>
                        </m:r>
                      </m:sup>
                    </m:sSup>
                  </m:oMath>
                </a14:m>
                <a:r>
                  <a:rPr lang="en-US" dirty="0">
                    <a:solidFill>
                      <a:schemeClr val="tx1"/>
                    </a:solidFill>
                  </a:rPr>
                  <a:t> </a:t>
                </a:r>
              </a:p>
            </p:txBody>
          </p:sp>
        </mc:Choice>
        <mc:Fallback xmlns="">
          <p:sp>
            <p:nvSpPr>
              <p:cNvPr id="40" name="TextBox 39">
                <a:extLst>
                  <a:ext uri="{FF2B5EF4-FFF2-40B4-BE49-F238E27FC236}">
                    <a16:creationId xmlns:a16="http://schemas.microsoft.com/office/drawing/2014/main" id="{C33CF62B-AA30-EE94-412E-31722B6DBD06}"/>
                  </a:ext>
                </a:extLst>
              </p:cNvPr>
              <p:cNvSpPr txBox="1">
                <a:spLocks noRot="1" noChangeAspect="1" noMove="1" noResize="1" noEditPoints="1" noAdjustHandles="1" noChangeArrowheads="1" noChangeShapeType="1" noTextEdit="1"/>
              </p:cNvSpPr>
              <p:nvPr/>
            </p:nvSpPr>
            <p:spPr>
              <a:xfrm>
                <a:off x="5750248" y="3064116"/>
                <a:ext cx="522267" cy="378245"/>
              </a:xfrm>
              <a:prstGeom prst="rect">
                <a:avLst/>
              </a:prstGeom>
              <a:blipFill>
                <a:blip r:embed="rId20"/>
                <a:stretch>
                  <a:fillRect/>
                </a:stretch>
              </a:blipFill>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FCAC2EBD-EA19-36E1-D16D-1B4C3E211B82}"/>
              </a:ext>
            </a:extLst>
          </p:cNvPr>
          <p:cNvCxnSpPr>
            <a:cxnSpLocks/>
          </p:cNvCxnSpPr>
          <p:nvPr/>
        </p:nvCxnSpPr>
        <p:spPr>
          <a:xfrm flipV="1">
            <a:off x="5911325" y="5036883"/>
            <a:ext cx="447521" cy="724184"/>
          </a:xfrm>
          <a:prstGeom prst="straightConnector1">
            <a:avLst/>
          </a:prstGeom>
          <a:ln w="28575">
            <a:solidFill>
              <a:schemeClr val="accent3">
                <a:lumMod val="50000"/>
                <a:alpha val="74000"/>
              </a:schemeClr>
            </a:solidFill>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54B9F7B-7AFB-C9B0-EFA6-79BE7C87A498}"/>
                  </a:ext>
                </a:extLst>
              </p:cNvPr>
              <p:cNvSpPr txBox="1"/>
              <p:nvPr/>
            </p:nvSpPr>
            <p:spPr>
              <a:xfrm>
                <a:off x="5597350" y="5790225"/>
                <a:ext cx="522267" cy="378245"/>
              </a:xfrm>
              <a:prstGeom prst="rect">
                <a:avLst/>
              </a:prstGeom>
              <a:noFill/>
            </p:spPr>
            <p:txBody>
              <a:bodyPr wrap="square">
                <a:spAutoFit/>
              </a:bodyPr>
              <a:lstStyle/>
              <a:p>
                <a14:m>
                  <m:oMath xmlns:m="http://schemas.openxmlformats.org/officeDocument/2006/math">
                    <m:sSup>
                      <m:sSupPr>
                        <m:ctrlPr>
                          <a:rPr lang="en-US" b="0" i="1" smtClean="0">
                            <a:solidFill>
                              <a:schemeClr val="tx1"/>
                            </a:solidFill>
                            <a:latin typeface="Cambria Math" panose="02040503050406030204" pitchFamily="18" charset="0"/>
                            <a:cs typeface="Calibri"/>
                          </a:rPr>
                        </m:ctrlPr>
                      </m:sSupPr>
                      <m:e>
                        <m:r>
                          <a:rPr lang="en-US" b="0" i="1" smtClean="0">
                            <a:solidFill>
                              <a:schemeClr val="tx1"/>
                            </a:solidFill>
                            <a:latin typeface="Cambria Math" panose="02040503050406030204" pitchFamily="18" charset="0"/>
                            <a:cs typeface="Calibri"/>
                          </a:rPr>
                          <m:t>𝑤</m:t>
                        </m:r>
                      </m:e>
                      <m:sup>
                        <m:r>
                          <a:rPr lang="en-US" b="0" i="1" smtClean="0">
                            <a:solidFill>
                              <a:schemeClr val="tx1"/>
                            </a:solidFill>
                            <a:latin typeface="Cambria Math" panose="02040503050406030204" pitchFamily="18" charset="0"/>
                            <a:cs typeface="Calibri"/>
                          </a:rPr>
                          <m:t>𝑖</m:t>
                        </m:r>
                        <m:r>
                          <a:rPr lang="en-US" b="0" i="1" smtClean="0">
                            <a:solidFill>
                              <a:schemeClr val="tx1"/>
                            </a:solidFill>
                            <a:latin typeface="Cambria Math" panose="02040503050406030204" pitchFamily="18" charset="0"/>
                            <a:cs typeface="Calibri"/>
                          </a:rPr>
                          <m:t>1</m:t>
                        </m:r>
                      </m:sup>
                    </m:sSup>
                  </m:oMath>
                </a14:m>
                <a:r>
                  <a:rPr lang="en-US" dirty="0">
                    <a:solidFill>
                      <a:schemeClr val="tx1"/>
                    </a:solidFill>
                  </a:rPr>
                  <a:t> </a:t>
                </a:r>
              </a:p>
            </p:txBody>
          </p:sp>
        </mc:Choice>
        <mc:Fallback xmlns="">
          <p:sp>
            <p:nvSpPr>
              <p:cNvPr id="46" name="TextBox 45">
                <a:extLst>
                  <a:ext uri="{FF2B5EF4-FFF2-40B4-BE49-F238E27FC236}">
                    <a16:creationId xmlns:a16="http://schemas.microsoft.com/office/drawing/2014/main" id="{954B9F7B-7AFB-C9B0-EFA6-79BE7C87A498}"/>
                  </a:ext>
                </a:extLst>
              </p:cNvPr>
              <p:cNvSpPr txBox="1">
                <a:spLocks noRot="1" noChangeAspect="1" noMove="1" noResize="1" noEditPoints="1" noAdjustHandles="1" noChangeArrowheads="1" noChangeShapeType="1" noTextEdit="1"/>
              </p:cNvSpPr>
              <p:nvPr/>
            </p:nvSpPr>
            <p:spPr>
              <a:xfrm>
                <a:off x="5597350" y="5790225"/>
                <a:ext cx="522267" cy="378245"/>
              </a:xfrm>
              <a:prstGeom prst="rect">
                <a:avLst/>
              </a:prstGeom>
              <a:blipFill>
                <a:blip r:embed="rId21"/>
                <a:stretch>
                  <a:fillRect/>
                </a:stretch>
              </a:blipFill>
            </p:spPr>
            <p:txBody>
              <a:bodyPr/>
              <a:lstStyle/>
              <a:p>
                <a:r>
                  <a:rPr lang="en-US">
                    <a:noFill/>
                  </a:rPr>
                  <a:t> </a:t>
                </a:r>
              </a:p>
            </p:txBody>
          </p:sp>
        </mc:Fallback>
      </mc:AlternateContent>
      <p:cxnSp>
        <p:nvCxnSpPr>
          <p:cNvPr id="47" name="Straight Connector 46">
            <a:extLst>
              <a:ext uri="{FF2B5EF4-FFF2-40B4-BE49-F238E27FC236}">
                <a16:creationId xmlns:a16="http://schemas.microsoft.com/office/drawing/2014/main" id="{939995B4-E1CB-0BF2-B970-9ECB3FE9E3BB}"/>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887243" y="6351523"/>
            <a:ext cx="341947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Calibri"/>
                <a:cs typeface="Calibri"/>
              </a:rPr>
              <a:t>More</a:t>
            </a:r>
            <a:r>
              <a:rPr sz="1800" spc="-25" dirty="0">
                <a:solidFill>
                  <a:srgbClr val="FF0000"/>
                </a:solidFill>
                <a:latin typeface="Calibri"/>
                <a:cs typeface="Calibri"/>
              </a:rPr>
              <a:t> </a:t>
            </a:r>
            <a:r>
              <a:rPr sz="1800" dirty="0">
                <a:solidFill>
                  <a:srgbClr val="FF0000"/>
                </a:solidFill>
                <a:latin typeface="Calibri"/>
                <a:cs typeface="Calibri"/>
              </a:rPr>
              <a:t>polarized</a:t>
            </a:r>
            <a:r>
              <a:rPr sz="1800" spc="-25" dirty="0">
                <a:solidFill>
                  <a:srgbClr val="FF0000"/>
                </a:solidFill>
                <a:latin typeface="Calibri"/>
                <a:cs typeface="Calibri"/>
              </a:rPr>
              <a:t> </a:t>
            </a:r>
            <a:r>
              <a:rPr sz="1800" dirty="0">
                <a:solidFill>
                  <a:srgbClr val="FF0000"/>
                </a:solidFill>
                <a:latin typeface="Calibri"/>
                <a:cs typeface="Calibri"/>
              </a:rPr>
              <a:t>due</a:t>
            </a:r>
            <a:r>
              <a:rPr sz="1800" spc="-20" dirty="0">
                <a:solidFill>
                  <a:srgbClr val="FF0000"/>
                </a:solidFill>
                <a:latin typeface="Calibri"/>
                <a:cs typeface="Calibri"/>
              </a:rPr>
              <a:t> </a:t>
            </a:r>
            <a:r>
              <a:rPr sz="1800" dirty="0">
                <a:solidFill>
                  <a:srgbClr val="FF0000"/>
                </a:solidFill>
                <a:latin typeface="Calibri"/>
                <a:cs typeface="Calibri"/>
              </a:rPr>
              <a:t>to</a:t>
            </a:r>
            <a:r>
              <a:rPr sz="1800" spc="-30" dirty="0">
                <a:solidFill>
                  <a:srgbClr val="FF0000"/>
                </a:solidFill>
                <a:latin typeface="Calibri"/>
                <a:cs typeface="Calibri"/>
              </a:rPr>
              <a:t> </a:t>
            </a:r>
            <a:r>
              <a:rPr sz="1800" dirty="0">
                <a:solidFill>
                  <a:srgbClr val="FF0000"/>
                </a:solidFill>
                <a:latin typeface="Calibri"/>
                <a:cs typeface="Calibri"/>
              </a:rPr>
              <a:t>extreme</a:t>
            </a:r>
            <a:r>
              <a:rPr sz="1800" spc="-20" dirty="0">
                <a:solidFill>
                  <a:srgbClr val="FF0000"/>
                </a:solidFill>
                <a:latin typeface="Calibri"/>
                <a:cs typeface="Calibri"/>
              </a:rPr>
              <a:t> ones</a:t>
            </a:r>
            <a:endParaRPr sz="1800">
              <a:latin typeface="Calibri"/>
              <a:cs typeface="Calibri"/>
            </a:endParaRPr>
          </a:p>
        </p:txBody>
      </p:sp>
      <p:grpSp>
        <p:nvGrpSpPr>
          <p:cNvPr id="4" name="object 4"/>
          <p:cNvGrpSpPr/>
          <p:nvPr/>
        </p:nvGrpSpPr>
        <p:grpSpPr>
          <a:xfrm>
            <a:off x="381001" y="1066800"/>
            <a:ext cx="8199290" cy="5283357"/>
            <a:chOff x="503725" y="1458117"/>
            <a:chExt cx="8076565" cy="4892040"/>
          </a:xfrm>
        </p:grpSpPr>
        <p:pic>
          <p:nvPicPr>
            <p:cNvPr id="5" name="object 5"/>
            <p:cNvPicPr/>
            <p:nvPr/>
          </p:nvPicPr>
          <p:blipFill>
            <a:blip r:embed="rId2" cstate="print"/>
            <a:stretch>
              <a:fillRect/>
            </a:stretch>
          </p:blipFill>
          <p:spPr>
            <a:xfrm>
              <a:off x="503725" y="1547449"/>
              <a:ext cx="4377272" cy="4332607"/>
            </a:xfrm>
            <a:prstGeom prst="rect">
              <a:avLst/>
            </a:prstGeom>
          </p:spPr>
        </p:pic>
        <p:pic>
          <p:nvPicPr>
            <p:cNvPr id="6" name="object 6"/>
            <p:cNvPicPr/>
            <p:nvPr/>
          </p:nvPicPr>
          <p:blipFill>
            <a:blip r:embed="rId3" cstate="print"/>
            <a:stretch>
              <a:fillRect/>
            </a:stretch>
          </p:blipFill>
          <p:spPr>
            <a:xfrm>
              <a:off x="5070816" y="1458117"/>
              <a:ext cx="3349953" cy="4466604"/>
            </a:xfrm>
            <a:prstGeom prst="rect">
              <a:avLst/>
            </a:prstGeom>
          </p:spPr>
        </p:pic>
        <p:sp>
          <p:nvSpPr>
            <p:cNvPr id="7" name="object 7"/>
            <p:cNvSpPr/>
            <p:nvPr/>
          </p:nvSpPr>
          <p:spPr>
            <a:xfrm>
              <a:off x="4462640" y="5596699"/>
              <a:ext cx="4117975" cy="753110"/>
            </a:xfrm>
            <a:custGeom>
              <a:avLst/>
              <a:gdLst/>
              <a:ahLst/>
              <a:cxnLst/>
              <a:rect l="l" t="t" r="r" b="b"/>
              <a:pathLst>
                <a:path w="4117975" h="753110">
                  <a:moveTo>
                    <a:pt x="1523123" y="1790"/>
                  </a:moveTo>
                  <a:lnTo>
                    <a:pt x="1384693" y="0"/>
                  </a:lnTo>
                  <a:lnTo>
                    <a:pt x="1402676" y="37147"/>
                  </a:lnTo>
                  <a:lnTo>
                    <a:pt x="0" y="715911"/>
                  </a:lnTo>
                  <a:lnTo>
                    <a:pt x="17983" y="753071"/>
                  </a:lnTo>
                  <a:lnTo>
                    <a:pt x="1420660" y="74307"/>
                  </a:lnTo>
                  <a:lnTo>
                    <a:pt x="1438630" y="111455"/>
                  </a:lnTo>
                  <a:lnTo>
                    <a:pt x="1502803" y="28168"/>
                  </a:lnTo>
                  <a:lnTo>
                    <a:pt x="1523123" y="1790"/>
                  </a:lnTo>
                  <a:close/>
                </a:path>
                <a:path w="4117975" h="753110">
                  <a:moveTo>
                    <a:pt x="4117517" y="719556"/>
                  </a:moveTo>
                  <a:lnTo>
                    <a:pt x="3449713" y="82880"/>
                  </a:lnTo>
                  <a:lnTo>
                    <a:pt x="3463302" y="68630"/>
                  </a:lnTo>
                  <a:lnTo>
                    <a:pt x="3478199" y="52997"/>
                  </a:lnTo>
                  <a:lnTo>
                    <a:pt x="3345853" y="12369"/>
                  </a:lnTo>
                  <a:lnTo>
                    <a:pt x="3392754" y="142621"/>
                  </a:lnTo>
                  <a:lnTo>
                    <a:pt x="3421240" y="112750"/>
                  </a:lnTo>
                  <a:lnTo>
                    <a:pt x="4089031" y="749427"/>
                  </a:lnTo>
                  <a:lnTo>
                    <a:pt x="4117517" y="719556"/>
                  </a:lnTo>
                  <a:close/>
                </a:path>
              </a:pathLst>
            </a:custGeom>
            <a:solidFill>
              <a:srgbClr val="FF0000"/>
            </a:solidFill>
          </p:spPr>
          <p:txBody>
            <a:bodyPr wrap="square" lIns="0" tIns="0" rIns="0" bIns="0" rtlCol="0"/>
            <a:lstStyle/>
            <a:p>
              <a:endParaRPr/>
            </a:p>
          </p:txBody>
        </p:sp>
      </p:grpSp>
      <p:pic>
        <p:nvPicPr>
          <p:cNvPr id="8" name="object 8"/>
          <p:cNvPicPr/>
          <p:nvPr/>
        </p:nvPicPr>
        <p:blipFill>
          <a:blip r:embed="rId4" cstate="print"/>
          <a:stretch>
            <a:fillRect/>
          </a:stretch>
        </p:blipFill>
        <p:spPr>
          <a:xfrm>
            <a:off x="8565922" y="1066800"/>
            <a:ext cx="2178278" cy="3490455"/>
          </a:xfrm>
          <a:prstGeom prst="rect">
            <a:avLst/>
          </a:prstGeom>
        </p:spPr>
      </p:pic>
      <p:pic>
        <p:nvPicPr>
          <p:cNvPr id="9" name="object 9"/>
          <p:cNvPicPr/>
          <p:nvPr/>
        </p:nvPicPr>
        <p:blipFill>
          <a:blip r:embed="rId5" cstate="print"/>
          <a:stretch>
            <a:fillRect/>
          </a:stretch>
        </p:blipFill>
        <p:spPr>
          <a:xfrm>
            <a:off x="10388662" y="4674034"/>
            <a:ext cx="1545383" cy="1371858"/>
          </a:xfrm>
          <a:prstGeom prst="rect">
            <a:avLst/>
          </a:prstGeom>
        </p:spPr>
      </p:pic>
      <p:pic>
        <p:nvPicPr>
          <p:cNvPr id="10" name="object 10"/>
          <p:cNvPicPr/>
          <p:nvPr/>
        </p:nvPicPr>
        <p:blipFill>
          <a:blip r:embed="rId6" cstate="print"/>
          <a:stretch>
            <a:fillRect/>
          </a:stretch>
        </p:blipFill>
        <p:spPr>
          <a:xfrm>
            <a:off x="8745002" y="4647940"/>
            <a:ext cx="1481386" cy="1376249"/>
          </a:xfrm>
          <a:prstGeom prst="rect">
            <a:avLst/>
          </a:prstGeom>
        </p:spPr>
      </p:pic>
      <p:sp>
        <p:nvSpPr>
          <p:cNvPr id="11" name="object 11"/>
          <p:cNvSpPr txBox="1"/>
          <p:nvPr/>
        </p:nvSpPr>
        <p:spPr>
          <a:xfrm>
            <a:off x="2421543" y="6351523"/>
            <a:ext cx="365506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0000"/>
                </a:solidFill>
                <a:latin typeface="Calibri"/>
                <a:cs typeface="Calibri"/>
              </a:rPr>
              <a:t>”slower”</a:t>
            </a:r>
            <a:r>
              <a:rPr sz="1800" spc="-45" dirty="0">
                <a:solidFill>
                  <a:srgbClr val="FF0000"/>
                </a:solidFill>
                <a:latin typeface="Calibri"/>
                <a:cs typeface="Calibri"/>
              </a:rPr>
              <a:t> </a:t>
            </a:r>
            <a:r>
              <a:rPr sz="1800" dirty="0">
                <a:solidFill>
                  <a:srgbClr val="FF0000"/>
                </a:solidFill>
                <a:latin typeface="Calibri"/>
                <a:cs typeface="Calibri"/>
              </a:rPr>
              <a:t>dynamics</a:t>
            </a:r>
            <a:r>
              <a:rPr sz="1800" spc="-35" dirty="0">
                <a:solidFill>
                  <a:srgbClr val="FF0000"/>
                </a:solidFill>
                <a:latin typeface="Calibri"/>
                <a:cs typeface="Calibri"/>
              </a:rPr>
              <a:t> </a:t>
            </a:r>
            <a:r>
              <a:rPr sz="1800" dirty="0">
                <a:solidFill>
                  <a:srgbClr val="FF0000"/>
                </a:solidFill>
                <a:latin typeface="Calibri"/>
                <a:cs typeface="Calibri"/>
              </a:rPr>
              <a:t>near</a:t>
            </a:r>
            <a:r>
              <a:rPr sz="1800" spc="-35" dirty="0">
                <a:solidFill>
                  <a:srgbClr val="FF0000"/>
                </a:solidFill>
                <a:latin typeface="Calibri"/>
                <a:cs typeface="Calibri"/>
              </a:rPr>
              <a:t> </a:t>
            </a:r>
            <a:r>
              <a:rPr sz="1800" dirty="0">
                <a:solidFill>
                  <a:srgbClr val="FF0000"/>
                </a:solidFill>
                <a:latin typeface="Calibri"/>
                <a:cs typeface="Calibri"/>
              </a:rPr>
              <a:t>extreme</a:t>
            </a:r>
            <a:r>
              <a:rPr sz="1800" spc="-30" dirty="0">
                <a:solidFill>
                  <a:srgbClr val="FF0000"/>
                </a:solidFill>
                <a:latin typeface="Calibri"/>
                <a:cs typeface="Calibri"/>
              </a:rPr>
              <a:t> </a:t>
            </a:r>
            <a:r>
              <a:rPr sz="1800" spc="-10" dirty="0">
                <a:solidFill>
                  <a:srgbClr val="FF0000"/>
                </a:solidFill>
                <a:latin typeface="Calibri"/>
                <a:cs typeface="Calibri"/>
              </a:rPr>
              <a:t>states</a:t>
            </a:r>
            <a:endParaRPr sz="1800">
              <a:latin typeface="Calibri"/>
              <a:cs typeface="Calibri"/>
            </a:endParaRPr>
          </a:p>
        </p:txBody>
      </p:sp>
      <p:sp>
        <p:nvSpPr>
          <p:cNvPr id="14" name="object 2">
            <a:extLst>
              <a:ext uri="{FF2B5EF4-FFF2-40B4-BE49-F238E27FC236}">
                <a16:creationId xmlns:a16="http://schemas.microsoft.com/office/drawing/2014/main" id="{D153387C-A684-BDA2-A04A-8C4B26AF5537}"/>
              </a:ext>
            </a:extLst>
          </p:cNvPr>
          <p:cNvSpPr txBox="1">
            <a:spLocks noGrp="1"/>
          </p:cNvSpPr>
          <p:nvPr>
            <p:ph type="title"/>
          </p:nvPr>
        </p:nvSpPr>
        <p:spPr>
          <a:xfrm>
            <a:off x="3099543" y="-76200"/>
            <a:ext cx="8834502" cy="843821"/>
          </a:xfrm>
          <a:prstGeom prst="rect">
            <a:avLst/>
          </a:prstGeom>
        </p:spPr>
        <p:txBody>
          <a:bodyPr vert="horz" wrap="square" lIns="0" tIns="12700" rIns="0" bIns="0" rtlCol="0">
            <a:spAutoFit/>
          </a:bodyPr>
          <a:lstStyle/>
          <a:p>
            <a:pPr marL="12700">
              <a:lnSpc>
                <a:spcPct val="100000"/>
              </a:lnSpc>
              <a:spcBef>
                <a:spcPts val="100"/>
              </a:spcBef>
            </a:pPr>
            <a:r>
              <a:rPr sz="5400" b="1" dirty="0">
                <a:latin typeface="+mj-lt"/>
              </a:rPr>
              <a:t>Example</a:t>
            </a:r>
            <a:r>
              <a:rPr lang="en-US" sz="5400" b="1" dirty="0">
                <a:latin typeface="+mj-lt"/>
              </a:rPr>
              <a:t>s</a:t>
            </a:r>
            <a:r>
              <a:rPr sz="5400" b="1" spc="-55" dirty="0">
                <a:latin typeface="+mj-lt"/>
              </a:rPr>
              <a:t> </a:t>
            </a:r>
            <a:r>
              <a:rPr sz="5400" b="1" dirty="0">
                <a:latin typeface="+mj-lt"/>
              </a:rPr>
              <a:t>of</a:t>
            </a:r>
            <a:r>
              <a:rPr sz="5400" b="1" spc="-50" dirty="0">
                <a:latin typeface="+mj-lt"/>
              </a:rPr>
              <a:t> </a:t>
            </a:r>
            <a:r>
              <a:rPr sz="5400" b="1" spc="-10" dirty="0">
                <a:latin typeface="+mj-lt"/>
              </a:rPr>
              <a:t>Kernels</a:t>
            </a:r>
            <a:r>
              <a:rPr lang="en-US" sz="5400" b="1" spc="-10" dirty="0">
                <a:latin typeface="+mj-lt"/>
              </a:rPr>
              <a:t> (Sim)</a:t>
            </a:r>
            <a:r>
              <a:rPr sz="5400" b="1" spc="-10" dirty="0">
                <a:latin typeface="+mj-lt"/>
              </a:rPr>
              <a:t>:</a:t>
            </a:r>
          </a:p>
        </p:txBody>
      </p:sp>
      <p:cxnSp>
        <p:nvCxnSpPr>
          <p:cNvPr id="15" name="Straight Connector 14">
            <a:extLst>
              <a:ext uri="{FF2B5EF4-FFF2-40B4-BE49-F238E27FC236}">
                <a16:creationId xmlns:a16="http://schemas.microsoft.com/office/drawing/2014/main" id="{EC2D4B94-D0A7-CC04-E246-E15979214A56}"/>
              </a:ext>
            </a:extLst>
          </p:cNvPr>
          <p:cNvCxnSpPr>
            <a:cxnSpLocks/>
          </p:cNvCxnSpPr>
          <p:nvPr/>
        </p:nvCxnSpPr>
        <p:spPr>
          <a:xfrm flipV="1">
            <a:off x="0" y="83381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64874" y="-381000"/>
            <a:ext cx="12875262" cy="1184426"/>
          </a:xfrm>
          <a:prstGeom prst="rect">
            <a:avLst/>
          </a:prstGeom>
        </p:spPr>
        <p:txBody>
          <a:bodyPr vert="horz" wrap="square" lIns="0" tIns="350011" rIns="0" bIns="0" rtlCol="0">
            <a:spAutoFit/>
          </a:bodyPr>
          <a:lstStyle/>
          <a:p>
            <a:pPr marL="12700">
              <a:lnSpc>
                <a:spcPct val="100000"/>
              </a:lnSpc>
              <a:spcBef>
                <a:spcPts val="100"/>
              </a:spcBef>
            </a:pPr>
            <a:r>
              <a:rPr sz="5400" b="1" spc="-20" dirty="0">
                <a:latin typeface="+mj-lt"/>
              </a:rPr>
              <a:t>Population-</a:t>
            </a:r>
            <a:r>
              <a:rPr sz="5400" b="1" dirty="0">
                <a:latin typeface="+mj-lt"/>
              </a:rPr>
              <a:t>biased</a:t>
            </a:r>
            <a:r>
              <a:rPr sz="5400" b="1" spc="110" dirty="0">
                <a:latin typeface="+mj-lt"/>
              </a:rPr>
              <a:t> </a:t>
            </a:r>
            <a:r>
              <a:rPr lang="en-US" sz="5400" b="1" spc="-10" dirty="0">
                <a:latin typeface="+mj-lt"/>
              </a:rPr>
              <a:t>M</a:t>
            </a:r>
            <a:r>
              <a:rPr sz="5400" b="1" spc="-10" dirty="0">
                <a:latin typeface="+mj-lt"/>
              </a:rPr>
              <a:t>odels</a:t>
            </a:r>
            <a:r>
              <a:rPr lang="en-US" sz="5400" b="1" spc="-10" dirty="0">
                <a:latin typeface="+mj-lt"/>
              </a:rPr>
              <a:t>: </a:t>
            </a:r>
            <a:r>
              <a:rPr sz="5400" b="1" i="1" spc="-10" dirty="0">
                <a:latin typeface="+mj-lt"/>
                <a:cs typeface="Calibri"/>
              </a:rPr>
              <a:t>Motivation</a:t>
            </a:r>
          </a:p>
        </p:txBody>
      </p:sp>
      <p:sp>
        <p:nvSpPr>
          <p:cNvPr id="3" name="object 3"/>
          <p:cNvSpPr txBox="1"/>
          <p:nvPr/>
        </p:nvSpPr>
        <p:spPr>
          <a:xfrm>
            <a:off x="875484" y="1133514"/>
            <a:ext cx="11298551" cy="1657350"/>
          </a:xfrm>
          <a:prstGeom prst="rect">
            <a:avLst/>
          </a:prstGeom>
        </p:spPr>
        <p:txBody>
          <a:bodyPr vert="horz" wrap="square" lIns="0" tIns="9525" rIns="0" bIns="0" rtlCol="0">
            <a:spAutoFit/>
          </a:bodyPr>
          <a:lstStyle/>
          <a:p>
            <a:pPr marL="355600" marR="1304925" indent="-342900">
              <a:lnSpc>
                <a:spcPct val="100699"/>
              </a:lnSpc>
              <a:spcBef>
                <a:spcPts val="75"/>
              </a:spcBef>
              <a:buFont typeface="Arial"/>
              <a:buChar char="•"/>
              <a:tabLst>
                <a:tab pos="355600" algn="l"/>
              </a:tabLst>
            </a:pPr>
            <a:r>
              <a:rPr sz="2800" dirty="0">
                <a:latin typeface="Calibri"/>
                <a:cs typeface="Calibri"/>
              </a:rPr>
              <a:t>Group</a:t>
            </a:r>
            <a:r>
              <a:rPr sz="2800" spc="-70" dirty="0">
                <a:latin typeface="Calibri"/>
                <a:cs typeface="Calibri"/>
              </a:rPr>
              <a:t> </a:t>
            </a:r>
            <a:r>
              <a:rPr sz="2800" dirty="0">
                <a:latin typeface="Calibri"/>
                <a:cs typeface="Calibri"/>
              </a:rPr>
              <a:t>affiliation</a:t>
            </a:r>
            <a:r>
              <a:rPr sz="2800" spc="-55" dirty="0">
                <a:latin typeface="Calibri"/>
                <a:cs typeface="Calibri"/>
              </a:rPr>
              <a:t> </a:t>
            </a:r>
            <a:r>
              <a:rPr sz="2800" dirty="0">
                <a:latin typeface="Calibri"/>
                <a:cs typeface="Calibri"/>
              </a:rPr>
              <a:t>reflects</a:t>
            </a:r>
            <a:r>
              <a:rPr sz="2800" spc="-55" dirty="0">
                <a:latin typeface="Calibri"/>
                <a:cs typeface="Calibri"/>
              </a:rPr>
              <a:t> </a:t>
            </a:r>
            <a:r>
              <a:rPr sz="2800" dirty="0">
                <a:latin typeface="Calibri"/>
                <a:cs typeface="Calibri"/>
              </a:rPr>
              <a:t>an</a:t>
            </a:r>
            <a:r>
              <a:rPr sz="2800" spc="-50" dirty="0">
                <a:latin typeface="Calibri"/>
                <a:cs typeface="Calibri"/>
              </a:rPr>
              <a:t> </a:t>
            </a:r>
            <a:r>
              <a:rPr sz="2800" dirty="0">
                <a:solidFill>
                  <a:srgbClr val="0432FF"/>
                </a:solidFill>
                <a:latin typeface="Calibri"/>
                <a:cs typeface="Calibri"/>
              </a:rPr>
              <a:t>activation</a:t>
            </a:r>
            <a:r>
              <a:rPr sz="2800" spc="-55" dirty="0">
                <a:solidFill>
                  <a:srgbClr val="0432FF"/>
                </a:solidFill>
                <a:latin typeface="Calibri"/>
                <a:cs typeface="Calibri"/>
              </a:rPr>
              <a:t> </a:t>
            </a:r>
            <a:r>
              <a:rPr sz="2800" dirty="0">
                <a:solidFill>
                  <a:srgbClr val="0432FF"/>
                </a:solidFill>
                <a:latin typeface="Calibri"/>
                <a:cs typeface="Calibri"/>
              </a:rPr>
              <a:t>of</a:t>
            </a:r>
            <a:r>
              <a:rPr sz="2800" spc="-65" dirty="0">
                <a:solidFill>
                  <a:srgbClr val="0432FF"/>
                </a:solidFill>
                <a:latin typeface="Calibri"/>
                <a:cs typeface="Calibri"/>
              </a:rPr>
              <a:t> </a:t>
            </a:r>
            <a:r>
              <a:rPr sz="2800" dirty="0">
                <a:solidFill>
                  <a:srgbClr val="0432FF"/>
                </a:solidFill>
                <a:latin typeface="Calibri"/>
                <a:cs typeface="Calibri"/>
              </a:rPr>
              <a:t>social</a:t>
            </a:r>
            <a:r>
              <a:rPr sz="2800" spc="-60" dirty="0">
                <a:solidFill>
                  <a:srgbClr val="0432FF"/>
                </a:solidFill>
                <a:latin typeface="Calibri"/>
                <a:cs typeface="Calibri"/>
              </a:rPr>
              <a:t> </a:t>
            </a:r>
            <a:r>
              <a:rPr sz="2800" spc="-10" dirty="0">
                <a:solidFill>
                  <a:srgbClr val="0432FF"/>
                </a:solidFill>
                <a:latin typeface="Calibri"/>
                <a:cs typeface="Calibri"/>
              </a:rPr>
              <a:t>category/identity </a:t>
            </a:r>
            <a:r>
              <a:rPr sz="2800" dirty="0">
                <a:latin typeface="Calibri"/>
                <a:cs typeface="Calibri"/>
              </a:rPr>
              <a:t>during</a:t>
            </a:r>
            <a:r>
              <a:rPr sz="2800" spc="-45" dirty="0">
                <a:latin typeface="Calibri"/>
                <a:cs typeface="Calibri"/>
              </a:rPr>
              <a:t> </a:t>
            </a:r>
            <a:r>
              <a:rPr sz="2800" spc="-40" dirty="0">
                <a:latin typeface="Calibri"/>
                <a:cs typeface="Calibri"/>
              </a:rPr>
              <a:t> </a:t>
            </a:r>
            <a:r>
              <a:rPr lang="en-US" sz="2800" spc="-40" dirty="0">
                <a:latin typeface="Calibri"/>
                <a:cs typeface="Calibri"/>
              </a:rPr>
              <a:t>a </a:t>
            </a:r>
            <a:r>
              <a:rPr sz="2800" dirty="0">
                <a:latin typeface="Calibri"/>
                <a:cs typeface="Calibri"/>
              </a:rPr>
              <a:t>discussion</a:t>
            </a:r>
            <a:r>
              <a:rPr sz="2800" spc="-35" dirty="0">
                <a:latin typeface="Calibri"/>
                <a:cs typeface="Calibri"/>
              </a:rPr>
              <a:t> </a:t>
            </a:r>
            <a:r>
              <a:rPr sz="2800" dirty="0">
                <a:latin typeface="Calibri"/>
                <a:cs typeface="Calibri"/>
              </a:rPr>
              <a:t>(e.g.,</a:t>
            </a:r>
            <a:r>
              <a:rPr sz="2800" spc="-30" dirty="0">
                <a:latin typeface="Calibri"/>
                <a:cs typeface="Calibri"/>
              </a:rPr>
              <a:t> </a:t>
            </a:r>
            <a:r>
              <a:rPr sz="2800" spc="-25" dirty="0">
                <a:latin typeface="Calibri"/>
                <a:cs typeface="Calibri"/>
              </a:rPr>
              <a:t>gender,</a:t>
            </a:r>
            <a:r>
              <a:rPr sz="2800" spc="-35" dirty="0">
                <a:latin typeface="Calibri"/>
                <a:cs typeface="Calibri"/>
              </a:rPr>
              <a:t> </a:t>
            </a:r>
            <a:r>
              <a:rPr sz="2800" dirty="0">
                <a:latin typeface="Calibri"/>
                <a:cs typeface="Calibri"/>
              </a:rPr>
              <a:t>political</a:t>
            </a:r>
            <a:r>
              <a:rPr sz="2800" spc="-40" dirty="0">
                <a:latin typeface="Calibri"/>
                <a:cs typeface="Calibri"/>
              </a:rPr>
              <a:t> </a:t>
            </a:r>
            <a:r>
              <a:rPr sz="2800" spc="-20" dirty="0">
                <a:latin typeface="Calibri"/>
                <a:cs typeface="Calibri"/>
              </a:rPr>
              <a:t>belief,</a:t>
            </a:r>
            <a:r>
              <a:rPr sz="2800" spc="-30" dirty="0">
                <a:latin typeface="Calibri"/>
                <a:cs typeface="Calibri"/>
              </a:rPr>
              <a:t> </a:t>
            </a:r>
            <a:r>
              <a:rPr sz="2800" spc="-25" dirty="0">
                <a:latin typeface="Calibri"/>
                <a:cs typeface="Calibri"/>
              </a:rPr>
              <a:t>…)</a:t>
            </a:r>
            <a:endParaRPr sz="2800" dirty="0">
              <a:latin typeface="Calibri"/>
              <a:cs typeface="Calibri"/>
            </a:endParaRPr>
          </a:p>
          <a:p>
            <a:pPr marL="368935" marR="5080">
              <a:lnSpc>
                <a:spcPct val="100000"/>
              </a:lnSpc>
              <a:spcBef>
                <a:spcPts val="1305"/>
              </a:spcBef>
            </a:pPr>
            <a:r>
              <a:rPr sz="2000" dirty="0">
                <a:solidFill>
                  <a:schemeClr val="tx1"/>
                </a:solidFill>
                <a:latin typeface="Calibri"/>
                <a:cs typeface="Calibri"/>
              </a:rPr>
              <a:t>Bloggers</a:t>
            </a:r>
            <a:r>
              <a:rPr sz="2000" spc="-35" dirty="0">
                <a:solidFill>
                  <a:schemeClr val="tx1"/>
                </a:solidFill>
                <a:latin typeface="Calibri"/>
                <a:cs typeface="Calibri"/>
              </a:rPr>
              <a:t> </a:t>
            </a:r>
            <a:r>
              <a:rPr sz="2000" dirty="0">
                <a:solidFill>
                  <a:schemeClr val="tx1"/>
                </a:solidFill>
                <a:latin typeface="Calibri"/>
                <a:cs typeface="Calibri"/>
              </a:rPr>
              <a:t>from</a:t>
            </a:r>
            <a:r>
              <a:rPr sz="2000" spc="-35" dirty="0">
                <a:solidFill>
                  <a:schemeClr val="tx1"/>
                </a:solidFill>
                <a:latin typeface="Calibri"/>
                <a:cs typeface="Calibri"/>
              </a:rPr>
              <a:t> </a:t>
            </a:r>
            <a:r>
              <a:rPr sz="2000" dirty="0">
                <a:solidFill>
                  <a:schemeClr val="tx1"/>
                </a:solidFill>
                <a:latin typeface="Calibri"/>
                <a:cs typeface="Calibri"/>
              </a:rPr>
              <a:t>the</a:t>
            </a:r>
            <a:r>
              <a:rPr sz="2000" spc="-35" dirty="0">
                <a:solidFill>
                  <a:schemeClr val="tx1"/>
                </a:solidFill>
                <a:latin typeface="Calibri"/>
                <a:cs typeface="Calibri"/>
              </a:rPr>
              <a:t> </a:t>
            </a:r>
            <a:r>
              <a:rPr sz="2000" dirty="0">
                <a:solidFill>
                  <a:schemeClr val="tx1"/>
                </a:solidFill>
                <a:latin typeface="Calibri"/>
                <a:cs typeface="Calibri"/>
              </a:rPr>
              <a:t>same</a:t>
            </a:r>
            <a:r>
              <a:rPr sz="2000" spc="-30" dirty="0">
                <a:solidFill>
                  <a:schemeClr val="tx1"/>
                </a:solidFill>
                <a:latin typeface="Calibri"/>
                <a:cs typeface="Calibri"/>
              </a:rPr>
              <a:t> </a:t>
            </a:r>
            <a:r>
              <a:rPr sz="2000" dirty="0">
                <a:solidFill>
                  <a:schemeClr val="tx1"/>
                </a:solidFill>
                <a:latin typeface="Calibri"/>
                <a:cs typeface="Calibri"/>
              </a:rPr>
              <a:t>party</a:t>
            </a:r>
            <a:r>
              <a:rPr sz="2000" spc="-45" dirty="0">
                <a:solidFill>
                  <a:schemeClr val="tx1"/>
                </a:solidFill>
                <a:latin typeface="Calibri"/>
                <a:cs typeface="Calibri"/>
              </a:rPr>
              <a:t> </a:t>
            </a:r>
            <a:r>
              <a:rPr sz="2000" dirty="0">
                <a:solidFill>
                  <a:schemeClr val="tx1"/>
                </a:solidFill>
                <a:latin typeface="Calibri"/>
                <a:cs typeface="Calibri"/>
              </a:rPr>
              <a:t>interact</a:t>
            </a:r>
            <a:r>
              <a:rPr sz="2000" spc="-35" dirty="0">
                <a:solidFill>
                  <a:schemeClr val="tx1"/>
                </a:solidFill>
                <a:latin typeface="Calibri"/>
                <a:cs typeface="Calibri"/>
              </a:rPr>
              <a:t> </a:t>
            </a:r>
            <a:r>
              <a:rPr sz="2000" dirty="0">
                <a:solidFill>
                  <a:schemeClr val="tx1"/>
                </a:solidFill>
                <a:latin typeface="Calibri"/>
                <a:cs typeface="Calibri"/>
              </a:rPr>
              <a:t>more,</a:t>
            </a:r>
            <a:r>
              <a:rPr sz="2000" spc="-35" dirty="0">
                <a:solidFill>
                  <a:schemeClr val="tx1"/>
                </a:solidFill>
                <a:latin typeface="Calibri"/>
                <a:cs typeface="Calibri"/>
              </a:rPr>
              <a:t> </a:t>
            </a:r>
            <a:r>
              <a:rPr sz="2000" dirty="0">
                <a:solidFill>
                  <a:schemeClr val="tx1"/>
                </a:solidFill>
                <a:latin typeface="Calibri"/>
                <a:cs typeface="Calibri"/>
              </a:rPr>
              <a:t>while</a:t>
            </a:r>
            <a:r>
              <a:rPr sz="2000" spc="-35" dirty="0">
                <a:solidFill>
                  <a:schemeClr val="tx1"/>
                </a:solidFill>
                <a:latin typeface="Calibri"/>
                <a:cs typeface="Calibri"/>
              </a:rPr>
              <a:t> </a:t>
            </a:r>
            <a:r>
              <a:rPr sz="2000" dirty="0">
                <a:solidFill>
                  <a:schemeClr val="tx1"/>
                </a:solidFill>
                <a:latin typeface="Calibri"/>
                <a:cs typeface="Calibri"/>
              </a:rPr>
              <a:t>interaction</a:t>
            </a:r>
            <a:r>
              <a:rPr sz="2000" spc="-40" dirty="0">
                <a:solidFill>
                  <a:schemeClr val="tx1"/>
                </a:solidFill>
                <a:latin typeface="Calibri"/>
                <a:cs typeface="Calibri"/>
              </a:rPr>
              <a:t> </a:t>
            </a:r>
            <a:r>
              <a:rPr sz="2000" dirty="0">
                <a:solidFill>
                  <a:schemeClr val="tx1"/>
                </a:solidFill>
                <a:latin typeface="Calibri"/>
                <a:cs typeface="Calibri"/>
              </a:rPr>
              <a:t>between</a:t>
            </a:r>
            <a:r>
              <a:rPr sz="2000" spc="-35" dirty="0">
                <a:solidFill>
                  <a:schemeClr val="tx1"/>
                </a:solidFill>
                <a:latin typeface="Calibri"/>
                <a:cs typeface="Calibri"/>
              </a:rPr>
              <a:t> </a:t>
            </a:r>
            <a:r>
              <a:rPr sz="2000" dirty="0">
                <a:solidFill>
                  <a:schemeClr val="tx1"/>
                </a:solidFill>
                <a:latin typeface="Calibri"/>
                <a:cs typeface="Calibri"/>
              </a:rPr>
              <a:t>bloggers</a:t>
            </a:r>
            <a:r>
              <a:rPr sz="2000" spc="-35" dirty="0">
                <a:solidFill>
                  <a:schemeClr val="tx1"/>
                </a:solidFill>
                <a:latin typeface="Calibri"/>
                <a:cs typeface="Calibri"/>
              </a:rPr>
              <a:t> </a:t>
            </a:r>
            <a:r>
              <a:rPr sz="2000" dirty="0">
                <a:solidFill>
                  <a:schemeClr val="tx1"/>
                </a:solidFill>
                <a:latin typeface="Calibri"/>
                <a:cs typeface="Calibri"/>
              </a:rPr>
              <a:t>from</a:t>
            </a:r>
            <a:r>
              <a:rPr sz="2000" spc="-35" dirty="0">
                <a:solidFill>
                  <a:schemeClr val="tx1"/>
                </a:solidFill>
                <a:latin typeface="Calibri"/>
                <a:cs typeface="Calibri"/>
              </a:rPr>
              <a:t> </a:t>
            </a:r>
            <a:r>
              <a:rPr sz="2000" spc="-10" dirty="0">
                <a:solidFill>
                  <a:schemeClr val="tx1"/>
                </a:solidFill>
                <a:latin typeface="Calibri"/>
                <a:cs typeface="Calibri"/>
              </a:rPr>
              <a:t>different</a:t>
            </a:r>
            <a:r>
              <a:rPr sz="2000" spc="-30" dirty="0">
                <a:solidFill>
                  <a:schemeClr val="tx1"/>
                </a:solidFill>
                <a:latin typeface="Calibri"/>
                <a:cs typeface="Calibri"/>
              </a:rPr>
              <a:t> </a:t>
            </a:r>
            <a:r>
              <a:rPr sz="2000" spc="-10" dirty="0">
                <a:solidFill>
                  <a:schemeClr val="tx1"/>
                </a:solidFill>
                <a:latin typeface="Calibri"/>
                <a:cs typeface="Calibri"/>
              </a:rPr>
              <a:t>parties </a:t>
            </a:r>
            <a:r>
              <a:rPr sz="2000" dirty="0">
                <a:solidFill>
                  <a:schemeClr val="tx1"/>
                </a:solidFill>
                <a:latin typeface="Calibri"/>
                <a:cs typeface="Calibri"/>
              </a:rPr>
              <a:t>even</a:t>
            </a:r>
            <a:r>
              <a:rPr sz="2000" spc="-40" dirty="0">
                <a:solidFill>
                  <a:schemeClr val="tx1"/>
                </a:solidFill>
                <a:latin typeface="Calibri"/>
                <a:cs typeface="Calibri"/>
              </a:rPr>
              <a:t> </a:t>
            </a:r>
            <a:r>
              <a:rPr sz="2000" dirty="0">
                <a:solidFill>
                  <a:schemeClr val="tx1"/>
                </a:solidFill>
                <a:latin typeface="Calibri"/>
                <a:cs typeface="Calibri"/>
              </a:rPr>
              <a:t>with</a:t>
            </a:r>
            <a:r>
              <a:rPr sz="2000" spc="-25" dirty="0">
                <a:solidFill>
                  <a:schemeClr val="tx1"/>
                </a:solidFill>
                <a:latin typeface="Calibri"/>
                <a:cs typeface="Calibri"/>
              </a:rPr>
              <a:t> </a:t>
            </a:r>
            <a:r>
              <a:rPr sz="2000" dirty="0">
                <a:solidFill>
                  <a:schemeClr val="tx1"/>
                </a:solidFill>
                <a:latin typeface="Calibri"/>
                <a:cs typeface="Calibri"/>
              </a:rPr>
              <a:t>similar</a:t>
            </a:r>
            <a:r>
              <a:rPr sz="2000" spc="-25" dirty="0">
                <a:solidFill>
                  <a:schemeClr val="tx1"/>
                </a:solidFill>
                <a:latin typeface="Calibri"/>
                <a:cs typeface="Calibri"/>
              </a:rPr>
              <a:t> </a:t>
            </a:r>
            <a:r>
              <a:rPr sz="2000" dirty="0">
                <a:solidFill>
                  <a:schemeClr val="tx1"/>
                </a:solidFill>
                <a:latin typeface="Calibri"/>
                <a:cs typeface="Calibri"/>
              </a:rPr>
              <a:t>interests</a:t>
            </a:r>
            <a:r>
              <a:rPr sz="2000" spc="-20" dirty="0">
                <a:solidFill>
                  <a:schemeClr val="tx1"/>
                </a:solidFill>
                <a:latin typeface="Calibri"/>
                <a:cs typeface="Calibri"/>
              </a:rPr>
              <a:t> </a:t>
            </a:r>
            <a:r>
              <a:rPr sz="2000" dirty="0">
                <a:solidFill>
                  <a:schemeClr val="tx1"/>
                </a:solidFill>
                <a:latin typeface="Calibri"/>
                <a:cs typeface="Calibri"/>
              </a:rPr>
              <a:t>is</a:t>
            </a:r>
            <a:r>
              <a:rPr sz="2000" spc="-20" dirty="0">
                <a:solidFill>
                  <a:schemeClr val="tx1"/>
                </a:solidFill>
                <a:latin typeface="Calibri"/>
                <a:cs typeface="Calibri"/>
              </a:rPr>
              <a:t> </a:t>
            </a:r>
            <a:r>
              <a:rPr sz="2000" spc="-10" dirty="0">
                <a:solidFill>
                  <a:schemeClr val="tx1"/>
                </a:solidFill>
                <a:latin typeface="Calibri"/>
                <a:cs typeface="Calibri"/>
              </a:rPr>
              <a:t>insignificant.</a:t>
            </a:r>
            <a:endParaRPr sz="2000" dirty="0">
              <a:solidFill>
                <a:schemeClr val="tx1"/>
              </a:solidFill>
              <a:latin typeface="Calibri"/>
              <a:cs typeface="Calibri"/>
            </a:endParaRPr>
          </a:p>
        </p:txBody>
      </p:sp>
      <p:pic>
        <p:nvPicPr>
          <p:cNvPr id="4" name="object 4"/>
          <p:cNvPicPr/>
          <p:nvPr/>
        </p:nvPicPr>
        <p:blipFill>
          <a:blip r:embed="rId3" cstate="print">
            <a:alphaModFix amt="89000"/>
          </a:blip>
          <a:stretch>
            <a:fillRect/>
          </a:stretch>
        </p:blipFill>
        <p:spPr>
          <a:xfrm>
            <a:off x="1150011" y="3056889"/>
            <a:ext cx="5683502" cy="2922668"/>
          </a:xfrm>
          <a:prstGeom prst="rect">
            <a:avLst/>
          </a:prstGeom>
          <a:solidFill>
            <a:schemeClr val="bg1"/>
          </a:solidFill>
        </p:spPr>
      </p:pic>
      <p:sp>
        <p:nvSpPr>
          <p:cNvPr id="5" name="object 5"/>
          <p:cNvSpPr txBox="1"/>
          <p:nvPr/>
        </p:nvSpPr>
        <p:spPr>
          <a:xfrm>
            <a:off x="1150011" y="6294628"/>
            <a:ext cx="10283190" cy="510540"/>
          </a:xfrm>
          <a:prstGeom prst="rect">
            <a:avLst/>
          </a:prstGeom>
        </p:spPr>
        <p:txBody>
          <a:bodyPr vert="horz" wrap="square" lIns="0" tIns="22860" rIns="0" bIns="0" rtlCol="0">
            <a:spAutoFit/>
          </a:bodyPr>
          <a:lstStyle/>
          <a:p>
            <a:pPr marL="12700" marR="5080">
              <a:lnSpc>
                <a:spcPts val="1900"/>
              </a:lnSpc>
              <a:spcBef>
                <a:spcPts val="180"/>
              </a:spcBef>
            </a:pPr>
            <a:r>
              <a:rPr lang="en-US" sz="1600" dirty="0">
                <a:solidFill>
                  <a:schemeClr val="tx1"/>
                </a:solidFill>
                <a:latin typeface="Calibri"/>
                <a:cs typeface="Calibri"/>
              </a:rPr>
              <a:t>1. </a:t>
            </a:r>
            <a:r>
              <a:rPr sz="1600" dirty="0">
                <a:solidFill>
                  <a:schemeClr val="tx1"/>
                </a:solidFill>
                <a:latin typeface="Calibri"/>
                <a:cs typeface="Calibri"/>
              </a:rPr>
              <a:t>L.</a:t>
            </a:r>
            <a:r>
              <a:rPr sz="1600" spc="-15" dirty="0">
                <a:solidFill>
                  <a:schemeClr val="tx1"/>
                </a:solidFill>
                <a:latin typeface="Calibri"/>
                <a:cs typeface="Calibri"/>
              </a:rPr>
              <a:t> </a:t>
            </a:r>
            <a:r>
              <a:rPr sz="1600" dirty="0">
                <a:solidFill>
                  <a:schemeClr val="tx1"/>
                </a:solidFill>
                <a:latin typeface="Calibri"/>
                <a:cs typeface="Calibri"/>
              </a:rPr>
              <a:t>A.</a:t>
            </a:r>
            <a:r>
              <a:rPr sz="1600" spc="-15" dirty="0">
                <a:solidFill>
                  <a:schemeClr val="tx1"/>
                </a:solidFill>
                <a:latin typeface="Calibri"/>
                <a:cs typeface="Calibri"/>
              </a:rPr>
              <a:t> </a:t>
            </a:r>
            <a:r>
              <a:rPr sz="1600" dirty="0">
                <a:solidFill>
                  <a:schemeClr val="tx1"/>
                </a:solidFill>
                <a:latin typeface="Calibri"/>
                <a:cs typeface="Calibri"/>
              </a:rPr>
              <a:t>Adamic</a:t>
            </a:r>
            <a:r>
              <a:rPr sz="1600" spc="-15" dirty="0">
                <a:solidFill>
                  <a:schemeClr val="tx1"/>
                </a:solidFill>
                <a:latin typeface="Calibri"/>
                <a:cs typeface="Calibri"/>
              </a:rPr>
              <a:t> </a:t>
            </a:r>
            <a:r>
              <a:rPr sz="1600" dirty="0">
                <a:solidFill>
                  <a:schemeClr val="tx1"/>
                </a:solidFill>
                <a:latin typeface="Calibri"/>
                <a:cs typeface="Calibri"/>
              </a:rPr>
              <a:t>and</a:t>
            </a:r>
            <a:r>
              <a:rPr sz="1600" spc="-15" dirty="0">
                <a:solidFill>
                  <a:schemeClr val="tx1"/>
                </a:solidFill>
                <a:latin typeface="Calibri"/>
                <a:cs typeface="Calibri"/>
              </a:rPr>
              <a:t> </a:t>
            </a:r>
            <a:r>
              <a:rPr sz="1600" dirty="0">
                <a:solidFill>
                  <a:schemeClr val="tx1"/>
                </a:solidFill>
                <a:latin typeface="Calibri"/>
                <a:cs typeface="Calibri"/>
              </a:rPr>
              <a:t>N.</a:t>
            </a:r>
            <a:r>
              <a:rPr sz="1600" spc="-10" dirty="0">
                <a:solidFill>
                  <a:schemeClr val="tx1"/>
                </a:solidFill>
                <a:latin typeface="Calibri"/>
                <a:cs typeface="Calibri"/>
              </a:rPr>
              <a:t> </a:t>
            </a:r>
            <a:r>
              <a:rPr sz="1600" dirty="0">
                <a:solidFill>
                  <a:schemeClr val="tx1"/>
                </a:solidFill>
                <a:latin typeface="Calibri"/>
                <a:cs typeface="Calibri"/>
              </a:rPr>
              <a:t>Glance</a:t>
            </a:r>
            <a:r>
              <a:rPr sz="1600" spc="-5" dirty="0">
                <a:solidFill>
                  <a:schemeClr val="tx1"/>
                </a:solidFill>
                <a:latin typeface="Calibri"/>
                <a:cs typeface="Calibri"/>
              </a:rPr>
              <a:t> </a:t>
            </a:r>
            <a:r>
              <a:rPr sz="1600" dirty="0">
                <a:solidFill>
                  <a:schemeClr val="tx1"/>
                </a:solidFill>
                <a:latin typeface="Calibri"/>
                <a:cs typeface="Calibri"/>
              </a:rPr>
              <a:t>“The</a:t>
            </a:r>
            <a:r>
              <a:rPr sz="1600" spc="-5" dirty="0">
                <a:solidFill>
                  <a:schemeClr val="tx1"/>
                </a:solidFill>
                <a:latin typeface="Calibri"/>
                <a:cs typeface="Calibri"/>
              </a:rPr>
              <a:t> </a:t>
            </a:r>
            <a:r>
              <a:rPr sz="1600" dirty="0">
                <a:solidFill>
                  <a:schemeClr val="tx1"/>
                </a:solidFill>
                <a:latin typeface="Calibri"/>
                <a:cs typeface="Calibri"/>
              </a:rPr>
              <a:t>Political</a:t>
            </a:r>
            <a:r>
              <a:rPr sz="1600" spc="-15" dirty="0">
                <a:solidFill>
                  <a:schemeClr val="tx1"/>
                </a:solidFill>
                <a:latin typeface="Calibri"/>
                <a:cs typeface="Calibri"/>
              </a:rPr>
              <a:t> </a:t>
            </a:r>
            <a:r>
              <a:rPr sz="1600" dirty="0">
                <a:solidFill>
                  <a:schemeClr val="tx1"/>
                </a:solidFill>
                <a:latin typeface="Calibri"/>
                <a:cs typeface="Calibri"/>
              </a:rPr>
              <a:t>Blogosphere</a:t>
            </a:r>
            <a:r>
              <a:rPr sz="1600" spc="-5" dirty="0">
                <a:solidFill>
                  <a:schemeClr val="tx1"/>
                </a:solidFill>
                <a:latin typeface="Calibri"/>
                <a:cs typeface="Calibri"/>
              </a:rPr>
              <a:t> </a:t>
            </a:r>
            <a:r>
              <a:rPr sz="1600" dirty="0">
                <a:solidFill>
                  <a:schemeClr val="tx1"/>
                </a:solidFill>
                <a:latin typeface="Calibri"/>
                <a:cs typeface="Calibri"/>
              </a:rPr>
              <a:t>and</a:t>
            </a:r>
            <a:r>
              <a:rPr sz="1600" spc="-15" dirty="0">
                <a:solidFill>
                  <a:schemeClr val="tx1"/>
                </a:solidFill>
                <a:latin typeface="Calibri"/>
                <a:cs typeface="Calibri"/>
              </a:rPr>
              <a:t> </a:t>
            </a:r>
            <a:r>
              <a:rPr sz="1600" dirty="0">
                <a:solidFill>
                  <a:schemeClr val="tx1"/>
                </a:solidFill>
                <a:latin typeface="Calibri"/>
                <a:cs typeface="Calibri"/>
              </a:rPr>
              <a:t>the 2004</a:t>
            </a:r>
            <a:r>
              <a:rPr sz="1600" spc="-10" dirty="0">
                <a:solidFill>
                  <a:schemeClr val="tx1"/>
                </a:solidFill>
                <a:latin typeface="Calibri"/>
                <a:cs typeface="Calibri"/>
              </a:rPr>
              <a:t> </a:t>
            </a:r>
            <a:r>
              <a:rPr sz="1600" dirty="0">
                <a:solidFill>
                  <a:schemeClr val="tx1"/>
                </a:solidFill>
                <a:latin typeface="Calibri"/>
                <a:cs typeface="Calibri"/>
              </a:rPr>
              <a:t>U.S.</a:t>
            </a:r>
            <a:r>
              <a:rPr sz="1600" spc="-15" dirty="0">
                <a:solidFill>
                  <a:schemeClr val="tx1"/>
                </a:solidFill>
                <a:latin typeface="Calibri"/>
                <a:cs typeface="Calibri"/>
              </a:rPr>
              <a:t> </a:t>
            </a:r>
            <a:r>
              <a:rPr sz="1600" dirty="0">
                <a:solidFill>
                  <a:schemeClr val="tx1"/>
                </a:solidFill>
                <a:latin typeface="Calibri"/>
                <a:cs typeface="Calibri"/>
              </a:rPr>
              <a:t>Election:</a:t>
            </a:r>
            <a:r>
              <a:rPr sz="1600" spc="-15" dirty="0">
                <a:solidFill>
                  <a:schemeClr val="tx1"/>
                </a:solidFill>
                <a:latin typeface="Calibri"/>
                <a:cs typeface="Calibri"/>
              </a:rPr>
              <a:t> </a:t>
            </a:r>
            <a:r>
              <a:rPr sz="1600" dirty="0">
                <a:solidFill>
                  <a:schemeClr val="tx1"/>
                </a:solidFill>
                <a:latin typeface="Calibri"/>
                <a:cs typeface="Calibri"/>
              </a:rPr>
              <a:t>Divided</a:t>
            </a:r>
            <a:r>
              <a:rPr sz="1600" spc="-15" dirty="0">
                <a:solidFill>
                  <a:schemeClr val="tx1"/>
                </a:solidFill>
                <a:latin typeface="Calibri"/>
                <a:cs typeface="Calibri"/>
              </a:rPr>
              <a:t> </a:t>
            </a:r>
            <a:r>
              <a:rPr sz="1600" dirty="0">
                <a:solidFill>
                  <a:schemeClr val="tx1"/>
                </a:solidFill>
                <a:latin typeface="Calibri"/>
                <a:cs typeface="Calibri"/>
              </a:rPr>
              <a:t>They</a:t>
            </a:r>
            <a:r>
              <a:rPr sz="1600" spc="-5" dirty="0">
                <a:solidFill>
                  <a:schemeClr val="tx1"/>
                </a:solidFill>
                <a:latin typeface="Calibri"/>
                <a:cs typeface="Calibri"/>
              </a:rPr>
              <a:t> </a:t>
            </a:r>
            <a:r>
              <a:rPr sz="1600" dirty="0">
                <a:solidFill>
                  <a:schemeClr val="tx1"/>
                </a:solidFill>
                <a:latin typeface="Calibri"/>
                <a:cs typeface="Calibri"/>
              </a:rPr>
              <a:t>Blog”</a:t>
            </a:r>
            <a:r>
              <a:rPr sz="1600" spc="345" dirty="0">
                <a:solidFill>
                  <a:schemeClr val="tx1"/>
                </a:solidFill>
                <a:latin typeface="Calibri"/>
                <a:cs typeface="Calibri"/>
              </a:rPr>
              <a:t> </a:t>
            </a:r>
            <a:r>
              <a:rPr sz="1600" dirty="0">
                <a:solidFill>
                  <a:schemeClr val="tx1"/>
                </a:solidFill>
                <a:latin typeface="Calibri"/>
                <a:cs typeface="Calibri"/>
              </a:rPr>
              <a:t>Proceedings</a:t>
            </a:r>
            <a:r>
              <a:rPr sz="1600" spc="-10" dirty="0">
                <a:solidFill>
                  <a:schemeClr val="tx1"/>
                </a:solidFill>
                <a:latin typeface="Calibri"/>
                <a:cs typeface="Calibri"/>
              </a:rPr>
              <a:t> </a:t>
            </a:r>
            <a:r>
              <a:rPr sz="1600" dirty="0">
                <a:solidFill>
                  <a:schemeClr val="tx1"/>
                </a:solidFill>
                <a:latin typeface="Calibri"/>
                <a:cs typeface="Calibri"/>
              </a:rPr>
              <a:t>of</a:t>
            </a:r>
            <a:r>
              <a:rPr sz="1600" spc="-10" dirty="0">
                <a:solidFill>
                  <a:schemeClr val="tx1"/>
                </a:solidFill>
                <a:latin typeface="Calibri"/>
                <a:cs typeface="Calibri"/>
              </a:rPr>
              <a:t> </a:t>
            </a:r>
            <a:r>
              <a:rPr sz="1600" dirty="0">
                <a:solidFill>
                  <a:schemeClr val="tx1"/>
                </a:solidFill>
                <a:latin typeface="Calibri"/>
                <a:cs typeface="Calibri"/>
              </a:rPr>
              <a:t>the </a:t>
            </a:r>
            <a:r>
              <a:rPr sz="1600" spc="-25" dirty="0">
                <a:solidFill>
                  <a:schemeClr val="tx1"/>
                </a:solidFill>
                <a:latin typeface="Calibri"/>
                <a:cs typeface="Calibri"/>
              </a:rPr>
              <a:t>3rd </a:t>
            </a:r>
            <a:r>
              <a:rPr sz="1600" dirty="0">
                <a:solidFill>
                  <a:schemeClr val="tx1"/>
                </a:solidFill>
                <a:latin typeface="Calibri"/>
                <a:cs typeface="Calibri"/>
              </a:rPr>
              <a:t>international</a:t>
            </a:r>
            <a:r>
              <a:rPr sz="1600" spc="-40" dirty="0">
                <a:solidFill>
                  <a:schemeClr val="tx1"/>
                </a:solidFill>
                <a:latin typeface="Calibri"/>
                <a:cs typeface="Calibri"/>
              </a:rPr>
              <a:t> </a:t>
            </a:r>
            <a:r>
              <a:rPr sz="1600" dirty="0">
                <a:solidFill>
                  <a:schemeClr val="tx1"/>
                </a:solidFill>
                <a:latin typeface="Calibri"/>
                <a:cs typeface="Calibri"/>
              </a:rPr>
              <a:t>workshop</a:t>
            </a:r>
            <a:r>
              <a:rPr sz="1600" spc="-40" dirty="0">
                <a:solidFill>
                  <a:schemeClr val="tx1"/>
                </a:solidFill>
                <a:latin typeface="Calibri"/>
                <a:cs typeface="Calibri"/>
              </a:rPr>
              <a:t> </a:t>
            </a:r>
            <a:r>
              <a:rPr sz="1600" dirty="0">
                <a:solidFill>
                  <a:schemeClr val="tx1"/>
                </a:solidFill>
                <a:latin typeface="Calibri"/>
                <a:cs typeface="Calibri"/>
              </a:rPr>
              <a:t>on</a:t>
            </a:r>
            <a:r>
              <a:rPr sz="1600" spc="-40" dirty="0">
                <a:solidFill>
                  <a:schemeClr val="tx1"/>
                </a:solidFill>
                <a:latin typeface="Calibri"/>
                <a:cs typeface="Calibri"/>
              </a:rPr>
              <a:t> </a:t>
            </a:r>
            <a:r>
              <a:rPr sz="1600" dirty="0">
                <a:solidFill>
                  <a:schemeClr val="tx1"/>
                </a:solidFill>
                <a:latin typeface="Calibri"/>
                <a:cs typeface="Calibri"/>
              </a:rPr>
              <a:t>Link</a:t>
            </a:r>
            <a:r>
              <a:rPr sz="1600" spc="-40" dirty="0">
                <a:solidFill>
                  <a:schemeClr val="tx1"/>
                </a:solidFill>
                <a:latin typeface="Calibri"/>
                <a:cs typeface="Calibri"/>
              </a:rPr>
              <a:t> </a:t>
            </a:r>
            <a:r>
              <a:rPr sz="1600" spc="-10" dirty="0">
                <a:solidFill>
                  <a:schemeClr val="tx1"/>
                </a:solidFill>
                <a:latin typeface="Calibri"/>
                <a:cs typeface="Calibri"/>
              </a:rPr>
              <a:t>discovery,</a:t>
            </a:r>
            <a:r>
              <a:rPr sz="1600" spc="-35" dirty="0">
                <a:solidFill>
                  <a:schemeClr val="tx1"/>
                </a:solidFill>
                <a:latin typeface="Calibri"/>
                <a:cs typeface="Calibri"/>
              </a:rPr>
              <a:t> </a:t>
            </a:r>
            <a:r>
              <a:rPr sz="1600" spc="-20" dirty="0">
                <a:solidFill>
                  <a:schemeClr val="tx1"/>
                </a:solidFill>
                <a:latin typeface="Calibri"/>
                <a:cs typeface="Calibri"/>
              </a:rPr>
              <a:t>2005</a:t>
            </a:r>
            <a:endParaRPr sz="1600" dirty="0">
              <a:solidFill>
                <a:schemeClr val="tx1"/>
              </a:solidFill>
              <a:latin typeface="Calibri"/>
              <a:cs typeface="Calibri"/>
            </a:endParaRPr>
          </a:p>
        </p:txBody>
      </p:sp>
      <p:cxnSp>
        <p:nvCxnSpPr>
          <p:cNvPr id="6" name="Straight Connector 5">
            <a:extLst>
              <a:ext uri="{FF2B5EF4-FFF2-40B4-BE49-F238E27FC236}">
                <a16:creationId xmlns:a16="http://schemas.microsoft.com/office/drawing/2014/main" id="{DFE51D6B-6380-67AE-837F-D32E72FB6DD4}"/>
              </a:ext>
            </a:extLst>
          </p:cNvPr>
          <p:cNvCxnSpPr>
            <a:cxnSpLocks/>
          </p:cNvCxnSpPr>
          <p:nvPr/>
        </p:nvCxnSpPr>
        <p:spPr>
          <a:xfrm flipV="1">
            <a:off x="0" y="91001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F217C01-749A-7784-A33A-95B2045D8A0A}"/>
              </a:ext>
            </a:extLst>
          </p:cNvPr>
          <p:cNvGrpSpPr/>
          <p:nvPr/>
        </p:nvGrpSpPr>
        <p:grpSpPr>
          <a:xfrm>
            <a:off x="6833513" y="3056889"/>
            <a:ext cx="5129887" cy="2922668"/>
            <a:chOff x="6653329" y="4032602"/>
            <a:chExt cx="5006817" cy="2265590"/>
          </a:xfrm>
        </p:grpSpPr>
        <p:sp>
          <p:nvSpPr>
            <p:cNvPr id="8" name="Rectangle 7">
              <a:extLst>
                <a:ext uri="{FF2B5EF4-FFF2-40B4-BE49-F238E27FC236}">
                  <a16:creationId xmlns:a16="http://schemas.microsoft.com/office/drawing/2014/main" id="{270213C6-C731-324A-822F-C07AFF0198EF}"/>
                </a:ext>
              </a:extLst>
            </p:cNvPr>
            <p:cNvSpPr/>
            <p:nvPr/>
          </p:nvSpPr>
          <p:spPr>
            <a:xfrm>
              <a:off x="6653329" y="4032602"/>
              <a:ext cx="5006817" cy="2265590"/>
            </a:xfrm>
            <a:prstGeom prst="rect">
              <a:avLst/>
            </a:prstGeom>
            <a:solidFill>
              <a:schemeClr val="accent1">
                <a:lumMod val="40000"/>
                <a:lumOff val="60000"/>
                <a:alpha val="29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descr="User with solid fill">
              <a:extLst>
                <a:ext uri="{FF2B5EF4-FFF2-40B4-BE49-F238E27FC236}">
                  <a16:creationId xmlns:a16="http://schemas.microsoft.com/office/drawing/2014/main" id="{7A39BDC4-C61A-6A48-21ED-33FFE4E040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67376" y="5128723"/>
              <a:ext cx="288110" cy="432266"/>
            </a:xfrm>
            <a:prstGeom prst="rect">
              <a:avLst/>
            </a:prstGeom>
          </p:spPr>
        </p:pic>
        <p:pic>
          <p:nvPicPr>
            <p:cNvPr id="10" name="Graphic 9" descr="User with solid fill">
              <a:extLst>
                <a:ext uri="{FF2B5EF4-FFF2-40B4-BE49-F238E27FC236}">
                  <a16:creationId xmlns:a16="http://schemas.microsoft.com/office/drawing/2014/main" id="{4C90C0F0-C54D-7345-4E06-4E74C0DE98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62327" y="4436494"/>
              <a:ext cx="288110" cy="432266"/>
            </a:xfrm>
            <a:prstGeom prst="rect">
              <a:avLst/>
            </a:prstGeom>
          </p:spPr>
        </p:pic>
        <p:pic>
          <p:nvPicPr>
            <p:cNvPr id="11" name="Graphic 10" descr="User with solid fill">
              <a:extLst>
                <a:ext uri="{FF2B5EF4-FFF2-40B4-BE49-F238E27FC236}">
                  <a16:creationId xmlns:a16="http://schemas.microsoft.com/office/drawing/2014/main" id="{FA900FC9-C04D-D3B1-F229-7BA0F54AB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1856" y="4769530"/>
              <a:ext cx="288110" cy="432266"/>
            </a:xfrm>
            <a:prstGeom prst="rect">
              <a:avLst/>
            </a:prstGeom>
          </p:spPr>
        </p:pic>
        <p:pic>
          <p:nvPicPr>
            <p:cNvPr id="12" name="Graphic 11" descr="User with solid fill">
              <a:extLst>
                <a:ext uri="{FF2B5EF4-FFF2-40B4-BE49-F238E27FC236}">
                  <a16:creationId xmlns:a16="http://schemas.microsoft.com/office/drawing/2014/main" id="{E8BAC94C-4218-3BFC-BB7E-35915404C0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13150" y="5471950"/>
              <a:ext cx="288110" cy="432266"/>
            </a:xfrm>
            <a:prstGeom prst="rect">
              <a:avLst/>
            </a:prstGeom>
          </p:spPr>
        </p:pic>
        <p:pic>
          <p:nvPicPr>
            <p:cNvPr id="13" name="Graphic 12" descr="User with solid fill">
              <a:extLst>
                <a:ext uri="{FF2B5EF4-FFF2-40B4-BE49-F238E27FC236}">
                  <a16:creationId xmlns:a16="http://schemas.microsoft.com/office/drawing/2014/main" id="{491E0A01-ADBD-A366-E152-5BA311393A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561" y="5519265"/>
              <a:ext cx="288110" cy="432266"/>
            </a:xfrm>
            <a:prstGeom prst="rect">
              <a:avLst/>
            </a:prstGeom>
          </p:spPr>
        </p:pic>
        <p:pic>
          <p:nvPicPr>
            <p:cNvPr id="14" name="Graphic 13" descr="User with solid fill">
              <a:extLst>
                <a:ext uri="{FF2B5EF4-FFF2-40B4-BE49-F238E27FC236}">
                  <a16:creationId xmlns:a16="http://schemas.microsoft.com/office/drawing/2014/main" id="{ABB85922-8B2B-ED1D-5B6B-DB6B96AED2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0343" y="4778117"/>
              <a:ext cx="288110" cy="432266"/>
            </a:xfrm>
            <a:prstGeom prst="rect">
              <a:avLst/>
            </a:prstGeom>
          </p:spPr>
        </p:pic>
        <p:pic>
          <p:nvPicPr>
            <p:cNvPr id="15" name="Graphic 14" descr="User with solid fill">
              <a:extLst>
                <a:ext uri="{FF2B5EF4-FFF2-40B4-BE49-F238E27FC236}">
                  <a16:creationId xmlns:a16="http://schemas.microsoft.com/office/drawing/2014/main" id="{11F19092-B700-5FEA-EE1F-BAFD6E8CC0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7797" y="4835644"/>
              <a:ext cx="288110" cy="432266"/>
            </a:xfrm>
            <a:prstGeom prst="rect">
              <a:avLst/>
            </a:prstGeom>
          </p:spPr>
        </p:pic>
        <p:pic>
          <p:nvPicPr>
            <p:cNvPr id="16" name="Graphic 15" descr="User with solid fill">
              <a:extLst>
                <a:ext uri="{FF2B5EF4-FFF2-40B4-BE49-F238E27FC236}">
                  <a16:creationId xmlns:a16="http://schemas.microsoft.com/office/drawing/2014/main" id="{DE7B3886-254B-5833-7870-E71C959BB3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2385" y="5381061"/>
              <a:ext cx="288110" cy="432266"/>
            </a:xfrm>
            <a:prstGeom prst="rect">
              <a:avLst/>
            </a:prstGeom>
          </p:spPr>
        </p:pic>
        <p:pic>
          <p:nvPicPr>
            <p:cNvPr id="17" name="Graphic 16" descr="User with solid fill">
              <a:extLst>
                <a:ext uri="{FF2B5EF4-FFF2-40B4-BE49-F238E27FC236}">
                  <a16:creationId xmlns:a16="http://schemas.microsoft.com/office/drawing/2014/main" id="{7FCC438F-A90D-FE80-18B8-78C75B75B5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49258" y="4169247"/>
              <a:ext cx="288110" cy="432266"/>
            </a:xfrm>
            <a:prstGeom prst="rect">
              <a:avLst/>
            </a:prstGeom>
          </p:spPr>
        </p:pic>
        <p:pic>
          <p:nvPicPr>
            <p:cNvPr id="18" name="Graphic 17" descr="User with solid fill">
              <a:extLst>
                <a:ext uri="{FF2B5EF4-FFF2-40B4-BE49-F238E27FC236}">
                  <a16:creationId xmlns:a16="http://schemas.microsoft.com/office/drawing/2014/main" id="{D3805883-D860-B990-6ACE-2D6A07AEFB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5540" y="4842057"/>
              <a:ext cx="288110" cy="432266"/>
            </a:xfrm>
            <a:prstGeom prst="rect">
              <a:avLst/>
            </a:prstGeom>
          </p:spPr>
        </p:pic>
        <p:pic>
          <p:nvPicPr>
            <p:cNvPr id="19" name="Graphic 18" descr="User with solid fill">
              <a:extLst>
                <a:ext uri="{FF2B5EF4-FFF2-40B4-BE49-F238E27FC236}">
                  <a16:creationId xmlns:a16="http://schemas.microsoft.com/office/drawing/2014/main" id="{AC6501A4-2C42-FC90-AE59-44A8B0B953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63881" y="4278042"/>
              <a:ext cx="288110" cy="432266"/>
            </a:xfrm>
            <a:prstGeom prst="rect">
              <a:avLst/>
            </a:prstGeom>
          </p:spPr>
        </p:pic>
        <p:pic>
          <p:nvPicPr>
            <p:cNvPr id="20" name="Graphic 19" descr="User with solid fill">
              <a:extLst>
                <a:ext uri="{FF2B5EF4-FFF2-40B4-BE49-F238E27FC236}">
                  <a16:creationId xmlns:a16="http://schemas.microsoft.com/office/drawing/2014/main" id="{6B0B3D35-81EC-CEA2-B83F-25B5F04BF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83322" y="4032602"/>
              <a:ext cx="288110" cy="432266"/>
            </a:xfrm>
            <a:prstGeom prst="rect">
              <a:avLst/>
            </a:prstGeom>
          </p:spPr>
        </p:pic>
        <p:pic>
          <p:nvPicPr>
            <p:cNvPr id="21" name="Graphic 20" descr="User with solid fill">
              <a:extLst>
                <a:ext uri="{FF2B5EF4-FFF2-40B4-BE49-F238E27FC236}">
                  <a16:creationId xmlns:a16="http://schemas.microsoft.com/office/drawing/2014/main" id="{946F9912-54EC-0B0D-A39B-A3C5F49551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47105" y="4033391"/>
              <a:ext cx="288110" cy="432266"/>
            </a:xfrm>
            <a:prstGeom prst="rect">
              <a:avLst/>
            </a:prstGeom>
          </p:spPr>
        </p:pic>
        <p:pic>
          <p:nvPicPr>
            <p:cNvPr id="22" name="Graphic 21" descr="User with solid fill">
              <a:extLst>
                <a:ext uri="{FF2B5EF4-FFF2-40B4-BE49-F238E27FC236}">
                  <a16:creationId xmlns:a16="http://schemas.microsoft.com/office/drawing/2014/main" id="{F2007F83-5D69-04B7-07D4-14FDF6D803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1057" y="4693674"/>
              <a:ext cx="288110" cy="432266"/>
            </a:xfrm>
            <a:prstGeom prst="rect">
              <a:avLst/>
            </a:prstGeom>
          </p:spPr>
        </p:pic>
        <p:pic>
          <p:nvPicPr>
            <p:cNvPr id="23" name="Graphic 22" descr="User with solid fill">
              <a:extLst>
                <a:ext uri="{FF2B5EF4-FFF2-40B4-BE49-F238E27FC236}">
                  <a16:creationId xmlns:a16="http://schemas.microsoft.com/office/drawing/2014/main" id="{A4182286-A732-9B5C-2592-4070F516E14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16928" y="5601966"/>
              <a:ext cx="288110" cy="432266"/>
            </a:xfrm>
            <a:prstGeom prst="rect">
              <a:avLst/>
            </a:prstGeom>
          </p:spPr>
        </p:pic>
        <p:pic>
          <p:nvPicPr>
            <p:cNvPr id="24" name="Graphic 23" descr="User with solid fill">
              <a:extLst>
                <a:ext uri="{FF2B5EF4-FFF2-40B4-BE49-F238E27FC236}">
                  <a16:creationId xmlns:a16="http://schemas.microsoft.com/office/drawing/2014/main" id="{9D5C3684-F7CE-C070-B2D4-9FD379EA21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37328" y="5037745"/>
              <a:ext cx="288110" cy="432266"/>
            </a:xfrm>
            <a:prstGeom prst="rect">
              <a:avLst/>
            </a:prstGeom>
          </p:spPr>
        </p:pic>
        <p:pic>
          <p:nvPicPr>
            <p:cNvPr id="25" name="Graphic 24" descr="User with solid fill">
              <a:extLst>
                <a:ext uri="{FF2B5EF4-FFF2-40B4-BE49-F238E27FC236}">
                  <a16:creationId xmlns:a16="http://schemas.microsoft.com/office/drawing/2014/main" id="{D9418604-8624-EA6C-C9E6-AFD44AFF1A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40475" y="4220361"/>
              <a:ext cx="288110" cy="432266"/>
            </a:xfrm>
            <a:prstGeom prst="rect">
              <a:avLst/>
            </a:prstGeom>
          </p:spPr>
        </p:pic>
        <p:pic>
          <p:nvPicPr>
            <p:cNvPr id="26" name="Graphic 25" descr="User with solid fill">
              <a:extLst>
                <a:ext uri="{FF2B5EF4-FFF2-40B4-BE49-F238E27FC236}">
                  <a16:creationId xmlns:a16="http://schemas.microsoft.com/office/drawing/2014/main" id="{93275C2C-9D3A-E611-8AA2-62F4AF3657F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84917" y="4481649"/>
              <a:ext cx="288110" cy="432266"/>
            </a:xfrm>
            <a:prstGeom prst="rect">
              <a:avLst/>
            </a:prstGeom>
          </p:spPr>
        </p:pic>
        <p:pic>
          <p:nvPicPr>
            <p:cNvPr id="27" name="Graphic 26" descr="User with solid fill">
              <a:extLst>
                <a:ext uri="{FF2B5EF4-FFF2-40B4-BE49-F238E27FC236}">
                  <a16:creationId xmlns:a16="http://schemas.microsoft.com/office/drawing/2014/main" id="{BB423795-92E6-F1B0-1EA4-F9397B4491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78777" y="4738725"/>
              <a:ext cx="288110" cy="432266"/>
            </a:xfrm>
            <a:prstGeom prst="rect">
              <a:avLst/>
            </a:prstGeom>
          </p:spPr>
        </p:pic>
        <p:pic>
          <p:nvPicPr>
            <p:cNvPr id="28" name="Graphic 27" descr="User with solid fill">
              <a:extLst>
                <a:ext uri="{FF2B5EF4-FFF2-40B4-BE49-F238E27FC236}">
                  <a16:creationId xmlns:a16="http://schemas.microsoft.com/office/drawing/2014/main" id="{6833A79F-FEBF-51C3-2FEE-4DA9E389A3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80714" y="5516123"/>
              <a:ext cx="288110" cy="432266"/>
            </a:xfrm>
            <a:prstGeom prst="rect">
              <a:avLst/>
            </a:prstGeom>
          </p:spPr>
        </p:pic>
        <p:pic>
          <p:nvPicPr>
            <p:cNvPr id="29" name="Graphic 28" descr="User with solid fill">
              <a:extLst>
                <a:ext uri="{FF2B5EF4-FFF2-40B4-BE49-F238E27FC236}">
                  <a16:creationId xmlns:a16="http://schemas.microsoft.com/office/drawing/2014/main" id="{94940E3B-682D-D637-0A6F-A981AB3AF6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38994" y="5684415"/>
              <a:ext cx="288110" cy="432266"/>
            </a:xfrm>
            <a:prstGeom prst="rect">
              <a:avLst/>
            </a:prstGeom>
          </p:spPr>
        </p:pic>
        <p:pic>
          <p:nvPicPr>
            <p:cNvPr id="30" name="Graphic 29" descr="User with solid fill">
              <a:extLst>
                <a:ext uri="{FF2B5EF4-FFF2-40B4-BE49-F238E27FC236}">
                  <a16:creationId xmlns:a16="http://schemas.microsoft.com/office/drawing/2014/main" id="{B9FBF3EE-113A-9BCD-7A54-1B31078CD1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3316" y="4200832"/>
              <a:ext cx="288110" cy="432266"/>
            </a:xfrm>
            <a:prstGeom prst="rect">
              <a:avLst/>
            </a:prstGeom>
          </p:spPr>
        </p:pic>
        <p:pic>
          <p:nvPicPr>
            <p:cNvPr id="31" name="Graphic 30" descr="User with solid fill">
              <a:extLst>
                <a:ext uri="{FF2B5EF4-FFF2-40B4-BE49-F238E27FC236}">
                  <a16:creationId xmlns:a16="http://schemas.microsoft.com/office/drawing/2014/main" id="{C797AAC7-ED82-A0A7-A08D-8886B646B5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81881" y="5559889"/>
              <a:ext cx="288110" cy="432266"/>
            </a:xfrm>
            <a:prstGeom prst="rect">
              <a:avLst/>
            </a:prstGeom>
          </p:spPr>
        </p:pic>
        <p:pic>
          <p:nvPicPr>
            <p:cNvPr id="32" name="Graphic 31" descr="User with solid fill">
              <a:extLst>
                <a:ext uri="{FF2B5EF4-FFF2-40B4-BE49-F238E27FC236}">
                  <a16:creationId xmlns:a16="http://schemas.microsoft.com/office/drawing/2014/main" id="{595A9249-3623-26A1-EA7B-C2EAC353779A}"/>
                </a:ext>
              </a:extLst>
            </p:cNvPr>
            <p:cNvPicPr>
              <a:picLocks noChangeAspect="1"/>
            </p:cNvPicPr>
            <p:nvPr/>
          </p:nvPicPr>
          <p:blipFill>
            <a:blip r:embed="rId6">
              <a:extLst>
                <a:ext uri="{96DAC541-7B7A-43D3-8B79-37D633B846F1}">
                  <asvg:svgBlip xmlns:asvg="http://schemas.microsoft.com/office/drawing/2016/SVG/main" r:embed="rId10"/>
                </a:ext>
              </a:extLst>
            </a:blip>
            <a:stretch>
              <a:fillRect/>
            </a:stretch>
          </p:blipFill>
          <p:spPr>
            <a:xfrm>
              <a:off x="8135655" y="5259918"/>
              <a:ext cx="288110" cy="432266"/>
            </a:xfrm>
            <a:prstGeom prst="rect">
              <a:avLst/>
            </a:prstGeom>
          </p:spPr>
        </p:pic>
        <p:cxnSp>
          <p:nvCxnSpPr>
            <p:cNvPr id="33" name="Straight Arrow Connector 32">
              <a:extLst>
                <a:ext uri="{FF2B5EF4-FFF2-40B4-BE49-F238E27FC236}">
                  <a16:creationId xmlns:a16="http://schemas.microsoft.com/office/drawing/2014/main" id="{29B48E5C-820D-FDE6-5484-120D93903239}"/>
                </a:ext>
              </a:extLst>
            </p:cNvPr>
            <p:cNvCxnSpPr>
              <a:cxnSpLocks/>
            </p:cNvCxnSpPr>
            <p:nvPr/>
          </p:nvCxnSpPr>
          <p:spPr>
            <a:xfrm>
              <a:off x="8626824" y="5058190"/>
              <a:ext cx="278276" cy="53721"/>
            </a:xfrm>
            <a:prstGeom prst="straightConnector1">
              <a:avLst/>
            </a:prstGeom>
            <a:solidFill>
              <a:srgbClr val="FF0000"/>
            </a:solidFill>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20F40B6-F520-FF03-C688-D939705EE3F8}"/>
                </a:ext>
              </a:extLst>
            </p:cNvPr>
            <p:cNvCxnSpPr>
              <a:cxnSpLocks/>
              <a:stCxn id="20" idx="2"/>
            </p:cNvCxnSpPr>
            <p:nvPr/>
          </p:nvCxnSpPr>
          <p:spPr>
            <a:xfrm>
              <a:off x="8827377" y="4464868"/>
              <a:ext cx="169779" cy="471202"/>
            </a:xfrm>
            <a:prstGeom prst="straightConnector1">
              <a:avLst/>
            </a:prstGeom>
            <a:ln w="1111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2011136-14A5-4410-5F86-AB920F0189CE}"/>
                </a:ext>
              </a:extLst>
            </p:cNvPr>
            <p:cNvCxnSpPr>
              <a:cxnSpLocks/>
              <a:stCxn id="21" idx="2"/>
            </p:cNvCxnSpPr>
            <p:nvPr/>
          </p:nvCxnSpPr>
          <p:spPr>
            <a:xfrm flipH="1">
              <a:off x="9098367" y="4465657"/>
              <a:ext cx="292793" cy="454689"/>
            </a:xfrm>
            <a:prstGeom prst="straightConnector1">
              <a:avLst/>
            </a:prstGeom>
            <a:ln w="1111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348D85C-C573-5A61-1794-FC78E42A62C6}"/>
                </a:ext>
              </a:extLst>
            </p:cNvPr>
            <p:cNvCxnSpPr>
              <a:cxnSpLocks/>
            </p:cNvCxnSpPr>
            <p:nvPr/>
          </p:nvCxnSpPr>
          <p:spPr>
            <a:xfrm flipV="1">
              <a:off x="9069401" y="5241960"/>
              <a:ext cx="0" cy="456103"/>
            </a:xfrm>
            <a:prstGeom prst="straightConnector1">
              <a:avLst/>
            </a:prstGeom>
            <a:ln w="1111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C6862BD-4906-487F-CF8C-459E187B81DD}"/>
                </a:ext>
              </a:extLst>
            </p:cNvPr>
            <p:cNvCxnSpPr>
              <a:cxnSpLocks/>
            </p:cNvCxnSpPr>
            <p:nvPr/>
          </p:nvCxnSpPr>
          <p:spPr>
            <a:xfrm flipV="1">
              <a:off x="8773355" y="5214583"/>
              <a:ext cx="177646" cy="238116"/>
            </a:xfrm>
            <a:prstGeom prst="straightConnector1">
              <a:avLst/>
            </a:prstGeom>
            <a:solidFill>
              <a:srgbClr val="FF0000"/>
            </a:solidFill>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8D83247-C551-0B89-8FFA-434688E0083E}"/>
                </a:ext>
              </a:extLst>
            </p:cNvPr>
            <p:cNvCxnSpPr>
              <a:cxnSpLocks/>
            </p:cNvCxnSpPr>
            <p:nvPr/>
          </p:nvCxnSpPr>
          <p:spPr>
            <a:xfrm flipH="1">
              <a:off x="9171582" y="5015719"/>
              <a:ext cx="430636" cy="15002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3110" y="-304800"/>
            <a:ext cx="12124690" cy="1184426"/>
          </a:xfrm>
          <a:prstGeom prst="rect">
            <a:avLst/>
          </a:prstGeom>
        </p:spPr>
        <p:txBody>
          <a:bodyPr vert="horz" wrap="square" lIns="0" tIns="350011" rIns="0" bIns="0" rtlCol="0">
            <a:spAutoFit/>
          </a:bodyPr>
          <a:lstStyle/>
          <a:p>
            <a:pPr marL="12700">
              <a:lnSpc>
                <a:spcPct val="100000"/>
              </a:lnSpc>
              <a:spcBef>
                <a:spcPts val="100"/>
              </a:spcBef>
            </a:pPr>
            <a:r>
              <a:rPr sz="5400" b="1" spc="-20" dirty="0">
                <a:latin typeface="+mj-lt"/>
              </a:rPr>
              <a:t>Population-</a:t>
            </a:r>
            <a:r>
              <a:rPr lang="en-US" sz="5400" b="1" spc="-20" dirty="0">
                <a:latin typeface="+mj-lt"/>
              </a:rPr>
              <a:t>B</a:t>
            </a:r>
            <a:r>
              <a:rPr sz="5400" b="1" dirty="0">
                <a:latin typeface="+mj-lt"/>
              </a:rPr>
              <a:t>iased</a:t>
            </a:r>
            <a:r>
              <a:rPr sz="5400" b="1" spc="-5" dirty="0">
                <a:latin typeface="+mj-lt"/>
              </a:rPr>
              <a:t> </a:t>
            </a:r>
            <a:r>
              <a:rPr sz="5400" b="1" dirty="0">
                <a:latin typeface="+mj-lt"/>
              </a:rPr>
              <a:t>Models</a:t>
            </a:r>
            <a:r>
              <a:rPr lang="en-US" sz="5400" b="1" dirty="0">
                <a:latin typeface="+mj-lt"/>
              </a:rPr>
              <a:t>:</a:t>
            </a:r>
            <a:r>
              <a:rPr sz="5400" b="1" spc="15" dirty="0">
                <a:latin typeface="+mj-lt"/>
              </a:rPr>
              <a:t> </a:t>
            </a:r>
            <a:r>
              <a:rPr lang="en-US" sz="5400" b="1" i="1" spc="-10" dirty="0">
                <a:latin typeface="+mj-lt"/>
                <a:cs typeface="Calibri"/>
              </a:rPr>
              <a:t>Motivation</a:t>
            </a:r>
            <a:endParaRPr sz="5400" b="1" i="1" spc="-85" dirty="0">
              <a:latin typeface="+mj-lt"/>
              <a:cs typeface="Arial"/>
            </a:endParaRPr>
          </a:p>
        </p:txBody>
      </p:sp>
      <p:sp>
        <p:nvSpPr>
          <p:cNvPr id="3" name="object 3"/>
          <p:cNvSpPr txBox="1"/>
          <p:nvPr/>
        </p:nvSpPr>
        <p:spPr>
          <a:xfrm>
            <a:off x="879163" y="1215644"/>
            <a:ext cx="5763260" cy="482600"/>
          </a:xfrm>
          <a:prstGeom prst="rect">
            <a:avLst/>
          </a:prstGeom>
        </p:spPr>
        <p:txBody>
          <a:bodyPr vert="horz" wrap="square" lIns="0" tIns="12700" rIns="0" bIns="0" rtlCol="0">
            <a:spAutoFit/>
          </a:bodyPr>
          <a:lstStyle/>
          <a:p>
            <a:pPr marL="469265" indent="-456565">
              <a:lnSpc>
                <a:spcPct val="100000"/>
              </a:lnSpc>
              <a:spcBef>
                <a:spcPts val="100"/>
              </a:spcBef>
              <a:buFont typeface="Arial"/>
              <a:buChar char="•"/>
              <a:tabLst>
                <a:tab pos="469265" algn="l"/>
              </a:tabLst>
            </a:pPr>
            <a:r>
              <a:rPr sz="3000" dirty="0">
                <a:latin typeface="Calibri"/>
                <a:cs typeface="Calibri"/>
              </a:rPr>
              <a:t>Distribution</a:t>
            </a:r>
            <a:r>
              <a:rPr sz="3000" spc="-70" dirty="0">
                <a:latin typeface="Calibri"/>
                <a:cs typeface="Calibri"/>
              </a:rPr>
              <a:t> </a:t>
            </a:r>
            <a:r>
              <a:rPr sz="3000" dirty="0">
                <a:latin typeface="Calibri"/>
                <a:cs typeface="Calibri"/>
              </a:rPr>
              <a:t>defines</a:t>
            </a:r>
            <a:r>
              <a:rPr sz="3000" spc="-60" dirty="0">
                <a:latin typeface="Calibri"/>
                <a:cs typeface="Calibri"/>
              </a:rPr>
              <a:t> </a:t>
            </a:r>
            <a:r>
              <a:rPr sz="3000" spc="-10" dirty="0">
                <a:latin typeface="Calibri"/>
                <a:cs typeface="Calibri"/>
              </a:rPr>
              <a:t>“populations”</a:t>
            </a:r>
            <a:endParaRPr sz="3000">
              <a:latin typeface="Calibri"/>
              <a:cs typeface="Calibri"/>
            </a:endParaRPr>
          </a:p>
        </p:txBody>
      </p:sp>
      <p:sp>
        <p:nvSpPr>
          <p:cNvPr id="4" name="object 4"/>
          <p:cNvSpPr txBox="1"/>
          <p:nvPr/>
        </p:nvSpPr>
        <p:spPr>
          <a:xfrm>
            <a:off x="78738" y="5108955"/>
            <a:ext cx="12124690" cy="1692910"/>
          </a:xfrm>
          <a:prstGeom prst="rect">
            <a:avLst/>
          </a:prstGeom>
        </p:spPr>
        <p:txBody>
          <a:bodyPr vert="horz" wrap="square" lIns="0" tIns="6350" rIns="0" bIns="0" rtlCol="0">
            <a:spAutoFit/>
          </a:bodyPr>
          <a:lstStyle/>
          <a:p>
            <a:pPr marL="1221105" marR="876300" indent="-457200">
              <a:lnSpc>
                <a:spcPct val="101400"/>
              </a:lnSpc>
              <a:spcBef>
                <a:spcPts val="50"/>
              </a:spcBef>
              <a:buFont typeface="Arial"/>
              <a:buChar char="•"/>
              <a:tabLst>
                <a:tab pos="1221105" algn="l"/>
              </a:tabLst>
            </a:pPr>
            <a:r>
              <a:rPr sz="2800" dirty="0">
                <a:solidFill>
                  <a:srgbClr val="374151"/>
                </a:solidFill>
                <a:latin typeface="Calibri"/>
                <a:cs typeface="Calibri"/>
              </a:rPr>
              <a:t>The</a:t>
            </a:r>
            <a:r>
              <a:rPr sz="2800" spc="-65" dirty="0">
                <a:solidFill>
                  <a:srgbClr val="374151"/>
                </a:solidFill>
                <a:latin typeface="Calibri"/>
                <a:cs typeface="Calibri"/>
              </a:rPr>
              <a:t> </a:t>
            </a:r>
            <a:r>
              <a:rPr sz="2800" dirty="0">
                <a:solidFill>
                  <a:srgbClr val="374151"/>
                </a:solidFill>
                <a:latin typeface="Calibri"/>
                <a:cs typeface="Calibri"/>
              </a:rPr>
              <a:t>distributions</a:t>
            </a:r>
            <a:r>
              <a:rPr sz="2800" spc="-40" dirty="0">
                <a:solidFill>
                  <a:srgbClr val="374151"/>
                </a:solidFill>
                <a:latin typeface="Calibri"/>
                <a:cs typeface="Calibri"/>
              </a:rPr>
              <a:t> </a:t>
            </a:r>
            <a:r>
              <a:rPr sz="2800" dirty="0">
                <a:solidFill>
                  <a:srgbClr val="374151"/>
                </a:solidFill>
                <a:latin typeface="Calibri"/>
                <a:cs typeface="Calibri"/>
              </a:rPr>
              <a:t>of</a:t>
            </a:r>
            <a:r>
              <a:rPr sz="2800" spc="-50" dirty="0">
                <a:solidFill>
                  <a:srgbClr val="374151"/>
                </a:solidFill>
                <a:latin typeface="Calibri"/>
                <a:cs typeface="Calibri"/>
              </a:rPr>
              <a:t> </a:t>
            </a:r>
            <a:r>
              <a:rPr sz="2800" dirty="0">
                <a:solidFill>
                  <a:srgbClr val="374151"/>
                </a:solidFill>
                <a:latin typeface="Calibri"/>
                <a:cs typeface="Calibri"/>
              </a:rPr>
              <a:t>their</a:t>
            </a:r>
            <a:r>
              <a:rPr sz="2800" spc="-45" dirty="0">
                <a:solidFill>
                  <a:srgbClr val="374151"/>
                </a:solidFill>
                <a:latin typeface="Calibri"/>
                <a:cs typeface="Calibri"/>
              </a:rPr>
              <a:t> </a:t>
            </a:r>
            <a:r>
              <a:rPr sz="2800" dirty="0">
                <a:solidFill>
                  <a:srgbClr val="374151"/>
                </a:solidFill>
                <a:latin typeface="Calibri"/>
                <a:cs typeface="Calibri"/>
              </a:rPr>
              <a:t>opinions</a:t>
            </a:r>
            <a:r>
              <a:rPr sz="2800" spc="-45" dirty="0">
                <a:solidFill>
                  <a:srgbClr val="374151"/>
                </a:solidFill>
                <a:latin typeface="Calibri"/>
                <a:cs typeface="Calibri"/>
              </a:rPr>
              <a:t> </a:t>
            </a:r>
            <a:r>
              <a:rPr sz="2800" dirty="0">
                <a:solidFill>
                  <a:srgbClr val="374151"/>
                </a:solidFill>
                <a:latin typeface="Calibri"/>
                <a:cs typeface="Calibri"/>
              </a:rPr>
              <a:t>naturally</a:t>
            </a:r>
            <a:r>
              <a:rPr sz="2800" spc="-50" dirty="0">
                <a:solidFill>
                  <a:srgbClr val="374151"/>
                </a:solidFill>
                <a:latin typeface="Calibri"/>
                <a:cs typeface="Calibri"/>
              </a:rPr>
              <a:t> </a:t>
            </a:r>
            <a:r>
              <a:rPr sz="2800" spc="-10" dirty="0">
                <a:solidFill>
                  <a:srgbClr val="374151"/>
                </a:solidFill>
                <a:latin typeface="Calibri"/>
                <a:cs typeface="Calibri"/>
              </a:rPr>
              <a:t>characterize</a:t>
            </a:r>
            <a:r>
              <a:rPr sz="2800" spc="-50" dirty="0">
                <a:solidFill>
                  <a:srgbClr val="374151"/>
                </a:solidFill>
                <a:latin typeface="Calibri"/>
                <a:cs typeface="Calibri"/>
              </a:rPr>
              <a:t> </a:t>
            </a:r>
            <a:r>
              <a:rPr sz="2800" dirty="0">
                <a:solidFill>
                  <a:srgbClr val="374151"/>
                </a:solidFill>
                <a:latin typeface="Calibri"/>
                <a:cs typeface="Calibri"/>
              </a:rPr>
              <a:t>their</a:t>
            </a:r>
            <a:r>
              <a:rPr sz="2800" spc="-45" dirty="0">
                <a:solidFill>
                  <a:srgbClr val="374151"/>
                </a:solidFill>
                <a:latin typeface="Calibri"/>
                <a:cs typeface="Calibri"/>
              </a:rPr>
              <a:t> </a:t>
            </a:r>
            <a:r>
              <a:rPr sz="2800" spc="-10" dirty="0">
                <a:solidFill>
                  <a:srgbClr val="374151"/>
                </a:solidFill>
                <a:latin typeface="Calibri"/>
                <a:cs typeface="Calibri"/>
              </a:rPr>
              <a:t>“group- identity”.</a:t>
            </a:r>
            <a:endParaRPr sz="2800" dirty="0">
              <a:latin typeface="Calibri"/>
              <a:cs typeface="Calibri"/>
            </a:endParaRPr>
          </a:p>
          <a:p>
            <a:pPr marL="12700" marR="5080">
              <a:lnSpc>
                <a:spcPts val="1900"/>
              </a:lnSpc>
              <a:spcBef>
                <a:spcPts val="2625"/>
              </a:spcBef>
            </a:pPr>
            <a:r>
              <a:rPr lang="en-US" sz="1600" dirty="0">
                <a:solidFill>
                  <a:schemeClr val="tx1"/>
                </a:solidFill>
                <a:latin typeface="Calibri"/>
                <a:cs typeface="Calibri"/>
              </a:rPr>
              <a:t>1. </a:t>
            </a:r>
            <a:r>
              <a:rPr sz="1600" dirty="0" err="1">
                <a:solidFill>
                  <a:schemeClr val="tx1"/>
                </a:solidFill>
                <a:latin typeface="Calibri"/>
                <a:cs typeface="Calibri"/>
              </a:rPr>
              <a:t>Balietti</a:t>
            </a:r>
            <a:r>
              <a:rPr sz="1600" dirty="0">
                <a:solidFill>
                  <a:schemeClr val="tx1"/>
                </a:solidFill>
                <a:latin typeface="Calibri"/>
                <a:cs typeface="Calibri"/>
              </a:rPr>
              <a:t>,</a:t>
            </a:r>
            <a:r>
              <a:rPr sz="1600" spc="-30" dirty="0">
                <a:solidFill>
                  <a:schemeClr val="tx1"/>
                </a:solidFill>
                <a:latin typeface="Calibri"/>
                <a:cs typeface="Calibri"/>
              </a:rPr>
              <a:t> </a:t>
            </a:r>
            <a:r>
              <a:rPr sz="1600" spc="-10" dirty="0">
                <a:solidFill>
                  <a:schemeClr val="tx1"/>
                </a:solidFill>
                <a:latin typeface="Calibri"/>
                <a:cs typeface="Calibri"/>
              </a:rPr>
              <a:t>Stefano,</a:t>
            </a:r>
            <a:r>
              <a:rPr sz="1600" spc="-30" dirty="0">
                <a:solidFill>
                  <a:schemeClr val="tx1"/>
                </a:solidFill>
                <a:latin typeface="Calibri"/>
                <a:cs typeface="Calibri"/>
              </a:rPr>
              <a:t> </a:t>
            </a:r>
            <a:r>
              <a:rPr sz="1600" dirty="0">
                <a:solidFill>
                  <a:schemeClr val="tx1"/>
                </a:solidFill>
                <a:latin typeface="Calibri"/>
                <a:cs typeface="Calibri"/>
              </a:rPr>
              <a:t>et</a:t>
            </a:r>
            <a:r>
              <a:rPr sz="1600" spc="-30" dirty="0">
                <a:solidFill>
                  <a:schemeClr val="tx1"/>
                </a:solidFill>
                <a:latin typeface="Calibri"/>
                <a:cs typeface="Calibri"/>
              </a:rPr>
              <a:t> </a:t>
            </a:r>
            <a:r>
              <a:rPr sz="1600" dirty="0">
                <a:solidFill>
                  <a:schemeClr val="tx1"/>
                </a:solidFill>
                <a:latin typeface="Calibri"/>
                <a:cs typeface="Calibri"/>
              </a:rPr>
              <a:t>al.</a:t>
            </a:r>
            <a:r>
              <a:rPr sz="1600" spc="-35" dirty="0">
                <a:solidFill>
                  <a:schemeClr val="tx1"/>
                </a:solidFill>
                <a:latin typeface="Calibri"/>
                <a:cs typeface="Calibri"/>
              </a:rPr>
              <a:t> </a:t>
            </a:r>
            <a:r>
              <a:rPr sz="1600" dirty="0">
                <a:solidFill>
                  <a:schemeClr val="tx1"/>
                </a:solidFill>
                <a:latin typeface="Calibri"/>
                <a:cs typeface="Calibri"/>
              </a:rPr>
              <a:t>"Reducing</a:t>
            </a:r>
            <a:r>
              <a:rPr sz="1600" spc="-30" dirty="0">
                <a:solidFill>
                  <a:schemeClr val="tx1"/>
                </a:solidFill>
                <a:latin typeface="Calibri"/>
                <a:cs typeface="Calibri"/>
              </a:rPr>
              <a:t> </a:t>
            </a:r>
            <a:r>
              <a:rPr sz="1600" dirty="0">
                <a:solidFill>
                  <a:schemeClr val="tx1"/>
                </a:solidFill>
                <a:latin typeface="Calibri"/>
                <a:cs typeface="Calibri"/>
              </a:rPr>
              <a:t>opinion</a:t>
            </a:r>
            <a:r>
              <a:rPr sz="1600" spc="-35" dirty="0">
                <a:solidFill>
                  <a:schemeClr val="tx1"/>
                </a:solidFill>
                <a:latin typeface="Calibri"/>
                <a:cs typeface="Calibri"/>
              </a:rPr>
              <a:t> </a:t>
            </a:r>
            <a:r>
              <a:rPr sz="1600" dirty="0">
                <a:solidFill>
                  <a:schemeClr val="tx1"/>
                </a:solidFill>
                <a:latin typeface="Calibri"/>
                <a:cs typeface="Calibri"/>
              </a:rPr>
              <a:t>polarization:</a:t>
            </a:r>
            <a:r>
              <a:rPr sz="1600" spc="-35" dirty="0">
                <a:solidFill>
                  <a:schemeClr val="tx1"/>
                </a:solidFill>
                <a:latin typeface="Calibri"/>
                <a:cs typeface="Calibri"/>
              </a:rPr>
              <a:t> </a:t>
            </a:r>
            <a:r>
              <a:rPr sz="1600" spc="-10" dirty="0">
                <a:solidFill>
                  <a:schemeClr val="tx1"/>
                </a:solidFill>
                <a:latin typeface="Calibri"/>
                <a:cs typeface="Calibri"/>
              </a:rPr>
              <a:t>Effects</a:t>
            </a:r>
            <a:r>
              <a:rPr sz="1600" spc="-30" dirty="0">
                <a:solidFill>
                  <a:schemeClr val="tx1"/>
                </a:solidFill>
                <a:latin typeface="Calibri"/>
                <a:cs typeface="Calibri"/>
              </a:rPr>
              <a:t> </a:t>
            </a:r>
            <a:r>
              <a:rPr sz="1600" dirty="0">
                <a:solidFill>
                  <a:schemeClr val="tx1"/>
                </a:solidFill>
                <a:latin typeface="Calibri"/>
                <a:cs typeface="Calibri"/>
              </a:rPr>
              <a:t>of</a:t>
            </a:r>
            <a:r>
              <a:rPr sz="1600" spc="-30" dirty="0">
                <a:solidFill>
                  <a:schemeClr val="tx1"/>
                </a:solidFill>
                <a:latin typeface="Calibri"/>
                <a:cs typeface="Calibri"/>
              </a:rPr>
              <a:t> </a:t>
            </a:r>
            <a:r>
              <a:rPr sz="1600" dirty="0">
                <a:solidFill>
                  <a:schemeClr val="tx1"/>
                </a:solidFill>
                <a:latin typeface="Calibri"/>
                <a:cs typeface="Calibri"/>
              </a:rPr>
              <a:t>exposure</a:t>
            </a:r>
            <a:r>
              <a:rPr sz="1600" spc="-25" dirty="0">
                <a:solidFill>
                  <a:schemeClr val="tx1"/>
                </a:solidFill>
                <a:latin typeface="Calibri"/>
                <a:cs typeface="Calibri"/>
              </a:rPr>
              <a:t> </a:t>
            </a:r>
            <a:r>
              <a:rPr sz="1600" dirty="0">
                <a:solidFill>
                  <a:schemeClr val="tx1"/>
                </a:solidFill>
                <a:latin typeface="Calibri"/>
                <a:cs typeface="Calibri"/>
              </a:rPr>
              <a:t>to</a:t>
            </a:r>
            <a:r>
              <a:rPr sz="1600" spc="-25" dirty="0">
                <a:solidFill>
                  <a:schemeClr val="tx1"/>
                </a:solidFill>
                <a:latin typeface="Calibri"/>
                <a:cs typeface="Calibri"/>
              </a:rPr>
              <a:t> </a:t>
            </a:r>
            <a:r>
              <a:rPr sz="1600" dirty="0">
                <a:solidFill>
                  <a:schemeClr val="tx1"/>
                </a:solidFill>
                <a:latin typeface="Calibri"/>
                <a:cs typeface="Calibri"/>
              </a:rPr>
              <a:t>similar</a:t>
            </a:r>
            <a:r>
              <a:rPr sz="1600" spc="-25" dirty="0">
                <a:solidFill>
                  <a:schemeClr val="tx1"/>
                </a:solidFill>
                <a:latin typeface="Calibri"/>
                <a:cs typeface="Calibri"/>
              </a:rPr>
              <a:t> </a:t>
            </a:r>
            <a:r>
              <a:rPr sz="1600" dirty="0">
                <a:solidFill>
                  <a:schemeClr val="tx1"/>
                </a:solidFill>
                <a:latin typeface="Calibri"/>
                <a:cs typeface="Calibri"/>
              </a:rPr>
              <a:t>people</a:t>
            </a:r>
            <a:r>
              <a:rPr sz="1600" spc="-30" dirty="0">
                <a:solidFill>
                  <a:schemeClr val="tx1"/>
                </a:solidFill>
                <a:latin typeface="Calibri"/>
                <a:cs typeface="Calibri"/>
              </a:rPr>
              <a:t> </a:t>
            </a:r>
            <a:r>
              <a:rPr sz="1600" dirty="0">
                <a:solidFill>
                  <a:schemeClr val="tx1"/>
                </a:solidFill>
                <a:latin typeface="Calibri"/>
                <a:cs typeface="Calibri"/>
              </a:rPr>
              <a:t>with</a:t>
            </a:r>
            <a:r>
              <a:rPr sz="1600" spc="-35" dirty="0">
                <a:solidFill>
                  <a:schemeClr val="tx1"/>
                </a:solidFill>
                <a:latin typeface="Calibri"/>
                <a:cs typeface="Calibri"/>
              </a:rPr>
              <a:t> </a:t>
            </a:r>
            <a:r>
              <a:rPr sz="1600" dirty="0">
                <a:solidFill>
                  <a:schemeClr val="tx1"/>
                </a:solidFill>
                <a:latin typeface="Calibri"/>
                <a:cs typeface="Calibri"/>
              </a:rPr>
              <a:t>differing</a:t>
            </a:r>
            <a:r>
              <a:rPr sz="1600" spc="-35" dirty="0">
                <a:solidFill>
                  <a:schemeClr val="tx1"/>
                </a:solidFill>
                <a:latin typeface="Calibri"/>
                <a:cs typeface="Calibri"/>
              </a:rPr>
              <a:t> </a:t>
            </a:r>
            <a:r>
              <a:rPr sz="1600" dirty="0">
                <a:solidFill>
                  <a:schemeClr val="tx1"/>
                </a:solidFill>
                <a:latin typeface="Calibri"/>
                <a:cs typeface="Calibri"/>
              </a:rPr>
              <a:t>political</a:t>
            </a:r>
            <a:r>
              <a:rPr sz="1600" spc="-30" dirty="0">
                <a:solidFill>
                  <a:schemeClr val="tx1"/>
                </a:solidFill>
                <a:latin typeface="Calibri"/>
                <a:cs typeface="Calibri"/>
              </a:rPr>
              <a:t> </a:t>
            </a:r>
            <a:r>
              <a:rPr sz="1600" dirty="0">
                <a:solidFill>
                  <a:schemeClr val="tx1"/>
                </a:solidFill>
                <a:latin typeface="Calibri"/>
                <a:cs typeface="Calibri"/>
              </a:rPr>
              <a:t>views</a:t>
            </a:r>
            <a:r>
              <a:rPr lang="en-US" sz="1600" dirty="0">
                <a:solidFill>
                  <a:schemeClr val="tx1"/>
                </a:solidFill>
                <a:latin typeface="Calibri"/>
                <a:cs typeface="Calibri"/>
              </a:rPr>
              <a:t>,</a:t>
            </a:r>
            <a:r>
              <a:rPr sz="1600" dirty="0">
                <a:solidFill>
                  <a:schemeClr val="tx1"/>
                </a:solidFill>
                <a:latin typeface="Calibri"/>
                <a:cs typeface="Calibri"/>
              </a:rPr>
              <a:t>"</a:t>
            </a:r>
            <a:r>
              <a:rPr sz="1600" spc="-35" dirty="0">
                <a:solidFill>
                  <a:schemeClr val="tx1"/>
                </a:solidFill>
                <a:latin typeface="Calibri"/>
                <a:cs typeface="Calibri"/>
              </a:rPr>
              <a:t> </a:t>
            </a:r>
            <a:r>
              <a:rPr sz="1600" dirty="0">
                <a:solidFill>
                  <a:schemeClr val="tx1"/>
                </a:solidFill>
                <a:latin typeface="Calibri"/>
                <a:cs typeface="Calibri"/>
              </a:rPr>
              <a:t>Proceedings</a:t>
            </a:r>
            <a:r>
              <a:rPr sz="1600" spc="-35" dirty="0">
                <a:solidFill>
                  <a:schemeClr val="tx1"/>
                </a:solidFill>
                <a:latin typeface="Calibri"/>
                <a:cs typeface="Calibri"/>
              </a:rPr>
              <a:t> </a:t>
            </a:r>
            <a:r>
              <a:rPr sz="1600" dirty="0">
                <a:solidFill>
                  <a:schemeClr val="tx1"/>
                </a:solidFill>
                <a:latin typeface="Calibri"/>
                <a:cs typeface="Calibri"/>
              </a:rPr>
              <a:t>of</a:t>
            </a:r>
            <a:r>
              <a:rPr sz="1600" spc="-35" dirty="0">
                <a:solidFill>
                  <a:schemeClr val="tx1"/>
                </a:solidFill>
                <a:latin typeface="Calibri"/>
                <a:cs typeface="Calibri"/>
              </a:rPr>
              <a:t> </a:t>
            </a:r>
            <a:r>
              <a:rPr sz="1600" dirty="0">
                <a:solidFill>
                  <a:schemeClr val="tx1"/>
                </a:solidFill>
                <a:latin typeface="Calibri"/>
                <a:cs typeface="Calibri"/>
              </a:rPr>
              <a:t>the</a:t>
            </a:r>
            <a:r>
              <a:rPr sz="1600" spc="-20" dirty="0">
                <a:solidFill>
                  <a:schemeClr val="tx1"/>
                </a:solidFill>
                <a:latin typeface="Calibri"/>
                <a:cs typeface="Calibri"/>
              </a:rPr>
              <a:t> </a:t>
            </a:r>
            <a:r>
              <a:rPr sz="1600" spc="-10" dirty="0">
                <a:solidFill>
                  <a:schemeClr val="tx1"/>
                </a:solidFill>
                <a:latin typeface="Calibri"/>
                <a:cs typeface="Calibri"/>
              </a:rPr>
              <a:t>Nation </a:t>
            </a:r>
            <a:r>
              <a:rPr sz="1600" dirty="0">
                <a:solidFill>
                  <a:schemeClr val="tx1"/>
                </a:solidFill>
                <a:latin typeface="Calibri"/>
                <a:cs typeface="Calibri"/>
              </a:rPr>
              <a:t>Academy</a:t>
            </a:r>
            <a:r>
              <a:rPr sz="1600" spc="-30" dirty="0">
                <a:solidFill>
                  <a:schemeClr val="tx1"/>
                </a:solidFill>
                <a:latin typeface="Calibri"/>
                <a:cs typeface="Calibri"/>
              </a:rPr>
              <a:t> </a:t>
            </a:r>
            <a:r>
              <a:rPr sz="1600" dirty="0">
                <a:solidFill>
                  <a:schemeClr val="tx1"/>
                </a:solidFill>
                <a:latin typeface="Calibri"/>
                <a:cs typeface="Calibri"/>
              </a:rPr>
              <a:t>of</a:t>
            </a:r>
            <a:r>
              <a:rPr sz="1600" spc="-30" dirty="0">
                <a:solidFill>
                  <a:schemeClr val="tx1"/>
                </a:solidFill>
                <a:latin typeface="Calibri"/>
                <a:cs typeface="Calibri"/>
              </a:rPr>
              <a:t> </a:t>
            </a:r>
            <a:r>
              <a:rPr sz="1600" dirty="0">
                <a:solidFill>
                  <a:schemeClr val="tx1"/>
                </a:solidFill>
                <a:latin typeface="Calibri"/>
                <a:cs typeface="Calibri"/>
              </a:rPr>
              <a:t>Sciences,</a:t>
            </a:r>
            <a:r>
              <a:rPr sz="1600" spc="-30" dirty="0">
                <a:solidFill>
                  <a:schemeClr val="tx1"/>
                </a:solidFill>
                <a:latin typeface="Calibri"/>
                <a:cs typeface="Calibri"/>
              </a:rPr>
              <a:t> </a:t>
            </a:r>
            <a:r>
              <a:rPr sz="1600" spc="-20" dirty="0">
                <a:solidFill>
                  <a:schemeClr val="tx1"/>
                </a:solidFill>
                <a:latin typeface="Calibri"/>
                <a:cs typeface="Calibri"/>
              </a:rPr>
              <a:t>2021</a:t>
            </a:r>
            <a:endParaRPr sz="1600" dirty="0">
              <a:solidFill>
                <a:schemeClr val="tx1"/>
              </a:solidFill>
              <a:latin typeface="Calibri"/>
              <a:cs typeface="Calibri"/>
            </a:endParaRPr>
          </a:p>
        </p:txBody>
      </p:sp>
      <p:pic>
        <p:nvPicPr>
          <p:cNvPr id="5" name="object 5"/>
          <p:cNvPicPr/>
          <p:nvPr/>
        </p:nvPicPr>
        <p:blipFill>
          <a:blip r:embed="rId2" cstate="print"/>
          <a:stretch>
            <a:fillRect/>
          </a:stretch>
        </p:blipFill>
        <p:spPr>
          <a:xfrm>
            <a:off x="3748524" y="1959735"/>
            <a:ext cx="4482205" cy="3049873"/>
          </a:xfrm>
          <a:prstGeom prst="rect">
            <a:avLst/>
          </a:prstGeom>
        </p:spPr>
      </p:pic>
      <p:cxnSp>
        <p:nvCxnSpPr>
          <p:cNvPr id="6" name="Straight Connector 5">
            <a:extLst>
              <a:ext uri="{FF2B5EF4-FFF2-40B4-BE49-F238E27FC236}">
                <a16:creationId xmlns:a16="http://schemas.microsoft.com/office/drawing/2014/main" id="{1F40F376-E271-02C4-A15A-EAA2AAED23D2}"/>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1200" y="-304800"/>
            <a:ext cx="11417722"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Similarities Between Agents </a:t>
            </a:r>
            <a:endParaRPr sz="5400" b="1" i="1" spc="-10" dirty="0">
              <a:latin typeface="+mj-lt"/>
              <a:cs typeface="Calibri"/>
            </a:endParaRPr>
          </a:p>
        </p:txBody>
      </p:sp>
      <mc:AlternateContent xmlns:mc="http://schemas.openxmlformats.org/markup-compatibility/2006" xmlns:a14="http://schemas.microsoft.com/office/drawing/2010/main">
        <mc:Choice Requires="a14">
          <p:sp>
            <p:nvSpPr>
              <p:cNvPr id="3" name="object 3"/>
              <p:cNvSpPr txBox="1"/>
              <p:nvPr/>
            </p:nvSpPr>
            <p:spPr>
              <a:xfrm>
                <a:off x="533400" y="2057400"/>
                <a:ext cx="11870532" cy="602216"/>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spc="-20" dirty="0">
                    <a:latin typeface="+mn-lt"/>
                  </a:rPr>
                  <a:t>Each sub-population</a:t>
                </a:r>
                <a:r>
                  <a:rPr lang="en-US" sz="3200" b="0" spc="-20" dirty="0">
                    <a:latin typeface="+mn-lt"/>
                    <a:ea typeface="Cambria Math" panose="02040503050406030204" pitchFamily="18" charset="0"/>
                  </a:rPr>
                  <a:t> </a:t>
                </a:r>
                <a14:m>
                  <m:oMath xmlns:m="http://schemas.openxmlformats.org/officeDocument/2006/math">
                    <m:sSup>
                      <m:sSupPr>
                        <m:ctrlPr>
                          <a:rPr lang="el-GR" sz="3200" i="1" spc="-20" smtClean="0">
                            <a:latin typeface="Cambria Math" panose="02040503050406030204" pitchFamily="18" charset="0"/>
                            <a:ea typeface="Cambria Math" panose="02040503050406030204" pitchFamily="18" charset="0"/>
                          </a:rPr>
                        </m:ctrlPr>
                      </m:sSupPr>
                      <m:e>
                        <m:r>
                          <m:rPr>
                            <m:sty m:val="p"/>
                          </m:rPr>
                          <a:rPr lang="el-GR" sz="3200" i="1" spc="-20" smtClean="0">
                            <a:latin typeface="Cambria Math" panose="02040503050406030204" pitchFamily="18" charset="0"/>
                            <a:ea typeface="Cambria Math" panose="02040503050406030204" pitchFamily="18" charset="0"/>
                          </a:rPr>
                          <m:t>Λ</m:t>
                        </m:r>
                      </m:e>
                      <m:sup>
                        <m:r>
                          <a:rPr lang="en-US" sz="3200" b="0" i="1" spc="-20" smtClean="0">
                            <a:latin typeface="Cambria Math" panose="02040503050406030204" pitchFamily="18" charset="0"/>
                            <a:ea typeface="Cambria Math" panose="02040503050406030204" pitchFamily="18" charset="0"/>
                          </a:rPr>
                          <m:t>𝑘</m:t>
                        </m:r>
                      </m:sup>
                    </m:sSup>
                  </m:oMath>
                </a14:m>
                <a:r>
                  <a:rPr lang="en-US" sz="3200" spc="-20" dirty="0">
                    <a:latin typeface="+mj-lt"/>
                  </a:rPr>
                  <a:t> </a:t>
                </a:r>
                <a:r>
                  <a:rPr lang="en-US" sz="2800" spc="-20" dirty="0">
                    <a:latin typeface="+mn-lt"/>
                  </a:rPr>
                  <a:t>is described by its distribution</a:t>
                </a:r>
                <a:r>
                  <a:rPr lang="en-US" sz="3200" spc="-20" dirty="0">
                    <a:latin typeface="+mj-lt"/>
                  </a:rPr>
                  <a:t> </a:t>
                </a:r>
                <a14:m>
                  <m:oMath xmlns:m="http://schemas.openxmlformats.org/officeDocument/2006/math">
                    <m:sSubSup>
                      <m:sSubSupPr>
                        <m:ctrlPr>
                          <a:rPr lang="en-US" sz="3200" i="1" spc="-20" smtClean="0">
                            <a:latin typeface="Cambria Math" panose="02040503050406030204" pitchFamily="18" charset="0"/>
                          </a:rPr>
                        </m:ctrlPr>
                      </m:sSubSupPr>
                      <m:e>
                        <m:r>
                          <a:rPr lang="en-US" sz="3200" i="1" spc="-20" smtClean="0">
                            <a:latin typeface="Cambria Math" panose="02040503050406030204" pitchFamily="18" charset="0"/>
                            <a:ea typeface="Cambria Math" panose="02040503050406030204" pitchFamily="18" charset="0"/>
                          </a:rPr>
                          <m:t>𝜇</m:t>
                        </m:r>
                      </m:e>
                      <m:sub>
                        <m:r>
                          <a:rPr lang="en-US" sz="3200" b="0" i="1" spc="-20" smtClean="0">
                            <a:latin typeface="Cambria Math" panose="02040503050406030204" pitchFamily="18" charset="0"/>
                          </a:rPr>
                          <m:t>𝑡</m:t>
                        </m:r>
                      </m:sub>
                      <m:sup>
                        <m:sSup>
                          <m:sSupPr>
                            <m:ctrlPr>
                              <a:rPr lang="el-GR" sz="3200" i="1" spc="-20" smtClean="0">
                                <a:latin typeface="Cambria Math" panose="02040503050406030204" pitchFamily="18" charset="0"/>
                                <a:ea typeface="Cambria Math" panose="02040503050406030204" pitchFamily="18" charset="0"/>
                              </a:rPr>
                            </m:ctrlPr>
                          </m:sSupPr>
                          <m:e>
                            <m:r>
                              <m:rPr>
                                <m:sty m:val="p"/>
                              </m:rPr>
                              <a:rPr lang="el-GR" sz="3200" i="1" spc="-20" smtClean="0">
                                <a:latin typeface="Cambria Math" panose="02040503050406030204" pitchFamily="18" charset="0"/>
                                <a:ea typeface="Cambria Math" panose="02040503050406030204" pitchFamily="18" charset="0"/>
                              </a:rPr>
                              <m:t>Λ</m:t>
                            </m:r>
                          </m:e>
                          <m:sup>
                            <m:r>
                              <a:rPr lang="en-US" sz="3200" b="0" i="1" spc="-20" smtClean="0">
                                <a:latin typeface="Cambria Math" panose="02040503050406030204" pitchFamily="18" charset="0"/>
                                <a:ea typeface="Cambria Math" panose="02040503050406030204" pitchFamily="18" charset="0"/>
                              </a:rPr>
                              <m:t>𝑘</m:t>
                            </m:r>
                          </m:sup>
                        </m:sSup>
                      </m:sup>
                    </m:sSubSup>
                  </m:oMath>
                </a14:m>
                <a:r>
                  <a:rPr lang="en-US" sz="3000" dirty="0">
                    <a:latin typeface="Calibri"/>
                    <a:cs typeface="Calibri"/>
                  </a:rPr>
                  <a:t>.</a:t>
                </a:r>
                <a:endParaRPr sz="3000" dirty="0">
                  <a:latin typeface="Calibri"/>
                  <a:cs typeface="Calibri"/>
                </a:endParaRPr>
              </a:p>
            </p:txBody>
          </p:sp>
        </mc:Choice>
        <mc:Fallback xmlns="">
          <p:sp>
            <p:nvSpPr>
              <p:cNvPr id="3" name="object 3"/>
              <p:cNvSpPr txBox="1">
                <a:spLocks noRot="1" noChangeAspect="1" noMove="1" noResize="1" noEditPoints="1" noAdjustHandles="1" noChangeArrowheads="1" noChangeShapeType="1" noTextEdit="1"/>
              </p:cNvSpPr>
              <p:nvPr/>
            </p:nvSpPr>
            <p:spPr>
              <a:xfrm>
                <a:off x="533400" y="2057400"/>
                <a:ext cx="11870532" cy="602216"/>
              </a:xfrm>
              <a:prstGeom prst="rect">
                <a:avLst/>
              </a:prstGeom>
              <a:blipFill>
                <a:blip r:embed="rId2"/>
                <a:stretch>
                  <a:fillRect l="-1604" b="-37500"/>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object 3">
                <a:extLst>
                  <a:ext uri="{FF2B5EF4-FFF2-40B4-BE49-F238E27FC236}">
                    <a16:creationId xmlns:a16="http://schemas.microsoft.com/office/drawing/2014/main" id="{108C585B-8AF2-FEE3-2EB1-D038325E7D0E}"/>
                  </a:ext>
                </a:extLst>
              </p:cNvPr>
              <p:cNvSpPr txBox="1"/>
              <p:nvPr/>
            </p:nvSpPr>
            <p:spPr>
              <a:xfrm>
                <a:off x="519112" y="1066800"/>
                <a:ext cx="10515600" cy="96693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spc="-20" dirty="0">
                    <a:latin typeface="+mn-lt"/>
                  </a:rPr>
                  <a:t>Consider population</a:t>
                </a:r>
                <a:r>
                  <a:rPr lang="en-US" sz="3200" spc="-20" dirty="0">
                    <a:latin typeface="+mn-lt"/>
                  </a:rPr>
                  <a:t> </a:t>
                </a:r>
                <a14:m>
                  <m:oMath xmlns:m="http://schemas.openxmlformats.org/officeDocument/2006/math">
                    <m:r>
                      <m:rPr>
                        <m:sty m:val="p"/>
                      </m:rPr>
                      <a:rPr lang="el-GR" sz="3200" i="1" spc="-20" smtClean="0">
                        <a:latin typeface="Cambria Math" panose="02040503050406030204" pitchFamily="18" charset="0"/>
                        <a:ea typeface="Cambria Math" panose="02040503050406030204" pitchFamily="18" charset="0"/>
                      </a:rPr>
                      <m:t>Λ</m:t>
                    </m:r>
                  </m:oMath>
                </a14:m>
                <a:r>
                  <a:rPr lang="en-US" sz="3000" dirty="0">
                    <a:latin typeface="Calibri"/>
                    <a:cs typeface="Calibri"/>
                  </a:rPr>
                  <a:t> </a:t>
                </a:r>
                <a:r>
                  <a:rPr lang="en-US" sz="2800" dirty="0">
                    <a:latin typeface="+mn-lt"/>
                    <a:cs typeface="Calibri"/>
                  </a:rPr>
                  <a:t>of </a:t>
                </a:r>
                <a14:m>
                  <m:oMath xmlns:m="http://schemas.openxmlformats.org/officeDocument/2006/math">
                    <m:r>
                      <a:rPr lang="en-US" sz="3200" b="0" i="1" smtClean="0">
                        <a:latin typeface="Cambria Math" panose="02040503050406030204" pitchFamily="18" charset="0"/>
                        <a:cs typeface="Calibri"/>
                      </a:rPr>
                      <m:t>𝑁</m:t>
                    </m:r>
                  </m:oMath>
                </a14:m>
                <a:r>
                  <a:rPr lang="en-US" sz="2800" dirty="0">
                    <a:latin typeface="+mn-lt"/>
                    <a:cs typeface="Calibri"/>
                  </a:rPr>
                  <a:t> agents, which are divided into </a:t>
                </a:r>
                <a14:m>
                  <m:oMath xmlns:m="http://schemas.openxmlformats.org/officeDocument/2006/math">
                    <m:r>
                      <a:rPr lang="en-US" sz="2800" b="0" i="1" smtClean="0">
                        <a:latin typeface="Cambria Math" panose="02040503050406030204" pitchFamily="18" charset="0"/>
                        <a:cs typeface="Calibri"/>
                      </a:rPr>
                      <m:t>𝑃</m:t>
                    </m:r>
                  </m:oMath>
                </a14:m>
                <a:r>
                  <a:rPr lang="en-US" sz="2800" dirty="0">
                    <a:latin typeface="+mn-lt"/>
                    <a:cs typeface="Calibri"/>
                  </a:rPr>
                  <a:t> sub-populations; that is,  </a:t>
                </a:r>
                <a14:m>
                  <m:oMath xmlns:m="http://schemas.openxmlformats.org/officeDocument/2006/math">
                    <m:r>
                      <m:rPr>
                        <m:sty m:val="p"/>
                      </m:rPr>
                      <a:rPr lang="el-GR" sz="2800" i="1" spc="-20" smtClean="0">
                        <a:latin typeface="Cambria Math" panose="02040503050406030204" pitchFamily="18" charset="0"/>
                        <a:ea typeface="Cambria Math" panose="02040503050406030204" pitchFamily="18" charset="0"/>
                      </a:rPr>
                      <m:t>Λ</m:t>
                    </m:r>
                    <m:r>
                      <a:rPr lang="en-US" sz="2800" b="0" i="1" spc="-20" smtClean="0">
                        <a:latin typeface="Cambria Math" panose="02040503050406030204" pitchFamily="18" charset="0"/>
                        <a:ea typeface="Cambria Math" panose="02040503050406030204" pitchFamily="18" charset="0"/>
                      </a:rPr>
                      <m:t>=</m:t>
                    </m:r>
                    <m:nary>
                      <m:naryPr>
                        <m:chr m:val="⋃"/>
                        <m:ctrlPr>
                          <a:rPr lang="en-US" sz="2800" b="0" i="1" spc="-20" smtClean="0">
                            <a:latin typeface="Cambria Math" panose="02040503050406030204" pitchFamily="18" charset="0"/>
                            <a:ea typeface="Cambria Math" panose="02040503050406030204" pitchFamily="18" charset="0"/>
                          </a:rPr>
                        </m:ctrlPr>
                      </m:naryPr>
                      <m:sub>
                        <m:r>
                          <m:rPr>
                            <m:brk m:alnAt="23"/>
                          </m:rPr>
                          <a:rPr lang="en-US" sz="2800" b="0" i="1" spc="-20" smtClean="0">
                            <a:latin typeface="Cambria Math" panose="02040503050406030204" pitchFamily="18" charset="0"/>
                            <a:ea typeface="Cambria Math" panose="02040503050406030204" pitchFamily="18" charset="0"/>
                          </a:rPr>
                          <m:t>𝑘</m:t>
                        </m:r>
                        <m:r>
                          <a:rPr lang="en-US" sz="2800" b="0" i="1" spc="-20" smtClean="0">
                            <a:latin typeface="Cambria Math" panose="02040503050406030204" pitchFamily="18" charset="0"/>
                            <a:ea typeface="Cambria Math" panose="02040503050406030204" pitchFamily="18" charset="0"/>
                          </a:rPr>
                          <m:t>=1</m:t>
                        </m:r>
                      </m:sub>
                      <m:sup>
                        <m:r>
                          <a:rPr lang="en-US" sz="2800" b="0" i="1" spc="-20" smtClean="0">
                            <a:latin typeface="Cambria Math" panose="02040503050406030204" pitchFamily="18" charset="0"/>
                            <a:ea typeface="Cambria Math" panose="02040503050406030204" pitchFamily="18" charset="0"/>
                          </a:rPr>
                          <m:t>𝑃</m:t>
                        </m:r>
                      </m:sup>
                      <m:e>
                        <m:sSup>
                          <m:sSupPr>
                            <m:ctrlPr>
                              <a:rPr lang="el-GR" sz="2800" i="1" spc="-20" smtClean="0">
                                <a:latin typeface="Cambria Math" panose="02040503050406030204" pitchFamily="18" charset="0"/>
                                <a:ea typeface="Cambria Math" panose="02040503050406030204" pitchFamily="18" charset="0"/>
                              </a:rPr>
                            </m:ctrlPr>
                          </m:sSupPr>
                          <m:e>
                            <m:r>
                              <m:rPr>
                                <m:sty m:val="p"/>
                              </m:rPr>
                              <a:rPr lang="el-GR" sz="2800" i="1" spc="-20" smtClean="0">
                                <a:latin typeface="Cambria Math" panose="02040503050406030204" pitchFamily="18" charset="0"/>
                                <a:ea typeface="Cambria Math" panose="02040503050406030204" pitchFamily="18" charset="0"/>
                              </a:rPr>
                              <m:t>Λ</m:t>
                            </m:r>
                          </m:e>
                          <m:sup>
                            <m:r>
                              <a:rPr lang="en-US" sz="2800" b="0" i="1" spc="-20" smtClean="0">
                                <a:latin typeface="Cambria Math" panose="02040503050406030204" pitchFamily="18" charset="0"/>
                                <a:ea typeface="Cambria Math" panose="02040503050406030204" pitchFamily="18" charset="0"/>
                              </a:rPr>
                              <m:t>𝑘</m:t>
                            </m:r>
                          </m:sup>
                        </m:sSup>
                      </m:e>
                    </m:nary>
                  </m:oMath>
                </a14:m>
                <a:r>
                  <a:rPr lang="en-US" sz="3000" dirty="0">
                    <a:latin typeface="Calibri"/>
                    <a:cs typeface="Calibri"/>
                  </a:rPr>
                  <a:t>.   </a:t>
                </a:r>
                <a:endParaRPr sz="3000" dirty="0">
                  <a:latin typeface="Calibri"/>
                  <a:cs typeface="Calibri"/>
                </a:endParaRPr>
              </a:p>
            </p:txBody>
          </p:sp>
        </mc:Choice>
        <mc:Fallback xmlns="">
          <p:sp>
            <p:nvSpPr>
              <p:cNvPr id="4" name="object 3">
                <a:extLst>
                  <a:ext uri="{FF2B5EF4-FFF2-40B4-BE49-F238E27FC236}">
                    <a16:creationId xmlns:a16="http://schemas.microsoft.com/office/drawing/2014/main" id="{108C585B-8AF2-FEE3-2EB1-D038325E7D0E}"/>
                  </a:ext>
                </a:extLst>
              </p:cNvPr>
              <p:cNvSpPr txBox="1">
                <a:spLocks noRot="1" noChangeAspect="1" noMove="1" noResize="1" noEditPoints="1" noAdjustHandles="1" noChangeArrowheads="1" noChangeShapeType="1" noTextEdit="1"/>
              </p:cNvSpPr>
              <p:nvPr/>
            </p:nvSpPr>
            <p:spPr>
              <a:xfrm>
                <a:off x="519112" y="1066800"/>
                <a:ext cx="10515600" cy="966931"/>
              </a:xfrm>
              <a:prstGeom prst="rect">
                <a:avLst/>
              </a:prstGeom>
              <a:blipFill>
                <a:blip r:embed="rId3"/>
                <a:stretch>
                  <a:fillRect l="-1809" t="-5195" b="-88312"/>
                </a:stretch>
              </a:blipFill>
            </p:spPr>
            <p:txBody>
              <a:bodyPr/>
              <a:lstStyle/>
              <a:p>
                <a:r>
                  <a:rPr lang="en-US">
                    <a:noFill/>
                  </a:rPr>
                  <a:t> </a:t>
                </a:r>
              </a:p>
            </p:txBody>
          </p:sp>
        </mc:Fallback>
      </mc:AlternateContent>
      <p:sp>
        <p:nvSpPr>
          <p:cNvPr id="12" name="object 3">
            <a:extLst>
              <a:ext uri="{FF2B5EF4-FFF2-40B4-BE49-F238E27FC236}">
                <a16:creationId xmlns:a16="http://schemas.microsoft.com/office/drawing/2014/main" id="{346CA612-B2BF-F06E-989B-71E9265ED910}"/>
              </a:ext>
            </a:extLst>
          </p:cNvPr>
          <p:cNvSpPr txBox="1"/>
          <p:nvPr/>
        </p:nvSpPr>
        <p:spPr>
          <a:xfrm>
            <a:off x="500062" y="2819400"/>
            <a:ext cx="10515600" cy="874598"/>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spc="-20" dirty="0">
                <a:latin typeface="+mn-lt"/>
              </a:rPr>
              <a:t>The distance between two populations is defined by the  s</a:t>
            </a:r>
            <a:r>
              <a:rPr lang="en-US" sz="2800" b="0" i="0" dirty="0">
                <a:effectLst/>
                <a:latin typeface="+mn-lt"/>
              </a:rPr>
              <a:t>tatistical distance between the corresponding distributions</a:t>
            </a:r>
            <a:endParaRPr sz="2800" dirty="0">
              <a:latin typeface="+mn-lt"/>
              <a:cs typeface="Calibri"/>
            </a:endParaRPr>
          </a:p>
        </p:txBody>
      </p:sp>
      <p:sp>
        <p:nvSpPr>
          <p:cNvPr id="18" name="object 3">
            <a:extLst>
              <a:ext uri="{FF2B5EF4-FFF2-40B4-BE49-F238E27FC236}">
                <a16:creationId xmlns:a16="http://schemas.microsoft.com/office/drawing/2014/main" id="{DBA66BF7-0E45-67E2-1E1D-21E84FE6B362}"/>
              </a:ext>
            </a:extLst>
          </p:cNvPr>
          <p:cNvSpPr txBox="1"/>
          <p:nvPr/>
        </p:nvSpPr>
        <p:spPr>
          <a:xfrm>
            <a:off x="547687" y="5807340"/>
            <a:ext cx="10515600" cy="874598"/>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spc="-20" dirty="0">
                <a:solidFill>
                  <a:srgbClr val="FF0000"/>
                </a:solidFill>
                <a:latin typeface="+mn-lt"/>
              </a:rPr>
              <a:t>Similarities between agents </a:t>
            </a:r>
            <a:r>
              <a:rPr lang="en-US" sz="2800" spc="-20" dirty="0">
                <a:latin typeface="+mn-lt"/>
              </a:rPr>
              <a:t>are defined by their group affiliations and the distance between the corresponding populations. </a:t>
            </a:r>
            <a:endParaRPr sz="2800" dirty="0">
              <a:latin typeface="+mn-lt"/>
              <a:cs typeface="Calibri"/>
            </a:endParaRPr>
          </a:p>
        </p:txBody>
      </p:sp>
      <p:grpSp>
        <p:nvGrpSpPr>
          <p:cNvPr id="21" name="Group 20">
            <a:extLst>
              <a:ext uri="{FF2B5EF4-FFF2-40B4-BE49-F238E27FC236}">
                <a16:creationId xmlns:a16="http://schemas.microsoft.com/office/drawing/2014/main" id="{ABAC00BA-0385-BDB9-7EDD-08C22A9FE119}"/>
              </a:ext>
            </a:extLst>
          </p:cNvPr>
          <p:cNvGrpSpPr/>
          <p:nvPr/>
        </p:nvGrpSpPr>
        <p:grpSpPr>
          <a:xfrm>
            <a:off x="1976476" y="4331390"/>
            <a:ext cx="4044656" cy="685252"/>
            <a:chOff x="3657601" y="4312592"/>
            <a:chExt cx="4044656" cy="685252"/>
          </a:xfrm>
          <a:solidFill>
            <a:schemeClr val="accent1">
              <a:lumMod val="20000"/>
              <a:lumOff val="80000"/>
            </a:schemeClr>
          </a:solidFill>
        </p:grpSpPr>
        <p:pic>
          <p:nvPicPr>
            <p:cNvPr id="17" name="Picture 16" descr="A black symbols on a white background&#10;&#10;Description automatically generated">
              <a:extLst>
                <a:ext uri="{FF2B5EF4-FFF2-40B4-BE49-F238E27FC236}">
                  <a16:creationId xmlns:a16="http://schemas.microsoft.com/office/drawing/2014/main" id="{A6F9B649-93C0-614B-7F2A-03FCC7F01D3A}"/>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3657601" y="4312592"/>
              <a:ext cx="4044656" cy="685252"/>
            </a:xfrm>
            <a:prstGeom prst="rect">
              <a:avLst/>
            </a:prstGeom>
            <a:grpFill/>
          </p:spPr>
        </p:pic>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C193099A-047E-2EE7-4371-9A9F793F1D92}"/>
                    </a:ext>
                  </a:extLst>
                </p14:cNvPr>
                <p14:cNvContentPartPr/>
                <p14:nvPr/>
              </p14:nvContentPartPr>
              <p14:xfrm>
                <a:off x="7691062" y="4842967"/>
                <a:ext cx="360" cy="360"/>
              </p14:xfrm>
            </p:contentPart>
          </mc:Choice>
          <mc:Fallback xmlns="">
            <p:pic>
              <p:nvPicPr>
                <p:cNvPr id="20" name="Ink 19">
                  <a:extLst>
                    <a:ext uri="{FF2B5EF4-FFF2-40B4-BE49-F238E27FC236}">
                      <a16:creationId xmlns:a16="http://schemas.microsoft.com/office/drawing/2014/main" id="{C193099A-047E-2EE7-4371-9A9F793F1D92}"/>
                    </a:ext>
                  </a:extLst>
                </p:cNvPr>
                <p:cNvPicPr/>
                <p:nvPr/>
              </p:nvPicPr>
              <p:blipFill>
                <a:blip r:embed="rId6"/>
                <a:stretch>
                  <a:fillRect/>
                </a:stretch>
              </p:blipFill>
              <p:spPr>
                <a:xfrm>
                  <a:off x="7673062" y="4824967"/>
                  <a:ext cx="36000" cy="36000"/>
                </a:xfrm>
                <a:prstGeom prst="rect">
                  <a:avLst/>
                </a:prstGeom>
              </p:spPr>
            </p:pic>
          </mc:Fallback>
        </mc:AlternateContent>
      </p:grpSp>
      <p:grpSp>
        <p:nvGrpSpPr>
          <p:cNvPr id="43" name="Group 42">
            <a:extLst>
              <a:ext uri="{FF2B5EF4-FFF2-40B4-BE49-F238E27FC236}">
                <a16:creationId xmlns:a16="http://schemas.microsoft.com/office/drawing/2014/main" id="{A8F09676-15AD-37BB-D729-DD05A628A823}"/>
              </a:ext>
            </a:extLst>
          </p:cNvPr>
          <p:cNvGrpSpPr/>
          <p:nvPr/>
        </p:nvGrpSpPr>
        <p:grpSpPr>
          <a:xfrm>
            <a:off x="7672748" y="3803147"/>
            <a:ext cx="4419600" cy="1935981"/>
            <a:chOff x="6653329" y="4032602"/>
            <a:chExt cx="5006817" cy="2265590"/>
          </a:xfrm>
        </p:grpSpPr>
        <p:sp>
          <p:nvSpPr>
            <p:cNvPr id="44" name="Rectangle 43">
              <a:extLst>
                <a:ext uri="{FF2B5EF4-FFF2-40B4-BE49-F238E27FC236}">
                  <a16:creationId xmlns:a16="http://schemas.microsoft.com/office/drawing/2014/main" id="{33591C4E-EDFB-754E-C741-4C6D815B0A7C}"/>
                </a:ext>
              </a:extLst>
            </p:cNvPr>
            <p:cNvSpPr/>
            <p:nvPr/>
          </p:nvSpPr>
          <p:spPr>
            <a:xfrm>
              <a:off x="6653329" y="4032602"/>
              <a:ext cx="5006817" cy="2265590"/>
            </a:xfrm>
            <a:prstGeom prst="rect">
              <a:avLst/>
            </a:prstGeom>
            <a:solidFill>
              <a:schemeClr val="accent1">
                <a:lumMod val="40000"/>
                <a:lumOff val="60000"/>
                <a:alpha val="290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descr="User with solid fill">
              <a:extLst>
                <a:ext uri="{FF2B5EF4-FFF2-40B4-BE49-F238E27FC236}">
                  <a16:creationId xmlns:a16="http://schemas.microsoft.com/office/drawing/2014/main" id="{A7A2E74A-787C-04D7-36DF-21B14F22B5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67376" y="5128723"/>
              <a:ext cx="288110" cy="432266"/>
            </a:xfrm>
            <a:prstGeom prst="rect">
              <a:avLst/>
            </a:prstGeom>
          </p:spPr>
        </p:pic>
        <p:pic>
          <p:nvPicPr>
            <p:cNvPr id="46" name="Graphic 45" descr="User with solid fill">
              <a:extLst>
                <a:ext uri="{FF2B5EF4-FFF2-40B4-BE49-F238E27FC236}">
                  <a16:creationId xmlns:a16="http://schemas.microsoft.com/office/drawing/2014/main" id="{BBB2B869-4100-BA2F-F10C-AC7EF07863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2327" y="4436494"/>
              <a:ext cx="288110" cy="432266"/>
            </a:xfrm>
            <a:prstGeom prst="rect">
              <a:avLst/>
            </a:prstGeom>
          </p:spPr>
        </p:pic>
        <p:pic>
          <p:nvPicPr>
            <p:cNvPr id="47" name="Graphic 46" descr="User with solid fill">
              <a:extLst>
                <a:ext uri="{FF2B5EF4-FFF2-40B4-BE49-F238E27FC236}">
                  <a16:creationId xmlns:a16="http://schemas.microsoft.com/office/drawing/2014/main" id="{7C97D176-374C-E31B-E47B-BBE9E20A9D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1856" y="4769530"/>
              <a:ext cx="288110" cy="432266"/>
            </a:xfrm>
            <a:prstGeom prst="rect">
              <a:avLst/>
            </a:prstGeom>
          </p:spPr>
        </p:pic>
        <p:pic>
          <p:nvPicPr>
            <p:cNvPr id="48" name="Graphic 47" descr="User with solid fill">
              <a:extLst>
                <a:ext uri="{FF2B5EF4-FFF2-40B4-BE49-F238E27FC236}">
                  <a16:creationId xmlns:a16="http://schemas.microsoft.com/office/drawing/2014/main" id="{78C20A89-9B61-1C19-F620-7201088192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13150" y="5471950"/>
              <a:ext cx="288110" cy="432266"/>
            </a:xfrm>
            <a:prstGeom prst="rect">
              <a:avLst/>
            </a:prstGeom>
          </p:spPr>
        </p:pic>
        <p:pic>
          <p:nvPicPr>
            <p:cNvPr id="49" name="Graphic 48" descr="User with solid fill">
              <a:extLst>
                <a:ext uri="{FF2B5EF4-FFF2-40B4-BE49-F238E27FC236}">
                  <a16:creationId xmlns:a16="http://schemas.microsoft.com/office/drawing/2014/main" id="{78E62A7A-F726-B00D-BC37-D0CDF1009C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200561" y="5519265"/>
              <a:ext cx="288110" cy="432266"/>
            </a:xfrm>
            <a:prstGeom prst="rect">
              <a:avLst/>
            </a:prstGeom>
          </p:spPr>
        </p:pic>
        <p:pic>
          <p:nvPicPr>
            <p:cNvPr id="50" name="Graphic 49" descr="User with solid fill">
              <a:extLst>
                <a:ext uri="{FF2B5EF4-FFF2-40B4-BE49-F238E27FC236}">
                  <a16:creationId xmlns:a16="http://schemas.microsoft.com/office/drawing/2014/main" id="{6977C280-270A-6B47-A697-B2EEFBB0D4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0343" y="4778117"/>
              <a:ext cx="288110" cy="432266"/>
            </a:xfrm>
            <a:prstGeom prst="rect">
              <a:avLst/>
            </a:prstGeom>
          </p:spPr>
        </p:pic>
        <p:pic>
          <p:nvPicPr>
            <p:cNvPr id="51" name="Graphic 50" descr="User with solid fill">
              <a:extLst>
                <a:ext uri="{FF2B5EF4-FFF2-40B4-BE49-F238E27FC236}">
                  <a16:creationId xmlns:a16="http://schemas.microsoft.com/office/drawing/2014/main" id="{C9101CC3-AC38-7AD9-1835-11F4E71B24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7797" y="4835644"/>
              <a:ext cx="288110" cy="432266"/>
            </a:xfrm>
            <a:prstGeom prst="rect">
              <a:avLst/>
            </a:prstGeom>
          </p:spPr>
        </p:pic>
        <p:pic>
          <p:nvPicPr>
            <p:cNvPr id="52" name="Graphic 51" descr="User with solid fill">
              <a:extLst>
                <a:ext uri="{FF2B5EF4-FFF2-40B4-BE49-F238E27FC236}">
                  <a16:creationId xmlns:a16="http://schemas.microsoft.com/office/drawing/2014/main" id="{20659E88-5018-8E96-7A39-77201D766C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12385" y="5381061"/>
              <a:ext cx="288110" cy="432266"/>
            </a:xfrm>
            <a:prstGeom prst="rect">
              <a:avLst/>
            </a:prstGeom>
          </p:spPr>
        </p:pic>
        <p:pic>
          <p:nvPicPr>
            <p:cNvPr id="53" name="Graphic 52" descr="User with solid fill">
              <a:extLst>
                <a:ext uri="{FF2B5EF4-FFF2-40B4-BE49-F238E27FC236}">
                  <a16:creationId xmlns:a16="http://schemas.microsoft.com/office/drawing/2014/main" id="{B66A8B5D-A622-6E15-2B02-FED7036397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49258" y="4169247"/>
              <a:ext cx="288110" cy="432266"/>
            </a:xfrm>
            <a:prstGeom prst="rect">
              <a:avLst/>
            </a:prstGeom>
          </p:spPr>
        </p:pic>
        <p:pic>
          <p:nvPicPr>
            <p:cNvPr id="54" name="Graphic 53" descr="User with solid fill">
              <a:extLst>
                <a:ext uri="{FF2B5EF4-FFF2-40B4-BE49-F238E27FC236}">
                  <a16:creationId xmlns:a16="http://schemas.microsoft.com/office/drawing/2014/main" id="{13809673-A6E8-D678-6FC6-B06E0D353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5540" y="4842057"/>
              <a:ext cx="288110" cy="432266"/>
            </a:xfrm>
            <a:prstGeom prst="rect">
              <a:avLst/>
            </a:prstGeom>
          </p:spPr>
        </p:pic>
        <p:pic>
          <p:nvPicPr>
            <p:cNvPr id="55" name="Graphic 54" descr="User with solid fill">
              <a:extLst>
                <a:ext uri="{FF2B5EF4-FFF2-40B4-BE49-F238E27FC236}">
                  <a16:creationId xmlns:a16="http://schemas.microsoft.com/office/drawing/2014/main" id="{42C08BCB-D009-EB0A-3CD7-0B9E476931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3881" y="4278042"/>
              <a:ext cx="288110" cy="432266"/>
            </a:xfrm>
            <a:prstGeom prst="rect">
              <a:avLst/>
            </a:prstGeom>
          </p:spPr>
        </p:pic>
        <p:pic>
          <p:nvPicPr>
            <p:cNvPr id="56" name="Graphic 55" descr="User with solid fill">
              <a:extLst>
                <a:ext uri="{FF2B5EF4-FFF2-40B4-BE49-F238E27FC236}">
                  <a16:creationId xmlns:a16="http://schemas.microsoft.com/office/drawing/2014/main" id="{0F75B0BB-07E0-ED83-FBB6-946DEB1279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83322" y="4032602"/>
              <a:ext cx="288110" cy="432266"/>
            </a:xfrm>
            <a:prstGeom prst="rect">
              <a:avLst/>
            </a:prstGeom>
          </p:spPr>
        </p:pic>
        <p:pic>
          <p:nvPicPr>
            <p:cNvPr id="57" name="Graphic 56" descr="User with solid fill">
              <a:extLst>
                <a:ext uri="{FF2B5EF4-FFF2-40B4-BE49-F238E27FC236}">
                  <a16:creationId xmlns:a16="http://schemas.microsoft.com/office/drawing/2014/main" id="{73A885A3-81C4-4D50-8D19-1E285364B6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47105" y="4033391"/>
              <a:ext cx="288110" cy="432266"/>
            </a:xfrm>
            <a:prstGeom prst="rect">
              <a:avLst/>
            </a:prstGeom>
          </p:spPr>
        </p:pic>
        <p:pic>
          <p:nvPicPr>
            <p:cNvPr id="58" name="Graphic 57" descr="User with solid fill">
              <a:extLst>
                <a:ext uri="{FF2B5EF4-FFF2-40B4-BE49-F238E27FC236}">
                  <a16:creationId xmlns:a16="http://schemas.microsoft.com/office/drawing/2014/main" id="{1D2C1C80-F069-2166-1F6F-DC05F78D2C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71057" y="4693674"/>
              <a:ext cx="288110" cy="432266"/>
            </a:xfrm>
            <a:prstGeom prst="rect">
              <a:avLst/>
            </a:prstGeom>
          </p:spPr>
        </p:pic>
        <p:pic>
          <p:nvPicPr>
            <p:cNvPr id="59" name="Graphic 58" descr="User with solid fill">
              <a:extLst>
                <a:ext uri="{FF2B5EF4-FFF2-40B4-BE49-F238E27FC236}">
                  <a16:creationId xmlns:a16="http://schemas.microsoft.com/office/drawing/2014/main" id="{BBBB8415-1F4F-E44D-FB5D-43B382F7B3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16928" y="5601966"/>
              <a:ext cx="288110" cy="432266"/>
            </a:xfrm>
            <a:prstGeom prst="rect">
              <a:avLst/>
            </a:prstGeom>
          </p:spPr>
        </p:pic>
        <p:pic>
          <p:nvPicPr>
            <p:cNvPr id="60" name="Graphic 59" descr="User with solid fill">
              <a:extLst>
                <a:ext uri="{FF2B5EF4-FFF2-40B4-BE49-F238E27FC236}">
                  <a16:creationId xmlns:a16="http://schemas.microsoft.com/office/drawing/2014/main" id="{B115D72B-FC92-03B5-77F8-3742FBFE44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37328" y="5037745"/>
              <a:ext cx="288110" cy="432266"/>
            </a:xfrm>
            <a:prstGeom prst="rect">
              <a:avLst/>
            </a:prstGeom>
          </p:spPr>
        </p:pic>
        <p:pic>
          <p:nvPicPr>
            <p:cNvPr id="61" name="Graphic 60" descr="User with solid fill">
              <a:extLst>
                <a:ext uri="{FF2B5EF4-FFF2-40B4-BE49-F238E27FC236}">
                  <a16:creationId xmlns:a16="http://schemas.microsoft.com/office/drawing/2014/main" id="{FB22859F-08C0-F838-2B93-1E4DAB6A91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40475" y="4220361"/>
              <a:ext cx="288110" cy="432266"/>
            </a:xfrm>
            <a:prstGeom prst="rect">
              <a:avLst/>
            </a:prstGeom>
          </p:spPr>
        </p:pic>
        <p:pic>
          <p:nvPicPr>
            <p:cNvPr id="62" name="Graphic 61" descr="User with solid fill">
              <a:extLst>
                <a:ext uri="{FF2B5EF4-FFF2-40B4-BE49-F238E27FC236}">
                  <a16:creationId xmlns:a16="http://schemas.microsoft.com/office/drawing/2014/main" id="{40CDECF5-AFE3-F5BB-4C24-875A02E826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184917" y="4481649"/>
              <a:ext cx="288110" cy="432266"/>
            </a:xfrm>
            <a:prstGeom prst="rect">
              <a:avLst/>
            </a:prstGeom>
          </p:spPr>
        </p:pic>
        <p:pic>
          <p:nvPicPr>
            <p:cNvPr id="63" name="Graphic 62" descr="User with solid fill">
              <a:extLst>
                <a:ext uri="{FF2B5EF4-FFF2-40B4-BE49-F238E27FC236}">
                  <a16:creationId xmlns:a16="http://schemas.microsoft.com/office/drawing/2014/main" id="{55371081-69C2-44C5-4A25-B869E07423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78777" y="4738725"/>
              <a:ext cx="288110" cy="432266"/>
            </a:xfrm>
            <a:prstGeom prst="rect">
              <a:avLst/>
            </a:prstGeom>
          </p:spPr>
        </p:pic>
        <p:pic>
          <p:nvPicPr>
            <p:cNvPr id="64" name="Graphic 63" descr="User with solid fill">
              <a:extLst>
                <a:ext uri="{FF2B5EF4-FFF2-40B4-BE49-F238E27FC236}">
                  <a16:creationId xmlns:a16="http://schemas.microsoft.com/office/drawing/2014/main" id="{C6F99488-8AC9-9D72-2994-1FDA445F14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80714" y="5516123"/>
              <a:ext cx="288110" cy="432266"/>
            </a:xfrm>
            <a:prstGeom prst="rect">
              <a:avLst/>
            </a:prstGeom>
          </p:spPr>
        </p:pic>
        <p:pic>
          <p:nvPicPr>
            <p:cNvPr id="65" name="Graphic 64" descr="User with solid fill">
              <a:extLst>
                <a:ext uri="{FF2B5EF4-FFF2-40B4-BE49-F238E27FC236}">
                  <a16:creationId xmlns:a16="http://schemas.microsoft.com/office/drawing/2014/main" id="{894883EE-961F-B799-4385-A9BBABAD00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8994" y="5684415"/>
              <a:ext cx="288110" cy="432266"/>
            </a:xfrm>
            <a:prstGeom prst="rect">
              <a:avLst/>
            </a:prstGeom>
          </p:spPr>
        </p:pic>
        <p:pic>
          <p:nvPicPr>
            <p:cNvPr id="66" name="Graphic 65" descr="User with solid fill">
              <a:extLst>
                <a:ext uri="{FF2B5EF4-FFF2-40B4-BE49-F238E27FC236}">
                  <a16:creationId xmlns:a16="http://schemas.microsoft.com/office/drawing/2014/main" id="{613A2D7A-5D1E-D08F-CFF2-6270E6AB3B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13316" y="4200832"/>
              <a:ext cx="288110" cy="432266"/>
            </a:xfrm>
            <a:prstGeom prst="rect">
              <a:avLst/>
            </a:prstGeom>
          </p:spPr>
        </p:pic>
        <p:pic>
          <p:nvPicPr>
            <p:cNvPr id="67" name="Graphic 66" descr="User with solid fill">
              <a:extLst>
                <a:ext uri="{FF2B5EF4-FFF2-40B4-BE49-F238E27FC236}">
                  <a16:creationId xmlns:a16="http://schemas.microsoft.com/office/drawing/2014/main" id="{4BAB8994-0BB5-DE95-F941-76609A25E0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81881" y="5559889"/>
              <a:ext cx="288110" cy="432266"/>
            </a:xfrm>
            <a:prstGeom prst="rect">
              <a:avLst/>
            </a:prstGeom>
          </p:spPr>
        </p:pic>
        <p:pic>
          <p:nvPicPr>
            <p:cNvPr id="68" name="Graphic 67" descr="User with solid fill">
              <a:extLst>
                <a:ext uri="{FF2B5EF4-FFF2-40B4-BE49-F238E27FC236}">
                  <a16:creationId xmlns:a16="http://schemas.microsoft.com/office/drawing/2014/main" id="{D2445A22-0E91-0814-5AD8-F11FFAFC373F}"/>
                </a:ext>
              </a:extLst>
            </p:cNvPr>
            <p:cNvPicPr>
              <a:picLocks noChangeAspect="1"/>
            </p:cNvPicPr>
            <p:nvPr/>
          </p:nvPicPr>
          <p:blipFill>
            <a:blip r:embed="rId9">
              <a:extLst>
                <a:ext uri="{96DAC541-7B7A-43D3-8B79-37D633B846F1}">
                  <asvg:svgBlip xmlns:asvg="http://schemas.microsoft.com/office/drawing/2016/SVG/main" r:embed="rId13"/>
                </a:ext>
              </a:extLst>
            </a:blip>
            <a:stretch>
              <a:fillRect/>
            </a:stretch>
          </p:blipFill>
          <p:spPr>
            <a:xfrm>
              <a:off x="8135655" y="5259918"/>
              <a:ext cx="288110" cy="432266"/>
            </a:xfrm>
            <a:prstGeom prst="rect">
              <a:avLst/>
            </a:prstGeom>
          </p:spPr>
        </p:pic>
        <p:cxnSp>
          <p:nvCxnSpPr>
            <p:cNvPr id="69" name="Straight Arrow Connector 68">
              <a:extLst>
                <a:ext uri="{FF2B5EF4-FFF2-40B4-BE49-F238E27FC236}">
                  <a16:creationId xmlns:a16="http://schemas.microsoft.com/office/drawing/2014/main" id="{9E628F96-94CC-9998-4693-0A11A6A7A5D7}"/>
                </a:ext>
              </a:extLst>
            </p:cNvPr>
            <p:cNvCxnSpPr>
              <a:cxnSpLocks/>
            </p:cNvCxnSpPr>
            <p:nvPr/>
          </p:nvCxnSpPr>
          <p:spPr>
            <a:xfrm>
              <a:off x="8626824" y="5058190"/>
              <a:ext cx="278276" cy="53721"/>
            </a:xfrm>
            <a:prstGeom prst="straightConnector1">
              <a:avLst/>
            </a:prstGeom>
            <a:solidFill>
              <a:srgbClr val="FF0000"/>
            </a:solidFill>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70F92919-BB61-53B6-0147-4A8EC579BFC8}"/>
                </a:ext>
              </a:extLst>
            </p:cNvPr>
            <p:cNvCxnSpPr>
              <a:cxnSpLocks/>
              <a:stCxn id="56" idx="2"/>
            </p:cNvCxnSpPr>
            <p:nvPr/>
          </p:nvCxnSpPr>
          <p:spPr>
            <a:xfrm>
              <a:off x="8827377" y="4464868"/>
              <a:ext cx="144054" cy="449046"/>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BDAB1DC1-089B-CD55-CB07-447A80438875}"/>
                </a:ext>
              </a:extLst>
            </p:cNvPr>
            <p:cNvCxnSpPr>
              <a:cxnSpLocks/>
              <a:stCxn id="57" idx="2"/>
            </p:cNvCxnSpPr>
            <p:nvPr/>
          </p:nvCxnSpPr>
          <p:spPr>
            <a:xfrm flipH="1">
              <a:off x="9098367" y="4465657"/>
              <a:ext cx="292793" cy="454689"/>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ED5F6AFE-B145-2D00-B515-2AB740F4F4D0}"/>
                </a:ext>
              </a:extLst>
            </p:cNvPr>
            <p:cNvCxnSpPr>
              <a:cxnSpLocks/>
            </p:cNvCxnSpPr>
            <p:nvPr/>
          </p:nvCxnSpPr>
          <p:spPr>
            <a:xfrm flipV="1">
              <a:off x="9069401" y="5278813"/>
              <a:ext cx="0" cy="456103"/>
            </a:xfrm>
            <a:prstGeom prst="straightConnector1">
              <a:avLst/>
            </a:prstGeom>
            <a:ln w="762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AE04CB57-8040-ACC1-4BDA-8493F8B5829A}"/>
                </a:ext>
              </a:extLst>
            </p:cNvPr>
            <p:cNvCxnSpPr>
              <a:cxnSpLocks/>
            </p:cNvCxnSpPr>
            <p:nvPr/>
          </p:nvCxnSpPr>
          <p:spPr>
            <a:xfrm flipV="1">
              <a:off x="8773355" y="5214583"/>
              <a:ext cx="177646" cy="238116"/>
            </a:xfrm>
            <a:prstGeom prst="straightConnector1">
              <a:avLst/>
            </a:prstGeom>
            <a:solidFill>
              <a:srgbClr val="FF0000"/>
            </a:solidFill>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F898B9A-47ED-9700-6051-A51DBEE6B455}"/>
                </a:ext>
              </a:extLst>
            </p:cNvPr>
            <p:cNvCxnSpPr>
              <a:cxnSpLocks/>
            </p:cNvCxnSpPr>
            <p:nvPr/>
          </p:nvCxnSpPr>
          <p:spPr>
            <a:xfrm flipH="1">
              <a:off x="9171582" y="5015719"/>
              <a:ext cx="430636" cy="150026"/>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826539" y="-335570"/>
            <a:ext cx="9905998" cy="1478570"/>
          </a:xfrm>
        </p:spPr>
        <p:txBody>
          <a:bodyPr vert="horz" lIns="91440" tIns="45720" rIns="91440" bIns="45720" rtlCol="0" anchor="ctr">
            <a:normAutofit/>
          </a:bodyPr>
          <a:lstStyle/>
          <a:p>
            <a:pPr algn="ctr"/>
            <a:r>
              <a:rPr lang="en-US" sz="5400" b="1" dirty="0">
                <a:latin typeface="+mj-lt"/>
              </a:rPr>
              <a:t>    Intuition Behind The Model</a:t>
            </a:r>
          </a:p>
        </p:txBody>
      </p:sp>
      <p:sp>
        <p:nvSpPr>
          <p:cNvPr id="9" name="Rectangle 8">
            <a:extLst>
              <a:ext uri="{FF2B5EF4-FFF2-40B4-BE49-F238E27FC236}">
                <a16:creationId xmlns:a16="http://schemas.microsoft.com/office/drawing/2014/main" id="{73029733-461C-B8BF-AE30-9FBFE35DD43D}"/>
              </a:ext>
            </a:extLst>
          </p:cNvPr>
          <p:cNvSpPr/>
          <p:nvPr/>
        </p:nvSpPr>
        <p:spPr>
          <a:xfrm>
            <a:off x="437365" y="1095261"/>
            <a:ext cx="11487096" cy="9513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panose="020B0604020202020204" pitchFamily="34" charset="0"/>
              <a:buChar char="•"/>
            </a:pPr>
            <a:r>
              <a:rPr lang="en-US" sz="2800" dirty="0"/>
              <a:t>In the BC model, the agents update their opinions based on their neighbors' opinions, </a:t>
            </a:r>
            <a:r>
              <a:rPr lang="en-US" sz="2800" dirty="0">
                <a:solidFill>
                  <a:srgbClr val="C00000"/>
                </a:solidFill>
              </a:rPr>
              <a:t>regardless of the neighbors’ group affiliations</a:t>
            </a:r>
            <a:r>
              <a:rPr lang="en-US" sz="2800" dirty="0"/>
              <a:t>.</a:t>
            </a:r>
          </a:p>
        </p:txBody>
      </p:sp>
      <p:sp>
        <p:nvSpPr>
          <p:cNvPr id="76" name="Rectangle 75">
            <a:extLst>
              <a:ext uri="{FF2B5EF4-FFF2-40B4-BE49-F238E27FC236}">
                <a16:creationId xmlns:a16="http://schemas.microsoft.com/office/drawing/2014/main" id="{9C08A5EC-FFDD-FFDA-8198-80DF0D29D9D3}"/>
              </a:ext>
            </a:extLst>
          </p:cNvPr>
          <p:cNvSpPr/>
          <p:nvPr/>
        </p:nvSpPr>
        <p:spPr>
          <a:xfrm>
            <a:off x="448842" y="2715477"/>
            <a:ext cx="11475619" cy="40224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panose="020B0604020202020204" pitchFamily="34" charset="0"/>
              <a:buChar char="•"/>
            </a:pPr>
            <a:endParaRPr lang="en-US" sz="2800" dirty="0"/>
          </a:p>
        </p:txBody>
      </p:sp>
      <p:sp>
        <p:nvSpPr>
          <p:cNvPr id="3" name="Rectangle 2">
            <a:extLst>
              <a:ext uri="{FF2B5EF4-FFF2-40B4-BE49-F238E27FC236}">
                <a16:creationId xmlns:a16="http://schemas.microsoft.com/office/drawing/2014/main" id="{B9AE66A1-2EC1-7EF9-11AC-2CA753867DD3}"/>
              </a:ext>
            </a:extLst>
          </p:cNvPr>
          <p:cNvSpPr/>
          <p:nvPr/>
        </p:nvSpPr>
        <p:spPr>
          <a:xfrm>
            <a:off x="464243" y="2178369"/>
            <a:ext cx="11475619" cy="8023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panose="020B0604020202020204" pitchFamily="34" charset="0"/>
              <a:buChar char="•"/>
            </a:pPr>
            <a:r>
              <a:rPr lang="en-US" sz="2800" dirty="0"/>
              <a:t>However, agents from different sub-populations may interact differently, even if their opinions are close.</a:t>
            </a:r>
          </a:p>
        </p:txBody>
      </p:sp>
      <p:sp>
        <p:nvSpPr>
          <p:cNvPr id="10" name="Rectangle 9">
            <a:extLst>
              <a:ext uri="{FF2B5EF4-FFF2-40B4-BE49-F238E27FC236}">
                <a16:creationId xmlns:a16="http://schemas.microsoft.com/office/drawing/2014/main" id="{BF4F7246-A16E-3B07-11BC-BD8998BBC41A}"/>
              </a:ext>
            </a:extLst>
          </p:cNvPr>
          <p:cNvSpPr/>
          <p:nvPr/>
        </p:nvSpPr>
        <p:spPr>
          <a:xfrm>
            <a:off x="1988666" y="6298006"/>
            <a:ext cx="2035729" cy="338554"/>
          </a:xfrm>
          <a:prstGeom prst="rect">
            <a:avLst/>
          </a:prstGeom>
          <a:solidFill>
            <a:schemeClr val="tx2">
              <a:lumMod val="60000"/>
              <a:lumOff val="40000"/>
              <a:alpha val="49019"/>
            </a:schemeClr>
          </a:solidFill>
        </p:spPr>
        <p:txBody>
          <a:bodyPr wrap="square" lIns="91440" tIns="45720" rIns="91440" bIns="45720">
            <a:spAutoFit/>
          </a:bodyPr>
          <a:lstStyle/>
          <a:p>
            <a:pPr algn="ctr"/>
            <a:r>
              <a:rPr lang="en-US" sz="1600" dirty="0">
                <a:ln w="0"/>
                <a:solidFill>
                  <a:schemeClr val="tx1"/>
                </a:solidFill>
                <a:effectLst>
                  <a:outerShdw blurRad="38100" dist="19050" dir="2700000" algn="tl" rotWithShape="0">
                    <a:schemeClr val="dk1">
                      <a:alpha val="40000"/>
                    </a:schemeClr>
                  </a:outerShdw>
                </a:effectLst>
              </a:rPr>
              <a:t>BC Model</a:t>
            </a:r>
            <a:endParaRPr lang="en-US" sz="1600" b="0" cap="none" spc="0" dirty="0">
              <a:ln w="0"/>
              <a:solidFill>
                <a:schemeClr val="tx1"/>
              </a:solidFill>
              <a:effectLst>
                <a:outerShdw blurRad="38100" dist="19050" dir="2700000" algn="tl" rotWithShape="0">
                  <a:schemeClr val="dk1">
                    <a:alpha val="40000"/>
                  </a:schemeClr>
                </a:outerShdw>
              </a:effectLst>
            </a:endParaRPr>
          </a:p>
        </p:txBody>
      </p:sp>
      <p:sp>
        <p:nvSpPr>
          <p:cNvPr id="165" name="Line Callout 2 164">
            <a:extLst>
              <a:ext uri="{FF2B5EF4-FFF2-40B4-BE49-F238E27FC236}">
                <a16:creationId xmlns:a16="http://schemas.microsoft.com/office/drawing/2014/main" id="{046C39A9-17D8-4FB3-EEF0-F0A473A0753D}"/>
              </a:ext>
            </a:extLst>
          </p:cNvPr>
          <p:cNvSpPr/>
          <p:nvPr/>
        </p:nvSpPr>
        <p:spPr>
          <a:xfrm>
            <a:off x="3006530" y="4297435"/>
            <a:ext cx="1803943" cy="401169"/>
          </a:xfrm>
          <a:prstGeom prst="borderCallout2">
            <a:avLst>
              <a:gd name="adj1" fmla="val 18750"/>
              <a:gd name="adj2" fmla="val -8333"/>
              <a:gd name="adj3" fmla="val 18750"/>
              <a:gd name="adj4" fmla="val -16667"/>
              <a:gd name="adj5" fmla="val 244134"/>
              <a:gd name="adj6" fmla="val -45032"/>
            </a:avLst>
          </a:prstGeom>
          <a:solidFill>
            <a:schemeClr val="accent6">
              <a:lumMod val="60000"/>
              <a:lumOff val="40000"/>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influencing </a:t>
            </a:r>
            <a:endParaRPr lang="en-US" sz="2400" dirty="0">
              <a:solidFill>
                <a:schemeClr val="tx1"/>
              </a:solidFill>
            </a:endParaRPr>
          </a:p>
        </p:txBody>
      </p:sp>
      <p:grpSp>
        <p:nvGrpSpPr>
          <p:cNvPr id="172" name="Group 171">
            <a:extLst>
              <a:ext uri="{FF2B5EF4-FFF2-40B4-BE49-F238E27FC236}">
                <a16:creationId xmlns:a16="http://schemas.microsoft.com/office/drawing/2014/main" id="{0ECB238B-4F11-9A99-B34F-16553E1F6093}"/>
              </a:ext>
            </a:extLst>
          </p:cNvPr>
          <p:cNvGrpSpPr/>
          <p:nvPr/>
        </p:nvGrpSpPr>
        <p:grpSpPr>
          <a:xfrm>
            <a:off x="1035572" y="3595460"/>
            <a:ext cx="4375124" cy="2317804"/>
            <a:chOff x="785597" y="3275406"/>
            <a:chExt cx="4653509" cy="2767557"/>
          </a:xfrm>
        </p:grpSpPr>
        <p:grpSp>
          <p:nvGrpSpPr>
            <p:cNvPr id="180" name="Group 179">
              <a:extLst>
                <a:ext uri="{FF2B5EF4-FFF2-40B4-BE49-F238E27FC236}">
                  <a16:creationId xmlns:a16="http://schemas.microsoft.com/office/drawing/2014/main" id="{DCCB6E7D-7D71-098D-5559-7F99E8F2D2A7}"/>
                </a:ext>
              </a:extLst>
            </p:cNvPr>
            <p:cNvGrpSpPr/>
            <p:nvPr/>
          </p:nvGrpSpPr>
          <p:grpSpPr>
            <a:xfrm>
              <a:off x="1264596" y="3275406"/>
              <a:ext cx="4174510" cy="2767557"/>
              <a:chOff x="1012733" y="3708040"/>
              <a:chExt cx="3940804" cy="2720558"/>
            </a:xfrm>
          </p:grpSpPr>
          <p:pic>
            <p:nvPicPr>
              <p:cNvPr id="182" name="Graphic 181" descr="User with solid fill">
                <a:extLst>
                  <a:ext uri="{FF2B5EF4-FFF2-40B4-BE49-F238E27FC236}">
                    <a16:creationId xmlns:a16="http://schemas.microsoft.com/office/drawing/2014/main" id="{D6966FDE-7CC5-42A2-EA57-FB253661D6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733" y="5986005"/>
                <a:ext cx="283095" cy="442593"/>
              </a:xfrm>
              <a:prstGeom prst="rect">
                <a:avLst/>
              </a:prstGeom>
            </p:spPr>
          </p:pic>
          <p:pic>
            <p:nvPicPr>
              <p:cNvPr id="183" name="Graphic 182" descr="User with solid fill">
                <a:extLst>
                  <a:ext uri="{FF2B5EF4-FFF2-40B4-BE49-F238E27FC236}">
                    <a16:creationId xmlns:a16="http://schemas.microsoft.com/office/drawing/2014/main" id="{8F0E0F10-B25F-42D1-9AB3-BFB4C4E5D7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840" y="3708040"/>
                <a:ext cx="283095" cy="442593"/>
              </a:xfrm>
              <a:prstGeom prst="rect">
                <a:avLst/>
              </a:prstGeom>
            </p:spPr>
          </p:pic>
          <p:pic>
            <p:nvPicPr>
              <p:cNvPr id="184" name="Graphic 183" descr="User with solid fill">
                <a:extLst>
                  <a:ext uri="{FF2B5EF4-FFF2-40B4-BE49-F238E27FC236}">
                    <a16:creationId xmlns:a16="http://schemas.microsoft.com/office/drawing/2014/main" id="{52988F7C-8F7E-2668-068A-EAB7093966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70442" y="4858811"/>
                <a:ext cx="283095" cy="442593"/>
              </a:xfrm>
              <a:prstGeom prst="rect">
                <a:avLst/>
              </a:prstGeom>
            </p:spPr>
          </p:pic>
        </p:grpSp>
        <p:grpSp>
          <p:nvGrpSpPr>
            <p:cNvPr id="174" name="Group 173">
              <a:extLst>
                <a:ext uri="{FF2B5EF4-FFF2-40B4-BE49-F238E27FC236}">
                  <a16:creationId xmlns:a16="http://schemas.microsoft.com/office/drawing/2014/main" id="{8AB34910-3DA4-8FC2-CCBD-1E12A5D8AB36}"/>
                </a:ext>
              </a:extLst>
            </p:cNvPr>
            <p:cNvGrpSpPr/>
            <p:nvPr/>
          </p:nvGrpSpPr>
          <p:grpSpPr>
            <a:xfrm>
              <a:off x="785597" y="3819005"/>
              <a:ext cx="4345889" cy="1837248"/>
              <a:chOff x="785597" y="3819005"/>
              <a:chExt cx="4345889" cy="1837248"/>
            </a:xfrm>
          </p:grpSpPr>
          <p:pic>
            <p:nvPicPr>
              <p:cNvPr id="175" name="Graphic 174" descr="User with solid fill">
                <a:extLst>
                  <a:ext uri="{FF2B5EF4-FFF2-40B4-BE49-F238E27FC236}">
                    <a16:creationId xmlns:a16="http://schemas.microsoft.com/office/drawing/2014/main" id="{9E9F9CA0-772B-9B76-9E1B-84562617F4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5597" y="4477066"/>
                <a:ext cx="299884" cy="450239"/>
              </a:xfrm>
              <a:prstGeom prst="rect">
                <a:avLst/>
              </a:prstGeom>
            </p:spPr>
          </p:pic>
          <p:cxnSp>
            <p:nvCxnSpPr>
              <p:cNvPr id="176" name="Straight Connector 175">
                <a:extLst>
                  <a:ext uri="{FF2B5EF4-FFF2-40B4-BE49-F238E27FC236}">
                    <a16:creationId xmlns:a16="http://schemas.microsoft.com/office/drawing/2014/main" id="{DFA5BEB2-BAB2-5178-76B8-850AA77BE8EA}"/>
                  </a:ext>
                </a:extLst>
              </p:cNvPr>
              <p:cNvCxnSpPr>
                <a:cxnSpLocks/>
              </p:cNvCxnSpPr>
              <p:nvPr/>
            </p:nvCxnSpPr>
            <p:spPr>
              <a:xfrm>
                <a:off x="1699944" y="3819005"/>
                <a:ext cx="538698" cy="752343"/>
              </a:xfrm>
              <a:prstGeom prst="line">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0C34BD4-5715-4A24-2E65-B45FE0E3F39C}"/>
                  </a:ext>
                </a:extLst>
              </p:cNvPr>
              <p:cNvCxnSpPr>
                <a:cxnSpLocks/>
              </p:cNvCxnSpPr>
              <p:nvPr/>
            </p:nvCxnSpPr>
            <p:spPr>
              <a:xfrm>
                <a:off x="2705504" y="4712112"/>
                <a:ext cx="2425982" cy="0"/>
              </a:xfrm>
              <a:prstGeom prst="line">
                <a:avLst/>
              </a:prstGeom>
              <a:ln w="3810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1F4DFA2-576D-5262-F70C-0D61D8DE9FEC}"/>
                  </a:ext>
                </a:extLst>
              </p:cNvPr>
              <p:cNvCxnSpPr>
                <a:cxnSpLocks/>
              </p:cNvCxnSpPr>
              <p:nvPr/>
            </p:nvCxnSpPr>
            <p:spPr>
              <a:xfrm flipV="1">
                <a:off x="1598346" y="4903911"/>
                <a:ext cx="674540" cy="752342"/>
              </a:xfrm>
              <a:prstGeom prst="line">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6B9170C-1755-8A9E-8152-6FCC87983066}"/>
                  </a:ext>
                </a:extLst>
              </p:cNvPr>
              <p:cNvCxnSpPr>
                <a:cxnSpLocks/>
              </p:cNvCxnSpPr>
              <p:nvPr/>
            </p:nvCxnSpPr>
            <p:spPr>
              <a:xfrm>
                <a:off x="1136347" y="4737629"/>
                <a:ext cx="1015999" cy="0"/>
              </a:xfrm>
              <a:prstGeom prst="line">
                <a:avLst/>
              </a:prstGeom>
              <a:ln w="38100">
                <a:solidFill>
                  <a:srgbClr val="0051A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08" name="Cloud 207">
            <a:extLst>
              <a:ext uri="{FF2B5EF4-FFF2-40B4-BE49-F238E27FC236}">
                <a16:creationId xmlns:a16="http://schemas.microsoft.com/office/drawing/2014/main" id="{AF894506-C5F9-C0E2-3284-36A638C33068}"/>
              </a:ext>
            </a:extLst>
          </p:cNvPr>
          <p:cNvSpPr/>
          <p:nvPr/>
        </p:nvSpPr>
        <p:spPr>
          <a:xfrm>
            <a:off x="667821" y="3360260"/>
            <a:ext cx="2195428" cy="2829767"/>
          </a:xfrm>
          <a:prstGeom prst="cloud">
            <a:avLst/>
          </a:prstGeom>
          <a:solidFill>
            <a:schemeClr val="accent4">
              <a:lumMod val="20000"/>
              <a:lumOff val="80000"/>
              <a:alpha val="14214"/>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C8CD24CE-E1FA-3B3C-71F1-64D478DC5B00}"/>
              </a:ext>
            </a:extLst>
          </p:cNvPr>
          <p:cNvSpPr/>
          <p:nvPr/>
        </p:nvSpPr>
        <p:spPr>
          <a:xfrm>
            <a:off x="553501" y="3263000"/>
            <a:ext cx="4925122" cy="3046289"/>
          </a:xfrm>
          <a:prstGeom prst="rect">
            <a:avLst/>
          </a:prstGeom>
          <a:solidFill>
            <a:schemeClr val="accent3">
              <a:lumMod val="75000"/>
              <a:alpha val="7809"/>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2" name="Group 221">
            <a:extLst>
              <a:ext uri="{FF2B5EF4-FFF2-40B4-BE49-F238E27FC236}">
                <a16:creationId xmlns:a16="http://schemas.microsoft.com/office/drawing/2014/main" id="{43825B9E-010C-5711-4116-BC6F625333E7}"/>
              </a:ext>
            </a:extLst>
          </p:cNvPr>
          <p:cNvGrpSpPr/>
          <p:nvPr/>
        </p:nvGrpSpPr>
        <p:grpSpPr>
          <a:xfrm>
            <a:off x="5583282" y="3246028"/>
            <a:ext cx="6087152" cy="3078571"/>
            <a:chOff x="5730754" y="2995851"/>
            <a:chExt cx="5862619" cy="3756470"/>
          </a:xfrm>
        </p:grpSpPr>
        <p:grpSp>
          <p:nvGrpSpPr>
            <p:cNvPr id="207" name="Group 206">
              <a:extLst>
                <a:ext uri="{FF2B5EF4-FFF2-40B4-BE49-F238E27FC236}">
                  <a16:creationId xmlns:a16="http://schemas.microsoft.com/office/drawing/2014/main" id="{E7DF17FA-28B3-8B93-7D0A-7A56BC6FC9BC}"/>
                </a:ext>
              </a:extLst>
            </p:cNvPr>
            <p:cNvGrpSpPr/>
            <p:nvPr/>
          </p:nvGrpSpPr>
          <p:grpSpPr>
            <a:xfrm>
              <a:off x="6358981" y="3039953"/>
              <a:ext cx="5024513" cy="3304524"/>
              <a:chOff x="5608691" y="3311117"/>
              <a:chExt cx="5024513" cy="3304524"/>
            </a:xfrm>
          </p:grpSpPr>
          <p:grpSp>
            <p:nvGrpSpPr>
              <p:cNvPr id="145" name="Group 144">
                <a:extLst>
                  <a:ext uri="{FF2B5EF4-FFF2-40B4-BE49-F238E27FC236}">
                    <a16:creationId xmlns:a16="http://schemas.microsoft.com/office/drawing/2014/main" id="{D6F0C55D-792B-54B0-4665-C901BAE3E875}"/>
                  </a:ext>
                </a:extLst>
              </p:cNvPr>
              <p:cNvGrpSpPr/>
              <p:nvPr/>
            </p:nvGrpSpPr>
            <p:grpSpPr>
              <a:xfrm>
                <a:off x="5608691" y="3686043"/>
                <a:ext cx="5024513" cy="2649428"/>
                <a:chOff x="431526" y="3329600"/>
                <a:chExt cx="5024513" cy="2649428"/>
              </a:xfrm>
            </p:grpSpPr>
            <p:grpSp>
              <p:nvGrpSpPr>
                <p:cNvPr id="6" name="Group 5">
                  <a:extLst>
                    <a:ext uri="{FF2B5EF4-FFF2-40B4-BE49-F238E27FC236}">
                      <a16:creationId xmlns:a16="http://schemas.microsoft.com/office/drawing/2014/main" id="{1021A98C-E6CD-F9EB-422C-6EED8931D673}"/>
                    </a:ext>
                  </a:extLst>
                </p:cNvPr>
                <p:cNvGrpSpPr/>
                <p:nvPr/>
              </p:nvGrpSpPr>
              <p:grpSpPr>
                <a:xfrm>
                  <a:off x="1223859" y="3329600"/>
                  <a:ext cx="4232180" cy="2649428"/>
                  <a:chOff x="974277" y="3761294"/>
                  <a:chExt cx="3995245" cy="2604424"/>
                </a:xfrm>
              </p:grpSpPr>
              <p:pic>
                <p:nvPicPr>
                  <p:cNvPr id="85" name="Graphic 84" descr="User with solid fill">
                    <a:extLst>
                      <a:ext uri="{FF2B5EF4-FFF2-40B4-BE49-F238E27FC236}">
                        <a16:creationId xmlns:a16="http://schemas.microsoft.com/office/drawing/2014/main" id="{F3BC0545-6977-3948-0E1E-184617A26E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277" y="5923125"/>
                    <a:ext cx="283095" cy="442593"/>
                  </a:xfrm>
                  <a:prstGeom prst="rect">
                    <a:avLst/>
                  </a:prstGeom>
                </p:spPr>
              </p:pic>
              <p:pic>
                <p:nvPicPr>
                  <p:cNvPr id="93" name="Graphic 92" descr="User with solid fill">
                    <a:extLst>
                      <a:ext uri="{FF2B5EF4-FFF2-40B4-BE49-F238E27FC236}">
                        <a16:creationId xmlns:a16="http://schemas.microsoft.com/office/drawing/2014/main" id="{EFC6682A-4493-C586-41D0-83B83A871B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7887" y="3761294"/>
                    <a:ext cx="283095" cy="442593"/>
                  </a:xfrm>
                  <a:prstGeom prst="rect">
                    <a:avLst/>
                  </a:prstGeom>
                </p:spPr>
              </p:pic>
              <p:pic>
                <p:nvPicPr>
                  <p:cNvPr id="101" name="Graphic 100" descr="User with solid fill">
                    <a:extLst>
                      <a:ext uri="{FF2B5EF4-FFF2-40B4-BE49-F238E27FC236}">
                        <a16:creationId xmlns:a16="http://schemas.microsoft.com/office/drawing/2014/main" id="{EF02416F-1524-27D9-4AD2-F32C13D0BA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86427" y="4908748"/>
                    <a:ext cx="283095" cy="442593"/>
                  </a:xfrm>
                  <a:prstGeom prst="rect">
                    <a:avLst/>
                  </a:prstGeom>
                </p:spPr>
              </p:pic>
            </p:grpSp>
            <p:grpSp>
              <p:nvGrpSpPr>
                <p:cNvPr id="132" name="Group 131">
                  <a:extLst>
                    <a:ext uri="{FF2B5EF4-FFF2-40B4-BE49-F238E27FC236}">
                      <a16:creationId xmlns:a16="http://schemas.microsoft.com/office/drawing/2014/main" id="{15DEE6C5-D270-E085-57DF-39AAFA619200}"/>
                    </a:ext>
                  </a:extLst>
                </p:cNvPr>
                <p:cNvGrpSpPr/>
                <p:nvPr/>
              </p:nvGrpSpPr>
              <p:grpSpPr>
                <a:xfrm>
                  <a:off x="431526" y="3790923"/>
                  <a:ext cx="4683029" cy="1885415"/>
                  <a:chOff x="431526" y="3790923"/>
                  <a:chExt cx="4683029" cy="1885415"/>
                </a:xfrm>
              </p:grpSpPr>
              <p:pic>
                <p:nvPicPr>
                  <p:cNvPr id="73" name="Graphic 72" descr="User with solid fill">
                    <a:extLst>
                      <a:ext uri="{FF2B5EF4-FFF2-40B4-BE49-F238E27FC236}">
                        <a16:creationId xmlns:a16="http://schemas.microsoft.com/office/drawing/2014/main" id="{DA36A30E-DA84-8731-02FC-8E63A8626B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1526" y="4413729"/>
                    <a:ext cx="299884" cy="450239"/>
                  </a:xfrm>
                  <a:prstGeom prst="rect">
                    <a:avLst/>
                  </a:prstGeom>
                </p:spPr>
              </p:pic>
              <p:cxnSp>
                <p:nvCxnSpPr>
                  <p:cNvPr id="114" name="Straight Connector 113">
                    <a:extLst>
                      <a:ext uri="{FF2B5EF4-FFF2-40B4-BE49-F238E27FC236}">
                        <a16:creationId xmlns:a16="http://schemas.microsoft.com/office/drawing/2014/main" id="{C48E780C-A332-7E9D-B22C-469D97AA1977}"/>
                      </a:ext>
                    </a:extLst>
                  </p:cNvPr>
                  <p:cNvCxnSpPr>
                    <a:cxnSpLocks/>
                  </p:cNvCxnSpPr>
                  <p:nvPr/>
                </p:nvCxnSpPr>
                <p:spPr>
                  <a:xfrm>
                    <a:off x="1669977" y="3790923"/>
                    <a:ext cx="476995" cy="764292"/>
                  </a:xfrm>
                  <a:prstGeom prst="line">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5DC7B6C-2ECC-C78A-5BED-D81D18E6E3CE}"/>
                      </a:ext>
                    </a:extLst>
                  </p:cNvPr>
                  <p:cNvCxnSpPr>
                    <a:cxnSpLocks/>
                  </p:cNvCxnSpPr>
                  <p:nvPr/>
                </p:nvCxnSpPr>
                <p:spPr>
                  <a:xfrm>
                    <a:off x="2688573" y="4762911"/>
                    <a:ext cx="2425982" cy="0"/>
                  </a:xfrm>
                  <a:prstGeom prst="line">
                    <a:avLst/>
                  </a:prstGeom>
                  <a:ln w="38100">
                    <a:solidFill>
                      <a:schemeClr val="accent4">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4938A4C-48D6-CB14-7CDB-1FC88E660B5D}"/>
                      </a:ext>
                    </a:extLst>
                  </p:cNvPr>
                  <p:cNvCxnSpPr>
                    <a:cxnSpLocks/>
                  </p:cNvCxnSpPr>
                  <p:nvPr/>
                </p:nvCxnSpPr>
                <p:spPr>
                  <a:xfrm flipV="1">
                    <a:off x="1523743" y="4955714"/>
                    <a:ext cx="605494" cy="720624"/>
                  </a:xfrm>
                  <a:prstGeom prst="line">
                    <a:avLst/>
                  </a:prstGeom>
                  <a:ln w="381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3626C54D-B63B-C96A-F2AE-BF8E49F6EB49}"/>
                      </a:ext>
                    </a:extLst>
                  </p:cNvPr>
                  <p:cNvCxnSpPr>
                    <a:cxnSpLocks/>
                  </p:cNvCxnSpPr>
                  <p:nvPr/>
                </p:nvCxnSpPr>
                <p:spPr>
                  <a:xfrm>
                    <a:off x="868036" y="4737629"/>
                    <a:ext cx="1113410" cy="0"/>
                  </a:xfrm>
                  <a:prstGeom prst="line">
                    <a:avLst/>
                  </a:prstGeom>
                  <a:ln w="38100">
                    <a:solidFill>
                      <a:srgbClr val="0051A8"/>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168" name="Line Callout 1 167">
                <a:extLst>
                  <a:ext uri="{FF2B5EF4-FFF2-40B4-BE49-F238E27FC236}">
                    <a16:creationId xmlns:a16="http://schemas.microsoft.com/office/drawing/2014/main" id="{AE8BCA3F-71F9-8B04-D9B4-C813C2896ED8}"/>
                  </a:ext>
                </a:extLst>
              </p:cNvPr>
              <p:cNvSpPr/>
              <p:nvPr/>
            </p:nvSpPr>
            <p:spPr>
              <a:xfrm>
                <a:off x="7755357" y="3311117"/>
                <a:ext cx="1578552" cy="460123"/>
              </a:xfrm>
              <a:prstGeom prst="borderCallout1">
                <a:avLst>
                  <a:gd name="adj1" fmla="val -3332"/>
                  <a:gd name="adj2" fmla="val -29690"/>
                  <a:gd name="adj3" fmla="val 112500"/>
                  <a:gd name="adj4" fmla="val -38333"/>
                </a:avLst>
              </a:prstGeom>
              <a:solidFill>
                <a:schemeClr val="accent3">
                  <a:lumMod val="60000"/>
                  <a:lumOff val="40000"/>
                  <a:alpha val="84407"/>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weighting</a:t>
                </a:r>
                <a:r>
                  <a:rPr lang="en-US" sz="2400" dirty="0">
                    <a:solidFill>
                      <a:schemeClr val="bg1"/>
                    </a:solidFill>
                  </a:rPr>
                  <a:t> </a:t>
                </a:r>
                <a:r>
                  <a:rPr lang="en-US" dirty="0"/>
                  <a:t> </a:t>
                </a:r>
              </a:p>
            </p:txBody>
          </p:sp>
          <p:sp>
            <p:nvSpPr>
              <p:cNvPr id="192" name="Line Callout 1 191">
                <a:extLst>
                  <a:ext uri="{FF2B5EF4-FFF2-40B4-BE49-F238E27FC236}">
                    <a16:creationId xmlns:a16="http://schemas.microsoft.com/office/drawing/2014/main" id="{FFE2F0E6-EC74-19DE-9B3D-4835F4563B68}"/>
                  </a:ext>
                </a:extLst>
              </p:cNvPr>
              <p:cNvSpPr/>
              <p:nvPr/>
            </p:nvSpPr>
            <p:spPr>
              <a:xfrm>
                <a:off x="7986701" y="6155518"/>
                <a:ext cx="1626116" cy="460123"/>
              </a:xfrm>
              <a:prstGeom prst="borderCallout1">
                <a:avLst>
                  <a:gd name="adj1" fmla="val 18750"/>
                  <a:gd name="adj2" fmla="val -8333"/>
                  <a:gd name="adj3" fmla="val 42577"/>
                  <a:gd name="adj4" fmla="val -42102"/>
                </a:avLst>
              </a:prstGeom>
              <a:solidFill>
                <a:srgbClr val="FF0000">
                  <a:alpha val="37000"/>
                </a:srgb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weighting</a:t>
                </a:r>
                <a:r>
                  <a:rPr lang="en-US" dirty="0">
                    <a:solidFill>
                      <a:schemeClr val="tx1"/>
                    </a:solidFill>
                  </a:rPr>
                  <a:t> </a:t>
                </a:r>
              </a:p>
            </p:txBody>
          </p:sp>
          <p:cxnSp>
            <p:nvCxnSpPr>
              <p:cNvPr id="194" name="Straight Connector 193">
                <a:extLst>
                  <a:ext uri="{FF2B5EF4-FFF2-40B4-BE49-F238E27FC236}">
                    <a16:creationId xmlns:a16="http://schemas.microsoft.com/office/drawing/2014/main" id="{02D23A2F-3CB3-B02E-8BA0-8F317CF2602D}"/>
                  </a:ext>
                </a:extLst>
              </p:cNvPr>
              <p:cNvCxnSpPr>
                <a:cxnSpLocks/>
              </p:cNvCxnSpPr>
              <p:nvPr/>
            </p:nvCxnSpPr>
            <p:spPr>
              <a:xfrm flipV="1">
                <a:off x="7111681" y="3911107"/>
                <a:ext cx="961345" cy="655021"/>
              </a:xfrm>
              <a:prstGeom prst="line">
                <a:avLst/>
              </a:prstGeom>
              <a:ln w="47625">
                <a:solidFill>
                  <a:srgbClr val="92D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8BCFC874-6E77-D56D-D0A6-9E16DD5B6406}"/>
                  </a:ext>
                </a:extLst>
              </p:cNvPr>
              <p:cNvCxnSpPr>
                <a:cxnSpLocks/>
              </p:cNvCxnSpPr>
              <p:nvPr/>
            </p:nvCxnSpPr>
            <p:spPr>
              <a:xfrm>
                <a:off x="6980151" y="5762453"/>
                <a:ext cx="961175" cy="569575"/>
              </a:xfrm>
              <a:prstGeom prst="line">
                <a:avLst/>
              </a:prstGeom>
              <a:ln w="476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9" name="Line Callout 1 198">
                <a:extLst>
                  <a:ext uri="{FF2B5EF4-FFF2-40B4-BE49-F238E27FC236}">
                    <a16:creationId xmlns:a16="http://schemas.microsoft.com/office/drawing/2014/main" id="{B942A5C0-7D9D-C6A9-8945-95C52FED824E}"/>
                  </a:ext>
                </a:extLst>
              </p:cNvPr>
              <p:cNvSpPr/>
              <p:nvPr/>
            </p:nvSpPr>
            <p:spPr>
              <a:xfrm>
                <a:off x="6045201" y="4672587"/>
                <a:ext cx="981815" cy="322315"/>
              </a:xfrm>
              <a:prstGeom prst="borderCallout1">
                <a:avLst>
                  <a:gd name="adj1" fmla="val -3332"/>
                  <a:gd name="adj2" fmla="val -29690"/>
                  <a:gd name="adj3" fmla="val 112500"/>
                  <a:gd name="adj4" fmla="val -38333"/>
                </a:avLst>
              </a:prstGeom>
              <a:solidFill>
                <a:schemeClr val="bg2">
                  <a:lumMod val="20000"/>
                  <a:lumOff val="80000"/>
                  <a:alpha val="84407"/>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no weight </a:t>
                </a:r>
                <a:endParaRPr lang="en-US" sz="1600" dirty="0"/>
              </a:p>
            </p:txBody>
          </p:sp>
        </p:grpSp>
        <p:sp>
          <p:nvSpPr>
            <p:cNvPr id="215" name="Cloud 214">
              <a:extLst>
                <a:ext uri="{FF2B5EF4-FFF2-40B4-BE49-F238E27FC236}">
                  <a16:creationId xmlns:a16="http://schemas.microsoft.com/office/drawing/2014/main" id="{B86DB8C0-5118-B8C7-2AB9-D5E604B3DC22}"/>
                </a:ext>
              </a:extLst>
            </p:cNvPr>
            <p:cNvSpPr/>
            <p:nvPr/>
          </p:nvSpPr>
          <p:spPr>
            <a:xfrm>
              <a:off x="5919770" y="3116693"/>
              <a:ext cx="2697873" cy="3489383"/>
            </a:xfrm>
            <a:prstGeom prst="cloud">
              <a:avLst/>
            </a:prstGeom>
            <a:solidFill>
              <a:schemeClr val="accent4">
                <a:lumMod val="20000"/>
                <a:lumOff val="80000"/>
                <a:alpha val="14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Line Callout 2 219">
              <a:extLst>
                <a:ext uri="{FF2B5EF4-FFF2-40B4-BE49-F238E27FC236}">
                  <a16:creationId xmlns:a16="http://schemas.microsoft.com/office/drawing/2014/main" id="{0BF26A83-8CE3-2BEF-7062-24DC79F80899}"/>
                </a:ext>
              </a:extLst>
            </p:cNvPr>
            <p:cNvSpPr/>
            <p:nvPr/>
          </p:nvSpPr>
          <p:spPr>
            <a:xfrm>
              <a:off x="8803838" y="4255556"/>
              <a:ext cx="1918726" cy="479013"/>
            </a:xfrm>
            <a:prstGeom prst="borderCallout2">
              <a:avLst>
                <a:gd name="adj1" fmla="val 18750"/>
                <a:gd name="adj2" fmla="val -8333"/>
                <a:gd name="adj3" fmla="val 18750"/>
                <a:gd name="adj4" fmla="val -16667"/>
                <a:gd name="adj5" fmla="val 244134"/>
                <a:gd name="adj6" fmla="val -45032"/>
              </a:avLst>
            </a:prstGeom>
            <a:solidFill>
              <a:schemeClr val="accent6">
                <a:lumMod val="60000"/>
                <a:lumOff val="40000"/>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influencing</a:t>
              </a:r>
              <a:endParaRPr lang="en-US" sz="2400" dirty="0">
                <a:solidFill>
                  <a:schemeClr val="tx1"/>
                </a:solidFill>
              </a:endParaRPr>
            </a:p>
          </p:txBody>
        </p:sp>
        <p:sp>
          <p:nvSpPr>
            <p:cNvPr id="221" name="Rectangle 220">
              <a:extLst>
                <a:ext uri="{FF2B5EF4-FFF2-40B4-BE49-F238E27FC236}">
                  <a16:creationId xmlns:a16="http://schemas.microsoft.com/office/drawing/2014/main" id="{1FBF2FC0-89E1-FC4B-C056-91BEC6544720}"/>
                </a:ext>
              </a:extLst>
            </p:cNvPr>
            <p:cNvSpPr/>
            <p:nvPr/>
          </p:nvSpPr>
          <p:spPr>
            <a:xfrm>
              <a:off x="5730754" y="2995851"/>
              <a:ext cx="5862619" cy="3756470"/>
            </a:xfrm>
            <a:prstGeom prst="rect">
              <a:avLst/>
            </a:prstGeom>
            <a:solidFill>
              <a:schemeClr val="accent3">
                <a:lumMod val="75000"/>
                <a:alpha val="7809"/>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3" name="Rectangle 222">
            <a:extLst>
              <a:ext uri="{FF2B5EF4-FFF2-40B4-BE49-F238E27FC236}">
                <a16:creationId xmlns:a16="http://schemas.microsoft.com/office/drawing/2014/main" id="{75320224-9634-C9AE-0458-F722FA4C9B5A}"/>
              </a:ext>
            </a:extLst>
          </p:cNvPr>
          <p:cNvSpPr/>
          <p:nvPr/>
        </p:nvSpPr>
        <p:spPr>
          <a:xfrm>
            <a:off x="7315200" y="6367046"/>
            <a:ext cx="2940673" cy="338554"/>
          </a:xfrm>
          <a:prstGeom prst="rect">
            <a:avLst/>
          </a:prstGeom>
          <a:solidFill>
            <a:schemeClr val="tx2">
              <a:lumMod val="60000"/>
              <a:lumOff val="40000"/>
              <a:alpha val="49019"/>
            </a:schemeClr>
          </a:solidFill>
        </p:spPr>
        <p:txBody>
          <a:bodyPr wrap="square" lIns="91440" tIns="45720" rIns="91440" bIns="45720">
            <a:spAutoFit/>
          </a:bodyPr>
          <a:lstStyle/>
          <a:p>
            <a:pPr algn="ctr"/>
            <a:r>
              <a:rPr lang="en-US" sz="1600" dirty="0">
                <a:ln w="0"/>
                <a:solidFill>
                  <a:schemeClr val="tx1"/>
                </a:solidFill>
                <a:effectLst>
                  <a:outerShdw blurRad="38100" dist="19050" dir="2700000" algn="tl" rotWithShape="0">
                    <a:schemeClr val="dk1">
                      <a:alpha val="40000"/>
                    </a:schemeClr>
                  </a:outerShdw>
                </a:effectLst>
              </a:rPr>
              <a:t>Multi-population  Model</a:t>
            </a:r>
            <a:endParaRPr lang="en-US" sz="1600" b="0" cap="none" spc="0" dirty="0">
              <a:ln w="0"/>
              <a:solidFill>
                <a:schemeClr val="tx1"/>
              </a:solidFill>
              <a:effectLst>
                <a:outerShdw blurRad="38100" dist="19050" dir="2700000" algn="tl" rotWithShape="0">
                  <a:schemeClr val="dk1">
                    <a:alpha val="40000"/>
                  </a:schemeClr>
                </a:outerShdw>
              </a:effectLst>
            </a:endParaRPr>
          </a:p>
        </p:txBody>
      </p:sp>
      <p:cxnSp>
        <p:nvCxnSpPr>
          <p:cNvPr id="4" name="Straight Connector 3">
            <a:extLst>
              <a:ext uri="{FF2B5EF4-FFF2-40B4-BE49-F238E27FC236}">
                <a16:creationId xmlns:a16="http://schemas.microsoft.com/office/drawing/2014/main" id="{DEB04AFE-544D-5D38-58DD-8586E387ED59}"/>
              </a:ext>
            </a:extLst>
          </p:cNvPr>
          <p:cNvCxnSpPr>
            <a:cxnSpLocks/>
          </p:cNvCxnSpPr>
          <p:nvPr/>
        </p:nvCxnSpPr>
        <p:spPr>
          <a:xfrm flipV="1">
            <a:off x="0" y="8382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266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ChangeArrowheads="1"/>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RoIiA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AAAAAJ/f38A5+bmA8zMzADAwP8Af39/AAAAAAAAAAAAAAAAAAAAAAAAAAAAIQAAABgAAAAUAAAAcgIAAAAAAABiPwAAGAkAABAAAAAmAAAACAAAAD0gAAAAAAAA"/>
              </a:ext>
            </a:extLst>
          </p:cNvSpPr>
          <p:nvPr>
            <p:ph type="title"/>
          </p:nvPr>
        </p:nvSpPr>
        <p:spPr>
          <a:xfrm>
            <a:off x="457200" y="228600"/>
            <a:ext cx="9906000" cy="707886"/>
          </a:xfrm>
        </p:spPr>
        <p:txBody>
          <a:bodyPr vert="horz" wrap="square" lIns="91440" tIns="45720" rIns="91440" bIns="45720" numCol="1" spcCol="215900" anchor="ctr">
            <a:prstTxWarp prst="textNoShape">
              <a:avLst/>
            </a:prstTxWarp>
          </a:bodyPr>
          <a:lstStyle/>
          <a:p>
            <a:pPr algn="ctr">
              <a:defRPr lang="en-us"/>
            </a:pPr>
            <a:r>
              <a:rPr lang="en-us" b="1" cap="none" dirty="0">
                <a:latin typeface="+mj-lt"/>
              </a:rPr>
              <a:t>         Nash Equilibrium</a:t>
            </a:r>
          </a:p>
        </p:txBody>
      </p:sp>
      <p:sp>
        <p:nvSpPr>
          <p:cNvPr id="3" name="Rectangle 8"/>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nMTn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N6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HCtRwx/f38A5+bmA8zMzADAwP8Af39/AAAAAAAAAAAAAAAAAAAAAAAAAAAAIQAAABgAAAAUAAAAcgIAAC0KAACOSAAAGBUAABAAAAAmAAAACAAAAP//////////"/>
              </a:ext>
            </a:extLst>
          </p:cNvSpPr>
          <p:nvPr/>
        </p:nvSpPr>
        <p:spPr>
          <a:xfrm>
            <a:off x="240982" y="3414536"/>
            <a:ext cx="11553508" cy="945028"/>
          </a:xfrm>
          <a:prstGeom prst="rect">
            <a:avLst/>
          </a:prstGeom>
          <a:solidFill>
            <a:schemeClr val="accent6">
              <a:lumMod val="40000"/>
              <a:lumOff val="60000"/>
            </a:schemeClr>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solidFill>
                  <a:srgbClr val="202122"/>
                </a:solidFill>
              </a:rPr>
              <a:t>No </a:t>
            </a:r>
            <a:r>
              <a:rPr lang="en-us" sz="2800" cap="none" dirty="0">
                <a:solidFill>
                  <a:srgbClr val="202122"/>
                </a:solidFill>
              </a:rPr>
              <a:t>one has anything to gain by changing only one's own strategy.</a:t>
            </a:r>
            <a:endParaRPr lang="en-us" sz="2800" cap="none" dirty="0"/>
          </a:p>
        </p:txBody>
      </p:sp>
      <p:sp>
        <p:nvSpPr>
          <p:cNvPr id="5" name="Rectangle 1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Bzej0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AP///wEAAAAAAAAAAAAAAAAAAAAAAAAAAAAAAAAAAAAAAAAAAHCtRwx/f38A5+bmA8zMzADAwP8Af39/AAAAAAAAAAAAAAAAAAAAAAAAAAAAIQAAABgAAAAUAAAAcgIAAFYYAACOSAAATR0AABAAAAAmAAAACAAAAP//////////"/>
              </a:ext>
            </a:extLst>
          </p:cNvSpPr>
          <p:nvPr/>
        </p:nvSpPr>
        <p:spPr>
          <a:xfrm>
            <a:off x="240982" y="1542876"/>
            <a:ext cx="11396980" cy="807085"/>
          </a:xfrm>
          <a:prstGeom prst="rect">
            <a:avLst/>
          </a:prstGeom>
          <a:solidFill>
            <a:srgbClr val="FFFFFF"/>
          </a:solidFill>
          <a:ln>
            <a:noFill/>
          </a:ln>
          <a:effectLst/>
        </p:spPr>
        <p:txBody>
          <a:bodyPr vert="horz" wrap="square" lIns="91440" tIns="45720" rIns="91440" bIns="45720" numCol="1" spcCol="215900" anchor="ctr"/>
          <a:lstStyle/>
          <a:p>
            <a:pPr marL="571500" indent="-571500">
              <a:buFont typeface="Arial" pitchFamily="2" charset="0"/>
              <a:buChar char="•"/>
              <a:defRPr lang="en-us" cap="none">
                <a:solidFill>
                  <a:srgbClr val="000000"/>
                </a:solidFill>
              </a:defRPr>
            </a:pPr>
            <a:r>
              <a:rPr lang="en-us" sz="2800" cap="none" dirty="0"/>
              <a:t>We say that                      is a Nash (</a:t>
            </a:r>
            <a:r>
              <a:rPr lang="en-us" sz="2800" cap="none" dirty="0">
                <a:solidFill>
                  <a:srgbClr val="1639AE"/>
                </a:solidFill>
              </a:rPr>
              <a:t>-</a:t>
            </a:r>
            <a:r>
              <a:rPr lang="el-gr" sz="2800" cap="none" dirty="0">
                <a:solidFill>
                  <a:srgbClr val="1639AE"/>
                </a:solidFill>
              </a:rPr>
              <a:t>ε</a:t>
            </a:r>
            <a:r>
              <a:rPr lang="el-gr" sz="2800" cap="none" dirty="0"/>
              <a:t>) </a:t>
            </a:r>
            <a:r>
              <a:rPr lang="en-us" sz="2800" cap="none" dirty="0"/>
              <a:t>equilibrium if for all </a:t>
            </a:r>
            <a:r>
              <a:rPr lang="en-us" sz="2800" cap="none" dirty="0" err="1"/>
              <a:t>i</a:t>
            </a:r>
            <a:endParaRPr lang="en-us" sz="2800" cap="none" dirty="0"/>
          </a:p>
        </p:txBody>
      </p:sp>
      <p:pic>
        <p:nvPicPr>
          <p:cNvPr id="6" name="Picture 15" descr="A picture containing text&#10;&#10;Description automatically generated"/>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NQRAAArGQAAgx4AAA0dAAAQAAAAJgAAAAgAAAD//////////w=="/>
              </a:ext>
            </a:extLst>
          </p:cNvPicPr>
          <p:nvPr/>
        </p:nvPicPr>
        <p:blipFill>
          <a:blip r:embed="rId2"/>
          <a:stretch>
            <a:fillRect/>
          </a:stretch>
        </p:blipFill>
        <p:spPr>
          <a:xfrm>
            <a:off x="3048000" y="1659255"/>
            <a:ext cx="1911985" cy="631190"/>
          </a:xfrm>
          <a:prstGeom prst="rect">
            <a:avLst/>
          </a:prstGeom>
          <a:noFill/>
          <a:ln>
            <a:noFill/>
          </a:ln>
          <a:effectLst/>
        </p:spPr>
      </p:pic>
      <p:pic>
        <p:nvPicPr>
          <p:cNvPr id="7" name="Picture 19" descr="Text&#10;&#10;Description automatically generated with medium confidence"/>
          <p:cNvPicPr>
            <a:picLocks noChangeAspect="1"/>
            <a:extLst>
              <a:ext uri="smNativeData">
                <pr:smNativeData xmlns:mc="http://schemas.openxmlformats.org/markup-compatibility/2006" xmlns:p14="http://schemas.microsoft.com/office/powerpoint/2010/main" xmlns:p15="http://schemas.microsoft.com/office/powerpoint/2012/main" xmlns:pr="smNativeData" xmlns="smNativeData" val="SMDATA_17_q69raBMAAAAlAAAAEQAAAC0AAAAAkAAAAEgAAACQAAAASAAAAAAAAAAAAAAAAAAAAAEAAABQAAAAAAAAAAAA4D8AAAAAAADgPwAAAAAAAOA/AAAAAAAA4D8AAAAAAADgPwAAAAAAAOA/AAAAAAAA4D8AAAAAAADgPwAAAAAAAOA/AAAAAAAA4D8CAAAAjAAAAAAAAAAAAAAAW5vV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AcAAAA4AAAAAAAAAAAAAAAAAAAA////AAAAAAAAAAAAAAAAAAAAAAAAAAAAAAAAAAAAAABkAAAAZAAAAAAAAAAjAAAABAAAAGQAAAAXAAAAFAAAAAAAAAAAAAAA/38AAP9/AAAAAAAACQAAAAQAAAAAAAA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Fub1QX///8BAAAAAAAAAAAAAAAAAAAAAAAAAAAAAAAAAAAAAAAAAAAAAAACf39/AOfm5gPMzMwAwMD/AH9/fwAAAAAAAAAAAAAAAAD///8AAAAAACEAAAAYAAAAFAAAAKQMAABdHAAAFzYAAA0jAAAQAAAAJgAAAAgAAAD//////////w=="/>
              </a:ext>
            </a:extLst>
          </p:cNvPicPr>
          <p:nvPr/>
        </p:nvPicPr>
        <p:blipFill>
          <a:blip r:embed="rId3">
            <a:clrChange>
              <a:clrFrom>
                <a:srgbClr val="FFFEFF"/>
              </a:clrFrom>
              <a:clrTo>
                <a:srgbClr val="FFFEFF">
                  <a:alpha val="0"/>
                </a:srgbClr>
              </a:clrTo>
            </a:clrChange>
          </a:blip>
          <a:stretch>
            <a:fillRect/>
          </a:stretch>
        </p:blipFill>
        <p:spPr>
          <a:xfrm>
            <a:off x="2054860" y="2178685"/>
            <a:ext cx="6737985" cy="1087120"/>
          </a:xfrm>
          <a:prstGeom prst="rect">
            <a:avLst/>
          </a:prstGeom>
          <a:noFill/>
          <a:ln>
            <a:noFill/>
          </a:ln>
          <a:effectLst/>
        </p:spPr>
      </p:pic>
      <p:sp>
        <p:nvSpPr>
          <p:cNvPr id="10" name="Rectangle 9"/>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W5vVDP///whN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GUvPjw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W5vVBf///wEAAAAAAAAAAAAAAAAAAAAAAAAAAAAAAAAAAAAAAAAAAERzngB/f38A5+bmA8zMzADAwP8Af39/AAAAAAAAAAAAAAAAAAAAAAAAAAAAIQAAABgAAAAUAAAAJi0AADIeAACmLwAAgyEAABAAAAAmAAAACAAAAP//////////"/>
              </a:ext>
            </a:extLst>
          </p:cNvSpPr>
          <p:nvPr/>
        </p:nvSpPr>
        <p:spPr>
          <a:xfrm>
            <a:off x="7339330" y="2476500"/>
            <a:ext cx="406400" cy="539115"/>
          </a:xfrm>
          <a:prstGeom prst="rect">
            <a:avLst/>
          </a:prstGeom>
          <a:solidFill>
            <a:schemeClr val="accent6">
              <a:lumMod val="75000"/>
              <a:alpha val="23000"/>
            </a:scheme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endParaRPr/>
          </a:p>
        </p:txBody>
      </p:sp>
      <p:sp>
        <p:nvSpPr>
          <p:cNvPr id="13" name="Rectangle 2"/>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7X0xDf///wgAAAAAAAAAAAAAAAAAAAAAAAAAAAAAAAAAAAAAZAAAAAEAAABAAAAAAAAAAAAAAAAAAAAAAAAAAAAAAAAAAAAAAAAAAAAAAAAAAAAAAAAAAAAAAAAAAAAAAAAAAAAAAAAAAAAAAAAAAAAAAAAAAAAAAAAAAAAAAAAAAAAAFAAAADwAAAABAAAAAAAAALBdJA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CIxIj4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7X0xBv///wEAAAAAAAAAAAAAAAAAAAAAAAAAAAAAAAAAAAAAAAAAALBdJAB/f38A5+bmA8zMzADAwP8Af39/AAAAAAAAAAAAAAAAAAAAAAAAAAAAIQAAABgAAAAUAAAAGzQAAIYiAACSRgAA1yUAAAAAAAAmAAAACAAAAP//////////"/>
              </a:ext>
            </a:extLst>
          </p:cNvSpPr>
          <p:nvPr/>
        </p:nvSpPr>
        <p:spPr>
          <a:xfrm>
            <a:off x="8636317" y="2528887"/>
            <a:ext cx="3001645" cy="539115"/>
          </a:xfrm>
          <a:prstGeom prst="rect">
            <a:avLst/>
          </a:prstGeom>
          <a:solidFill>
            <a:schemeClr val="accent6">
              <a:lumMod val="75000"/>
              <a:alpha val="34067"/>
            </a:schemeClr>
          </a:solidFill>
          <a:ln w="12700" cap="flat" cmpd="sng" algn="ctr">
            <a:noFill/>
            <a:prstDash val="solid"/>
            <a:headEnd type="none"/>
            <a:tailEnd type="none"/>
          </a:ln>
          <a:effectLst/>
        </p:spPr>
        <p:txBody>
          <a:bodyPr vert="horz" wrap="square" lIns="91440" tIns="45720" rIns="91440" bIns="45720" numCol="1" spcCol="215900" anchor="ctr"/>
          <a:lstStyle/>
          <a:p>
            <a:pPr algn="ctr">
              <a:defRPr lang="en-us" cap="none">
                <a:solidFill>
                  <a:srgbClr val="FFFFFF"/>
                </a:solidFill>
              </a:defRPr>
            </a:pPr>
            <a:r>
              <a:rPr lang="en-us" sz="2000" cap="none" dirty="0">
                <a:solidFill>
                  <a:schemeClr val="tx1"/>
                </a:solidFill>
              </a:rPr>
              <a:t>non-optimal strategy  </a:t>
            </a:r>
          </a:p>
        </p:txBody>
      </p:sp>
      <p:cxnSp>
        <p:nvCxnSpPr>
          <p:cNvPr id="15" name="Straight Connector 14">
            <a:extLst>
              <a:ext uri="{FF2B5EF4-FFF2-40B4-BE49-F238E27FC236}">
                <a16:creationId xmlns:a16="http://schemas.microsoft.com/office/drawing/2014/main" id="{C7BA5CB7-4232-6A78-DFBC-CD8B99F6FC57}"/>
              </a:ext>
            </a:extLst>
          </p:cNvPr>
          <p:cNvCxnSpPr>
            <a:cxnSpLocks/>
          </p:cNvCxnSpPr>
          <p:nvPr/>
        </p:nvCxnSpPr>
        <p:spPr>
          <a:xfrm flipV="1">
            <a:off x="0" y="1214810"/>
            <a:ext cx="12192000" cy="4390"/>
          </a:xfrm>
          <a:prstGeom prst="line">
            <a:avLst/>
          </a:prstGeom>
          <a:ln w="88900">
            <a:solidFill>
              <a:srgbClr val="095823">
                <a:alpha val="69791"/>
              </a:srgbClr>
            </a:solidFill>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F7FEDF81-AE7C-C21E-CFE6-D6AFC651B9CF}"/>
              </a:ext>
            </a:extLst>
          </p:cNvPr>
          <p:cNvSpPr/>
          <p:nvPr/>
        </p:nvSpPr>
        <p:spPr>
          <a:xfrm rot="19236487">
            <a:off x="7103497" y="2210752"/>
            <a:ext cx="1982470" cy="1714500"/>
          </a:xfrm>
          <a:prstGeom prst="arc">
            <a:avLst/>
          </a:prstGeom>
          <a:ln w="47625">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8">
            <a:extLst>
              <a:ext uri="{FF2B5EF4-FFF2-40B4-BE49-F238E27FC236}">
                <a16:creationId xmlns:a16="http://schemas.microsoft.com/office/drawing/2014/main" id="{0439ED01-77C5-847D-73D5-F3D83264E4B5}"/>
              </a:ext>
            </a:extLst>
          </p:cNvPr>
          <p:cNvSpPr>
            <a:extLst>
              <a:ext uri="smNativeData">
                <pr:smNativeData xmlns:mc="http://schemas.openxmlformats.org/markup-compatibility/2006" xmlns:p14="http://schemas.microsoft.com/office/powerpoint/2010/main" xmlns:p15="http://schemas.microsoft.com/office/powerpoint/2012/main" xmlns:pr="smNativeData" xmlns="smNativeData" val="SMDATA_15_q69raBMAAAAlAAAAZAAAAA0AAAAAkAAAAEgAAACQAAAASAAAAAAAAAABAAAAAAAAAAEAAABQAAAAAAAAAAAA4D8AAAAAAADgPwAAAAAAAOA/AAAAAAAA4D8AAAAAAADgPwAAAAAAAOA/AAAAAAAA4D8AAAAAAADgPwAAAAAAAOA/AAAAAAAA4D8CAAAAjAAAAAEAAAAAAAAAnMTnAP///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8BAAAAf39/AAEAAABkAAAAAAAAABQAAABAHwAAAAAAACYAAAAAAAAAwOD//wAAAAAmAAAAZAAAABYAAABMAAAAAAAAAAAAAAAEAAAAAAAAAAEAAADn5uYKAAAAACgAAAAoAAAAZAAAAGQAAAAAAAAAzMzMAAAAAABQAAAAUAAAAGQAAABkAAAAAAAAABcAAAAUAAAAAAAAAAAAAAD/fwAA/38AAAAAAAAJAAAABAAAAHN6PSIeAAAAaAAAAAAAAAAAAAAAAAAAAAAAAAAAAAAAECcAABAnAAAAAAAAAAAAAAAAAAAAAAAAAAAAAAAAAAAAAAAAAAAAABQAAAAAAAAAwMD/AAAAAABkAAAAMgAAAAAAAABkAAAAAAAAAH9/fwAKAAAAIgAAABgAAAAAAAAAAAAAAAAAAAAAAAAAAAAAAAAAAAAkAAAAJAAAAAAAAAAHAAAAAAAAAAAAAAAAAAAAAAAAAAAAAAAAAAAAf39/ACUAAABYAAAAAAAAAAAAAAAAAAAAAAAAAAAAAAAAAAAAAAAAAAAAAAAAAAAAAAAAAAAAAAA/AAAAAAAAAKCGAQAAAAAAAAAAAAAAAAAMAAAAAQAAAAAAAAAAAAAAAAAAAB8AAABUAAAAnMTnAP///wEAAAAAAAAAAAAAAAAAAAAAAAAAAAAAAAAAAAAAAAAAAHCtRwx/f38A5+bmA8zMzADAwP8Af39/AAAAAAAAAAAAAAAAAAAAAAAAAAAAIQAAABgAAAAUAAAAcgIAAC0KAACOSAAAGBUAABAAAAAmAAAACAAAAP//////////"/>
              </a:ext>
            </a:extLst>
          </p:cNvSpPr>
          <p:nvPr/>
        </p:nvSpPr>
        <p:spPr>
          <a:xfrm>
            <a:off x="240982" y="4648200"/>
            <a:ext cx="11553508" cy="1950032"/>
          </a:xfrm>
          <a:prstGeom prst="rect">
            <a:avLst/>
          </a:prstGeom>
          <a:solidFill>
            <a:schemeClr val="accent6">
              <a:lumMod val="60000"/>
              <a:lumOff val="40000"/>
            </a:schemeClr>
          </a:solidFill>
          <a:ln>
            <a:noFill/>
          </a:ln>
          <a:effectLst/>
        </p:spPr>
        <p:txBody>
          <a:bodyPr vert="horz" wrap="square" lIns="91440" tIns="45720" rIns="91440" bIns="45720" numCol="1" spcCol="215900" anchor="ctr"/>
          <a:lstStyle/>
          <a:p>
            <a:pPr marL="457200" indent="-457200">
              <a:buFont typeface="Arial" panose="020B0604020202020204" pitchFamily="34" charset="0"/>
              <a:buChar char="•"/>
            </a:pPr>
            <a:r>
              <a:rPr lang="en-US" sz="2800" dirty="0"/>
              <a:t>The Nash equilibrium is the outcome, where everybody choses the best strategy to the others best strategies. Which is to say that all strategies are mutual best responses, where no player has any interest in switching strategies.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extLst>
      <p:ext uri="smNativeData">
        <pr:smNativeData xmlns:mc="http://schemas.openxmlformats.org/markup-compatibility/2006" xmlns:p14="http://schemas.microsoft.com/office/powerpoint/2010/main" xmlns:p15="http://schemas.microsoft.com/office/powerpoint/2012/main" xmlns:pr="smNativeData" xmlns="smNativeData" val="q69raAQAAAAFAAAA/f///wEAAAABAAAAAAAAAAAAAAAAAAAAAAAAAAcAAAD9////AQAAAAEAAAAAAAAAAAAAAAAAAAAAAAAACwAAAP3///8BAAAAAQAAAAAAAAAAAAAAAAAAAAAAAAAPAAAA/f///wEAAAABAAAAAAAAAAAAAAAAAAAAAAAAAA=="/>
      </p:ext>
    </p:ext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354559"/>
            <a:ext cx="11417722" cy="1184426"/>
          </a:xfrm>
          <a:prstGeom prst="rect">
            <a:avLst/>
          </a:prstGeom>
        </p:spPr>
        <p:txBody>
          <a:bodyPr vert="horz" wrap="square" lIns="0" tIns="350011" rIns="0" bIns="0" rtlCol="0">
            <a:spAutoFit/>
          </a:bodyPr>
          <a:lstStyle/>
          <a:p>
            <a:pPr marL="12700">
              <a:lnSpc>
                <a:spcPct val="100000"/>
              </a:lnSpc>
              <a:spcBef>
                <a:spcPts val="100"/>
              </a:spcBef>
            </a:pPr>
            <a:r>
              <a:rPr sz="5400" b="1" spc="-20" dirty="0">
                <a:latin typeface="+mj-lt"/>
              </a:rPr>
              <a:t>Population-</a:t>
            </a:r>
            <a:r>
              <a:rPr lang="en-US" sz="5400" b="1" spc="-20" dirty="0">
                <a:latin typeface="+mj-lt"/>
              </a:rPr>
              <a:t>B</a:t>
            </a:r>
            <a:r>
              <a:rPr sz="5400" b="1" dirty="0">
                <a:latin typeface="+mj-lt"/>
              </a:rPr>
              <a:t>iased</a:t>
            </a:r>
            <a:r>
              <a:rPr sz="5400" b="1" spc="-5" dirty="0">
                <a:latin typeface="+mj-lt"/>
              </a:rPr>
              <a:t> </a:t>
            </a:r>
            <a:r>
              <a:rPr sz="5400" b="1" dirty="0">
                <a:latin typeface="+mj-lt"/>
              </a:rPr>
              <a:t>Models</a:t>
            </a:r>
            <a:r>
              <a:rPr sz="5400" b="1" spc="15" dirty="0">
                <a:latin typeface="+mj-lt"/>
              </a:rPr>
              <a:t> </a:t>
            </a:r>
            <a:endParaRPr sz="5400" b="1" i="1" spc="-10" dirty="0">
              <a:latin typeface="+mj-lt"/>
              <a:cs typeface="Calibri"/>
            </a:endParaRPr>
          </a:p>
        </p:txBody>
      </p:sp>
      <p:sp>
        <p:nvSpPr>
          <p:cNvPr id="3" name="object 3"/>
          <p:cNvSpPr txBox="1"/>
          <p:nvPr/>
        </p:nvSpPr>
        <p:spPr>
          <a:xfrm>
            <a:off x="533400" y="1322637"/>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b="1" dirty="0">
                <a:latin typeface="Calibri"/>
                <a:cs typeface="Calibri"/>
              </a:rPr>
              <a:t>Dynamics: </a:t>
            </a:r>
            <a:r>
              <a:rPr sz="2800" dirty="0">
                <a:latin typeface="Calibri"/>
                <a:cs typeface="Calibri"/>
              </a:rPr>
              <a:t>a</a:t>
            </a:r>
            <a:r>
              <a:rPr sz="2800" spc="-35" dirty="0">
                <a:latin typeface="Calibri"/>
                <a:cs typeface="Calibri"/>
              </a:rPr>
              <a:t> </a:t>
            </a:r>
            <a:r>
              <a:rPr sz="2800" dirty="0">
                <a:latin typeface="Calibri"/>
                <a:cs typeface="Calibri"/>
              </a:rPr>
              <a:t>reweighting</a:t>
            </a:r>
            <a:r>
              <a:rPr sz="2800" spc="-35" dirty="0">
                <a:latin typeface="Calibri"/>
                <a:cs typeface="Calibri"/>
              </a:rPr>
              <a:t> </a:t>
            </a:r>
            <a:r>
              <a:rPr sz="2800" dirty="0">
                <a:latin typeface="Calibri"/>
                <a:cs typeface="Calibri"/>
              </a:rPr>
              <a:t>process</a:t>
            </a:r>
            <a:r>
              <a:rPr sz="2800" spc="-35" dirty="0">
                <a:latin typeface="Calibri"/>
                <a:cs typeface="Calibri"/>
              </a:rPr>
              <a:t> </a:t>
            </a:r>
            <a:r>
              <a:rPr sz="2800" dirty="0">
                <a:latin typeface="Calibri"/>
                <a:cs typeface="Calibri"/>
              </a:rPr>
              <a:t>based</a:t>
            </a:r>
            <a:r>
              <a:rPr sz="2800" spc="-30" dirty="0">
                <a:latin typeface="Calibri"/>
                <a:cs typeface="Calibri"/>
              </a:rPr>
              <a:t> </a:t>
            </a:r>
            <a:r>
              <a:rPr sz="2800" dirty="0">
                <a:latin typeface="Calibri"/>
                <a:cs typeface="Calibri"/>
              </a:rPr>
              <a:t>on</a:t>
            </a:r>
            <a:r>
              <a:rPr sz="2800" spc="-35" dirty="0">
                <a:latin typeface="Calibri"/>
                <a:cs typeface="Calibri"/>
              </a:rPr>
              <a:t> </a:t>
            </a:r>
            <a:r>
              <a:rPr sz="2800" spc="-20" dirty="0">
                <a:latin typeface="Calibri"/>
                <a:cs typeface="Calibri"/>
              </a:rPr>
              <a:t>sub-</a:t>
            </a:r>
            <a:r>
              <a:rPr sz="2800" spc="-10" dirty="0">
                <a:latin typeface="Calibri"/>
                <a:cs typeface="Calibri"/>
              </a:rPr>
              <a:t>population</a:t>
            </a:r>
            <a:r>
              <a:rPr lang="en-US" sz="2800" spc="-10" dirty="0">
                <a:latin typeface="Calibri"/>
                <a:cs typeface="Calibri"/>
              </a:rPr>
              <a:t>s</a:t>
            </a:r>
            <a:endParaRPr sz="2800" dirty="0">
              <a:latin typeface="Calibri"/>
              <a:cs typeface="Calibri"/>
            </a:endParaRPr>
          </a:p>
        </p:txBody>
      </p:sp>
      <mc:AlternateContent xmlns:mc="http://schemas.openxmlformats.org/markup-compatibility/2006" xmlns:a14="http://schemas.microsoft.com/office/drawing/2010/main">
        <mc:Choice Requires="a14">
          <p:sp>
            <p:nvSpPr>
              <p:cNvPr id="8" name="object 8"/>
              <p:cNvSpPr txBox="1"/>
              <p:nvPr/>
            </p:nvSpPr>
            <p:spPr>
              <a:xfrm>
                <a:off x="550068" y="4341490"/>
                <a:ext cx="11091863" cy="1845249"/>
              </a:xfrm>
              <a:prstGeom prst="rect">
                <a:avLst/>
              </a:prstGeom>
            </p:spPr>
            <p:txBody>
              <a:bodyPr vert="horz" wrap="square" lIns="0" tIns="12700" rIns="0" bIns="0" rtlCol="0">
                <a:spAutoFit/>
              </a:bodyPr>
              <a:lstStyle/>
              <a:p>
                <a:pPr marL="23495" marR="5080">
                  <a:lnSpc>
                    <a:spcPts val="3820"/>
                  </a:lnSpc>
                  <a:spcBef>
                    <a:spcPts val="3105"/>
                  </a:spcBef>
                  <a:tabLst>
                    <a:tab pos="4566285" algn="l"/>
                  </a:tabLst>
                </a:pPr>
                <a:endParaRPr lang="en-US" sz="3600" dirty="0">
                  <a:latin typeface="Calibri"/>
                  <a:cs typeface="Calibri"/>
                </a:endParaRPr>
              </a:p>
              <a:p>
                <a:pPr marL="23495" marR="5080">
                  <a:lnSpc>
                    <a:spcPts val="3820"/>
                  </a:lnSpc>
                  <a:spcBef>
                    <a:spcPts val="3105"/>
                  </a:spcBef>
                  <a:tabLst>
                    <a:tab pos="4566285" algn="l"/>
                  </a:tabLst>
                </a:pPr>
                <a:r>
                  <a:rPr lang="en-US" sz="2800" spc="-10" dirty="0">
                    <a:latin typeface="+mn-lt"/>
                    <a:cs typeface="Calibri"/>
                  </a:rPr>
                  <a:t>where </a:t>
                </a:r>
                <a14:m>
                  <m:oMath xmlns:m="http://schemas.openxmlformats.org/officeDocument/2006/math">
                    <m:r>
                      <a:rPr lang="en-US" sz="2800" b="0" i="0" spc="-10" smtClean="0">
                        <a:latin typeface="Cambria Math" panose="02040503050406030204" pitchFamily="18" charset="0"/>
                        <a:cs typeface="Calibri"/>
                      </a:rPr>
                      <m:t> </m:t>
                    </m:r>
                    <m:r>
                      <a:rPr lang="en-US" sz="2800" b="0" i="1" spc="-10" smtClean="0">
                        <a:latin typeface="Cambria Math" panose="02040503050406030204" pitchFamily="18" charset="0"/>
                        <a:cs typeface="Calibri"/>
                      </a:rPr>
                      <m:t>𝐾</m:t>
                    </m:r>
                    <m:r>
                      <a:rPr lang="en-US" sz="2800" b="0" i="1" spc="-10" smtClean="0">
                        <a:latin typeface="Cambria Math" panose="02040503050406030204" pitchFamily="18" charset="0"/>
                        <a:cs typeface="Calibri"/>
                      </a:rPr>
                      <m:t>:</m:t>
                    </m:r>
                    <m:sSup>
                      <m:sSupPr>
                        <m:ctrlPr>
                          <a:rPr lang="en-US" sz="2800" b="0" i="1" spc="-10" smtClean="0">
                            <a:latin typeface="Cambria Math" panose="02040503050406030204" pitchFamily="18" charset="0"/>
                            <a:cs typeface="Calibri"/>
                          </a:rPr>
                        </m:ctrlPr>
                      </m:sSupPr>
                      <m:e>
                        <m:r>
                          <a:rPr lang="en-US" sz="2800" b="0" i="1" spc="-10" smtClean="0">
                            <a:latin typeface="Cambria Math" panose="02040503050406030204" pitchFamily="18" charset="0"/>
                            <a:ea typeface="Cambria Math" panose="02040503050406030204" pitchFamily="18" charset="0"/>
                            <a:cs typeface="Calibri"/>
                          </a:rPr>
                          <m:t>ℝ</m:t>
                        </m:r>
                      </m:e>
                      <m:sup>
                        <m:r>
                          <a:rPr lang="en-US" sz="2800" b="0" i="1" spc="-10" smtClean="0">
                            <a:latin typeface="Cambria Math" panose="02040503050406030204" pitchFamily="18" charset="0"/>
                            <a:cs typeface="Calibri"/>
                          </a:rPr>
                          <m:t>2</m:t>
                        </m:r>
                      </m:sup>
                    </m:sSup>
                    <m:r>
                      <a:rPr lang="en-US" sz="2800" b="0" i="1" spc="-10" smtClean="0">
                        <a:latin typeface="Cambria Math" panose="02040503050406030204" pitchFamily="18" charset="0"/>
                        <a:ea typeface="Cambria Math" panose="02040503050406030204" pitchFamily="18" charset="0"/>
                        <a:cs typeface="Calibri"/>
                      </a:rPr>
                      <m:t>→</m:t>
                    </m:r>
                    <m:sSup>
                      <m:sSupPr>
                        <m:ctrlPr>
                          <a:rPr lang="en-US" sz="2800" b="0" i="1" spc="-10" smtClean="0">
                            <a:latin typeface="Cambria Math" panose="02040503050406030204" pitchFamily="18" charset="0"/>
                            <a:ea typeface="Cambria Math" panose="02040503050406030204" pitchFamily="18" charset="0"/>
                            <a:cs typeface="Calibri"/>
                          </a:rPr>
                        </m:ctrlPr>
                      </m:sSupPr>
                      <m:e>
                        <m:r>
                          <a:rPr lang="en-US" sz="2800" b="0" i="1" spc="-10" smtClean="0">
                            <a:latin typeface="Cambria Math" panose="02040503050406030204" pitchFamily="18" charset="0"/>
                            <a:ea typeface="Cambria Math" panose="02040503050406030204" pitchFamily="18" charset="0"/>
                            <a:cs typeface="Calibri"/>
                          </a:rPr>
                          <m:t>ℝ</m:t>
                        </m:r>
                      </m:e>
                      <m:sup>
                        <m:r>
                          <a:rPr lang="en-US" sz="2800" b="0" i="1" spc="-10" smtClean="0">
                            <a:latin typeface="Cambria Math" panose="02040503050406030204" pitchFamily="18" charset="0"/>
                            <a:ea typeface="Cambria Math" panose="02040503050406030204" pitchFamily="18" charset="0"/>
                            <a:cs typeface="Calibri"/>
                          </a:rPr>
                          <m:t>+</m:t>
                        </m:r>
                      </m:sup>
                    </m:sSup>
                  </m:oMath>
                </a14:m>
                <a:r>
                  <a:rPr lang="en-US" sz="2800" spc="-10" dirty="0">
                    <a:latin typeface="+mn-lt"/>
                    <a:cs typeface="Calibri"/>
                  </a:rPr>
                  <a:t> </a:t>
                </a:r>
                <a:r>
                  <a:rPr lang="en-US" sz="2800" dirty="0">
                    <a:latin typeface="+mn-lt"/>
                    <a:cs typeface="Arial"/>
                  </a:rPr>
                  <a:t>is</a:t>
                </a:r>
                <a:r>
                  <a:rPr lang="en-US" sz="2800" spc="-20" dirty="0">
                    <a:latin typeface="+mn-lt"/>
                    <a:cs typeface="Arial"/>
                  </a:rPr>
                  <a:t> </a:t>
                </a:r>
                <a:r>
                  <a:rPr lang="en-US" sz="2800" dirty="0">
                    <a:latin typeface="+mn-lt"/>
                    <a:cs typeface="Arial"/>
                  </a:rPr>
                  <a:t>a</a:t>
                </a:r>
                <a:r>
                  <a:rPr lang="en-US" sz="2800" spc="-10" dirty="0">
                    <a:latin typeface="+mn-lt"/>
                    <a:cs typeface="Arial"/>
                  </a:rPr>
                  <a:t> </a:t>
                </a:r>
                <a:r>
                  <a:rPr lang="en-US" sz="2800" i="1" dirty="0">
                    <a:solidFill>
                      <a:schemeClr val="tx1"/>
                    </a:solidFill>
                    <a:latin typeface="+mn-lt"/>
                    <a:cs typeface="Arial"/>
                  </a:rPr>
                  <a:t>kernel</a:t>
                </a:r>
                <a:r>
                  <a:rPr lang="en-US" sz="2800" i="1" dirty="0">
                    <a:solidFill>
                      <a:srgbClr val="0432FF"/>
                    </a:solidFill>
                    <a:latin typeface="+mn-lt"/>
                    <a:cs typeface="Arial"/>
                  </a:rPr>
                  <a:t> </a:t>
                </a:r>
                <a:r>
                  <a:rPr lang="en-US" sz="2800" i="1" dirty="0">
                    <a:solidFill>
                      <a:schemeClr val="tx1"/>
                    </a:solidFill>
                    <a:latin typeface="+mn-lt"/>
                    <a:cs typeface="Calibri"/>
                  </a:rPr>
                  <a:t>that</a:t>
                </a:r>
                <a:r>
                  <a:rPr lang="en-US" sz="2800" i="1" spc="5" dirty="0">
                    <a:solidFill>
                      <a:srgbClr val="0432FF"/>
                    </a:solidFill>
                    <a:latin typeface="+mn-lt"/>
                    <a:cs typeface="Calibri"/>
                  </a:rPr>
                  <a:t> </a:t>
                </a:r>
                <a:r>
                  <a:rPr lang="en-US" sz="2800" i="1" dirty="0">
                    <a:solidFill>
                      <a:srgbClr val="0432FF"/>
                    </a:solidFill>
                    <a:latin typeface="+mn-lt"/>
                    <a:cs typeface="Calibri"/>
                  </a:rPr>
                  <a:t>measures</a:t>
                </a:r>
                <a:r>
                  <a:rPr lang="en-US" sz="2800" i="1" spc="5" dirty="0">
                    <a:solidFill>
                      <a:srgbClr val="0432FF"/>
                    </a:solidFill>
                    <a:latin typeface="+mn-lt"/>
                    <a:cs typeface="Calibri"/>
                  </a:rPr>
                  <a:t> </a:t>
                </a:r>
                <a:r>
                  <a:rPr lang="en-US" sz="2800" i="1" spc="-25" dirty="0">
                    <a:solidFill>
                      <a:srgbClr val="0432FF"/>
                    </a:solidFill>
                    <a:latin typeface="+mn-lt"/>
                    <a:cs typeface="Calibri"/>
                  </a:rPr>
                  <a:t>the </a:t>
                </a:r>
                <a:r>
                  <a:rPr lang="en-US" sz="2800" i="1" dirty="0">
                    <a:solidFill>
                      <a:srgbClr val="0432FF"/>
                    </a:solidFill>
                    <a:latin typeface="+mn-lt"/>
                    <a:cs typeface="Calibri"/>
                  </a:rPr>
                  <a:t>similarity</a:t>
                </a:r>
                <a:r>
                  <a:rPr lang="en-US" sz="2800" i="1" spc="-5" dirty="0">
                    <a:solidFill>
                      <a:srgbClr val="0432FF"/>
                    </a:solidFill>
                    <a:latin typeface="+mn-lt"/>
                    <a:cs typeface="Calibri"/>
                  </a:rPr>
                  <a:t> </a:t>
                </a:r>
                <a:r>
                  <a:rPr lang="en-US" sz="2800" i="1" dirty="0">
                    <a:solidFill>
                      <a:schemeClr val="tx1"/>
                    </a:solidFill>
                    <a:latin typeface="+mn-lt"/>
                    <a:cs typeface="Calibri"/>
                  </a:rPr>
                  <a:t>between</a:t>
                </a:r>
                <a:r>
                  <a:rPr lang="en-US" sz="2800" i="1" spc="5" dirty="0">
                    <a:solidFill>
                      <a:schemeClr val="tx1"/>
                    </a:solidFill>
                    <a:latin typeface="+mn-lt"/>
                    <a:cs typeface="Calibri"/>
                  </a:rPr>
                  <a:t> </a:t>
                </a:r>
                <a:r>
                  <a:rPr lang="en-US" sz="2800" i="1" dirty="0">
                    <a:solidFill>
                      <a:schemeClr val="tx1"/>
                    </a:solidFill>
                    <a:latin typeface="+mn-lt"/>
                    <a:cs typeface="Calibri"/>
                  </a:rPr>
                  <a:t>two</a:t>
                </a:r>
                <a:r>
                  <a:rPr lang="en-US" sz="2800" i="1" spc="-5" dirty="0">
                    <a:solidFill>
                      <a:schemeClr val="tx1"/>
                    </a:solidFill>
                    <a:latin typeface="+mn-lt"/>
                    <a:cs typeface="Calibri"/>
                  </a:rPr>
                  <a:t> </a:t>
                </a:r>
                <a:r>
                  <a:rPr lang="en-US" sz="2800" i="1" spc="-10" dirty="0">
                    <a:solidFill>
                      <a:schemeClr val="tx1"/>
                    </a:solidFill>
                    <a:latin typeface="+mn-lt"/>
                    <a:cs typeface="Calibri"/>
                  </a:rPr>
                  <a:t>populations</a:t>
                </a:r>
                <a:r>
                  <a:rPr lang="en-US" sz="2800" spc="-10" dirty="0">
                    <a:solidFill>
                      <a:schemeClr val="tx1"/>
                    </a:solidFill>
                    <a:latin typeface="+mn-lt"/>
                    <a:cs typeface="Calibri"/>
                  </a:rPr>
                  <a:t>.  Example:</a:t>
                </a:r>
                <a:endParaRPr sz="2800" dirty="0">
                  <a:solidFill>
                    <a:schemeClr val="tx1"/>
                  </a:solidFill>
                  <a:latin typeface="+mn-lt"/>
                  <a:cs typeface="Calibri"/>
                </a:endParaRPr>
              </a:p>
            </p:txBody>
          </p:sp>
        </mc:Choice>
        <mc:Fallback xmlns="">
          <p:sp>
            <p:nvSpPr>
              <p:cNvPr id="8" name="object 8"/>
              <p:cNvSpPr txBox="1">
                <a:spLocks noRot="1" noChangeAspect="1" noMove="1" noResize="1" noEditPoints="1" noAdjustHandles="1" noChangeArrowheads="1" noChangeShapeType="1" noTextEdit="1"/>
              </p:cNvSpPr>
              <p:nvPr/>
            </p:nvSpPr>
            <p:spPr>
              <a:xfrm>
                <a:off x="550068" y="4341490"/>
                <a:ext cx="11091863" cy="1845249"/>
              </a:xfrm>
              <a:prstGeom prst="rect">
                <a:avLst/>
              </a:prstGeom>
              <a:blipFill>
                <a:blip r:embed="rId2"/>
                <a:stretch>
                  <a:fillRect l="-1831" b="-10884"/>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5013046-DAF5-D85F-ECC6-67180D7C1952}"/>
              </a:ext>
            </a:extLst>
          </p:cNvPr>
          <p:cNvSpPr txBox="1"/>
          <p:nvPr/>
        </p:nvSpPr>
        <p:spPr>
          <a:xfrm>
            <a:off x="533400" y="3072969"/>
            <a:ext cx="10037133" cy="830997"/>
          </a:xfrm>
          <a:prstGeom prst="rect">
            <a:avLst/>
          </a:prstGeom>
          <a:noFill/>
        </p:spPr>
        <p:txBody>
          <a:bodyPr wrap="square" rtlCol="0">
            <a:spAutoFit/>
          </a:bodyPr>
          <a:lstStyle/>
          <a:p>
            <a:r>
              <a:rPr lang="en-US" sz="2800" dirty="0">
                <a:latin typeface="Calibri"/>
                <a:cs typeface="Calibri"/>
              </a:rPr>
              <a:t>where	                        is the normalizing factor.</a:t>
            </a:r>
          </a:p>
          <a:p>
            <a:endParaRPr lang="en-US" dirty="0"/>
          </a:p>
        </p:txBody>
      </p:sp>
      <p:pic>
        <p:nvPicPr>
          <p:cNvPr id="6" name="object 6"/>
          <p:cNvPicPr/>
          <p:nvPr/>
        </p:nvPicPr>
        <p:blipFill>
          <a:blip r:embed="rId3" cstate="print">
            <a:clrChange>
              <a:clrFrom>
                <a:srgbClr val="FFFFFF"/>
              </a:clrFrom>
              <a:clrTo>
                <a:srgbClr val="FFFFFF">
                  <a:alpha val="0"/>
                </a:srgbClr>
              </a:clrTo>
            </a:clrChange>
            <a:alphaModFix/>
          </a:blip>
          <a:stretch>
            <a:fillRect/>
          </a:stretch>
        </p:blipFill>
        <p:spPr>
          <a:xfrm>
            <a:off x="1676400" y="3048000"/>
            <a:ext cx="2590800" cy="622779"/>
          </a:xfrm>
          <a:prstGeom prst="rect">
            <a:avLst/>
          </a:prstGeom>
          <a:noFill/>
        </p:spPr>
      </p:pic>
      <p:sp>
        <p:nvSpPr>
          <p:cNvPr id="16" name="TextBox 15">
            <a:extLst>
              <a:ext uri="{FF2B5EF4-FFF2-40B4-BE49-F238E27FC236}">
                <a16:creationId xmlns:a16="http://schemas.microsoft.com/office/drawing/2014/main" id="{AB80FBC7-CF06-CAA1-6483-86520985A1E3}"/>
              </a:ext>
            </a:extLst>
          </p:cNvPr>
          <p:cNvSpPr txBox="1"/>
          <p:nvPr/>
        </p:nvSpPr>
        <p:spPr>
          <a:xfrm>
            <a:off x="533400" y="3783475"/>
            <a:ext cx="9545319" cy="800219"/>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Calibri"/>
                <a:cs typeface="Calibri"/>
              </a:rPr>
              <a:t>Kernel</a:t>
            </a:r>
            <a:r>
              <a:rPr lang="en-US" sz="2800" b="1" spc="-70" dirty="0">
                <a:latin typeface="Calibri"/>
                <a:cs typeface="Calibri"/>
              </a:rPr>
              <a:t> </a:t>
            </a:r>
            <a:r>
              <a:rPr lang="en-US" sz="2800" b="1" dirty="0">
                <a:latin typeface="Calibri"/>
                <a:cs typeface="Calibri"/>
              </a:rPr>
              <a:t>methods:</a:t>
            </a:r>
            <a:r>
              <a:rPr lang="en-US" sz="2800" b="1" i="1" dirty="0">
                <a:latin typeface="Calibri"/>
                <a:cs typeface="Calibri"/>
              </a:rPr>
              <a:t>  </a:t>
            </a:r>
            <a:r>
              <a:rPr lang="en-US" sz="2800" dirty="0">
                <a:latin typeface="Calibri"/>
                <a:cs typeface="Calibri"/>
              </a:rPr>
              <a:t>the population-wise weights are defined by</a:t>
            </a:r>
          </a:p>
          <a:p>
            <a:endParaRPr lang="en-US" dirty="0"/>
          </a:p>
        </p:txBody>
      </p:sp>
      <p:pic>
        <p:nvPicPr>
          <p:cNvPr id="10" name="Picture 9" descr="A math equations with a plus sign&#10;&#10;Description automatically generated with medium confidence">
            <a:extLst>
              <a:ext uri="{FF2B5EF4-FFF2-40B4-BE49-F238E27FC236}">
                <a16:creationId xmlns:a16="http://schemas.microsoft.com/office/drawing/2014/main" id="{2E16163A-8E93-F47D-4DAE-A279EC572642}"/>
              </a:ext>
            </a:extLst>
          </p:cNvPr>
          <p:cNvPicPr>
            <a:picLocks noChangeAspect="1"/>
          </p:cNvPicPr>
          <p:nvPr/>
        </p:nvPicPr>
        <p:blipFill>
          <a:blip r:embed="rId4">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3202021" y="1849750"/>
            <a:ext cx="5103779" cy="1223219"/>
          </a:xfrm>
          <a:prstGeom prst="rect">
            <a:avLst/>
          </a:prstGeom>
          <a:noFill/>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C1480E4-2F5B-F27C-56CE-BCE13172370C}"/>
                  </a:ext>
                </a:extLst>
              </p:cNvPr>
              <p:cNvSpPr txBox="1"/>
              <p:nvPr/>
            </p:nvSpPr>
            <p:spPr>
              <a:xfrm>
                <a:off x="4276725" y="5873673"/>
                <a:ext cx="6936580" cy="794576"/>
              </a:xfrm>
              <a:prstGeom prst="rect">
                <a:avLst/>
              </a:prstGeom>
              <a:noFill/>
            </p:spPr>
            <p:txBody>
              <a:bodyPr wrap="square">
                <a:spAutoFit/>
              </a:bodyPr>
              <a:lstStyle/>
              <a:p>
                <a14:m>
                  <m:oMath xmlns:m="http://schemas.openxmlformats.org/officeDocument/2006/math">
                    <m:r>
                      <a:rPr lang="en-US" sz="3200" b="0" i="1" spc="-10" smtClean="0">
                        <a:latin typeface="Cambria Math" panose="02040503050406030204" pitchFamily="18" charset="0"/>
                        <a:cs typeface="Calibri"/>
                      </a:rPr>
                      <m:t>𝐾</m:t>
                    </m:r>
                    <m:r>
                      <a:rPr lang="en-US" sz="3200" b="0" i="1" spc="-10" smtClean="0">
                        <a:latin typeface="Cambria Math" panose="02040503050406030204" pitchFamily="18" charset="0"/>
                        <a:cs typeface="Calibri"/>
                      </a:rPr>
                      <m:t>=</m:t>
                    </m:r>
                    <m:sSup>
                      <m:sSupPr>
                        <m:ctrlPr>
                          <a:rPr lang="en-US" sz="3200" b="0" i="1" spc="-10" smtClean="0">
                            <a:latin typeface="Cambria Math" panose="02040503050406030204" pitchFamily="18" charset="0"/>
                            <a:cs typeface="Calibri"/>
                          </a:rPr>
                        </m:ctrlPr>
                      </m:sSupPr>
                      <m:e>
                        <m:r>
                          <a:rPr lang="en-US" sz="3200" b="0" i="1" spc="-10" smtClean="0">
                            <a:latin typeface="Cambria Math" panose="02040503050406030204" pitchFamily="18" charset="0"/>
                            <a:cs typeface="Calibri"/>
                          </a:rPr>
                          <m:t>𝑒</m:t>
                        </m:r>
                      </m:e>
                      <m:sup>
                        <m:r>
                          <a:rPr lang="en-US" sz="3200" b="0" i="1" spc="-10" smtClean="0">
                            <a:latin typeface="Cambria Math" panose="02040503050406030204" pitchFamily="18" charset="0"/>
                            <a:cs typeface="Calibri"/>
                          </a:rPr>
                          <m:t>−</m:t>
                        </m:r>
                        <m:r>
                          <a:rPr lang="en-US" sz="3200" b="0" i="1" spc="-10" smtClean="0">
                            <a:latin typeface="Cambria Math" panose="02040503050406030204" pitchFamily="18" charset="0"/>
                            <a:cs typeface="Calibri"/>
                          </a:rPr>
                          <m:t>𝑑</m:t>
                        </m:r>
                        <m:d>
                          <m:dPr>
                            <m:ctrlPr>
                              <a:rPr lang="en-US" sz="3200" b="0" i="1" spc="-10" smtClean="0">
                                <a:latin typeface="Cambria Math" panose="02040503050406030204" pitchFamily="18" charset="0"/>
                                <a:cs typeface="Calibri"/>
                              </a:rPr>
                            </m:ctrlPr>
                          </m:dPr>
                          <m:e>
                            <m:sSubSup>
                              <m:sSubSupPr>
                                <m:ctrlPr>
                                  <a:rPr lang="en-US" sz="3200" i="1" spc="-20" smtClean="0">
                                    <a:latin typeface="Cambria Math" panose="02040503050406030204" pitchFamily="18" charset="0"/>
                                  </a:rPr>
                                </m:ctrlPr>
                              </m:sSubSupPr>
                              <m:e>
                                <m:r>
                                  <a:rPr lang="en-US" sz="3200" i="1" spc="-20" smtClean="0">
                                    <a:latin typeface="Cambria Math" panose="02040503050406030204" pitchFamily="18" charset="0"/>
                                    <a:ea typeface="Cambria Math" panose="02040503050406030204" pitchFamily="18" charset="0"/>
                                  </a:rPr>
                                  <m:t>𝜇</m:t>
                                </m:r>
                              </m:e>
                              <m:sub>
                                <m:r>
                                  <a:rPr lang="en-US" sz="3200" b="0" i="1" spc="-20" smtClean="0">
                                    <a:latin typeface="Cambria Math" panose="02040503050406030204" pitchFamily="18" charset="0"/>
                                  </a:rPr>
                                  <m:t>𝑡</m:t>
                                </m:r>
                              </m:sub>
                              <m:sup>
                                <m:r>
                                  <m:rPr>
                                    <m:sty m:val="p"/>
                                  </m:rPr>
                                  <a:rPr lang="el-GR" sz="3200" b="0" i="1" spc="-20" smtClean="0">
                                    <a:latin typeface="Cambria Math" panose="02040503050406030204" pitchFamily="18" charset="0"/>
                                    <a:ea typeface="Cambria Math" panose="02040503050406030204" pitchFamily="18" charset="0"/>
                                  </a:rPr>
                                  <m:t>Λ</m:t>
                                </m:r>
                                <m:r>
                                  <a:rPr lang="en-US" sz="3200" b="0" i="1" spc="-20" smtClean="0">
                                    <a:latin typeface="Cambria Math" panose="02040503050406030204" pitchFamily="18" charset="0"/>
                                    <a:ea typeface="Cambria Math" panose="02040503050406030204" pitchFamily="18" charset="0"/>
                                  </a:rPr>
                                  <m:t>(</m:t>
                                </m:r>
                                <m:r>
                                  <a:rPr lang="en-US" sz="3200" b="0" i="1" spc="-20" smtClean="0">
                                    <a:latin typeface="Cambria Math" panose="02040503050406030204" pitchFamily="18" charset="0"/>
                                    <a:ea typeface="Cambria Math" panose="02040503050406030204" pitchFamily="18" charset="0"/>
                                  </a:rPr>
                                  <m:t>𝑖</m:t>
                                </m:r>
                                <m:r>
                                  <a:rPr lang="en-US" sz="3200" b="0" i="1" spc="-20" smtClean="0">
                                    <a:latin typeface="Cambria Math" panose="02040503050406030204" pitchFamily="18" charset="0"/>
                                    <a:ea typeface="Cambria Math" panose="02040503050406030204" pitchFamily="18" charset="0"/>
                                  </a:rPr>
                                  <m:t>)</m:t>
                                </m:r>
                              </m:sup>
                            </m:sSubSup>
                            <m:r>
                              <a:rPr lang="en-US" sz="3200" b="0" i="1" spc="-20" smtClean="0">
                                <a:latin typeface="Cambria Math" panose="02040503050406030204" pitchFamily="18" charset="0"/>
                                <a:ea typeface="Cambria Math" panose="02040503050406030204" pitchFamily="18" charset="0"/>
                              </a:rPr>
                              <m:t>,</m:t>
                            </m:r>
                            <m:sSubSup>
                              <m:sSubSupPr>
                                <m:ctrlPr>
                                  <a:rPr lang="en-US" sz="3200" i="1" spc="-20" smtClean="0">
                                    <a:latin typeface="Cambria Math" panose="02040503050406030204" pitchFamily="18" charset="0"/>
                                  </a:rPr>
                                </m:ctrlPr>
                              </m:sSubSupPr>
                              <m:e>
                                <m:r>
                                  <a:rPr lang="en-US" sz="3200" i="1" spc="-20" smtClean="0">
                                    <a:latin typeface="Cambria Math" panose="02040503050406030204" pitchFamily="18" charset="0"/>
                                    <a:ea typeface="Cambria Math" panose="02040503050406030204" pitchFamily="18" charset="0"/>
                                  </a:rPr>
                                  <m:t>𝜇</m:t>
                                </m:r>
                              </m:e>
                              <m:sub>
                                <m:r>
                                  <a:rPr lang="en-US" sz="3200" b="0" i="1" spc="-20" smtClean="0">
                                    <a:latin typeface="Cambria Math" panose="02040503050406030204" pitchFamily="18" charset="0"/>
                                  </a:rPr>
                                  <m:t>𝑡</m:t>
                                </m:r>
                              </m:sub>
                              <m:sup>
                                <m:r>
                                  <m:rPr>
                                    <m:sty m:val="p"/>
                                  </m:rPr>
                                  <a:rPr lang="el-GR" sz="3200" b="0" i="1" spc="-20" smtClean="0">
                                    <a:latin typeface="Cambria Math" panose="02040503050406030204" pitchFamily="18" charset="0"/>
                                    <a:ea typeface="Cambria Math" panose="02040503050406030204" pitchFamily="18" charset="0"/>
                                  </a:rPr>
                                  <m:t>Λ</m:t>
                                </m:r>
                                <m:r>
                                  <a:rPr lang="en-US" sz="3200" b="0" i="1" spc="-20" smtClean="0">
                                    <a:latin typeface="Cambria Math" panose="02040503050406030204" pitchFamily="18" charset="0"/>
                                    <a:ea typeface="Cambria Math" panose="02040503050406030204" pitchFamily="18" charset="0"/>
                                  </a:rPr>
                                  <m:t>(</m:t>
                                </m:r>
                                <m:r>
                                  <a:rPr lang="en-US" sz="3200" b="0" i="1" spc="-20" smtClean="0">
                                    <a:latin typeface="Cambria Math" panose="02040503050406030204" pitchFamily="18" charset="0"/>
                                    <a:ea typeface="Cambria Math" panose="02040503050406030204" pitchFamily="18" charset="0"/>
                                  </a:rPr>
                                  <m:t>𝑗</m:t>
                                </m:r>
                                <m:r>
                                  <a:rPr lang="en-US" sz="3200" b="0" i="1" spc="-20" smtClean="0">
                                    <a:latin typeface="Cambria Math" panose="02040503050406030204" pitchFamily="18" charset="0"/>
                                    <a:ea typeface="Cambria Math" panose="02040503050406030204" pitchFamily="18" charset="0"/>
                                  </a:rPr>
                                  <m:t>)</m:t>
                                </m:r>
                              </m:sup>
                            </m:sSubSup>
                          </m:e>
                        </m:d>
                      </m:sup>
                    </m:sSup>
                  </m:oMath>
                </a14:m>
                <a:r>
                  <a:rPr lang="en-US" sz="3200" dirty="0"/>
                  <a:t>.</a:t>
                </a:r>
              </a:p>
            </p:txBody>
          </p:sp>
        </mc:Choice>
        <mc:Fallback xmlns="">
          <p:sp>
            <p:nvSpPr>
              <p:cNvPr id="17" name="TextBox 16">
                <a:extLst>
                  <a:ext uri="{FF2B5EF4-FFF2-40B4-BE49-F238E27FC236}">
                    <a16:creationId xmlns:a16="http://schemas.microsoft.com/office/drawing/2014/main" id="{0C1480E4-2F5B-F27C-56CE-BCE13172370C}"/>
                  </a:ext>
                </a:extLst>
              </p:cNvPr>
              <p:cNvSpPr txBox="1">
                <a:spLocks noRot="1" noChangeAspect="1" noMove="1" noResize="1" noEditPoints="1" noAdjustHandles="1" noChangeArrowheads="1" noChangeShapeType="1" noTextEdit="1"/>
              </p:cNvSpPr>
              <p:nvPr/>
            </p:nvSpPr>
            <p:spPr>
              <a:xfrm>
                <a:off x="4276725" y="5873673"/>
                <a:ext cx="6936580" cy="794576"/>
              </a:xfrm>
              <a:prstGeom prst="rect">
                <a:avLst/>
              </a:prstGeom>
              <a:blipFill>
                <a:blip r:embed="rId5"/>
                <a:stretch>
                  <a:fillRect l="-548" b="-23438"/>
                </a:stretch>
              </a:blipFill>
            </p:spPr>
            <p:txBody>
              <a:bodyPr/>
              <a:lstStyle/>
              <a:p>
                <a:r>
                  <a:rPr lang="en-US">
                    <a:noFill/>
                  </a:rPr>
                  <a:t> </a:t>
                </a:r>
              </a:p>
            </p:txBody>
          </p:sp>
        </mc:Fallback>
      </mc:AlternateContent>
      <p:pic>
        <p:nvPicPr>
          <p:cNvPr id="19" name="Picture 18" descr="A black and white math equation&#10;&#10;Description automatically generated with medium confidence">
            <a:extLst>
              <a:ext uri="{FF2B5EF4-FFF2-40B4-BE49-F238E27FC236}">
                <a16:creationId xmlns:a16="http://schemas.microsoft.com/office/drawing/2014/main" id="{7DF8A4E2-FDF7-87BE-9393-7C63C3862964}"/>
              </a:ext>
            </a:extLst>
          </p:cNvPr>
          <p:cNvPicPr>
            <a:picLocks noChangeAspect="1"/>
          </p:cNvPicPr>
          <p:nvPr/>
        </p:nvPicPr>
        <p:blipFill>
          <a:blip r:embed="rId6">
            <a:clrChange>
              <a:clrFrom>
                <a:srgbClr val="FFFFFF"/>
              </a:clrFrom>
              <a:clrTo>
                <a:srgbClr val="FFFFFF">
                  <a:alpha val="0"/>
                </a:srgbClr>
              </a:clrTo>
            </a:clrChange>
            <a:alphaModFix/>
            <a:extLst>
              <a:ext uri="{28A0092B-C50C-407E-A947-70E740481C1C}">
                <a14:useLocalDpi xmlns:a14="http://schemas.microsoft.com/office/drawing/2010/main" val="0"/>
              </a:ext>
            </a:extLst>
          </a:blip>
          <a:stretch>
            <a:fillRect/>
          </a:stretch>
        </p:blipFill>
        <p:spPr>
          <a:xfrm>
            <a:off x="2971800" y="4354621"/>
            <a:ext cx="6447487" cy="869097"/>
          </a:xfrm>
          <a:prstGeom prst="rect">
            <a:avLst/>
          </a:prstGeom>
          <a:noFill/>
        </p:spPr>
      </p:pic>
    </p:spTree>
    <p:extLst>
      <p:ext uri="{BB962C8B-B14F-4D97-AF65-F5344CB8AC3E}">
        <p14:creationId xmlns:p14="http://schemas.microsoft.com/office/powerpoint/2010/main" val="20125549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8338" y="-152400"/>
            <a:ext cx="11579862"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Time-Varying Multi-Population Model</a:t>
            </a:r>
            <a:endParaRPr sz="5400" b="1" i="1" spc="-10" dirty="0">
              <a:latin typeface="+mj-lt"/>
              <a:cs typeface="Calibri"/>
            </a:endParaRPr>
          </a:p>
        </p:txBody>
      </p:sp>
      <p:sp>
        <p:nvSpPr>
          <p:cNvPr id="3" name="object 3"/>
          <p:cNvSpPr txBox="1"/>
          <p:nvPr/>
        </p:nvSpPr>
        <p:spPr>
          <a:xfrm>
            <a:off x="158020" y="1370174"/>
            <a:ext cx="6775355" cy="474489"/>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sz="3000" b="1" dirty="0">
                <a:latin typeface="Calibri"/>
                <a:cs typeface="Calibri"/>
              </a:rPr>
              <a:t>Update</a:t>
            </a:r>
            <a:r>
              <a:rPr sz="3000" b="1" spc="-30" dirty="0">
                <a:latin typeface="Calibri"/>
                <a:cs typeface="Calibri"/>
              </a:rPr>
              <a:t> </a:t>
            </a:r>
            <a:r>
              <a:rPr sz="3000" b="1" dirty="0">
                <a:latin typeface="Calibri"/>
                <a:cs typeface="Calibri"/>
              </a:rPr>
              <a:t>rule:</a:t>
            </a:r>
            <a:r>
              <a:rPr sz="3000" b="1" spc="-20" dirty="0">
                <a:latin typeface="Calibri"/>
                <a:cs typeface="Calibri"/>
              </a:rPr>
              <a:t> </a:t>
            </a:r>
            <a:r>
              <a:rPr lang="en-US" sz="3000" b="1" spc="-20" dirty="0">
                <a:latin typeface="Calibri"/>
                <a:cs typeface="Calibri"/>
              </a:rPr>
              <a:t> </a:t>
            </a:r>
            <a:r>
              <a:rPr sz="3000" i="1" dirty="0">
                <a:latin typeface="Calibri"/>
                <a:cs typeface="Calibri"/>
              </a:rPr>
              <a:t>A</a:t>
            </a:r>
            <a:r>
              <a:rPr sz="3000" i="1" spc="-20" dirty="0">
                <a:latin typeface="Calibri"/>
                <a:cs typeface="Calibri"/>
              </a:rPr>
              <a:t> </a:t>
            </a:r>
            <a:r>
              <a:rPr sz="3000" i="1" spc="-25" dirty="0">
                <a:latin typeface="Calibri"/>
                <a:cs typeface="Calibri"/>
              </a:rPr>
              <a:t>“close-</a:t>
            </a:r>
            <a:r>
              <a:rPr sz="3000" i="1" dirty="0">
                <a:latin typeface="Calibri"/>
                <a:cs typeface="Calibri"/>
              </a:rPr>
              <a:t>loop”</a:t>
            </a:r>
            <a:r>
              <a:rPr sz="3000" i="1" spc="-20" dirty="0">
                <a:latin typeface="Calibri"/>
                <a:cs typeface="Calibri"/>
              </a:rPr>
              <a:t> </a:t>
            </a:r>
            <a:r>
              <a:rPr sz="3000" i="1" spc="-10" dirty="0">
                <a:latin typeface="Calibri"/>
                <a:cs typeface="Calibri"/>
              </a:rPr>
              <a:t>update</a:t>
            </a:r>
            <a:r>
              <a:rPr lang="en-US" sz="3000" i="1" spc="-10" dirty="0">
                <a:latin typeface="Calibri"/>
                <a:cs typeface="Calibri"/>
              </a:rPr>
              <a:t> rule</a:t>
            </a:r>
            <a:endParaRPr sz="3000" dirty="0">
              <a:latin typeface="Calibri"/>
              <a:cs typeface="Calibri"/>
            </a:endParaRPr>
          </a:p>
        </p:txBody>
      </p:sp>
      <p:sp>
        <p:nvSpPr>
          <p:cNvPr id="8" name="object 8"/>
          <p:cNvSpPr txBox="1"/>
          <p:nvPr/>
        </p:nvSpPr>
        <p:spPr>
          <a:xfrm>
            <a:off x="7762204" y="2724403"/>
            <a:ext cx="996950" cy="845819"/>
          </a:xfrm>
          <a:prstGeom prst="rect">
            <a:avLst/>
          </a:prstGeom>
        </p:spPr>
        <p:txBody>
          <a:bodyPr vert="horz" wrap="square" lIns="0" tIns="13970" rIns="0" bIns="0" rtlCol="0">
            <a:spAutoFit/>
          </a:bodyPr>
          <a:lstStyle/>
          <a:p>
            <a:pPr marL="12700" marR="5080" algn="just">
              <a:lnSpc>
                <a:spcPct val="99400"/>
              </a:lnSpc>
              <a:spcBef>
                <a:spcPts val="110"/>
              </a:spcBef>
            </a:pPr>
            <a:r>
              <a:rPr sz="1800" spc="-10" dirty="0">
                <a:solidFill>
                  <a:srgbClr val="00B050"/>
                </a:solidFill>
                <a:latin typeface="Arial"/>
                <a:cs typeface="Arial"/>
              </a:rPr>
              <a:t>Individual cognitive process</a:t>
            </a:r>
            <a:endParaRPr sz="1800" dirty="0">
              <a:latin typeface="Arial"/>
              <a:cs typeface="Arial"/>
            </a:endParaRPr>
          </a:p>
        </p:txBody>
      </p:sp>
      <p:sp>
        <p:nvSpPr>
          <p:cNvPr id="12" name="object 12"/>
          <p:cNvSpPr txBox="1"/>
          <p:nvPr/>
        </p:nvSpPr>
        <p:spPr>
          <a:xfrm>
            <a:off x="7157124" y="5312155"/>
            <a:ext cx="1597025" cy="565150"/>
          </a:xfrm>
          <a:prstGeom prst="rect">
            <a:avLst/>
          </a:prstGeom>
        </p:spPr>
        <p:txBody>
          <a:bodyPr vert="horz" wrap="square" lIns="0" tIns="28575" rIns="0" bIns="0" rtlCol="0">
            <a:spAutoFit/>
          </a:bodyPr>
          <a:lstStyle/>
          <a:p>
            <a:pPr marL="12700" marR="5080">
              <a:lnSpc>
                <a:spcPts val="2090"/>
              </a:lnSpc>
              <a:spcBef>
                <a:spcPts val="225"/>
              </a:spcBef>
            </a:pPr>
            <a:r>
              <a:rPr sz="1800" dirty="0">
                <a:solidFill>
                  <a:srgbClr val="2E86D6"/>
                </a:solidFill>
                <a:latin typeface="Arial"/>
                <a:cs typeface="Arial"/>
              </a:rPr>
              <a:t>Activation</a:t>
            </a:r>
            <a:r>
              <a:rPr sz="1800" spc="100" dirty="0">
                <a:solidFill>
                  <a:srgbClr val="2E86D6"/>
                </a:solidFill>
                <a:latin typeface="Arial"/>
                <a:cs typeface="Arial"/>
              </a:rPr>
              <a:t> </a:t>
            </a:r>
            <a:r>
              <a:rPr sz="1800" spc="-25" dirty="0">
                <a:solidFill>
                  <a:srgbClr val="2E86D6"/>
                </a:solidFill>
                <a:latin typeface="Arial"/>
                <a:cs typeface="Arial"/>
              </a:rPr>
              <a:t>of </a:t>
            </a:r>
            <a:r>
              <a:rPr sz="1800" dirty="0">
                <a:solidFill>
                  <a:srgbClr val="2E86D6"/>
                </a:solidFill>
                <a:latin typeface="Arial"/>
                <a:cs typeface="Arial"/>
              </a:rPr>
              <a:t>social</a:t>
            </a:r>
            <a:r>
              <a:rPr sz="1800" spc="20" dirty="0">
                <a:solidFill>
                  <a:srgbClr val="2E86D6"/>
                </a:solidFill>
                <a:latin typeface="Arial"/>
                <a:cs typeface="Arial"/>
              </a:rPr>
              <a:t> </a:t>
            </a:r>
            <a:r>
              <a:rPr sz="1800" spc="-10" dirty="0">
                <a:solidFill>
                  <a:srgbClr val="2E86D6"/>
                </a:solidFill>
                <a:latin typeface="Arial"/>
                <a:cs typeface="Arial"/>
              </a:rPr>
              <a:t>identities</a:t>
            </a:r>
            <a:endParaRPr sz="1800">
              <a:latin typeface="Arial"/>
              <a:cs typeface="Arial"/>
            </a:endParaRPr>
          </a:p>
        </p:txBody>
      </p:sp>
      <p:sp>
        <p:nvSpPr>
          <p:cNvPr id="18" name="object 18"/>
          <p:cNvSpPr txBox="1"/>
          <p:nvPr/>
        </p:nvSpPr>
        <p:spPr>
          <a:xfrm>
            <a:off x="9770427" y="4837649"/>
            <a:ext cx="1706880" cy="568325"/>
          </a:xfrm>
          <a:prstGeom prst="rect">
            <a:avLst/>
          </a:prstGeom>
        </p:spPr>
        <p:txBody>
          <a:bodyPr vert="horz" wrap="square" lIns="0" tIns="26670" rIns="0" bIns="0" rtlCol="0">
            <a:spAutoFit/>
          </a:bodyPr>
          <a:lstStyle/>
          <a:p>
            <a:pPr marL="12700" marR="5080">
              <a:lnSpc>
                <a:spcPts val="2110"/>
              </a:lnSpc>
              <a:spcBef>
                <a:spcPts val="210"/>
              </a:spcBef>
            </a:pPr>
            <a:r>
              <a:rPr sz="1800" dirty="0">
                <a:solidFill>
                  <a:srgbClr val="FFC000"/>
                </a:solidFill>
                <a:latin typeface="Calibri"/>
                <a:cs typeface="Calibri"/>
              </a:rPr>
              <a:t>Opinion</a:t>
            </a:r>
            <a:r>
              <a:rPr sz="1800" spc="5" dirty="0">
                <a:solidFill>
                  <a:srgbClr val="FFC000"/>
                </a:solidFill>
                <a:latin typeface="Calibri"/>
                <a:cs typeface="Calibri"/>
              </a:rPr>
              <a:t> </a:t>
            </a:r>
            <a:r>
              <a:rPr sz="1800" spc="-10" dirty="0">
                <a:solidFill>
                  <a:srgbClr val="FFC000"/>
                </a:solidFill>
                <a:latin typeface="Calibri"/>
                <a:cs typeface="Calibri"/>
              </a:rPr>
              <a:t>evolution </a:t>
            </a:r>
            <a:r>
              <a:rPr sz="1800" dirty="0">
                <a:solidFill>
                  <a:srgbClr val="FFC000"/>
                </a:solidFill>
                <a:latin typeface="Calibri"/>
                <a:cs typeface="Calibri"/>
              </a:rPr>
              <a:t>affects</a:t>
            </a:r>
            <a:r>
              <a:rPr sz="1800" spc="-85" dirty="0">
                <a:solidFill>
                  <a:srgbClr val="FFC000"/>
                </a:solidFill>
                <a:latin typeface="Calibri"/>
                <a:cs typeface="Calibri"/>
              </a:rPr>
              <a:t> </a:t>
            </a:r>
            <a:r>
              <a:rPr sz="1800" spc="-10" dirty="0">
                <a:solidFill>
                  <a:srgbClr val="FFC000"/>
                </a:solidFill>
                <a:latin typeface="Calibri"/>
                <a:cs typeface="Calibri"/>
              </a:rPr>
              <a:t>population</a:t>
            </a:r>
            <a:endParaRPr sz="1800" dirty="0">
              <a:latin typeface="Calibri"/>
              <a:cs typeface="Calibri"/>
            </a:endParaRPr>
          </a:p>
        </p:txBody>
      </p:sp>
      <p:sp>
        <p:nvSpPr>
          <p:cNvPr id="19" name="object 19"/>
          <p:cNvSpPr/>
          <p:nvPr/>
        </p:nvSpPr>
        <p:spPr>
          <a:xfrm>
            <a:off x="7940486" y="1952758"/>
            <a:ext cx="3226435" cy="4393565"/>
          </a:xfrm>
          <a:custGeom>
            <a:avLst/>
            <a:gdLst/>
            <a:ahLst/>
            <a:cxnLst/>
            <a:rect l="l" t="t" r="r" b="b"/>
            <a:pathLst>
              <a:path w="3226434" h="4393565">
                <a:moveTo>
                  <a:pt x="244709" y="0"/>
                </a:moveTo>
                <a:lnTo>
                  <a:pt x="0" y="176444"/>
                </a:lnTo>
                <a:lnTo>
                  <a:pt x="2654720" y="3858253"/>
                </a:lnTo>
                <a:lnTo>
                  <a:pt x="2397699" y="4043575"/>
                </a:lnTo>
                <a:lnTo>
                  <a:pt x="3226381" y="4393170"/>
                </a:lnTo>
                <a:lnTo>
                  <a:pt x="3156451" y="3496486"/>
                </a:lnTo>
                <a:lnTo>
                  <a:pt x="2899430" y="3681808"/>
                </a:lnTo>
                <a:lnTo>
                  <a:pt x="244709" y="0"/>
                </a:lnTo>
                <a:close/>
              </a:path>
            </a:pathLst>
          </a:custGeom>
          <a:solidFill>
            <a:srgbClr val="6F6F6F">
              <a:alpha val="11369"/>
            </a:srgbClr>
          </a:solidFill>
        </p:spPr>
        <p:txBody>
          <a:bodyPr wrap="square" lIns="0" tIns="0" rIns="0" bIns="0" rtlCol="0"/>
          <a:lstStyle/>
          <a:p>
            <a:endParaRPr/>
          </a:p>
        </p:txBody>
      </p:sp>
      <p:sp>
        <p:nvSpPr>
          <p:cNvPr id="20" name="object 20"/>
          <p:cNvSpPr txBox="1"/>
          <p:nvPr/>
        </p:nvSpPr>
        <p:spPr>
          <a:xfrm>
            <a:off x="10991215" y="6294120"/>
            <a:ext cx="972185" cy="558800"/>
          </a:xfrm>
          <a:prstGeom prst="rect">
            <a:avLst/>
          </a:prstGeom>
        </p:spPr>
        <p:txBody>
          <a:bodyPr vert="horz" wrap="square" lIns="0" tIns="12700" rIns="0" bIns="0" rtlCol="0">
            <a:spAutoFit/>
          </a:bodyPr>
          <a:lstStyle/>
          <a:p>
            <a:pPr marL="12700">
              <a:lnSpc>
                <a:spcPct val="100000"/>
              </a:lnSpc>
              <a:spcBef>
                <a:spcPts val="100"/>
              </a:spcBef>
            </a:pPr>
            <a:r>
              <a:rPr sz="3500" b="1" spc="-20" dirty="0">
                <a:solidFill>
                  <a:srgbClr val="3E3E3E"/>
                </a:solidFill>
                <a:latin typeface="Calibri"/>
                <a:cs typeface="Calibri"/>
              </a:rPr>
              <a:t>TIME</a:t>
            </a:r>
            <a:endParaRPr sz="3500" dirty="0">
              <a:latin typeface="Calibri"/>
              <a:cs typeface="Calibri"/>
            </a:endParaRPr>
          </a:p>
        </p:txBody>
      </p:sp>
      <p:sp>
        <p:nvSpPr>
          <p:cNvPr id="21" name="object 21"/>
          <p:cNvSpPr txBox="1"/>
          <p:nvPr/>
        </p:nvSpPr>
        <p:spPr>
          <a:xfrm>
            <a:off x="5193154" y="2971199"/>
            <a:ext cx="1706880" cy="565150"/>
          </a:xfrm>
          <a:prstGeom prst="rect">
            <a:avLst/>
          </a:prstGeom>
        </p:spPr>
        <p:txBody>
          <a:bodyPr vert="horz" wrap="square" lIns="0" tIns="28575" rIns="0" bIns="0" rtlCol="0">
            <a:spAutoFit/>
          </a:bodyPr>
          <a:lstStyle/>
          <a:p>
            <a:pPr marL="12700" marR="5080">
              <a:lnSpc>
                <a:spcPts val="2090"/>
              </a:lnSpc>
              <a:spcBef>
                <a:spcPts val="225"/>
              </a:spcBef>
            </a:pPr>
            <a:r>
              <a:rPr sz="1800" dirty="0">
                <a:solidFill>
                  <a:srgbClr val="FFC000"/>
                </a:solidFill>
                <a:latin typeface="Calibri"/>
                <a:cs typeface="Calibri"/>
              </a:rPr>
              <a:t>Opinion</a:t>
            </a:r>
            <a:r>
              <a:rPr sz="1800" spc="5" dirty="0">
                <a:solidFill>
                  <a:srgbClr val="FFC000"/>
                </a:solidFill>
                <a:latin typeface="Calibri"/>
                <a:cs typeface="Calibri"/>
              </a:rPr>
              <a:t> </a:t>
            </a:r>
            <a:r>
              <a:rPr sz="1800" spc="-10" dirty="0">
                <a:solidFill>
                  <a:srgbClr val="FFC000"/>
                </a:solidFill>
                <a:latin typeface="Calibri"/>
                <a:cs typeface="Calibri"/>
              </a:rPr>
              <a:t>evolution </a:t>
            </a:r>
            <a:r>
              <a:rPr sz="1800" dirty="0">
                <a:solidFill>
                  <a:srgbClr val="FFC000"/>
                </a:solidFill>
                <a:latin typeface="Calibri"/>
                <a:cs typeface="Calibri"/>
              </a:rPr>
              <a:t>affects</a:t>
            </a:r>
            <a:r>
              <a:rPr sz="1800" spc="-85" dirty="0">
                <a:solidFill>
                  <a:srgbClr val="FFC000"/>
                </a:solidFill>
                <a:latin typeface="Calibri"/>
                <a:cs typeface="Calibri"/>
              </a:rPr>
              <a:t> </a:t>
            </a:r>
            <a:r>
              <a:rPr sz="1800" spc="-10" dirty="0">
                <a:solidFill>
                  <a:srgbClr val="FFC000"/>
                </a:solidFill>
                <a:latin typeface="Calibri"/>
                <a:cs typeface="Calibri"/>
              </a:rPr>
              <a:t>population</a:t>
            </a:r>
            <a:endParaRPr sz="1800" dirty="0">
              <a:latin typeface="Calibri"/>
              <a:cs typeface="Calibri"/>
            </a:endParaRPr>
          </a:p>
        </p:txBody>
      </p:sp>
      <p:cxnSp>
        <p:nvCxnSpPr>
          <p:cNvPr id="22" name="Straight Connector 21">
            <a:extLst>
              <a:ext uri="{FF2B5EF4-FFF2-40B4-BE49-F238E27FC236}">
                <a16:creationId xmlns:a16="http://schemas.microsoft.com/office/drawing/2014/main" id="{DCB67FDB-7932-0E36-605C-D55ADE3EB543}"/>
              </a:ext>
            </a:extLst>
          </p:cNvPr>
          <p:cNvCxnSpPr>
            <a:cxnSpLocks/>
          </p:cNvCxnSpPr>
          <p:nvPr/>
        </p:nvCxnSpPr>
        <p:spPr>
          <a:xfrm flipV="1">
            <a:off x="0" y="1094738"/>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4" name="Picture 23" descr="A black and white text&#10;&#10;Description automatically generated with medium confidence">
            <a:extLst>
              <a:ext uri="{FF2B5EF4-FFF2-40B4-BE49-F238E27FC236}">
                <a16:creationId xmlns:a16="http://schemas.microsoft.com/office/drawing/2014/main" id="{EF3B4680-C8F4-BBE3-77FB-4EC14EBCB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714" y="1968761"/>
            <a:ext cx="1706880" cy="987111"/>
          </a:xfrm>
          <a:prstGeom prst="rect">
            <a:avLst/>
          </a:prstGeom>
        </p:spPr>
      </p:pic>
      <p:pic>
        <p:nvPicPr>
          <p:cNvPr id="25" name="Picture 24" descr="A black and white text&#10;&#10;Description automatically generated with medium confidence">
            <a:extLst>
              <a:ext uri="{FF2B5EF4-FFF2-40B4-BE49-F238E27FC236}">
                <a16:creationId xmlns:a16="http://schemas.microsoft.com/office/drawing/2014/main" id="{5D7DD0D8-2E5A-466D-F855-6805E7406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3375" y="3834914"/>
            <a:ext cx="1706880" cy="987111"/>
          </a:xfrm>
          <a:prstGeom prst="rect">
            <a:avLst/>
          </a:prstGeom>
        </p:spPr>
      </p:pic>
      <p:pic>
        <p:nvPicPr>
          <p:cNvPr id="26" name="Picture 25" descr="A black and white text&#10;&#10;Description automatically generated with medium confidence">
            <a:extLst>
              <a:ext uri="{FF2B5EF4-FFF2-40B4-BE49-F238E27FC236}">
                <a16:creationId xmlns:a16="http://schemas.microsoft.com/office/drawing/2014/main" id="{BD6B0989-40F2-A88F-921D-DB1C0CF983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567" y="5548626"/>
            <a:ext cx="1771962" cy="1024749"/>
          </a:xfrm>
          <a:prstGeom prst="rect">
            <a:avLst/>
          </a:prstGeom>
        </p:spPr>
      </p:pic>
      <p:grpSp>
        <p:nvGrpSpPr>
          <p:cNvPr id="4" name="object 4"/>
          <p:cNvGrpSpPr/>
          <p:nvPr/>
        </p:nvGrpSpPr>
        <p:grpSpPr>
          <a:xfrm>
            <a:off x="7996713" y="3637158"/>
            <a:ext cx="551645" cy="484505"/>
            <a:chOff x="7121688" y="3709541"/>
            <a:chExt cx="551645" cy="484505"/>
          </a:xfrm>
        </p:grpSpPr>
        <p:sp>
          <p:nvSpPr>
            <p:cNvPr id="6" name="object 6"/>
            <p:cNvSpPr/>
            <p:nvPr/>
          </p:nvSpPr>
          <p:spPr>
            <a:xfrm>
              <a:off x="7309478" y="3709541"/>
              <a:ext cx="363855" cy="484505"/>
            </a:xfrm>
            <a:custGeom>
              <a:avLst/>
              <a:gdLst/>
              <a:ahLst/>
              <a:cxnLst/>
              <a:rect l="l" t="t" r="r" b="b"/>
              <a:pathLst>
                <a:path w="363854" h="484504">
                  <a:moveTo>
                    <a:pt x="120978" y="0"/>
                  </a:moveTo>
                  <a:lnTo>
                    <a:pt x="0" y="1"/>
                  </a:lnTo>
                  <a:lnTo>
                    <a:pt x="28084" y="5413"/>
                  </a:lnTo>
                  <a:lnTo>
                    <a:pt x="55014" y="21184"/>
                  </a:lnTo>
                  <a:lnTo>
                    <a:pt x="104015" y="81008"/>
                  </a:lnTo>
                  <a:lnTo>
                    <a:pt x="125385" y="123664"/>
                  </a:lnTo>
                  <a:lnTo>
                    <a:pt x="144202" y="173883"/>
                  </a:lnTo>
                  <a:lnTo>
                    <a:pt x="160114" y="230967"/>
                  </a:lnTo>
                  <a:lnTo>
                    <a:pt x="172773" y="294217"/>
                  </a:lnTo>
                  <a:lnTo>
                    <a:pt x="181828" y="362935"/>
                  </a:lnTo>
                  <a:lnTo>
                    <a:pt x="121338" y="362935"/>
                  </a:lnTo>
                  <a:lnTo>
                    <a:pt x="248279" y="483914"/>
                  </a:lnTo>
                  <a:lnTo>
                    <a:pt x="363294" y="362935"/>
                  </a:lnTo>
                  <a:lnTo>
                    <a:pt x="302806" y="362935"/>
                  </a:lnTo>
                  <a:lnTo>
                    <a:pt x="293751" y="294217"/>
                  </a:lnTo>
                  <a:lnTo>
                    <a:pt x="281093" y="230966"/>
                  </a:lnTo>
                  <a:lnTo>
                    <a:pt x="265180" y="173882"/>
                  </a:lnTo>
                  <a:lnTo>
                    <a:pt x="246364" y="123663"/>
                  </a:lnTo>
                  <a:lnTo>
                    <a:pt x="224994" y="81007"/>
                  </a:lnTo>
                  <a:lnTo>
                    <a:pt x="201420" y="46615"/>
                  </a:lnTo>
                  <a:lnTo>
                    <a:pt x="149063" y="5412"/>
                  </a:lnTo>
                  <a:lnTo>
                    <a:pt x="120978" y="0"/>
                  </a:lnTo>
                  <a:close/>
                </a:path>
              </a:pathLst>
            </a:custGeom>
            <a:solidFill>
              <a:srgbClr val="00B050">
                <a:alpha val="54899"/>
              </a:srgbClr>
            </a:solidFill>
          </p:spPr>
          <p:txBody>
            <a:bodyPr wrap="square" lIns="0" tIns="0" rIns="0" bIns="0" rtlCol="0"/>
            <a:lstStyle/>
            <a:p>
              <a:endParaRPr/>
            </a:p>
          </p:txBody>
        </p:sp>
        <p:sp>
          <p:nvSpPr>
            <p:cNvPr id="7" name="object 7"/>
            <p:cNvSpPr/>
            <p:nvPr/>
          </p:nvSpPr>
          <p:spPr>
            <a:xfrm>
              <a:off x="7121688" y="3709541"/>
              <a:ext cx="248285" cy="484505"/>
            </a:xfrm>
            <a:custGeom>
              <a:avLst/>
              <a:gdLst/>
              <a:ahLst/>
              <a:cxnLst/>
              <a:rect l="l" t="t" r="r" b="b"/>
              <a:pathLst>
                <a:path w="248284" h="484504">
                  <a:moveTo>
                    <a:pt x="187791" y="0"/>
                  </a:moveTo>
                  <a:lnTo>
                    <a:pt x="137868" y="17285"/>
                  </a:lnTo>
                  <a:lnTo>
                    <a:pt x="93009" y="66068"/>
                  </a:lnTo>
                  <a:lnTo>
                    <a:pt x="73037" y="100829"/>
                  </a:lnTo>
                  <a:lnTo>
                    <a:pt x="55002" y="141735"/>
                  </a:lnTo>
                  <a:lnTo>
                    <a:pt x="39128" y="188208"/>
                  </a:lnTo>
                  <a:lnTo>
                    <a:pt x="25638" y="239673"/>
                  </a:lnTo>
                  <a:lnTo>
                    <a:pt x="14757" y="295553"/>
                  </a:lnTo>
                  <a:lnTo>
                    <a:pt x="6708" y="355270"/>
                  </a:lnTo>
                  <a:lnTo>
                    <a:pt x="1714" y="418250"/>
                  </a:lnTo>
                  <a:lnTo>
                    <a:pt x="0" y="483914"/>
                  </a:lnTo>
                  <a:lnTo>
                    <a:pt x="120977" y="483914"/>
                  </a:lnTo>
                  <a:lnTo>
                    <a:pt x="122486" y="422542"/>
                  </a:lnTo>
                  <a:lnTo>
                    <a:pt x="126909" y="363116"/>
                  </a:lnTo>
                  <a:lnTo>
                    <a:pt x="134088" y="306203"/>
                  </a:lnTo>
                  <a:lnTo>
                    <a:pt x="143866" y="252370"/>
                  </a:lnTo>
                  <a:lnTo>
                    <a:pt x="156084" y="202184"/>
                  </a:lnTo>
                  <a:lnTo>
                    <a:pt x="170586" y="156211"/>
                  </a:lnTo>
                  <a:lnTo>
                    <a:pt x="187214" y="115019"/>
                  </a:lnTo>
                  <a:lnTo>
                    <a:pt x="205811" y="79173"/>
                  </a:lnTo>
                  <a:lnTo>
                    <a:pt x="248279" y="25792"/>
                  </a:lnTo>
                  <a:lnTo>
                    <a:pt x="233504" y="14557"/>
                  </a:lnTo>
                  <a:lnTo>
                    <a:pt x="218446" y="6491"/>
                  </a:lnTo>
                  <a:lnTo>
                    <a:pt x="203183" y="1628"/>
                  </a:lnTo>
                  <a:lnTo>
                    <a:pt x="187791" y="0"/>
                  </a:lnTo>
                  <a:close/>
                </a:path>
              </a:pathLst>
            </a:custGeom>
            <a:solidFill>
              <a:srgbClr val="008D40">
                <a:alpha val="54899"/>
              </a:srgbClr>
            </a:solidFill>
          </p:spPr>
          <p:txBody>
            <a:bodyPr wrap="square" lIns="0" tIns="0" rIns="0" bIns="0" rtlCol="0"/>
            <a:lstStyle/>
            <a:p>
              <a:endParaRPr/>
            </a:p>
          </p:txBody>
        </p:sp>
      </p:grpSp>
      <p:grpSp>
        <p:nvGrpSpPr>
          <p:cNvPr id="9" name="object 9"/>
          <p:cNvGrpSpPr/>
          <p:nvPr/>
        </p:nvGrpSpPr>
        <p:grpSpPr>
          <a:xfrm>
            <a:off x="7664578" y="4789985"/>
            <a:ext cx="551815" cy="553720"/>
            <a:chOff x="6750770" y="4608367"/>
            <a:chExt cx="551815" cy="553720"/>
          </a:xfrm>
        </p:grpSpPr>
        <p:sp>
          <p:nvSpPr>
            <p:cNvPr id="10" name="object 10"/>
            <p:cNvSpPr/>
            <p:nvPr/>
          </p:nvSpPr>
          <p:spPr>
            <a:xfrm>
              <a:off x="6925564" y="4608367"/>
              <a:ext cx="377190" cy="553720"/>
            </a:xfrm>
            <a:custGeom>
              <a:avLst/>
              <a:gdLst/>
              <a:ahLst/>
              <a:cxnLst/>
              <a:rect l="l" t="t" r="r" b="b"/>
              <a:pathLst>
                <a:path w="377190" h="553720">
                  <a:moveTo>
                    <a:pt x="243946" y="0"/>
                  </a:moveTo>
                  <a:lnTo>
                    <a:pt x="100089" y="138308"/>
                  </a:lnTo>
                  <a:lnTo>
                    <a:pt x="169242" y="138308"/>
                  </a:lnTo>
                  <a:lnTo>
                    <a:pt x="161813" y="209281"/>
                  </a:lnTo>
                  <a:lnTo>
                    <a:pt x="151641" y="275255"/>
                  </a:lnTo>
                  <a:lnTo>
                    <a:pt x="138963" y="335649"/>
                  </a:lnTo>
                  <a:lnTo>
                    <a:pt x="124016" y="389880"/>
                  </a:lnTo>
                  <a:lnTo>
                    <a:pt x="107038" y="437366"/>
                  </a:lnTo>
                  <a:lnTo>
                    <a:pt x="88267" y="477524"/>
                  </a:lnTo>
                  <a:lnTo>
                    <a:pt x="67940" y="509771"/>
                  </a:lnTo>
                  <a:lnTo>
                    <a:pt x="23569" y="548207"/>
                  </a:lnTo>
                  <a:lnTo>
                    <a:pt x="0" y="553229"/>
                  </a:lnTo>
                  <a:lnTo>
                    <a:pt x="138306" y="553229"/>
                  </a:lnTo>
                  <a:lnTo>
                    <a:pt x="184602" y="533526"/>
                  </a:lnTo>
                  <a:lnTo>
                    <a:pt x="226575" y="477524"/>
                  </a:lnTo>
                  <a:lnTo>
                    <a:pt x="245346" y="437366"/>
                  </a:lnTo>
                  <a:lnTo>
                    <a:pt x="262324" y="389880"/>
                  </a:lnTo>
                  <a:lnTo>
                    <a:pt x="277271" y="335649"/>
                  </a:lnTo>
                  <a:lnTo>
                    <a:pt x="289949" y="275255"/>
                  </a:lnTo>
                  <a:lnTo>
                    <a:pt x="300121" y="209280"/>
                  </a:lnTo>
                  <a:lnTo>
                    <a:pt x="307550" y="138306"/>
                  </a:lnTo>
                  <a:lnTo>
                    <a:pt x="376704" y="138308"/>
                  </a:lnTo>
                  <a:lnTo>
                    <a:pt x="243946" y="0"/>
                  </a:lnTo>
                  <a:close/>
                </a:path>
              </a:pathLst>
            </a:custGeom>
            <a:solidFill>
              <a:srgbClr val="00B0F0">
                <a:alpha val="54899"/>
              </a:srgbClr>
            </a:solidFill>
          </p:spPr>
          <p:txBody>
            <a:bodyPr wrap="square" lIns="0" tIns="0" rIns="0" bIns="0" rtlCol="0"/>
            <a:lstStyle/>
            <a:p>
              <a:endParaRPr/>
            </a:p>
          </p:txBody>
        </p:sp>
        <p:sp>
          <p:nvSpPr>
            <p:cNvPr id="11" name="object 11"/>
            <p:cNvSpPr/>
            <p:nvPr/>
          </p:nvSpPr>
          <p:spPr>
            <a:xfrm>
              <a:off x="6750770" y="4608367"/>
              <a:ext cx="244475" cy="553720"/>
            </a:xfrm>
            <a:custGeom>
              <a:avLst/>
              <a:gdLst/>
              <a:ahLst/>
              <a:cxnLst/>
              <a:rect l="l" t="t" r="r" b="b"/>
              <a:pathLst>
                <a:path w="244475" h="553720">
                  <a:moveTo>
                    <a:pt x="138308" y="0"/>
                  </a:moveTo>
                  <a:lnTo>
                    <a:pt x="0" y="0"/>
                  </a:lnTo>
                  <a:lnTo>
                    <a:pt x="1361" y="69395"/>
                  </a:lnTo>
                  <a:lnTo>
                    <a:pt x="5338" y="136219"/>
                  </a:lnTo>
                  <a:lnTo>
                    <a:pt x="11765" y="199952"/>
                  </a:lnTo>
                  <a:lnTo>
                    <a:pt x="20479" y="260076"/>
                  </a:lnTo>
                  <a:lnTo>
                    <a:pt x="31317" y="316072"/>
                  </a:lnTo>
                  <a:lnTo>
                    <a:pt x="44114" y="367421"/>
                  </a:lnTo>
                  <a:lnTo>
                    <a:pt x="58706" y="413607"/>
                  </a:lnTo>
                  <a:lnTo>
                    <a:pt x="74930" y="454109"/>
                  </a:lnTo>
                  <a:lnTo>
                    <a:pt x="92622" y="488410"/>
                  </a:lnTo>
                  <a:lnTo>
                    <a:pt x="131755" y="536333"/>
                  </a:lnTo>
                  <a:lnTo>
                    <a:pt x="174793" y="553229"/>
                  </a:lnTo>
                  <a:lnTo>
                    <a:pt x="192560" y="550364"/>
                  </a:lnTo>
                  <a:lnTo>
                    <a:pt x="210098" y="541827"/>
                  </a:lnTo>
                  <a:lnTo>
                    <a:pt x="227272" y="527707"/>
                  </a:lnTo>
                  <a:lnTo>
                    <a:pt x="243947" y="508091"/>
                  </a:lnTo>
                  <a:lnTo>
                    <a:pt x="225411" y="478589"/>
                  </a:lnTo>
                  <a:lnTo>
                    <a:pt x="208343" y="442894"/>
                  </a:lnTo>
                  <a:lnTo>
                    <a:pt x="192857" y="401553"/>
                  </a:lnTo>
                  <a:lnTo>
                    <a:pt x="179067" y="355111"/>
                  </a:lnTo>
                  <a:lnTo>
                    <a:pt x="167087" y="304117"/>
                  </a:lnTo>
                  <a:lnTo>
                    <a:pt x="157030" y="249117"/>
                  </a:lnTo>
                  <a:lnTo>
                    <a:pt x="149009" y="190659"/>
                  </a:lnTo>
                  <a:lnTo>
                    <a:pt x="143140" y="129288"/>
                  </a:lnTo>
                  <a:lnTo>
                    <a:pt x="139535" y="65553"/>
                  </a:lnTo>
                  <a:lnTo>
                    <a:pt x="138308" y="0"/>
                  </a:lnTo>
                  <a:close/>
                </a:path>
              </a:pathLst>
            </a:custGeom>
            <a:solidFill>
              <a:srgbClr val="008DC1">
                <a:alpha val="54899"/>
              </a:srgbClr>
            </a:solidFill>
          </p:spPr>
          <p:txBody>
            <a:bodyPr wrap="square" lIns="0" tIns="0" rIns="0" bIns="0" rtlCol="0"/>
            <a:lstStyle/>
            <a:p>
              <a:endParaRPr/>
            </a:p>
          </p:txBody>
        </p:sp>
      </p:grpSp>
      <p:sp>
        <p:nvSpPr>
          <p:cNvPr id="15" name="object 15"/>
          <p:cNvSpPr/>
          <p:nvPr/>
        </p:nvSpPr>
        <p:spPr>
          <a:xfrm>
            <a:off x="8774071" y="4348002"/>
            <a:ext cx="798195" cy="1176655"/>
          </a:xfrm>
          <a:custGeom>
            <a:avLst/>
            <a:gdLst/>
            <a:ahLst/>
            <a:cxnLst/>
            <a:rect l="l" t="t" r="r" b="b"/>
            <a:pathLst>
              <a:path w="798195" h="1176654">
                <a:moveTo>
                  <a:pt x="111997" y="0"/>
                </a:moveTo>
                <a:lnTo>
                  <a:pt x="0" y="68472"/>
                </a:lnTo>
                <a:lnTo>
                  <a:pt x="629826" y="1098649"/>
                </a:lnTo>
                <a:lnTo>
                  <a:pt x="573827" y="1132885"/>
                </a:lnTo>
                <a:lnTo>
                  <a:pt x="754296" y="1176410"/>
                </a:lnTo>
                <a:lnTo>
                  <a:pt x="797820" y="995941"/>
                </a:lnTo>
                <a:lnTo>
                  <a:pt x="741822" y="1030177"/>
                </a:lnTo>
                <a:lnTo>
                  <a:pt x="111997" y="0"/>
                </a:lnTo>
                <a:close/>
              </a:path>
            </a:pathLst>
          </a:custGeom>
          <a:solidFill>
            <a:srgbClr val="FFC000">
              <a:alpha val="65098"/>
            </a:srgbClr>
          </a:solidFill>
        </p:spPr>
        <p:txBody>
          <a:bodyPr wrap="square" lIns="0" tIns="0" rIns="0" bIns="0" rtlCol="0"/>
          <a:lstStyle/>
          <a:p>
            <a:endParaRPr/>
          </a:p>
        </p:txBody>
      </p:sp>
      <p:sp>
        <p:nvSpPr>
          <p:cNvPr id="17" name="object 17"/>
          <p:cNvSpPr/>
          <p:nvPr/>
        </p:nvSpPr>
        <p:spPr>
          <a:xfrm>
            <a:off x="7043373" y="2633071"/>
            <a:ext cx="798195" cy="1176655"/>
          </a:xfrm>
          <a:custGeom>
            <a:avLst/>
            <a:gdLst/>
            <a:ahLst/>
            <a:cxnLst/>
            <a:rect l="l" t="t" r="r" b="b"/>
            <a:pathLst>
              <a:path w="798195" h="1176654">
                <a:moveTo>
                  <a:pt x="111996" y="0"/>
                </a:moveTo>
                <a:lnTo>
                  <a:pt x="0" y="68472"/>
                </a:lnTo>
                <a:lnTo>
                  <a:pt x="629824" y="1098649"/>
                </a:lnTo>
                <a:lnTo>
                  <a:pt x="573826" y="1132885"/>
                </a:lnTo>
                <a:lnTo>
                  <a:pt x="754294" y="1176409"/>
                </a:lnTo>
                <a:lnTo>
                  <a:pt x="797819" y="995941"/>
                </a:lnTo>
                <a:lnTo>
                  <a:pt x="741820" y="1030177"/>
                </a:lnTo>
                <a:lnTo>
                  <a:pt x="111996" y="0"/>
                </a:lnTo>
                <a:close/>
              </a:path>
            </a:pathLst>
          </a:custGeom>
          <a:solidFill>
            <a:srgbClr val="FFC000">
              <a:alpha val="65098"/>
            </a:srgbClr>
          </a:solidFill>
        </p:spPr>
        <p:txBody>
          <a:bodyPr wrap="square" lIns="0" tIns="0" rIns="0" bIns="0" rtlCol="0"/>
          <a:lstStyle/>
          <a:p>
            <a:endParaRPr/>
          </a:p>
        </p:txBody>
      </p:sp>
      <p:sp>
        <p:nvSpPr>
          <p:cNvPr id="27" name="object 8">
            <a:extLst>
              <a:ext uri="{FF2B5EF4-FFF2-40B4-BE49-F238E27FC236}">
                <a16:creationId xmlns:a16="http://schemas.microsoft.com/office/drawing/2014/main" id="{68D94DDF-D5BD-EB2A-AFB9-53526F2FBE2B}"/>
              </a:ext>
            </a:extLst>
          </p:cNvPr>
          <p:cNvSpPr txBox="1"/>
          <p:nvPr/>
        </p:nvSpPr>
        <p:spPr>
          <a:xfrm>
            <a:off x="143975" y="3569790"/>
            <a:ext cx="5304743" cy="2882584"/>
          </a:xfrm>
          <a:prstGeom prst="rect">
            <a:avLst/>
          </a:prstGeom>
        </p:spPr>
        <p:txBody>
          <a:bodyPr vert="horz" wrap="square" lIns="0" tIns="12700" rIns="0" bIns="0" rtlCol="0">
            <a:spAutoFit/>
          </a:bodyPr>
          <a:lstStyle/>
          <a:p>
            <a:pPr marL="480695" marR="5080" indent="-457200">
              <a:lnSpc>
                <a:spcPts val="3820"/>
              </a:lnSpc>
              <a:spcBef>
                <a:spcPts val="3105"/>
              </a:spcBef>
              <a:buFont typeface="Arial" panose="020B0604020202020204" pitchFamily="34" charset="0"/>
              <a:buChar char="•"/>
              <a:tabLst>
                <a:tab pos="4566285" algn="l"/>
              </a:tabLst>
            </a:pPr>
            <a:r>
              <a:rPr lang="en-US" sz="2000" b="1" dirty="0">
                <a:latin typeface="+mn-lt"/>
                <a:cs typeface="Calibri"/>
              </a:rPr>
              <a:t>Each agent from every sub-population updates its opinion; hence, the collective state of each sub-population is updated, and consequently, their distributions are updated as well. Therefore, the interaction of sub-populations changes.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1122522" y="-327182"/>
            <a:ext cx="9905998" cy="1478570"/>
          </a:xfrm>
        </p:spPr>
        <p:txBody>
          <a:bodyPr vert="horz" lIns="91440" tIns="45720" rIns="91440" bIns="45720" rtlCol="0" anchor="ctr">
            <a:normAutofit/>
          </a:bodyPr>
          <a:lstStyle/>
          <a:p>
            <a:pPr algn="ctr"/>
            <a:r>
              <a:rPr lang="en-US" sz="5400" b="1" dirty="0">
                <a:latin typeface="+mj-lt"/>
              </a:rPr>
              <a:t>Insights of The Model </a:t>
            </a:r>
          </a:p>
        </p:txBody>
      </p:sp>
      <p:grpSp>
        <p:nvGrpSpPr>
          <p:cNvPr id="5" name="Group 4">
            <a:extLst>
              <a:ext uri="{FF2B5EF4-FFF2-40B4-BE49-F238E27FC236}">
                <a16:creationId xmlns:a16="http://schemas.microsoft.com/office/drawing/2014/main" id="{1E1B0D9B-B8A7-87D2-7518-A61CC9EA1B9A}"/>
              </a:ext>
            </a:extLst>
          </p:cNvPr>
          <p:cNvGrpSpPr/>
          <p:nvPr/>
        </p:nvGrpSpPr>
        <p:grpSpPr>
          <a:xfrm>
            <a:off x="3751216" y="2703651"/>
            <a:ext cx="2738245" cy="1322508"/>
            <a:chOff x="-1503854" y="3547841"/>
            <a:chExt cx="5352258" cy="2217634"/>
          </a:xfrm>
        </p:grpSpPr>
        <p:cxnSp>
          <p:nvCxnSpPr>
            <p:cNvPr id="26" name="Straight Arrow Connector 25">
              <a:extLst>
                <a:ext uri="{FF2B5EF4-FFF2-40B4-BE49-F238E27FC236}">
                  <a16:creationId xmlns:a16="http://schemas.microsoft.com/office/drawing/2014/main" id="{DFA72911-25C4-62C6-428B-322CCBC87C05}"/>
                </a:ext>
              </a:extLst>
            </p:cNvPr>
            <p:cNvCxnSpPr>
              <a:cxnSpLocks/>
            </p:cNvCxnSpPr>
            <p:nvPr/>
          </p:nvCxnSpPr>
          <p:spPr>
            <a:xfrm flipH="1">
              <a:off x="-1425804" y="4481348"/>
              <a:ext cx="1219115" cy="1284127"/>
            </a:xfrm>
            <a:prstGeom prst="straightConnector1">
              <a:avLst/>
            </a:prstGeom>
            <a:ln w="57150">
              <a:solidFill>
                <a:schemeClr val="accent4">
                  <a:lumMod val="75000"/>
                  <a:alpha val="7093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67B9FF6-E6E2-E818-89FD-48B642D9DAA3}"/>
                </a:ext>
              </a:extLst>
            </p:cNvPr>
            <p:cNvSpPr/>
            <p:nvPr/>
          </p:nvSpPr>
          <p:spPr>
            <a:xfrm>
              <a:off x="-1503854" y="3547841"/>
              <a:ext cx="5352258" cy="789191"/>
            </a:xfrm>
            <a:prstGeom prst="rect">
              <a:avLst/>
            </a:prstGeom>
            <a:solidFill>
              <a:srgbClr val="ED95FB">
                <a:alpha val="5869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neighborhood</a:t>
              </a:r>
            </a:p>
          </p:txBody>
        </p:sp>
      </p:grpSp>
      <p:grpSp>
        <p:nvGrpSpPr>
          <p:cNvPr id="54" name="Group 53">
            <a:extLst>
              <a:ext uri="{FF2B5EF4-FFF2-40B4-BE49-F238E27FC236}">
                <a16:creationId xmlns:a16="http://schemas.microsoft.com/office/drawing/2014/main" id="{A6E4D4D3-F728-10C4-1BCE-FFF3E558494A}"/>
              </a:ext>
            </a:extLst>
          </p:cNvPr>
          <p:cNvGrpSpPr/>
          <p:nvPr/>
        </p:nvGrpSpPr>
        <p:grpSpPr>
          <a:xfrm>
            <a:off x="975819" y="3444965"/>
            <a:ext cx="3045124" cy="2958259"/>
            <a:chOff x="606215" y="3451964"/>
            <a:chExt cx="3045124" cy="2958259"/>
          </a:xfrm>
        </p:grpSpPr>
        <p:grpSp>
          <p:nvGrpSpPr>
            <p:cNvPr id="55" name="Group 54">
              <a:extLst>
                <a:ext uri="{FF2B5EF4-FFF2-40B4-BE49-F238E27FC236}">
                  <a16:creationId xmlns:a16="http://schemas.microsoft.com/office/drawing/2014/main" id="{96731C16-6DE2-61B7-894E-96000B7843AB}"/>
                </a:ext>
              </a:extLst>
            </p:cNvPr>
            <p:cNvGrpSpPr/>
            <p:nvPr/>
          </p:nvGrpSpPr>
          <p:grpSpPr>
            <a:xfrm>
              <a:off x="606215" y="3451964"/>
              <a:ext cx="3045124" cy="2958259"/>
              <a:chOff x="928525" y="3341588"/>
              <a:chExt cx="2905888" cy="3100290"/>
            </a:xfrm>
          </p:grpSpPr>
          <p:pic>
            <p:nvPicPr>
              <p:cNvPr id="67" name="Graphic 66" descr="User with solid fill">
                <a:extLst>
                  <a:ext uri="{FF2B5EF4-FFF2-40B4-BE49-F238E27FC236}">
                    <a16:creationId xmlns:a16="http://schemas.microsoft.com/office/drawing/2014/main" id="{7280CCD4-75AA-3DBF-F9B7-368B93CEAB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6851" y="4313126"/>
                <a:ext cx="281944" cy="377070"/>
              </a:xfrm>
              <a:prstGeom prst="rect">
                <a:avLst/>
              </a:prstGeom>
            </p:spPr>
          </p:pic>
          <p:pic>
            <p:nvPicPr>
              <p:cNvPr id="68" name="Graphic 67" descr="User with solid fill">
                <a:extLst>
                  <a:ext uri="{FF2B5EF4-FFF2-40B4-BE49-F238E27FC236}">
                    <a16:creationId xmlns:a16="http://schemas.microsoft.com/office/drawing/2014/main" id="{D4DEBD79-8201-BB37-6ECA-E65E8A8DDD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91586" y="5006575"/>
                <a:ext cx="281944" cy="377071"/>
              </a:xfrm>
              <a:prstGeom prst="rect">
                <a:avLst/>
              </a:prstGeom>
            </p:spPr>
          </p:pic>
          <p:sp>
            <p:nvSpPr>
              <p:cNvPr id="70" name="Cloud 69">
                <a:extLst>
                  <a:ext uri="{FF2B5EF4-FFF2-40B4-BE49-F238E27FC236}">
                    <a16:creationId xmlns:a16="http://schemas.microsoft.com/office/drawing/2014/main" id="{A2F0DCCB-3698-45A7-7498-0E8E40E83B22}"/>
                  </a:ext>
                </a:extLst>
              </p:cNvPr>
              <p:cNvSpPr/>
              <p:nvPr/>
            </p:nvSpPr>
            <p:spPr>
              <a:xfrm>
                <a:off x="1250183" y="3568880"/>
                <a:ext cx="2584230" cy="2645746"/>
              </a:xfrm>
              <a:prstGeom prst="cloud">
                <a:avLst/>
              </a:prstGeom>
              <a:solidFill>
                <a:schemeClr val="accent4">
                  <a:lumMod val="20000"/>
                  <a:lumOff val="80000"/>
                  <a:alpha val="14214"/>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Graphic 71" descr="User with solid fill">
                <a:extLst>
                  <a:ext uri="{FF2B5EF4-FFF2-40B4-BE49-F238E27FC236}">
                    <a16:creationId xmlns:a16="http://schemas.microsoft.com/office/drawing/2014/main" id="{0EEEED99-A560-B160-928F-FB64C436CD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7388" y="4088456"/>
                <a:ext cx="281944" cy="377071"/>
              </a:xfrm>
              <a:prstGeom prst="rect">
                <a:avLst/>
              </a:prstGeom>
            </p:spPr>
          </p:pic>
          <p:pic>
            <p:nvPicPr>
              <p:cNvPr id="74" name="Graphic 73" descr="User with solid fill">
                <a:extLst>
                  <a:ext uri="{FF2B5EF4-FFF2-40B4-BE49-F238E27FC236}">
                    <a16:creationId xmlns:a16="http://schemas.microsoft.com/office/drawing/2014/main" id="{984A2BD6-5633-B13C-2DEC-70035378F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11260" y="5415028"/>
                <a:ext cx="281944" cy="377070"/>
              </a:xfrm>
              <a:prstGeom prst="rect">
                <a:avLst/>
              </a:prstGeom>
            </p:spPr>
          </p:pic>
          <p:pic>
            <p:nvPicPr>
              <p:cNvPr id="76" name="Graphic 75" descr="User with solid fill">
                <a:extLst>
                  <a:ext uri="{FF2B5EF4-FFF2-40B4-BE49-F238E27FC236}">
                    <a16:creationId xmlns:a16="http://schemas.microsoft.com/office/drawing/2014/main" id="{21842B07-96FF-2507-1C00-3C345E95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2244" y="4395543"/>
                <a:ext cx="281944" cy="377071"/>
              </a:xfrm>
              <a:prstGeom prst="rect">
                <a:avLst/>
              </a:prstGeom>
            </p:spPr>
          </p:pic>
          <p:pic>
            <p:nvPicPr>
              <p:cNvPr id="77" name="Graphic 76" descr="User with solid fill">
                <a:extLst>
                  <a:ext uri="{FF2B5EF4-FFF2-40B4-BE49-F238E27FC236}">
                    <a16:creationId xmlns:a16="http://schemas.microsoft.com/office/drawing/2014/main" id="{25B6A881-7E68-3FDC-F391-5F195D3DC3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31091" y="5269389"/>
                <a:ext cx="281944" cy="377070"/>
              </a:xfrm>
              <a:prstGeom prst="rect">
                <a:avLst/>
              </a:prstGeom>
            </p:spPr>
          </p:pic>
          <p:pic>
            <p:nvPicPr>
              <p:cNvPr id="78" name="Graphic 77" descr="User with solid fill">
                <a:extLst>
                  <a:ext uri="{FF2B5EF4-FFF2-40B4-BE49-F238E27FC236}">
                    <a16:creationId xmlns:a16="http://schemas.microsoft.com/office/drawing/2014/main" id="{940CB559-B1B0-7974-87AF-DEF8C718D8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80166" y="5520955"/>
                <a:ext cx="281944" cy="377070"/>
              </a:xfrm>
              <a:prstGeom prst="rect">
                <a:avLst/>
              </a:prstGeom>
            </p:spPr>
          </p:pic>
          <p:pic>
            <p:nvPicPr>
              <p:cNvPr id="80" name="Graphic 79" descr="User with solid fill">
                <a:extLst>
                  <a:ext uri="{FF2B5EF4-FFF2-40B4-BE49-F238E27FC236}">
                    <a16:creationId xmlns:a16="http://schemas.microsoft.com/office/drawing/2014/main" id="{B46827A4-727E-3BCC-3819-B782D95B8C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7822" y="3341588"/>
                <a:ext cx="281944" cy="377071"/>
              </a:xfrm>
              <a:prstGeom prst="rect">
                <a:avLst/>
              </a:prstGeom>
            </p:spPr>
          </p:pic>
          <p:pic>
            <p:nvPicPr>
              <p:cNvPr id="81" name="Graphic 80" descr="User with solid fill">
                <a:extLst>
                  <a:ext uri="{FF2B5EF4-FFF2-40B4-BE49-F238E27FC236}">
                    <a16:creationId xmlns:a16="http://schemas.microsoft.com/office/drawing/2014/main" id="{9913A9C8-EDEA-0420-0E8F-B030CB2110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88180" y="6064807"/>
                <a:ext cx="281944" cy="377071"/>
              </a:xfrm>
              <a:prstGeom prst="rect">
                <a:avLst/>
              </a:prstGeom>
            </p:spPr>
          </p:pic>
          <p:pic>
            <p:nvPicPr>
              <p:cNvPr id="82" name="Graphic 81" descr="User with solid fill">
                <a:extLst>
                  <a:ext uri="{FF2B5EF4-FFF2-40B4-BE49-F238E27FC236}">
                    <a16:creationId xmlns:a16="http://schemas.microsoft.com/office/drawing/2014/main" id="{50063A59-8291-30DD-C63D-480D52E4E2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8525" y="5226492"/>
                <a:ext cx="281944" cy="377071"/>
              </a:xfrm>
              <a:prstGeom prst="rect">
                <a:avLst/>
              </a:prstGeom>
            </p:spPr>
          </p:pic>
          <p:pic>
            <p:nvPicPr>
              <p:cNvPr id="83" name="Graphic 82" descr="User with solid fill">
                <a:extLst>
                  <a:ext uri="{FF2B5EF4-FFF2-40B4-BE49-F238E27FC236}">
                    <a16:creationId xmlns:a16="http://schemas.microsoft.com/office/drawing/2014/main" id="{39F76B00-D865-B3E9-30DB-1CFA63A324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33114" y="5772732"/>
                <a:ext cx="281944" cy="377070"/>
              </a:xfrm>
              <a:prstGeom prst="rect">
                <a:avLst/>
              </a:prstGeom>
            </p:spPr>
          </p:pic>
          <p:pic>
            <p:nvPicPr>
              <p:cNvPr id="84" name="Graphic 83" descr="User with solid fill">
                <a:extLst>
                  <a:ext uri="{FF2B5EF4-FFF2-40B4-BE49-F238E27FC236}">
                    <a16:creationId xmlns:a16="http://schemas.microsoft.com/office/drawing/2014/main" id="{C1517A90-BDE7-C516-F850-3FE426DE9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9779" y="3550258"/>
                <a:ext cx="281944" cy="377071"/>
              </a:xfrm>
              <a:prstGeom prst="rect">
                <a:avLst/>
              </a:prstGeom>
            </p:spPr>
          </p:pic>
          <p:pic>
            <p:nvPicPr>
              <p:cNvPr id="85" name="Graphic 84" descr="User with solid fill">
                <a:extLst>
                  <a:ext uri="{FF2B5EF4-FFF2-40B4-BE49-F238E27FC236}">
                    <a16:creationId xmlns:a16="http://schemas.microsoft.com/office/drawing/2014/main" id="{DFCC10CB-CAB9-4E04-B3E6-893EE52AA0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2681" y="4424663"/>
                <a:ext cx="281944" cy="377071"/>
              </a:xfrm>
              <a:prstGeom prst="rect">
                <a:avLst/>
              </a:prstGeom>
            </p:spPr>
          </p:pic>
          <p:pic>
            <p:nvPicPr>
              <p:cNvPr id="88" name="Graphic 87" descr="User with solid fill">
                <a:extLst>
                  <a:ext uri="{FF2B5EF4-FFF2-40B4-BE49-F238E27FC236}">
                    <a16:creationId xmlns:a16="http://schemas.microsoft.com/office/drawing/2014/main" id="{C362FE53-262E-8C0F-CC0E-BC19870DA8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40177" y="5907312"/>
                <a:ext cx="281944" cy="377071"/>
              </a:xfrm>
              <a:prstGeom prst="rect">
                <a:avLst/>
              </a:prstGeom>
            </p:spPr>
          </p:pic>
          <p:pic>
            <p:nvPicPr>
              <p:cNvPr id="89" name="Graphic 88" descr="User with solid fill">
                <a:extLst>
                  <a:ext uri="{FF2B5EF4-FFF2-40B4-BE49-F238E27FC236}">
                    <a16:creationId xmlns:a16="http://schemas.microsoft.com/office/drawing/2014/main" id="{B7EDBB6B-CC45-8770-E1BC-CC3CE984DF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21880" y="5897408"/>
                <a:ext cx="281944" cy="377070"/>
              </a:xfrm>
              <a:prstGeom prst="rect">
                <a:avLst/>
              </a:prstGeom>
            </p:spPr>
          </p:pic>
        </p:grpSp>
        <p:pic>
          <p:nvPicPr>
            <p:cNvPr id="57" name="Graphic 56" descr="User with solid fill">
              <a:extLst>
                <a:ext uri="{FF2B5EF4-FFF2-40B4-BE49-F238E27FC236}">
                  <a16:creationId xmlns:a16="http://schemas.microsoft.com/office/drawing/2014/main" id="{6C1957B6-0AE8-B00A-6E8F-9BF1ED867F8F}"/>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1621711" y="4597828"/>
              <a:ext cx="295454" cy="359797"/>
            </a:xfrm>
            <a:prstGeom prst="rect">
              <a:avLst/>
            </a:prstGeom>
          </p:spPr>
        </p:pic>
        <p:pic>
          <p:nvPicPr>
            <p:cNvPr id="58" name="Graphic 57" descr="User with solid fill">
              <a:extLst>
                <a:ext uri="{FF2B5EF4-FFF2-40B4-BE49-F238E27FC236}">
                  <a16:creationId xmlns:a16="http://schemas.microsoft.com/office/drawing/2014/main" id="{5146750A-9D3A-BB6F-176F-37A1066AB93E}"/>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2018771" y="4481628"/>
              <a:ext cx="295454" cy="359797"/>
            </a:xfrm>
            <a:prstGeom prst="rect">
              <a:avLst/>
            </a:prstGeom>
          </p:spPr>
        </p:pic>
        <p:pic>
          <p:nvPicPr>
            <p:cNvPr id="59" name="Graphic 58" descr="User with solid fill">
              <a:extLst>
                <a:ext uri="{FF2B5EF4-FFF2-40B4-BE49-F238E27FC236}">
                  <a16:creationId xmlns:a16="http://schemas.microsoft.com/office/drawing/2014/main" id="{354D53E1-E1C9-1347-1206-AA401DF7E0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0377" y="5193795"/>
              <a:ext cx="295454" cy="359797"/>
            </a:xfrm>
            <a:prstGeom prst="rect">
              <a:avLst/>
            </a:prstGeom>
          </p:spPr>
        </p:pic>
        <p:pic>
          <p:nvPicPr>
            <p:cNvPr id="62" name="Graphic 61" descr="User with solid fill">
              <a:extLst>
                <a:ext uri="{FF2B5EF4-FFF2-40B4-BE49-F238E27FC236}">
                  <a16:creationId xmlns:a16="http://schemas.microsoft.com/office/drawing/2014/main" id="{B07B6EDA-AE7F-644D-FF62-4F57DB9AAE09}"/>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2346743" y="4105630"/>
              <a:ext cx="295454" cy="359797"/>
            </a:xfrm>
            <a:prstGeom prst="rect">
              <a:avLst/>
            </a:prstGeom>
          </p:spPr>
        </p:pic>
        <p:pic>
          <p:nvPicPr>
            <p:cNvPr id="63" name="Graphic 62" descr="User with solid fill">
              <a:extLst>
                <a:ext uri="{FF2B5EF4-FFF2-40B4-BE49-F238E27FC236}">
                  <a16:creationId xmlns:a16="http://schemas.microsoft.com/office/drawing/2014/main" id="{58328A8C-C3FF-54F7-94B0-CB1E8FC03E61}"/>
                </a:ext>
              </a:extLst>
            </p:cNvPr>
            <p:cNvPicPr>
              <a:picLocks noChangeAspect="1"/>
            </p:cNvPicPr>
            <p:nvPr/>
          </p:nvPicPr>
          <p:blipFill>
            <a:blip r:embed="rId3">
              <a:extLst>
                <a:ext uri="{96DAC541-7B7A-43D3-8B79-37D633B846F1}">
                  <asvg:svgBlip xmlns:asvg="http://schemas.microsoft.com/office/drawing/2016/SVG/main" r:embed="rId9"/>
                </a:ext>
              </a:extLst>
            </a:blip>
            <a:stretch>
              <a:fillRect/>
            </a:stretch>
          </p:blipFill>
          <p:spPr>
            <a:xfrm>
              <a:off x="2217877" y="4719523"/>
              <a:ext cx="295454" cy="359797"/>
            </a:xfrm>
            <a:prstGeom prst="rect">
              <a:avLst/>
            </a:prstGeom>
          </p:spPr>
        </p:pic>
        <p:pic>
          <p:nvPicPr>
            <p:cNvPr id="64" name="Graphic 63" descr="User with solid fill">
              <a:extLst>
                <a:ext uri="{FF2B5EF4-FFF2-40B4-BE49-F238E27FC236}">
                  <a16:creationId xmlns:a16="http://schemas.microsoft.com/office/drawing/2014/main" id="{FEB2286D-4964-1009-FC1A-0DEE3C036D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97101" y="5616732"/>
              <a:ext cx="295454" cy="359797"/>
            </a:xfrm>
            <a:prstGeom prst="rect">
              <a:avLst/>
            </a:prstGeom>
          </p:spPr>
        </p:pic>
        <p:sp>
          <p:nvSpPr>
            <p:cNvPr id="66" name="Cloud 65">
              <a:extLst>
                <a:ext uri="{FF2B5EF4-FFF2-40B4-BE49-F238E27FC236}">
                  <a16:creationId xmlns:a16="http://schemas.microsoft.com/office/drawing/2014/main" id="{6660BADE-BCBF-21FD-3DA4-721B71A6B011}"/>
                </a:ext>
              </a:extLst>
            </p:cNvPr>
            <p:cNvSpPr/>
            <p:nvPr/>
          </p:nvSpPr>
          <p:spPr>
            <a:xfrm>
              <a:off x="1346405" y="4045412"/>
              <a:ext cx="1558894" cy="1485239"/>
            </a:xfrm>
            <a:prstGeom prst="cloud">
              <a:avLst/>
            </a:prstGeom>
            <a:solidFill>
              <a:schemeClr val="bg2">
                <a:lumMod val="60000"/>
                <a:lumOff val="40000"/>
                <a:alpha val="14214"/>
              </a:schemeClr>
            </a:solidFill>
            <a:ln>
              <a:solidFill>
                <a:srgbClr val="006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a:extLst>
              <a:ext uri="{FF2B5EF4-FFF2-40B4-BE49-F238E27FC236}">
                <a16:creationId xmlns:a16="http://schemas.microsoft.com/office/drawing/2014/main" id="{AB02667A-C136-B7EF-5973-01459FA4F47C}"/>
              </a:ext>
            </a:extLst>
          </p:cNvPr>
          <p:cNvGrpSpPr/>
          <p:nvPr/>
        </p:nvGrpSpPr>
        <p:grpSpPr>
          <a:xfrm>
            <a:off x="320784" y="2354907"/>
            <a:ext cx="3279632" cy="1864411"/>
            <a:chOff x="-1914619" y="3098916"/>
            <a:chExt cx="6410468" cy="3126315"/>
          </a:xfrm>
        </p:grpSpPr>
        <p:cxnSp>
          <p:nvCxnSpPr>
            <p:cNvPr id="91" name="Straight Arrow Connector 90">
              <a:extLst>
                <a:ext uri="{FF2B5EF4-FFF2-40B4-BE49-F238E27FC236}">
                  <a16:creationId xmlns:a16="http://schemas.microsoft.com/office/drawing/2014/main" id="{848DEF98-E001-7AA8-6DC5-D143B04DEB0E}"/>
                </a:ext>
              </a:extLst>
            </p:cNvPr>
            <p:cNvCxnSpPr>
              <a:cxnSpLocks/>
            </p:cNvCxnSpPr>
            <p:nvPr/>
          </p:nvCxnSpPr>
          <p:spPr>
            <a:xfrm>
              <a:off x="515526" y="4544818"/>
              <a:ext cx="846105" cy="1680413"/>
            </a:xfrm>
            <a:prstGeom prst="straightConnector1">
              <a:avLst/>
            </a:prstGeom>
            <a:solidFill>
              <a:schemeClr val="bg2">
                <a:lumMod val="60000"/>
                <a:lumOff val="40000"/>
                <a:alpha val="35088"/>
              </a:schemeClr>
            </a:solidFill>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Rectangle 91">
                  <a:extLst>
                    <a:ext uri="{FF2B5EF4-FFF2-40B4-BE49-F238E27FC236}">
                      <a16:creationId xmlns:a16="http://schemas.microsoft.com/office/drawing/2014/main" id="{1FD49C48-40BD-F820-A483-F25D0A433C87}"/>
                    </a:ext>
                  </a:extLst>
                </p:cNvPr>
                <p:cNvSpPr/>
                <p:nvPr/>
              </p:nvSpPr>
              <p:spPr>
                <a:xfrm>
                  <a:off x="-1914619" y="3098916"/>
                  <a:ext cx="6410468" cy="1704745"/>
                </a:xfrm>
                <a:prstGeom prst="rect">
                  <a:avLst/>
                </a:prstGeom>
                <a:solidFill>
                  <a:srgbClr val="006BE6">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neighborhood </a:t>
                  </a:r>
                  <a:r>
                    <a:rPr lang="en-US" sz="2800" dirty="0" err="1">
                      <a:solidFill>
                        <a:schemeClr val="tx1"/>
                      </a:solidFill>
                    </a:rPr>
                    <a:t>w.r.t</a:t>
                  </a:r>
                  <a:r>
                    <a:rPr lang="en-US" sz="2800" dirty="0">
                      <a:solidFill>
                        <a:schemeClr val="tx1"/>
                      </a:solidFill>
                    </a:rPr>
                    <a:t> sub-population </a:t>
                  </a:r>
                  <a14:m>
                    <m:oMath xmlns:m="http://schemas.openxmlformats.org/officeDocument/2006/math">
                      <m:sSup>
                        <m:sSupPr>
                          <m:ctrlPr>
                            <a:rPr lang="en-US" sz="2800" i="1" smtClean="0">
                              <a:solidFill>
                                <a:schemeClr val="tx1"/>
                              </a:solidFill>
                              <a:latin typeface="Cambria Math" panose="02040503050406030204" pitchFamily="18" charset="0"/>
                            </a:rPr>
                          </m:ctrlPr>
                        </m:sSupPr>
                        <m:e>
                          <m:r>
                            <a:rPr lang="el-GR" sz="2800" i="1" smtClean="0">
                              <a:solidFill>
                                <a:schemeClr val="tx1"/>
                              </a:solidFill>
                              <a:latin typeface="Cambria Math" panose="02040503050406030204" pitchFamily="18" charset="0"/>
                              <a:ea typeface="Cambria Math" panose="02040503050406030204" pitchFamily="18" charset="0"/>
                            </a:rPr>
                            <m:t>𝛬</m:t>
                          </m:r>
                        </m:e>
                        <m:sup>
                          <m:r>
                            <a:rPr lang="en-US" sz="2800" b="0" i="1" smtClean="0">
                              <a:solidFill>
                                <a:schemeClr val="tx1"/>
                              </a:solidFill>
                              <a:latin typeface="Cambria Math" panose="02040503050406030204" pitchFamily="18" charset="0"/>
                            </a:rPr>
                            <m:t>𝑟</m:t>
                          </m:r>
                        </m:sup>
                      </m:sSup>
                    </m:oMath>
                  </a14:m>
                  <a:r>
                    <a:rPr lang="en-US" sz="2800" i="1" dirty="0">
                      <a:solidFill>
                        <a:schemeClr val="tx1"/>
                      </a:solidFill>
                    </a:rPr>
                    <a:t> </a:t>
                  </a:r>
                  <a:endParaRPr lang="en-US" sz="2800" dirty="0">
                    <a:solidFill>
                      <a:schemeClr val="tx1"/>
                    </a:solidFill>
                  </a:endParaRPr>
                </a:p>
              </p:txBody>
            </p:sp>
          </mc:Choice>
          <mc:Fallback xmlns="">
            <p:sp>
              <p:nvSpPr>
                <p:cNvPr id="92" name="Rectangle 91">
                  <a:extLst>
                    <a:ext uri="{FF2B5EF4-FFF2-40B4-BE49-F238E27FC236}">
                      <a16:creationId xmlns:a16="http://schemas.microsoft.com/office/drawing/2014/main" id="{1FD49C48-40BD-F820-A483-F25D0A433C87}"/>
                    </a:ext>
                  </a:extLst>
                </p:cNvPr>
                <p:cNvSpPr>
                  <a:spLocks noRot="1" noChangeAspect="1" noMove="1" noResize="1" noEditPoints="1" noAdjustHandles="1" noChangeArrowheads="1" noChangeShapeType="1" noTextEdit="1"/>
                </p:cNvSpPr>
                <p:nvPr/>
              </p:nvSpPr>
              <p:spPr>
                <a:xfrm>
                  <a:off x="-1914619" y="3098916"/>
                  <a:ext cx="6410468" cy="1704745"/>
                </a:xfrm>
                <a:prstGeom prst="rect">
                  <a:avLst/>
                </a:prstGeom>
                <a:blipFill>
                  <a:blip r:embed="rId11"/>
                  <a:stretch>
                    <a:fillRect t="-2410" b="-10843"/>
                  </a:stretch>
                </a:blipFill>
              </p:spPr>
              <p:txBody>
                <a:bodyPr/>
                <a:lstStyle/>
                <a:p>
                  <a:r>
                    <a:rPr lang="en-US">
                      <a:noFill/>
                    </a:rPr>
                    <a:t> </a:t>
                  </a:r>
                </a:p>
              </p:txBody>
            </p:sp>
          </mc:Fallback>
        </mc:AlternateContent>
      </p:grpSp>
      <p:grpSp>
        <p:nvGrpSpPr>
          <p:cNvPr id="112" name="Group 111">
            <a:extLst>
              <a:ext uri="{FF2B5EF4-FFF2-40B4-BE49-F238E27FC236}">
                <a16:creationId xmlns:a16="http://schemas.microsoft.com/office/drawing/2014/main" id="{0CB8D59A-B731-24F2-24BD-14E3EA5387CD}"/>
              </a:ext>
            </a:extLst>
          </p:cNvPr>
          <p:cNvGrpSpPr/>
          <p:nvPr/>
        </p:nvGrpSpPr>
        <p:grpSpPr>
          <a:xfrm>
            <a:off x="10282919" y="2703651"/>
            <a:ext cx="1909081" cy="1848866"/>
            <a:chOff x="-5637998" y="2292490"/>
            <a:chExt cx="3498543" cy="3408239"/>
          </a:xfrm>
        </p:grpSpPr>
        <p:sp>
          <p:nvSpPr>
            <p:cNvPr id="114" name="Rectangle 113">
              <a:extLst>
                <a:ext uri="{FF2B5EF4-FFF2-40B4-BE49-F238E27FC236}">
                  <a16:creationId xmlns:a16="http://schemas.microsoft.com/office/drawing/2014/main" id="{9623238F-DC41-3D74-A466-636B6A149631}"/>
                </a:ext>
              </a:extLst>
            </p:cNvPr>
            <p:cNvSpPr/>
            <p:nvPr/>
          </p:nvSpPr>
          <p:spPr>
            <a:xfrm>
              <a:off x="-5316019" y="2292490"/>
              <a:ext cx="3176564" cy="1246920"/>
            </a:xfrm>
            <a:prstGeom prst="rect">
              <a:avLst/>
            </a:prstGeom>
            <a:solidFill>
              <a:srgbClr val="FF0000">
                <a:alpha val="2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neighborhood</a:t>
              </a:r>
            </a:p>
          </p:txBody>
        </p:sp>
        <p:cxnSp>
          <p:nvCxnSpPr>
            <p:cNvPr id="115" name="Straight Arrow Connector 114">
              <a:extLst>
                <a:ext uri="{FF2B5EF4-FFF2-40B4-BE49-F238E27FC236}">
                  <a16:creationId xmlns:a16="http://schemas.microsoft.com/office/drawing/2014/main" id="{CB32D4CA-CC3A-6CDE-44FC-67A24F672D8E}"/>
                </a:ext>
              </a:extLst>
            </p:cNvPr>
            <p:cNvCxnSpPr>
              <a:cxnSpLocks/>
            </p:cNvCxnSpPr>
            <p:nvPr/>
          </p:nvCxnSpPr>
          <p:spPr>
            <a:xfrm flipH="1">
              <a:off x="-5637998" y="3607622"/>
              <a:ext cx="1441399" cy="2093107"/>
            </a:xfrm>
            <a:prstGeom prst="straightConnector1">
              <a:avLst/>
            </a:prstGeom>
            <a:ln w="57150">
              <a:solidFill>
                <a:schemeClr val="accent2">
                  <a:lumMod val="75000"/>
                  <a:alpha val="6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34" name="Oval 133">
            <a:extLst>
              <a:ext uri="{FF2B5EF4-FFF2-40B4-BE49-F238E27FC236}">
                <a16:creationId xmlns:a16="http://schemas.microsoft.com/office/drawing/2014/main" id="{97D5DFFD-9558-D30E-E0E2-8845B36038D9}"/>
              </a:ext>
            </a:extLst>
          </p:cNvPr>
          <p:cNvSpPr/>
          <p:nvPr/>
        </p:nvSpPr>
        <p:spPr>
          <a:xfrm>
            <a:off x="7857179" y="3936636"/>
            <a:ext cx="2581362" cy="2489927"/>
          </a:xfrm>
          <a:prstGeom prst="ellipse">
            <a:avLst/>
          </a:prstGeom>
          <a:solidFill>
            <a:schemeClr val="accent2">
              <a:lumMod val="60000"/>
              <a:lumOff val="40000"/>
              <a:alpha val="13911"/>
            </a:schemeClr>
          </a:solidFill>
          <a:ln>
            <a:solidFill>
              <a:schemeClr val="accent4">
                <a:lumMod val="75000"/>
                <a:alpha val="6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C673D1DA-80CF-76F8-D1DE-C9A4DFB5AA6B}"/>
              </a:ext>
            </a:extLst>
          </p:cNvPr>
          <p:cNvSpPr/>
          <p:nvPr/>
        </p:nvSpPr>
        <p:spPr>
          <a:xfrm flipH="1">
            <a:off x="8417312" y="4116676"/>
            <a:ext cx="1472989" cy="1244792"/>
          </a:xfrm>
          <a:prstGeom prst="ellipse">
            <a:avLst/>
          </a:prstGeom>
          <a:solidFill>
            <a:schemeClr val="bg2">
              <a:lumMod val="60000"/>
              <a:lumOff val="40000"/>
              <a:alpha val="13911"/>
            </a:schemeClr>
          </a:solidFill>
          <a:ln>
            <a:solidFill>
              <a:srgbClr val="006BE6">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8" name="Graphic 107" descr="User with solid fill">
            <a:extLst>
              <a:ext uri="{FF2B5EF4-FFF2-40B4-BE49-F238E27FC236}">
                <a16:creationId xmlns:a16="http://schemas.microsoft.com/office/drawing/2014/main" id="{70CAF12C-4F3A-94E5-ED38-F11B5967D4A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9071995" y="5036957"/>
            <a:ext cx="218007" cy="257567"/>
          </a:xfrm>
          <a:prstGeom prst="rect">
            <a:avLst/>
          </a:prstGeom>
        </p:spPr>
      </p:pic>
      <p:grpSp>
        <p:nvGrpSpPr>
          <p:cNvPr id="185" name="Group 184">
            <a:extLst>
              <a:ext uri="{FF2B5EF4-FFF2-40B4-BE49-F238E27FC236}">
                <a16:creationId xmlns:a16="http://schemas.microsoft.com/office/drawing/2014/main" id="{029F6913-4255-A416-EBB6-97CE0CA9F5EF}"/>
              </a:ext>
            </a:extLst>
          </p:cNvPr>
          <p:cNvGrpSpPr/>
          <p:nvPr/>
        </p:nvGrpSpPr>
        <p:grpSpPr>
          <a:xfrm>
            <a:off x="8473005" y="4313887"/>
            <a:ext cx="1329702" cy="810751"/>
            <a:chOff x="8473005" y="4214363"/>
            <a:chExt cx="1522802" cy="878191"/>
          </a:xfrm>
          <a:solidFill>
            <a:schemeClr val="tx2">
              <a:lumMod val="60000"/>
              <a:lumOff val="40000"/>
            </a:schemeClr>
          </a:solidFill>
        </p:grpSpPr>
        <p:pic>
          <p:nvPicPr>
            <p:cNvPr id="121" name="Graphic 120" descr="User with solid fill">
              <a:extLst>
                <a:ext uri="{FF2B5EF4-FFF2-40B4-BE49-F238E27FC236}">
                  <a16:creationId xmlns:a16="http://schemas.microsoft.com/office/drawing/2014/main" id="{4E09A049-E3E4-9173-462E-01D267EA82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200341" y="4274599"/>
              <a:ext cx="208080" cy="222045"/>
            </a:xfrm>
            <a:prstGeom prst="rect">
              <a:avLst/>
            </a:prstGeom>
          </p:spPr>
        </p:pic>
        <p:pic>
          <p:nvPicPr>
            <p:cNvPr id="111" name="Graphic 110" descr="User with solid fill">
              <a:extLst>
                <a:ext uri="{FF2B5EF4-FFF2-40B4-BE49-F238E27FC236}">
                  <a16:creationId xmlns:a16="http://schemas.microsoft.com/office/drawing/2014/main" id="{3648B1FB-1447-72D9-EA5E-D7DE024DB8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487629" y="4650250"/>
              <a:ext cx="218007" cy="257567"/>
            </a:xfrm>
            <a:prstGeom prst="rect">
              <a:avLst/>
            </a:prstGeom>
          </p:spPr>
        </p:pic>
        <p:pic>
          <p:nvPicPr>
            <p:cNvPr id="123" name="Graphic 122" descr="User with solid fill">
              <a:extLst>
                <a:ext uri="{FF2B5EF4-FFF2-40B4-BE49-F238E27FC236}">
                  <a16:creationId xmlns:a16="http://schemas.microsoft.com/office/drawing/2014/main" id="{203E5EC7-91E0-5175-78BB-2D259D2E3F4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584431" y="4356658"/>
              <a:ext cx="218007" cy="257567"/>
            </a:xfrm>
            <a:prstGeom prst="rect">
              <a:avLst/>
            </a:prstGeom>
          </p:spPr>
        </p:pic>
        <p:pic>
          <p:nvPicPr>
            <p:cNvPr id="126" name="Graphic 125" descr="User with solid fill">
              <a:extLst>
                <a:ext uri="{FF2B5EF4-FFF2-40B4-BE49-F238E27FC236}">
                  <a16:creationId xmlns:a16="http://schemas.microsoft.com/office/drawing/2014/main" id="{65F28084-B4FE-EE08-B430-1946DA4A4B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384093" y="4511169"/>
              <a:ext cx="218007" cy="257567"/>
            </a:xfrm>
            <a:prstGeom prst="rect">
              <a:avLst/>
            </a:prstGeom>
          </p:spPr>
        </p:pic>
        <p:pic>
          <p:nvPicPr>
            <p:cNvPr id="129" name="Graphic 128" descr="User with solid fill">
              <a:extLst>
                <a:ext uri="{FF2B5EF4-FFF2-40B4-BE49-F238E27FC236}">
                  <a16:creationId xmlns:a16="http://schemas.microsoft.com/office/drawing/2014/main" id="{433CC6B3-90A6-ED6C-A0CA-4CE17A29999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473005" y="4686644"/>
              <a:ext cx="218007" cy="257567"/>
            </a:xfrm>
            <a:prstGeom prst="rect">
              <a:avLst/>
            </a:prstGeom>
          </p:spPr>
        </p:pic>
        <p:pic>
          <p:nvPicPr>
            <p:cNvPr id="133" name="Graphic 132" descr="User with solid fill">
              <a:extLst>
                <a:ext uri="{FF2B5EF4-FFF2-40B4-BE49-F238E27FC236}">
                  <a16:creationId xmlns:a16="http://schemas.microsoft.com/office/drawing/2014/main" id="{B000BDC7-5323-B6F1-C768-3D8462FA66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686549" y="4695230"/>
              <a:ext cx="218007" cy="257567"/>
            </a:xfrm>
            <a:prstGeom prst="rect">
              <a:avLst/>
            </a:prstGeom>
          </p:spPr>
        </p:pic>
        <p:pic>
          <p:nvPicPr>
            <p:cNvPr id="158" name="Graphic 157" descr="User with solid fill">
              <a:extLst>
                <a:ext uri="{FF2B5EF4-FFF2-40B4-BE49-F238E27FC236}">
                  <a16:creationId xmlns:a16="http://schemas.microsoft.com/office/drawing/2014/main" id="{EB052263-C771-B5D7-A933-96874B1F0B3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928717" y="4694201"/>
              <a:ext cx="218007" cy="257567"/>
            </a:xfrm>
            <a:prstGeom prst="rect">
              <a:avLst/>
            </a:prstGeom>
          </p:spPr>
        </p:pic>
        <p:pic>
          <p:nvPicPr>
            <p:cNvPr id="159" name="Graphic 158" descr="User with solid fill">
              <a:extLst>
                <a:ext uri="{FF2B5EF4-FFF2-40B4-BE49-F238E27FC236}">
                  <a16:creationId xmlns:a16="http://schemas.microsoft.com/office/drawing/2014/main" id="{0634A990-8616-0AA6-7DAE-A78168A2113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902175" y="4214363"/>
              <a:ext cx="218007" cy="257567"/>
            </a:xfrm>
            <a:prstGeom prst="rect">
              <a:avLst/>
            </a:prstGeom>
          </p:spPr>
        </p:pic>
        <p:pic>
          <p:nvPicPr>
            <p:cNvPr id="160" name="Graphic 159" descr="User with solid fill">
              <a:extLst>
                <a:ext uri="{FF2B5EF4-FFF2-40B4-BE49-F238E27FC236}">
                  <a16:creationId xmlns:a16="http://schemas.microsoft.com/office/drawing/2014/main" id="{1F380999-A0D4-08D5-B191-4971B0B450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116949" y="4546370"/>
              <a:ext cx="218007" cy="257567"/>
            </a:xfrm>
            <a:prstGeom prst="rect">
              <a:avLst/>
            </a:prstGeom>
          </p:spPr>
        </p:pic>
        <p:pic>
          <p:nvPicPr>
            <p:cNvPr id="165" name="Graphic 164" descr="User with solid fill">
              <a:extLst>
                <a:ext uri="{FF2B5EF4-FFF2-40B4-BE49-F238E27FC236}">
                  <a16:creationId xmlns:a16="http://schemas.microsoft.com/office/drawing/2014/main" id="{C8117F19-8800-9AF4-6357-D3CA1BAF587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839880" y="4418526"/>
              <a:ext cx="218007" cy="257567"/>
            </a:xfrm>
            <a:prstGeom prst="rect">
              <a:avLst/>
            </a:prstGeom>
          </p:spPr>
        </p:pic>
        <p:pic>
          <p:nvPicPr>
            <p:cNvPr id="95" name="Graphic 94" descr="User with solid fill">
              <a:extLst>
                <a:ext uri="{FF2B5EF4-FFF2-40B4-BE49-F238E27FC236}">
                  <a16:creationId xmlns:a16="http://schemas.microsoft.com/office/drawing/2014/main" id="{4596090E-5718-EAE0-9F86-AF25EAD393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469209" y="4311045"/>
              <a:ext cx="228888" cy="244250"/>
            </a:xfrm>
            <a:prstGeom prst="rect">
              <a:avLst/>
            </a:prstGeom>
          </p:spPr>
        </p:pic>
        <p:pic>
          <p:nvPicPr>
            <p:cNvPr id="96" name="Graphic 95" descr="User with solid fill">
              <a:extLst>
                <a:ext uri="{FF2B5EF4-FFF2-40B4-BE49-F238E27FC236}">
                  <a16:creationId xmlns:a16="http://schemas.microsoft.com/office/drawing/2014/main" id="{E1B35F95-8A02-F487-0B3A-28E6143D803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756000" y="4684920"/>
              <a:ext cx="239807" cy="283324"/>
            </a:xfrm>
            <a:prstGeom prst="rect">
              <a:avLst/>
            </a:prstGeom>
          </p:spPr>
        </p:pic>
        <p:pic>
          <p:nvPicPr>
            <p:cNvPr id="97" name="Graphic 96" descr="User with solid fill">
              <a:extLst>
                <a:ext uri="{FF2B5EF4-FFF2-40B4-BE49-F238E27FC236}">
                  <a16:creationId xmlns:a16="http://schemas.microsoft.com/office/drawing/2014/main" id="{41C98197-0354-B6B1-7FC6-E37259F098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710243" y="4412705"/>
              <a:ext cx="239807" cy="283324"/>
            </a:xfrm>
            <a:prstGeom prst="rect">
              <a:avLst/>
            </a:prstGeom>
          </p:spPr>
        </p:pic>
        <p:pic>
          <p:nvPicPr>
            <p:cNvPr id="130" name="Graphic 129" descr="User with solid fill">
              <a:extLst>
                <a:ext uri="{FF2B5EF4-FFF2-40B4-BE49-F238E27FC236}">
                  <a16:creationId xmlns:a16="http://schemas.microsoft.com/office/drawing/2014/main" id="{AC9820DE-7E5C-847E-E49C-7D8E5E6AB75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288731" y="4774560"/>
              <a:ext cx="218007" cy="257567"/>
            </a:xfrm>
            <a:prstGeom prst="rect">
              <a:avLst/>
            </a:prstGeom>
          </p:spPr>
        </p:pic>
        <p:pic>
          <p:nvPicPr>
            <p:cNvPr id="98" name="Graphic 97" descr="User with solid fill">
              <a:extLst>
                <a:ext uri="{FF2B5EF4-FFF2-40B4-BE49-F238E27FC236}">
                  <a16:creationId xmlns:a16="http://schemas.microsoft.com/office/drawing/2014/main" id="{955C6AEA-3034-DD77-997E-453B60D3CAB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9557102" y="4809230"/>
              <a:ext cx="239807" cy="283324"/>
            </a:xfrm>
            <a:prstGeom prst="rect">
              <a:avLst/>
            </a:prstGeom>
          </p:spPr>
        </p:pic>
      </p:grpSp>
      <p:cxnSp>
        <p:nvCxnSpPr>
          <p:cNvPr id="102" name="Straight Arrow Connector 101">
            <a:extLst>
              <a:ext uri="{FF2B5EF4-FFF2-40B4-BE49-F238E27FC236}">
                <a16:creationId xmlns:a16="http://schemas.microsoft.com/office/drawing/2014/main" id="{E53EE2EC-8294-1523-3F1B-A11C7F553B05}"/>
              </a:ext>
            </a:extLst>
          </p:cNvPr>
          <p:cNvCxnSpPr>
            <a:cxnSpLocks/>
          </p:cNvCxnSpPr>
          <p:nvPr/>
        </p:nvCxnSpPr>
        <p:spPr>
          <a:xfrm>
            <a:off x="8266528" y="3347882"/>
            <a:ext cx="374749" cy="1007997"/>
          </a:xfrm>
          <a:prstGeom prst="straightConnector1">
            <a:avLst/>
          </a:prstGeom>
          <a:solidFill>
            <a:schemeClr val="bg2">
              <a:lumMod val="60000"/>
              <a:lumOff val="40000"/>
              <a:alpha val="35088"/>
            </a:schemeClr>
          </a:solidFill>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Rectangle 103">
                <a:extLst>
                  <a:ext uri="{FF2B5EF4-FFF2-40B4-BE49-F238E27FC236}">
                    <a16:creationId xmlns:a16="http://schemas.microsoft.com/office/drawing/2014/main" id="{3BF3EF68-5FD0-413D-8E9D-C2BDD9B442B4}"/>
                  </a:ext>
                </a:extLst>
              </p:cNvPr>
              <p:cNvSpPr/>
              <p:nvPr/>
            </p:nvSpPr>
            <p:spPr>
              <a:xfrm>
                <a:off x="6585593" y="2106623"/>
                <a:ext cx="3279632" cy="1218305"/>
              </a:xfrm>
              <a:prstGeom prst="rect">
                <a:avLst/>
              </a:prstGeom>
              <a:solidFill>
                <a:srgbClr val="006BE6">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mass of sub-population </a:t>
                </a:r>
                <a14:m>
                  <m:oMath xmlns:m="http://schemas.openxmlformats.org/officeDocument/2006/math">
                    <m:sSup>
                      <m:sSupPr>
                        <m:ctrlPr>
                          <a:rPr lang="en-US" sz="2800" i="1" smtClean="0">
                            <a:solidFill>
                              <a:schemeClr val="tx1"/>
                            </a:solidFill>
                            <a:latin typeface="Cambria Math" panose="02040503050406030204" pitchFamily="18" charset="0"/>
                          </a:rPr>
                        </m:ctrlPr>
                      </m:sSupPr>
                      <m:e>
                        <m:r>
                          <a:rPr lang="el-GR" sz="2800" i="1" smtClean="0">
                            <a:solidFill>
                              <a:schemeClr val="tx1"/>
                            </a:solidFill>
                            <a:latin typeface="Cambria Math" panose="02040503050406030204" pitchFamily="18" charset="0"/>
                            <a:ea typeface="Cambria Math" panose="02040503050406030204" pitchFamily="18" charset="0"/>
                          </a:rPr>
                          <m:t>𝛬</m:t>
                        </m:r>
                      </m:e>
                      <m:sup>
                        <m:r>
                          <a:rPr lang="en-US" sz="2800" b="0" i="1" smtClean="0">
                            <a:solidFill>
                              <a:schemeClr val="tx1"/>
                            </a:solidFill>
                            <a:latin typeface="Cambria Math" panose="02040503050406030204" pitchFamily="18" charset="0"/>
                          </a:rPr>
                          <m:t>𝑟</m:t>
                        </m:r>
                      </m:sup>
                    </m:sSup>
                  </m:oMath>
                </a14:m>
                <a:r>
                  <a:rPr lang="en-US" sz="2800" i="1" dirty="0">
                    <a:solidFill>
                      <a:schemeClr val="tx1"/>
                    </a:solidFill>
                  </a:rPr>
                  <a:t> </a:t>
                </a:r>
                <a:r>
                  <a:rPr lang="en-US" sz="2800" dirty="0">
                    <a:solidFill>
                      <a:schemeClr val="tx1"/>
                    </a:solidFill>
                  </a:rPr>
                  <a:t>in the neighborhood </a:t>
                </a:r>
              </a:p>
            </p:txBody>
          </p:sp>
        </mc:Choice>
        <mc:Fallback xmlns="">
          <p:sp>
            <p:nvSpPr>
              <p:cNvPr id="104" name="Rectangle 103">
                <a:extLst>
                  <a:ext uri="{FF2B5EF4-FFF2-40B4-BE49-F238E27FC236}">
                    <a16:creationId xmlns:a16="http://schemas.microsoft.com/office/drawing/2014/main" id="{3BF3EF68-5FD0-413D-8E9D-C2BDD9B442B4}"/>
                  </a:ext>
                </a:extLst>
              </p:cNvPr>
              <p:cNvSpPr>
                <a:spLocks noRot="1" noChangeAspect="1" noMove="1" noResize="1" noEditPoints="1" noAdjustHandles="1" noChangeArrowheads="1" noChangeShapeType="1" noTextEdit="1"/>
              </p:cNvSpPr>
              <p:nvPr/>
            </p:nvSpPr>
            <p:spPr>
              <a:xfrm>
                <a:off x="6585593" y="2106623"/>
                <a:ext cx="3279632" cy="1218305"/>
              </a:xfrm>
              <a:prstGeom prst="rect">
                <a:avLst/>
              </a:prstGeom>
              <a:blipFill>
                <a:blip r:embed="rId16"/>
                <a:stretch>
                  <a:fillRect l="-1149" t="-11224" r="-3831" b="-18367"/>
                </a:stretch>
              </a:blipFill>
            </p:spPr>
            <p:txBody>
              <a:bodyPr/>
              <a:lstStyle/>
              <a:p>
                <a:r>
                  <a:rPr lang="en-US">
                    <a:noFill/>
                  </a:rPr>
                  <a:t> </a:t>
                </a:r>
              </a:p>
            </p:txBody>
          </p:sp>
        </mc:Fallback>
      </mc:AlternateContent>
      <p:grpSp>
        <p:nvGrpSpPr>
          <p:cNvPr id="184" name="Group 183">
            <a:extLst>
              <a:ext uri="{FF2B5EF4-FFF2-40B4-BE49-F238E27FC236}">
                <a16:creationId xmlns:a16="http://schemas.microsoft.com/office/drawing/2014/main" id="{335B3632-CCA7-1C47-AF2B-3ED7FD8A7799}"/>
              </a:ext>
            </a:extLst>
          </p:cNvPr>
          <p:cNvGrpSpPr/>
          <p:nvPr/>
        </p:nvGrpSpPr>
        <p:grpSpPr>
          <a:xfrm>
            <a:off x="8404000" y="5165201"/>
            <a:ext cx="1472989" cy="942746"/>
            <a:chOff x="8404000" y="5133116"/>
            <a:chExt cx="1749578" cy="1168804"/>
          </a:xfrm>
        </p:grpSpPr>
        <p:pic>
          <p:nvPicPr>
            <p:cNvPr id="124" name="Graphic 123" descr="User with solid fill">
              <a:extLst>
                <a:ext uri="{FF2B5EF4-FFF2-40B4-BE49-F238E27FC236}">
                  <a16:creationId xmlns:a16="http://schemas.microsoft.com/office/drawing/2014/main" id="{E5BF7995-4858-9423-720F-F4E18BCE2539}"/>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419603" y="5133116"/>
              <a:ext cx="218007" cy="257567"/>
            </a:xfrm>
            <a:prstGeom prst="rect">
              <a:avLst/>
            </a:prstGeom>
          </p:spPr>
        </p:pic>
        <p:pic>
          <p:nvPicPr>
            <p:cNvPr id="164" name="Graphic 163" descr="User with solid fill">
              <a:extLst>
                <a:ext uri="{FF2B5EF4-FFF2-40B4-BE49-F238E27FC236}">
                  <a16:creationId xmlns:a16="http://schemas.microsoft.com/office/drawing/2014/main" id="{D8DEEC73-716C-A9C3-6193-ED33AB31598C}"/>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852320" y="5138921"/>
              <a:ext cx="218007" cy="257567"/>
            </a:xfrm>
            <a:prstGeom prst="rect">
              <a:avLst/>
            </a:prstGeom>
          </p:spPr>
        </p:pic>
        <p:grpSp>
          <p:nvGrpSpPr>
            <p:cNvPr id="183" name="Group 182">
              <a:extLst>
                <a:ext uri="{FF2B5EF4-FFF2-40B4-BE49-F238E27FC236}">
                  <a16:creationId xmlns:a16="http://schemas.microsoft.com/office/drawing/2014/main" id="{20B66EBC-CF01-C193-B9C3-75CD3CF802C4}"/>
                </a:ext>
              </a:extLst>
            </p:cNvPr>
            <p:cNvGrpSpPr/>
            <p:nvPr/>
          </p:nvGrpSpPr>
          <p:grpSpPr>
            <a:xfrm>
              <a:off x="8404000" y="5271910"/>
              <a:ext cx="1749578" cy="1030010"/>
              <a:chOff x="8404000" y="5271910"/>
              <a:chExt cx="1749578" cy="1030010"/>
            </a:xfrm>
          </p:grpSpPr>
          <p:pic>
            <p:nvPicPr>
              <p:cNvPr id="120" name="Graphic 119" descr="User with solid fill">
                <a:extLst>
                  <a:ext uri="{FF2B5EF4-FFF2-40B4-BE49-F238E27FC236}">
                    <a16:creationId xmlns:a16="http://schemas.microsoft.com/office/drawing/2014/main" id="{E1A52B4A-BFAD-038F-0AF8-450E0B51D05E}"/>
                  </a:ext>
                </a:extLst>
              </p:cNvPr>
              <p:cNvPicPr>
                <a:picLocks noChangeAspect="1"/>
              </p:cNvPicPr>
              <p:nvPr/>
            </p:nvPicPr>
            <p:blipFill>
              <a:blip r:embed="rId7">
                <a:extLst>
                  <a:ext uri="{96DAC541-7B7A-43D3-8B79-37D633B846F1}">
                    <asvg:svgBlip xmlns:asvg="http://schemas.microsoft.com/office/drawing/2016/SVG/main" r:embed="rId18"/>
                  </a:ext>
                </a:extLst>
              </a:blip>
              <a:stretch>
                <a:fillRect/>
              </a:stretch>
            </p:blipFill>
            <p:spPr>
              <a:xfrm flipH="1">
                <a:off x="8404000" y="5606069"/>
                <a:ext cx="208080" cy="222045"/>
              </a:xfrm>
              <a:prstGeom prst="rect">
                <a:avLst/>
              </a:prstGeom>
            </p:spPr>
          </p:pic>
          <p:pic>
            <p:nvPicPr>
              <p:cNvPr id="109" name="Graphic 108" descr="User with solid fill">
                <a:extLst>
                  <a:ext uri="{FF2B5EF4-FFF2-40B4-BE49-F238E27FC236}">
                    <a16:creationId xmlns:a16="http://schemas.microsoft.com/office/drawing/2014/main" id="{A3136604-5376-6B02-C5FD-09A72693045B}"/>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809647" y="5319828"/>
                <a:ext cx="218007" cy="257567"/>
              </a:xfrm>
              <a:prstGeom prst="rect">
                <a:avLst/>
              </a:prstGeom>
            </p:spPr>
          </p:pic>
          <p:pic>
            <p:nvPicPr>
              <p:cNvPr id="110" name="Graphic 109" descr="User with solid fill">
                <a:extLst>
                  <a:ext uri="{FF2B5EF4-FFF2-40B4-BE49-F238E27FC236}">
                    <a16:creationId xmlns:a16="http://schemas.microsoft.com/office/drawing/2014/main" id="{620F2581-0E82-244B-6D9B-1EBC09D7627D}"/>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606830" y="5309948"/>
                <a:ext cx="218007" cy="257567"/>
              </a:xfrm>
              <a:prstGeom prst="rect">
                <a:avLst/>
              </a:prstGeom>
            </p:spPr>
          </p:pic>
          <p:pic>
            <p:nvPicPr>
              <p:cNvPr id="125" name="Graphic 124" descr="User with solid fill">
                <a:extLst>
                  <a:ext uri="{FF2B5EF4-FFF2-40B4-BE49-F238E27FC236}">
                    <a16:creationId xmlns:a16="http://schemas.microsoft.com/office/drawing/2014/main" id="{382F80A4-0EB3-FCD6-888F-E3297B00A6AA}"/>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532572" y="5455695"/>
                <a:ext cx="218007" cy="257567"/>
              </a:xfrm>
              <a:prstGeom prst="rect">
                <a:avLst/>
              </a:prstGeom>
            </p:spPr>
          </p:pic>
          <p:pic>
            <p:nvPicPr>
              <p:cNvPr id="127" name="Graphic 126" descr="User with solid fill">
                <a:extLst>
                  <a:ext uri="{FF2B5EF4-FFF2-40B4-BE49-F238E27FC236}">
                    <a16:creationId xmlns:a16="http://schemas.microsoft.com/office/drawing/2014/main" id="{9A9C3005-0B46-7C8C-CF99-110B35A6DFD3}"/>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349531" y="5324070"/>
                <a:ext cx="218007" cy="257567"/>
              </a:xfrm>
              <a:prstGeom prst="rect">
                <a:avLst/>
              </a:prstGeom>
            </p:spPr>
          </p:pic>
          <p:pic>
            <p:nvPicPr>
              <p:cNvPr id="128" name="Graphic 127" descr="User with solid fill">
                <a:extLst>
                  <a:ext uri="{FF2B5EF4-FFF2-40B4-BE49-F238E27FC236}">
                    <a16:creationId xmlns:a16="http://schemas.microsoft.com/office/drawing/2014/main" id="{E9AAFE35-752C-C173-5FD5-206E0E691511}"/>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603509" y="5271910"/>
                <a:ext cx="218007" cy="257567"/>
              </a:xfrm>
              <a:prstGeom prst="rect">
                <a:avLst/>
              </a:prstGeom>
            </p:spPr>
          </p:pic>
          <p:pic>
            <p:nvPicPr>
              <p:cNvPr id="131" name="Graphic 130" descr="User with solid fill">
                <a:extLst>
                  <a:ext uri="{FF2B5EF4-FFF2-40B4-BE49-F238E27FC236}">
                    <a16:creationId xmlns:a16="http://schemas.microsoft.com/office/drawing/2014/main" id="{0B5B2E93-D1CC-258F-14E9-8E71DCE8B9F3}"/>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101257" y="5443643"/>
                <a:ext cx="218007" cy="257567"/>
              </a:xfrm>
              <a:prstGeom prst="rect">
                <a:avLst/>
              </a:prstGeom>
            </p:spPr>
          </p:pic>
          <p:pic>
            <p:nvPicPr>
              <p:cNvPr id="132" name="Graphic 131" descr="User with solid fill">
                <a:extLst>
                  <a:ext uri="{FF2B5EF4-FFF2-40B4-BE49-F238E27FC236}">
                    <a16:creationId xmlns:a16="http://schemas.microsoft.com/office/drawing/2014/main" id="{07D129F5-1B6C-697A-AB46-717802F8025B}"/>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636101" y="5651440"/>
                <a:ext cx="218007" cy="257567"/>
              </a:xfrm>
              <a:prstGeom prst="rect">
                <a:avLst/>
              </a:prstGeom>
            </p:spPr>
          </p:pic>
          <p:pic>
            <p:nvPicPr>
              <p:cNvPr id="161" name="Graphic 160" descr="User with solid fill">
                <a:extLst>
                  <a:ext uri="{FF2B5EF4-FFF2-40B4-BE49-F238E27FC236}">
                    <a16:creationId xmlns:a16="http://schemas.microsoft.com/office/drawing/2014/main" id="{C5A5FFF0-5C8A-100B-5C40-A14DF579C9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033855" y="5702887"/>
                <a:ext cx="208080" cy="222045"/>
              </a:xfrm>
              <a:prstGeom prst="rect">
                <a:avLst/>
              </a:prstGeom>
            </p:spPr>
          </p:pic>
          <p:pic>
            <p:nvPicPr>
              <p:cNvPr id="162" name="Graphic 161" descr="User with solid fill">
                <a:extLst>
                  <a:ext uri="{FF2B5EF4-FFF2-40B4-BE49-F238E27FC236}">
                    <a16:creationId xmlns:a16="http://schemas.microsoft.com/office/drawing/2014/main" id="{114249BF-9D0F-B24F-5062-4C854437230D}"/>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294601" y="5598700"/>
                <a:ext cx="218007" cy="257567"/>
              </a:xfrm>
              <a:prstGeom prst="rect">
                <a:avLst/>
              </a:prstGeom>
            </p:spPr>
          </p:pic>
          <p:pic>
            <p:nvPicPr>
              <p:cNvPr id="163" name="Graphic 162" descr="User with solid fill">
                <a:extLst>
                  <a:ext uri="{FF2B5EF4-FFF2-40B4-BE49-F238E27FC236}">
                    <a16:creationId xmlns:a16="http://schemas.microsoft.com/office/drawing/2014/main" id="{C897A1A1-97D2-1EA2-5637-A9AF2751A0E5}"/>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735689" y="5642651"/>
                <a:ext cx="218007" cy="257567"/>
              </a:xfrm>
              <a:prstGeom prst="rect">
                <a:avLst/>
              </a:prstGeom>
            </p:spPr>
          </p:pic>
          <p:pic>
            <p:nvPicPr>
              <p:cNvPr id="166" name="Graphic 165" descr="User with solid fill">
                <a:extLst>
                  <a:ext uri="{FF2B5EF4-FFF2-40B4-BE49-F238E27FC236}">
                    <a16:creationId xmlns:a16="http://schemas.microsoft.com/office/drawing/2014/main" id="{424AABF5-FAB5-0F9A-27C3-17528B8B924C}"/>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935571" y="5479514"/>
                <a:ext cx="218007" cy="257567"/>
              </a:xfrm>
              <a:prstGeom prst="rect">
                <a:avLst/>
              </a:prstGeom>
            </p:spPr>
          </p:pic>
          <p:pic>
            <p:nvPicPr>
              <p:cNvPr id="174" name="Graphic 173" descr="User with solid fill">
                <a:extLst>
                  <a:ext uri="{FF2B5EF4-FFF2-40B4-BE49-F238E27FC236}">
                    <a16:creationId xmlns:a16="http://schemas.microsoft.com/office/drawing/2014/main" id="{935CB860-8418-7071-6F27-D6BFC8CE82A1}"/>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577039" y="5728900"/>
                <a:ext cx="218007" cy="257567"/>
              </a:xfrm>
              <a:prstGeom prst="rect">
                <a:avLst/>
              </a:prstGeom>
            </p:spPr>
          </p:pic>
          <p:pic>
            <p:nvPicPr>
              <p:cNvPr id="175" name="Graphic 174" descr="User with solid fill">
                <a:extLst>
                  <a:ext uri="{FF2B5EF4-FFF2-40B4-BE49-F238E27FC236}">
                    <a16:creationId xmlns:a16="http://schemas.microsoft.com/office/drawing/2014/main" id="{E686D38D-E0BE-2597-D4B3-07C21A26B635}"/>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486516" y="5719020"/>
                <a:ext cx="218007" cy="257567"/>
              </a:xfrm>
              <a:prstGeom prst="rect">
                <a:avLst/>
              </a:prstGeom>
            </p:spPr>
          </p:pic>
          <p:pic>
            <p:nvPicPr>
              <p:cNvPr id="176" name="Graphic 175" descr="User with solid fill">
                <a:extLst>
                  <a:ext uri="{FF2B5EF4-FFF2-40B4-BE49-F238E27FC236}">
                    <a16:creationId xmlns:a16="http://schemas.microsoft.com/office/drawing/2014/main" id="{C70856E2-9C96-53A9-2BC9-2B978B38E8F6}"/>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277343" y="5781268"/>
                <a:ext cx="218007" cy="257567"/>
              </a:xfrm>
              <a:prstGeom prst="rect">
                <a:avLst/>
              </a:prstGeom>
            </p:spPr>
          </p:pic>
          <p:pic>
            <p:nvPicPr>
              <p:cNvPr id="177" name="Graphic 176" descr="User with solid fill">
                <a:extLst>
                  <a:ext uri="{FF2B5EF4-FFF2-40B4-BE49-F238E27FC236}">
                    <a16:creationId xmlns:a16="http://schemas.microsoft.com/office/drawing/2014/main" id="{3906DAFA-D1C1-8612-5F37-5AA4C77E212D}"/>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909159" y="5820630"/>
                <a:ext cx="218007" cy="257567"/>
              </a:xfrm>
              <a:prstGeom prst="rect">
                <a:avLst/>
              </a:prstGeom>
            </p:spPr>
          </p:pic>
          <p:pic>
            <p:nvPicPr>
              <p:cNvPr id="178" name="Graphic 177" descr="User with solid fill">
                <a:extLst>
                  <a:ext uri="{FF2B5EF4-FFF2-40B4-BE49-F238E27FC236}">
                    <a16:creationId xmlns:a16="http://schemas.microsoft.com/office/drawing/2014/main" id="{55F0BE0F-EBDB-B047-5308-1A79CB98EC58}"/>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547871" y="6028428"/>
                <a:ext cx="218007" cy="257567"/>
              </a:xfrm>
              <a:prstGeom prst="rect">
                <a:avLst/>
              </a:prstGeom>
            </p:spPr>
          </p:pic>
          <p:pic>
            <p:nvPicPr>
              <p:cNvPr id="179" name="Graphic 178" descr="User with solid fill">
                <a:extLst>
                  <a:ext uri="{FF2B5EF4-FFF2-40B4-BE49-F238E27FC236}">
                    <a16:creationId xmlns:a16="http://schemas.microsoft.com/office/drawing/2014/main" id="{75E31436-FA2F-7A7E-22EC-5A395C75FF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945625" y="6079875"/>
                <a:ext cx="208080" cy="222045"/>
              </a:xfrm>
              <a:prstGeom prst="rect">
                <a:avLst/>
              </a:prstGeom>
            </p:spPr>
          </p:pic>
          <p:pic>
            <p:nvPicPr>
              <p:cNvPr id="180" name="Graphic 179" descr="User with solid fill">
                <a:extLst>
                  <a:ext uri="{FF2B5EF4-FFF2-40B4-BE49-F238E27FC236}">
                    <a16:creationId xmlns:a16="http://schemas.microsoft.com/office/drawing/2014/main" id="{A99D732D-90C6-FFE9-8BB8-06B4974A5D77}"/>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206371" y="5975688"/>
                <a:ext cx="218007" cy="257567"/>
              </a:xfrm>
              <a:prstGeom prst="rect">
                <a:avLst/>
              </a:prstGeom>
            </p:spPr>
          </p:pic>
          <p:pic>
            <p:nvPicPr>
              <p:cNvPr id="181" name="Graphic 180" descr="User with solid fill">
                <a:extLst>
                  <a:ext uri="{FF2B5EF4-FFF2-40B4-BE49-F238E27FC236}">
                    <a16:creationId xmlns:a16="http://schemas.microsoft.com/office/drawing/2014/main" id="{E4211496-FCFE-BF67-B986-CC0F043F526C}"/>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8647459" y="6019639"/>
                <a:ext cx="218007" cy="257567"/>
              </a:xfrm>
              <a:prstGeom prst="rect">
                <a:avLst/>
              </a:prstGeom>
            </p:spPr>
          </p:pic>
          <p:pic>
            <p:nvPicPr>
              <p:cNvPr id="182" name="Graphic 181" descr="User with solid fill">
                <a:extLst>
                  <a:ext uri="{FF2B5EF4-FFF2-40B4-BE49-F238E27FC236}">
                    <a16:creationId xmlns:a16="http://schemas.microsoft.com/office/drawing/2014/main" id="{3DDA832C-65CB-8EE0-D651-27031D4BE412}"/>
                  </a:ext>
                </a:extLst>
              </p:cNvPr>
              <p:cNvPicPr>
                <a:picLocks noChangeAspect="1"/>
              </p:cNvPicPr>
              <p:nvPr/>
            </p:nvPicPr>
            <p:blipFill>
              <a:blip r:embed="rId7">
                <a:extLst>
                  <a:ext uri="{96DAC541-7B7A-43D3-8B79-37D633B846F1}">
                    <asvg:svgBlip xmlns:asvg="http://schemas.microsoft.com/office/drawing/2016/SVG/main" r:embed="rId17"/>
                  </a:ext>
                </a:extLst>
              </a:blip>
              <a:stretch>
                <a:fillRect/>
              </a:stretch>
            </p:blipFill>
            <p:spPr>
              <a:xfrm flipH="1">
                <a:off x="9847341" y="5856502"/>
                <a:ext cx="218007" cy="257567"/>
              </a:xfrm>
              <a:prstGeom prst="rect">
                <a:avLst/>
              </a:prstGeom>
            </p:spPr>
          </p:pic>
        </p:grpSp>
      </p:grpSp>
      <p:pic>
        <p:nvPicPr>
          <p:cNvPr id="186" name="Graphic 185" descr="User with solid fill">
            <a:extLst>
              <a:ext uri="{FF2B5EF4-FFF2-40B4-BE49-F238E27FC236}">
                <a16:creationId xmlns:a16="http://schemas.microsoft.com/office/drawing/2014/main" id="{9AEBC8C9-131E-81C8-443A-9AEF92DF5BD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8811870" y="4943813"/>
            <a:ext cx="190362" cy="237787"/>
          </a:xfrm>
          <a:prstGeom prst="rect">
            <a:avLst/>
          </a:prstGeom>
        </p:spPr>
      </p:pic>
      <p:cxnSp>
        <p:nvCxnSpPr>
          <p:cNvPr id="190" name="Straight Arrow Connector 189">
            <a:extLst>
              <a:ext uri="{FF2B5EF4-FFF2-40B4-BE49-F238E27FC236}">
                <a16:creationId xmlns:a16="http://schemas.microsoft.com/office/drawing/2014/main" id="{7EB2A895-B48D-7265-285E-5106ED4814C5}"/>
              </a:ext>
            </a:extLst>
          </p:cNvPr>
          <p:cNvCxnSpPr>
            <a:cxnSpLocks/>
          </p:cNvCxnSpPr>
          <p:nvPr/>
        </p:nvCxnSpPr>
        <p:spPr>
          <a:xfrm>
            <a:off x="5120338" y="4944140"/>
            <a:ext cx="1409481" cy="6486"/>
          </a:xfrm>
          <a:prstGeom prst="straightConnector1">
            <a:avLst/>
          </a:prstGeom>
          <a:ln w="180975">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299ACE-2C44-AAC0-1708-218E0DB34904}"/>
              </a:ext>
            </a:extLst>
          </p:cNvPr>
          <p:cNvSpPr txBox="1"/>
          <p:nvPr/>
        </p:nvSpPr>
        <p:spPr>
          <a:xfrm>
            <a:off x="555992" y="1297026"/>
            <a:ext cx="5110694" cy="523220"/>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mn-lt"/>
              </a:rPr>
              <a:t>Mean-field limit of the model: </a:t>
            </a:r>
          </a:p>
        </p:txBody>
      </p:sp>
      <p:cxnSp>
        <p:nvCxnSpPr>
          <p:cNvPr id="3" name="Straight Connector 2">
            <a:extLst>
              <a:ext uri="{FF2B5EF4-FFF2-40B4-BE49-F238E27FC236}">
                <a16:creationId xmlns:a16="http://schemas.microsoft.com/office/drawing/2014/main" id="{0B9BE7AD-5B12-A0F3-A376-70354FAC4B6A}"/>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57588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A2253-8198-9AD4-7415-269FCCDA4F36}"/>
              </a:ext>
            </a:extLst>
          </p:cNvPr>
          <p:cNvSpPr>
            <a:spLocks noGrp="1"/>
          </p:cNvSpPr>
          <p:nvPr>
            <p:ph type="title"/>
          </p:nvPr>
        </p:nvSpPr>
        <p:spPr>
          <a:xfrm>
            <a:off x="911456" y="-239451"/>
            <a:ext cx="9905998" cy="1478570"/>
          </a:xfrm>
        </p:spPr>
        <p:txBody>
          <a:bodyPr vert="horz" lIns="91440" tIns="45720" rIns="91440" bIns="45720" rtlCol="0" anchor="ctr">
            <a:normAutofit/>
          </a:bodyPr>
          <a:lstStyle/>
          <a:p>
            <a:pPr algn="ctr"/>
            <a:r>
              <a:rPr lang="en-US" sz="5400" b="1" dirty="0">
                <a:latin typeface="+mj-lt"/>
              </a:rPr>
              <a:t>Insights of The Model </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3029733-461C-B8BF-AE30-9FBFE35DD43D}"/>
                  </a:ext>
                </a:extLst>
              </p:cNvPr>
              <p:cNvSpPr/>
              <p:nvPr/>
            </p:nvSpPr>
            <p:spPr>
              <a:xfrm>
                <a:off x="222465" y="1203244"/>
                <a:ext cx="11730036" cy="6929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 typeface="Arial" panose="020B0604020202020204" pitchFamily="34" charset="0"/>
                  <a:buChar char="•"/>
                </a:pPr>
                <a:r>
                  <a:rPr lang="en-US" sz="2800" dirty="0"/>
                  <a:t>Recall that </a:t>
                </a:r>
                <a14:m>
                  <m:oMath xmlns:m="http://schemas.openxmlformats.org/officeDocument/2006/math">
                    <m:sSup>
                      <m:sSupPr>
                        <m:ctrlPr>
                          <a:rPr lang="en-US" sz="2800" i="1">
                            <a:latin typeface="Cambria Math" panose="02040503050406030204" pitchFamily="18" charset="0"/>
                          </a:rPr>
                        </m:ctrlPr>
                      </m:sSupPr>
                      <m:e>
                        <m:r>
                          <a:rPr lang="en-US" sz="2800" i="1" smtClean="0">
                            <a:latin typeface="Cambria Math" panose="02040503050406030204" pitchFamily="18" charset="0"/>
                            <a:ea typeface="Cambria Math" panose="02040503050406030204" pitchFamily="18" charset="0"/>
                          </a:rPr>
                          <m:t>𝜇</m:t>
                        </m:r>
                      </m:e>
                      <m:sup>
                        <m:r>
                          <a:rPr lang="en-US" sz="2800" b="0" i="1" smtClean="0">
                            <a:latin typeface="Cambria Math" panose="02040503050406030204" pitchFamily="18" charset="0"/>
                          </a:rPr>
                          <m:t>𝑟</m:t>
                        </m:r>
                      </m:sup>
                    </m:sSup>
                  </m:oMath>
                </a14:m>
                <a:r>
                  <a:rPr lang="en-US" sz="2800" dirty="0"/>
                  <a:t> is the density function of </a:t>
                </a:r>
                <a14:m>
                  <m:oMath xmlns:m="http://schemas.openxmlformats.org/officeDocument/2006/math">
                    <m:r>
                      <a:rPr lang="en-US" sz="2800" b="0" i="1" smtClean="0">
                        <a:latin typeface="Cambria Math" panose="02040503050406030204" pitchFamily="18" charset="0"/>
                      </a:rPr>
                      <m:t>𝑟</m:t>
                    </m:r>
                  </m:oMath>
                </a14:m>
                <a:r>
                  <a:rPr lang="en-US" sz="2800" dirty="0"/>
                  <a:t>-</a:t>
                </a:r>
                <a:r>
                  <a:rPr lang="en-US" sz="2800" dirty="0" err="1"/>
                  <a:t>th</a:t>
                </a:r>
                <a:r>
                  <a:rPr lang="en-US" sz="2800" dirty="0"/>
                  <a:t> sub-population </a:t>
                </a:r>
                <a14:m>
                  <m:oMath xmlns:m="http://schemas.openxmlformats.org/officeDocument/2006/math">
                    <m:sSup>
                      <m:sSupPr>
                        <m:ctrlPr>
                          <a:rPr lang="en-US" sz="2800" i="1">
                            <a:latin typeface="Cambria Math" panose="02040503050406030204" pitchFamily="18" charset="0"/>
                          </a:rPr>
                        </m:ctrlPr>
                      </m:sSupPr>
                      <m:e>
                        <m:r>
                          <m:rPr>
                            <m:sty m:val="p"/>
                          </m:rPr>
                          <a:rPr lang="el-GR" sz="2800" i="1" smtClean="0">
                            <a:latin typeface="Cambria Math" panose="02040503050406030204" pitchFamily="18" charset="0"/>
                            <a:ea typeface="Cambria Math" panose="02040503050406030204" pitchFamily="18" charset="0"/>
                          </a:rPr>
                          <m:t>Λ</m:t>
                        </m:r>
                      </m:e>
                      <m:sup>
                        <m:r>
                          <a:rPr lang="en-US" sz="2800" b="0" i="1" smtClean="0">
                            <a:latin typeface="Cambria Math" panose="02040503050406030204" pitchFamily="18" charset="0"/>
                          </a:rPr>
                          <m:t>𝑟</m:t>
                        </m:r>
                      </m:sup>
                    </m:sSup>
                  </m:oMath>
                </a14:m>
                <a:r>
                  <a:rPr lang="en-US" sz="2800" dirty="0"/>
                  <a:t>  at time </a:t>
                </a:r>
                <a14:m>
                  <m:oMath xmlns:m="http://schemas.openxmlformats.org/officeDocument/2006/math">
                    <m:r>
                      <a:rPr lang="en-US" sz="2800" i="1">
                        <a:latin typeface="Cambria Math" panose="02040503050406030204" pitchFamily="18" charset="0"/>
                      </a:rPr>
                      <m:t>𝑡</m:t>
                    </m:r>
                  </m:oMath>
                </a14:m>
                <a:r>
                  <a:rPr lang="en-US" sz="2800" dirty="0"/>
                  <a:t>.</a:t>
                </a:r>
                <a:endParaRPr lang="en-US" sz="2400" dirty="0">
                  <a:latin typeface="Cambria Math" panose="02040503050406030204" pitchFamily="18" charset="0"/>
                </a:endParaRPr>
              </a:p>
            </p:txBody>
          </p:sp>
        </mc:Choice>
        <mc:Fallback xmlns="">
          <p:sp>
            <p:nvSpPr>
              <p:cNvPr id="9" name="Rectangle 8">
                <a:extLst>
                  <a:ext uri="{FF2B5EF4-FFF2-40B4-BE49-F238E27FC236}">
                    <a16:creationId xmlns:a16="http://schemas.microsoft.com/office/drawing/2014/main" id="{73029733-461C-B8BF-AE30-9FBFE35DD43D}"/>
                  </a:ext>
                </a:extLst>
              </p:cNvPr>
              <p:cNvSpPr>
                <a:spLocks noRot="1" noChangeAspect="1" noMove="1" noResize="1" noEditPoints="1" noAdjustHandles="1" noChangeArrowheads="1" noChangeShapeType="1" noTextEdit="1"/>
              </p:cNvSpPr>
              <p:nvPr/>
            </p:nvSpPr>
            <p:spPr>
              <a:xfrm>
                <a:off x="222465" y="1203244"/>
                <a:ext cx="11730036" cy="692965"/>
              </a:xfrm>
              <a:prstGeom prst="rect">
                <a:avLst/>
              </a:prstGeom>
              <a:blipFill>
                <a:blip r:embed="rId3"/>
                <a:stretch>
                  <a:fillRect l="-935" b="-13158"/>
                </a:stretch>
              </a:blipFill>
              <a:ln>
                <a:noFill/>
              </a:ln>
            </p:spPr>
            <p:txBody>
              <a:bodyPr/>
              <a:lstStyle/>
              <a:p>
                <a:r>
                  <a:rPr lang="en-US">
                    <a:noFill/>
                  </a:rPr>
                  <a:t> </a:t>
                </a:r>
              </a:p>
            </p:txBody>
          </p:sp>
        </mc:Fallback>
      </mc:AlternateContent>
      <p:cxnSp>
        <p:nvCxnSpPr>
          <p:cNvPr id="79" name="Straight Arrow Connector 78">
            <a:extLst>
              <a:ext uri="{FF2B5EF4-FFF2-40B4-BE49-F238E27FC236}">
                <a16:creationId xmlns:a16="http://schemas.microsoft.com/office/drawing/2014/main" id="{49164D6B-54C4-5637-F5F8-4EB93596C349}"/>
              </a:ext>
            </a:extLst>
          </p:cNvPr>
          <p:cNvCxnSpPr>
            <a:cxnSpLocks/>
          </p:cNvCxnSpPr>
          <p:nvPr/>
        </p:nvCxnSpPr>
        <p:spPr>
          <a:xfrm>
            <a:off x="5636407" y="4375313"/>
            <a:ext cx="0" cy="492102"/>
          </a:xfrm>
          <a:prstGeom prst="straightConnector1">
            <a:avLst/>
          </a:prstGeom>
          <a:ln w="111125">
            <a:solidFill>
              <a:srgbClr val="C00000">
                <a:alpha val="60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DBC706AA-4453-28F7-8D4D-667E1F02053F}"/>
              </a:ext>
            </a:extLst>
          </p:cNvPr>
          <p:cNvGrpSpPr/>
          <p:nvPr/>
        </p:nvGrpSpPr>
        <p:grpSpPr>
          <a:xfrm>
            <a:off x="4343844" y="5002970"/>
            <a:ext cx="6313543" cy="928912"/>
            <a:chOff x="6228737" y="4480782"/>
            <a:chExt cx="5357618" cy="851266"/>
          </a:xfrm>
        </p:grpSpPr>
        <p:grpSp>
          <p:nvGrpSpPr>
            <p:cNvPr id="59" name="Group 58">
              <a:extLst>
                <a:ext uri="{FF2B5EF4-FFF2-40B4-BE49-F238E27FC236}">
                  <a16:creationId xmlns:a16="http://schemas.microsoft.com/office/drawing/2014/main" id="{BBB8459F-C3A5-2D96-A11D-FF07C5364A46}"/>
                </a:ext>
              </a:extLst>
            </p:cNvPr>
            <p:cNvGrpSpPr/>
            <p:nvPr/>
          </p:nvGrpSpPr>
          <p:grpSpPr>
            <a:xfrm>
              <a:off x="6228737" y="4720584"/>
              <a:ext cx="5357618" cy="294884"/>
              <a:chOff x="2846305" y="4205515"/>
              <a:chExt cx="6216183" cy="450240"/>
            </a:xfrm>
          </p:grpSpPr>
          <p:pic>
            <p:nvPicPr>
              <p:cNvPr id="62" name="Graphic 61" descr="User with solid fill">
                <a:extLst>
                  <a:ext uri="{FF2B5EF4-FFF2-40B4-BE49-F238E27FC236}">
                    <a16:creationId xmlns:a16="http://schemas.microsoft.com/office/drawing/2014/main" id="{0CE04DC7-29C1-05AC-A0BC-6BD27B4246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62605" y="4205515"/>
                <a:ext cx="299883" cy="450240"/>
              </a:xfrm>
              <a:prstGeom prst="rect">
                <a:avLst/>
              </a:prstGeom>
            </p:spPr>
          </p:pic>
          <p:cxnSp>
            <p:nvCxnSpPr>
              <p:cNvPr id="63" name="Straight Connector 62">
                <a:extLst>
                  <a:ext uri="{FF2B5EF4-FFF2-40B4-BE49-F238E27FC236}">
                    <a16:creationId xmlns:a16="http://schemas.microsoft.com/office/drawing/2014/main" id="{6ADCC18B-84C2-A385-4546-84E2F8CEAE27}"/>
                  </a:ext>
                </a:extLst>
              </p:cNvPr>
              <p:cNvCxnSpPr>
                <a:cxnSpLocks/>
                <a:stCxn id="216" idx="2"/>
                <a:endCxn id="55" idx="2"/>
              </p:cNvCxnSpPr>
              <p:nvPr/>
            </p:nvCxnSpPr>
            <p:spPr>
              <a:xfrm flipV="1">
                <a:off x="2846305" y="4489249"/>
                <a:ext cx="2862639" cy="19984"/>
              </a:xfrm>
              <a:prstGeom prst="line">
                <a:avLst/>
              </a:prstGeom>
              <a:ln w="44450">
                <a:solidFill>
                  <a:srgbClr val="006BE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5" name="Line Callout 2 54">
                  <a:extLst>
                    <a:ext uri="{FF2B5EF4-FFF2-40B4-BE49-F238E27FC236}">
                      <a16:creationId xmlns:a16="http://schemas.microsoft.com/office/drawing/2014/main" id="{E4D058A1-B546-D6ED-DC21-39998CFD7A1E}"/>
                    </a:ext>
                  </a:extLst>
                </p:cNvPr>
                <p:cNvSpPr/>
                <p:nvPr/>
              </p:nvSpPr>
              <p:spPr>
                <a:xfrm>
                  <a:off x="8695995" y="4480782"/>
                  <a:ext cx="1843337" cy="851266"/>
                </a:xfrm>
                <a:prstGeom prst="borderCallout2">
                  <a:avLst>
                    <a:gd name="adj1" fmla="val 18750"/>
                    <a:gd name="adj2" fmla="val -8333"/>
                    <a:gd name="adj3" fmla="val 18750"/>
                    <a:gd name="adj4" fmla="val -16667"/>
                    <a:gd name="adj5" fmla="val 244134"/>
                    <a:gd name="adj6" fmla="val -45032"/>
                  </a:avLst>
                </a:prstGeom>
                <a:solidFill>
                  <a:schemeClr val="tx2">
                    <a:lumMod val="60000"/>
                    <a:lumOff val="40000"/>
                    <a:alpha val="46875"/>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weighting by using </a:t>
                  </a:r>
                  <a14:m>
                    <m:oMath xmlns:m="http://schemas.openxmlformats.org/officeDocument/2006/math">
                      <m:sSub>
                        <m:sSubPr>
                          <m:ctrlPr>
                            <a:rPr lang="en-US" sz="280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sz="28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𝑝</m:t>
                          </m:r>
                        </m:e>
                        <m:sub>
                          <m:r>
                            <a:rPr lang="en-US" sz="2800"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𝑘𝑟</m:t>
                          </m:r>
                        </m:sub>
                      </m:sSub>
                    </m:oMath>
                  </a14:m>
                  <a:r>
                    <a:rPr lang="en-US" sz="2800" dirty="0">
                      <a:ln w="0"/>
                      <a:solidFill>
                        <a:schemeClr val="tx1"/>
                      </a:solidFill>
                      <a:effectLst>
                        <a:outerShdw blurRad="38100" dist="19050" dir="2700000" algn="tl" rotWithShape="0">
                          <a:schemeClr val="dk1">
                            <a:alpha val="40000"/>
                          </a:schemeClr>
                        </a:outerShdw>
                      </a:effectLst>
                    </a:rPr>
                    <a:t> </a:t>
                  </a:r>
                  <a:endParaRPr lang="en-US" sz="2800" dirty="0">
                    <a:solidFill>
                      <a:schemeClr val="tx1"/>
                    </a:solidFill>
                  </a:endParaRPr>
                </a:p>
              </p:txBody>
            </p:sp>
          </mc:Choice>
          <mc:Fallback xmlns="">
            <p:sp>
              <p:nvSpPr>
                <p:cNvPr id="55" name="Line Callout 2 54">
                  <a:extLst>
                    <a:ext uri="{FF2B5EF4-FFF2-40B4-BE49-F238E27FC236}">
                      <a16:creationId xmlns:a16="http://schemas.microsoft.com/office/drawing/2014/main" id="{E4D058A1-B546-D6ED-DC21-39998CFD7A1E}"/>
                    </a:ext>
                  </a:extLst>
                </p:cNvPr>
                <p:cNvSpPr>
                  <a:spLocks noRot="1" noChangeAspect="1" noMove="1" noResize="1" noEditPoints="1" noAdjustHandles="1" noChangeArrowheads="1" noChangeShapeType="1" noTextEdit="1"/>
                </p:cNvSpPr>
                <p:nvPr/>
              </p:nvSpPr>
              <p:spPr>
                <a:xfrm>
                  <a:off x="8695995" y="4480782"/>
                  <a:ext cx="1843337" cy="851266"/>
                </a:xfrm>
                <a:prstGeom prst="borderCallout2">
                  <a:avLst>
                    <a:gd name="adj1" fmla="val 18750"/>
                    <a:gd name="adj2" fmla="val -8333"/>
                    <a:gd name="adj3" fmla="val 18750"/>
                    <a:gd name="adj4" fmla="val -16667"/>
                    <a:gd name="adj5" fmla="val 244134"/>
                    <a:gd name="adj6" fmla="val -45032"/>
                  </a:avLst>
                </a:prstGeom>
                <a:blipFill>
                  <a:blip r:embed="rId6"/>
                  <a:stretch>
                    <a:fillRect t="-3911" r="-5200"/>
                  </a:stretch>
                </a:blipFill>
                <a:ln w="41275">
                  <a:noFill/>
                  <a:headEnd type="triangle"/>
                </a:ln>
              </p:spPr>
              <p:txBody>
                <a:bodyPr/>
                <a:lstStyle/>
                <a:p>
                  <a:r>
                    <a:rPr lang="en-US">
                      <a:noFill/>
                    </a:rPr>
                    <a:t> </a:t>
                  </a:r>
                </a:p>
              </p:txBody>
            </p:sp>
          </mc:Fallback>
        </mc:AlternateContent>
        <p:cxnSp>
          <p:nvCxnSpPr>
            <p:cNvPr id="57" name="Straight Connector 56">
              <a:extLst>
                <a:ext uri="{FF2B5EF4-FFF2-40B4-BE49-F238E27FC236}">
                  <a16:creationId xmlns:a16="http://schemas.microsoft.com/office/drawing/2014/main" id="{B56A3933-C3A7-2898-19B4-4A7B41F0C280}"/>
                </a:ext>
              </a:extLst>
            </p:cNvPr>
            <p:cNvCxnSpPr>
              <a:cxnSpLocks/>
            </p:cNvCxnSpPr>
            <p:nvPr/>
          </p:nvCxnSpPr>
          <p:spPr>
            <a:xfrm flipV="1">
              <a:off x="10571613" y="4915792"/>
              <a:ext cx="756279" cy="9858"/>
            </a:xfrm>
            <a:prstGeom prst="line">
              <a:avLst/>
            </a:prstGeom>
            <a:ln w="44450">
              <a:solidFill>
                <a:srgbClr val="006BE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65" name="Group 264">
            <a:extLst>
              <a:ext uri="{FF2B5EF4-FFF2-40B4-BE49-F238E27FC236}">
                <a16:creationId xmlns:a16="http://schemas.microsoft.com/office/drawing/2014/main" id="{B529B723-7059-55ED-BAA2-D5E49875B588}"/>
              </a:ext>
            </a:extLst>
          </p:cNvPr>
          <p:cNvGrpSpPr/>
          <p:nvPr/>
        </p:nvGrpSpPr>
        <p:grpSpPr>
          <a:xfrm>
            <a:off x="2837122" y="1981200"/>
            <a:ext cx="7297469" cy="1668072"/>
            <a:chOff x="173387" y="1954245"/>
            <a:chExt cx="6074550" cy="1796367"/>
          </a:xfrm>
        </p:grpSpPr>
        <p:sp>
          <p:nvSpPr>
            <p:cNvPr id="77" name="Rectangle 76">
              <a:extLst>
                <a:ext uri="{FF2B5EF4-FFF2-40B4-BE49-F238E27FC236}">
                  <a16:creationId xmlns:a16="http://schemas.microsoft.com/office/drawing/2014/main" id="{193F1759-0D63-0CF4-8266-CA67FB6205C7}"/>
                </a:ext>
              </a:extLst>
            </p:cNvPr>
            <p:cNvSpPr/>
            <p:nvPr/>
          </p:nvSpPr>
          <p:spPr>
            <a:xfrm>
              <a:off x="173387" y="1954245"/>
              <a:ext cx="6074550" cy="1796367"/>
            </a:xfrm>
            <a:prstGeom prst="rect">
              <a:avLst/>
            </a:prstGeom>
            <a:solidFill>
              <a:schemeClr val="accent2">
                <a:lumMod val="60000"/>
                <a:lumOff val="40000"/>
                <a:alpha val="9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78" name="Rectangle 77">
                  <a:extLst>
                    <a:ext uri="{FF2B5EF4-FFF2-40B4-BE49-F238E27FC236}">
                      <a16:creationId xmlns:a16="http://schemas.microsoft.com/office/drawing/2014/main" id="{CF4A048B-C336-A403-5D5E-49AA45DDA8B9}"/>
                    </a:ext>
                  </a:extLst>
                </p:cNvPr>
                <p:cNvSpPr/>
                <p:nvPr/>
              </p:nvSpPr>
              <p:spPr>
                <a:xfrm>
                  <a:off x="4523561" y="2028558"/>
                  <a:ext cx="1561798" cy="403959"/>
                </a:xfrm>
                <a:prstGeom prst="rect">
                  <a:avLst/>
                </a:prstGeom>
                <a:solidFill>
                  <a:schemeClr val="accent3">
                    <a:lumMod val="60000"/>
                    <a:lumOff val="40000"/>
                    <a:alpha val="24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agent </a:t>
                  </a:r>
                  <a14:m>
                    <m:oMath xmlns:m="http://schemas.openxmlformats.org/officeDocument/2006/math">
                      <m:sSubSup>
                        <m:sSubSupPr>
                          <m:ctrlPr>
                            <a:rPr lang="en-US" i="1">
                              <a:solidFill>
                                <a:schemeClr val="tx1"/>
                              </a:solidFill>
                              <a:latin typeface="Cambria Math" panose="02040503050406030204" pitchFamily="18" charset="0"/>
                            </a:rPr>
                          </m:ctrlPr>
                        </m:sSubSupPr>
                        <m:e>
                          <m:r>
                            <a:rPr lang="en-US" b="0" i="1" smtClean="0">
                              <a:solidFill>
                                <a:schemeClr val="tx1"/>
                              </a:solidFill>
                              <a:latin typeface="Cambria Math" panose="02040503050406030204" pitchFamily="18" charset="0"/>
                            </a:rPr>
                            <m:t>𝑋</m:t>
                          </m:r>
                        </m:e>
                        <m:sub>
                          <m:r>
                            <a:rPr lang="en-US" b="0" i="1" smtClean="0">
                              <a:solidFill>
                                <a:schemeClr val="tx1"/>
                              </a:solidFill>
                              <a:latin typeface="Cambria Math" panose="02040503050406030204" pitchFamily="18" charset="0"/>
                            </a:rPr>
                            <m:t>𝑡</m:t>
                          </m:r>
                        </m:sub>
                        <m:sup>
                          <m:r>
                            <a:rPr lang="en-US" i="1">
                              <a:solidFill>
                                <a:schemeClr val="tx1"/>
                              </a:solidFill>
                              <a:latin typeface="Cambria Math" panose="02040503050406030204" pitchFamily="18" charset="0"/>
                            </a:rPr>
                            <m:t>𝑘</m:t>
                          </m:r>
                        </m:sup>
                      </m:sSubSup>
                    </m:oMath>
                  </a14:m>
                  <a:endParaRPr lang="en-US" dirty="0">
                    <a:solidFill>
                      <a:schemeClr val="tx1"/>
                    </a:solidFill>
                  </a:endParaRPr>
                </a:p>
              </p:txBody>
            </p:sp>
          </mc:Choice>
          <mc:Fallback xmlns="">
            <p:sp>
              <p:nvSpPr>
                <p:cNvPr id="78" name="Rectangle 77">
                  <a:extLst>
                    <a:ext uri="{FF2B5EF4-FFF2-40B4-BE49-F238E27FC236}">
                      <a16:creationId xmlns:a16="http://schemas.microsoft.com/office/drawing/2014/main" id="{CF4A048B-C336-A403-5D5E-49AA45DDA8B9}"/>
                    </a:ext>
                  </a:extLst>
                </p:cNvPr>
                <p:cNvSpPr>
                  <a:spLocks noRot="1" noChangeAspect="1" noMove="1" noResize="1" noEditPoints="1" noAdjustHandles="1" noChangeArrowheads="1" noChangeShapeType="1" noTextEdit="1"/>
                </p:cNvSpPr>
                <p:nvPr/>
              </p:nvSpPr>
              <p:spPr>
                <a:xfrm>
                  <a:off x="4523561" y="2028558"/>
                  <a:ext cx="1561798" cy="403959"/>
                </a:xfrm>
                <a:prstGeom prst="rect">
                  <a:avLst/>
                </a:prstGeom>
                <a:blipFill>
                  <a:blip r:embed="rId7"/>
                  <a:stretch>
                    <a:fillRect b="-25000"/>
                  </a:stretch>
                </a:blipFill>
                <a:ln>
                  <a:solidFill>
                    <a:srgbClr val="92D050"/>
                  </a:solidFill>
                </a:ln>
              </p:spPr>
              <p:txBody>
                <a:bodyPr/>
                <a:lstStyle/>
                <a:p>
                  <a:r>
                    <a:rPr lang="en-US">
                      <a:noFill/>
                    </a:rPr>
                    <a:t> </a:t>
                  </a:r>
                </a:p>
              </p:txBody>
            </p:sp>
          </mc:Fallback>
        </mc:AlternateContent>
        <p:cxnSp>
          <p:nvCxnSpPr>
            <p:cNvPr id="80" name="Straight Arrow Connector 79">
              <a:extLst>
                <a:ext uri="{FF2B5EF4-FFF2-40B4-BE49-F238E27FC236}">
                  <a16:creationId xmlns:a16="http://schemas.microsoft.com/office/drawing/2014/main" id="{0FDE5529-BF56-C305-C50B-71609822B6AA}"/>
                </a:ext>
              </a:extLst>
            </p:cNvPr>
            <p:cNvCxnSpPr>
              <a:cxnSpLocks/>
            </p:cNvCxnSpPr>
            <p:nvPr/>
          </p:nvCxnSpPr>
          <p:spPr>
            <a:xfrm flipH="1" flipV="1">
              <a:off x="5391521" y="2489055"/>
              <a:ext cx="4585" cy="610212"/>
            </a:xfrm>
            <a:prstGeom prst="straightConnector1">
              <a:avLst/>
            </a:prstGeom>
            <a:ln w="2222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5B150D61-F30E-F7FF-D0C0-7E81880AC390}"/>
                </a:ext>
              </a:extLst>
            </p:cNvPr>
            <p:cNvCxnSpPr>
              <a:cxnSpLocks/>
            </p:cNvCxnSpPr>
            <p:nvPr/>
          </p:nvCxnSpPr>
          <p:spPr>
            <a:xfrm flipH="1">
              <a:off x="1275967" y="2375892"/>
              <a:ext cx="19688" cy="417418"/>
            </a:xfrm>
            <a:prstGeom prst="straightConnector1">
              <a:avLst/>
            </a:prstGeom>
            <a:solidFill>
              <a:schemeClr val="bg2">
                <a:lumMod val="60000"/>
                <a:lumOff val="40000"/>
                <a:alpha val="35088"/>
              </a:schemeClr>
            </a:solidFill>
            <a:ln w="5715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Rectangle 81">
                  <a:extLst>
                    <a:ext uri="{FF2B5EF4-FFF2-40B4-BE49-F238E27FC236}">
                      <a16:creationId xmlns:a16="http://schemas.microsoft.com/office/drawing/2014/main" id="{6A45DF45-432F-A03E-6ED3-30FD90DFBAB0}"/>
                    </a:ext>
                  </a:extLst>
                </p:cNvPr>
                <p:cNvSpPr/>
                <p:nvPr/>
              </p:nvSpPr>
              <p:spPr>
                <a:xfrm>
                  <a:off x="295172" y="2025293"/>
                  <a:ext cx="4181873" cy="425033"/>
                </a:xfrm>
                <a:prstGeom prst="rect">
                  <a:avLst/>
                </a:prstGeom>
                <a:solidFill>
                  <a:srgbClr val="006BE6">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neighborhood </a:t>
                  </a:r>
                  <a:r>
                    <a:rPr lang="en-US" sz="2000" dirty="0" err="1">
                      <a:solidFill>
                        <a:schemeClr val="tx1"/>
                      </a:solidFill>
                    </a:rPr>
                    <a:t>w.r.t</a:t>
                  </a:r>
                  <a:r>
                    <a:rPr lang="en-US" sz="2000" dirty="0">
                      <a:solidFill>
                        <a:schemeClr val="tx1"/>
                      </a:solidFill>
                    </a:rPr>
                    <a:t> sub-population </a:t>
                  </a:r>
                  <a14:m>
                    <m:oMath xmlns:m="http://schemas.openxmlformats.org/officeDocument/2006/math">
                      <m:sSup>
                        <m:sSupPr>
                          <m:ctrlPr>
                            <a:rPr lang="en-US" sz="2000" i="1" smtClean="0">
                              <a:solidFill>
                                <a:schemeClr val="tx1"/>
                              </a:solidFill>
                              <a:latin typeface="Cambria Math" panose="02040503050406030204" pitchFamily="18" charset="0"/>
                            </a:rPr>
                          </m:ctrlPr>
                        </m:sSupPr>
                        <m:e>
                          <m:r>
                            <a:rPr lang="el-GR" sz="2000" i="1" smtClean="0">
                              <a:solidFill>
                                <a:schemeClr val="tx1"/>
                              </a:solidFill>
                              <a:latin typeface="Cambria Math" panose="02040503050406030204" pitchFamily="18" charset="0"/>
                              <a:ea typeface="Cambria Math" panose="02040503050406030204" pitchFamily="18" charset="0"/>
                            </a:rPr>
                            <m:t>𝛬</m:t>
                          </m:r>
                        </m:e>
                        <m:sup>
                          <m:r>
                            <a:rPr lang="en-US" sz="2000" b="0" i="1" smtClean="0">
                              <a:solidFill>
                                <a:schemeClr val="tx1"/>
                              </a:solidFill>
                              <a:latin typeface="Cambria Math" panose="02040503050406030204" pitchFamily="18" charset="0"/>
                            </a:rPr>
                            <m:t>𝑟</m:t>
                          </m:r>
                        </m:sup>
                      </m:sSup>
                    </m:oMath>
                  </a14:m>
                  <a:r>
                    <a:rPr lang="en-US" sz="2000" i="1" dirty="0">
                      <a:solidFill>
                        <a:schemeClr val="tx1"/>
                      </a:solidFill>
                    </a:rPr>
                    <a:t> </a:t>
                  </a:r>
                  <a:endParaRPr lang="en-US" sz="2000" dirty="0">
                    <a:solidFill>
                      <a:schemeClr val="tx1"/>
                    </a:solidFill>
                  </a:endParaRPr>
                </a:p>
              </p:txBody>
            </p:sp>
          </mc:Choice>
          <mc:Fallback xmlns="">
            <p:sp>
              <p:nvSpPr>
                <p:cNvPr id="82" name="Rectangle 81">
                  <a:extLst>
                    <a:ext uri="{FF2B5EF4-FFF2-40B4-BE49-F238E27FC236}">
                      <a16:creationId xmlns:a16="http://schemas.microsoft.com/office/drawing/2014/main" id="{6A45DF45-432F-A03E-6ED3-30FD90DFBAB0}"/>
                    </a:ext>
                  </a:extLst>
                </p:cNvPr>
                <p:cNvSpPr>
                  <a:spLocks noRot="1" noChangeAspect="1" noMove="1" noResize="1" noEditPoints="1" noAdjustHandles="1" noChangeArrowheads="1" noChangeShapeType="1" noTextEdit="1"/>
                </p:cNvSpPr>
                <p:nvPr/>
              </p:nvSpPr>
              <p:spPr>
                <a:xfrm>
                  <a:off x="295172" y="2025293"/>
                  <a:ext cx="4181873" cy="425033"/>
                </a:xfrm>
                <a:prstGeom prst="rect">
                  <a:avLst/>
                </a:prstGeom>
                <a:blipFill>
                  <a:blip r:embed="rId8"/>
                  <a:stretch>
                    <a:fillRect t="-5882" b="-23529"/>
                  </a:stretch>
                </a:blipFill>
              </p:spPr>
              <p:txBody>
                <a:bodyPr/>
                <a:lstStyle/>
                <a:p>
                  <a:r>
                    <a:rPr lang="en-US">
                      <a:noFill/>
                    </a:rPr>
                    <a:t> </a:t>
                  </a:r>
                </a:p>
              </p:txBody>
            </p:sp>
          </mc:Fallback>
        </mc:AlternateContent>
        <p:grpSp>
          <p:nvGrpSpPr>
            <p:cNvPr id="144" name="Group 143">
              <a:extLst>
                <a:ext uri="{FF2B5EF4-FFF2-40B4-BE49-F238E27FC236}">
                  <a16:creationId xmlns:a16="http://schemas.microsoft.com/office/drawing/2014/main" id="{870FCF20-541B-6173-8986-C331B6A9DBC3}"/>
                </a:ext>
              </a:extLst>
            </p:cNvPr>
            <p:cNvGrpSpPr/>
            <p:nvPr/>
          </p:nvGrpSpPr>
          <p:grpSpPr>
            <a:xfrm>
              <a:off x="528356" y="2615985"/>
              <a:ext cx="4974096" cy="1021557"/>
              <a:chOff x="4691417" y="4123369"/>
              <a:chExt cx="6086495" cy="1218762"/>
            </a:xfrm>
          </p:grpSpPr>
          <p:grpSp>
            <p:nvGrpSpPr>
              <p:cNvPr id="148" name="Group 147">
                <a:extLst>
                  <a:ext uri="{FF2B5EF4-FFF2-40B4-BE49-F238E27FC236}">
                    <a16:creationId xmlns:a16="http://schemas.microsoft.com/office/drawing/2014/main" id="{266C257D-5C44-CAF2-A6E0-439B1E2E44B8}"/>
                  </a:ext>
                </a:extLst>
              </p:cNvPr>
              <p:cNvGrpSpPr/>
              <p:nvPr/>
            </p:nvGrpSpPr>
            <p:grpSpPr>
              <a:xfrm>
                <a:off x="4691417" y="4123369"/>
                <a:ext cx="1458925" cy="1218762"/>
                <a:chOff x="7419860" y="3738476"/>
                <a:chExt cx="1458925" cy="1218762"/>
              </a:xfrm>
            </p:grpSpPr>
            <p:sp>
              <p:nvSpPr>
                <p:cNvPr id="174" name="Cloud 173">
                  <a:extLst>
                    <a:ext uri="{FF2B5EF4-FFF2-40B4-BE49-F238E27FC236}">
                      <a16:creationId xmlns:a16="http://schemas.microsoft.com/office/drawing/2014/main" id="{EA8010DD-8A32-E631-E2E9-FCEFD47C5DB5}"/>
                    </a:ext>
                  </a:extLst>
                </p:cNvPr>
                <p:cNvSpPr/>
                <p:nvPr/>
              </p:nvSpPr>
              <p:spPr>
                <a:xfrm>
                  <a:off x="7419860" y="3738476"/>
                  <a:ext cx="1458925" cy="1218762"/>
                </a:xfrm>
                <a:prstGeom prst="cloud">
                  <a:avLst/>
                </a:prstGeom>
                <a:solidFill>
                  <a:schemeClr val="bg2">
                    <a:lumMod val="60000"/>
                    <a:lumOff val="40000"/>
                    <a:alpha val="14214"/>
                  </a:schemeClr>
                </a:solidFill>
                <a:ln>
                  <a:solidFill>
                    <a:srgbClr val="006B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5" name="Graphic 174" descr="User with solid fill">
                  <a:extLst>
                    <a:ext uri="{FF2B5EF4-FFF2-40B4-BE49-F238E27FC236}">
                      <a16:creationId xmlns:a16="http://schemas.microsoft.com/office/drawing/2014/main" id="{5213807C-C256-471B-3470-D7D52BF921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36207" y="3907742"/>
                  <a:ext cx="187709" cy="228588"/>
                </a:xfrm>
                <a:prstGeom prst="rect">
                  <a:avLst/>
                </a:prstGeom>
              </p:spPr>
            </p:pic>
            <p:pic>
              <p:nvPicPr>
                <p:cNvPr id="176" name="Graphic 175" descr="User with solid fill">
                  <a:extLst>
                    <a:ext uri="{FF2B5EF4-FFF2-40B4-BE49-F238E27FC236}">
                      <a16:creationId xmlns:a16="http://schemas.microsoft.com/office/drawing/2014/main" id="{5DB2F83A-D821-4B60-2327-3E2001422E0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4357" y="4200761"/>
                  <a:ext cx="187709" cy="228588"/>
                </a:xfrm>
                <a:prstGeom prst="rect">
                  <a:avLst/>
                </a:prstGeom>
              </p:spPr>
            </p:pic>
            <p:pic>
              <p:nvPicPr>
                <p:cNvPr id="177" name="Graphic 176" descr="User with solid fill">
                  <a:extLst>
                    <a:ext uri="{FF2B5EF4-FFF2-40B4-BE49-F238E27FC236}">
                      <a16:creationId xmlns:a16="http://schemas.microsoft.com/office/drawing/2014/main" id="{93C77062-93EB-17A8-36C8-269962D1D606}"/>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7642105" y="4340954"/>
                  <a:ext cx="187709" cy="228588"/>
                </a:xfrm>
                <a:prstGeom prst="rect">
                  <a:avLst/>
                </a:prstGeom>
              </p:spPr>
            </p:pic>
            <p:pic>
              <p:nvPicPr>
                <p:cNvPr id="178" name="Graphic 177" descr="User with solid fill">
                  <a:extLst>
                    <a:ext uri="{FF2B5EF4-FFF2-40B4-BE49-F238E27FC236}">
                      <a16:creationId xmlns:a16="http://schemas.microsoft.com/office/drawing/2014/main" id="{5A64D2F2-BFAC-DF34-5D86-5F7FEE19D9E0}"/>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8039165" y="4224754"/>
                  <a:ext cx="187709" cy="228588"/>
                </a:xfrm>
                <a:prstGeom prst="rect">
                  <a:avLst/>
                </a:prstGeom>
              </p:spPr>
            </p:pic>
            <p:pic>
              <p:nvPicPr>
                <p:cNvPr id="179" name="Graphic 178" descr="User with solid fill">
                  <a:extLst>
                    <a:ext uri="{FF2B5EF4-FFF2-40B4-BE49-F238E27FC236}">
                      <a16:creationId xmlns:a16="http://schemas.microsoft.com/office/drawing/2014/main" id="{ADC3DC45-AB47-752F-8B41-FD1D6391213D}"/>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8367137" y="3848756"/>
                  <a:ext cx="187709" cy="228588"/>
                </a:xfrm>
                <a:prstGeom prst="rect">
                  <a:avLst/>
                </a:prstGeom>
              </p:spPr>
            </p:pic>
            <p:pic>
              <p:nvPicPr>
                <p:cNvPr id="180" name="Graphic 179" descr="User with solid fill">
                  <a:extLst>
                    <a:ext uri="{FF2B5EF4-FFF2-40B4-BE49-F238E27FC236}">
                      <a16:creationId xmlns:a16="http://schemas.microsoft.com/office/drawing/2014/main" id="{F61043A0-7672-1059-782F-04D434806C67}"/>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8238271" y="4462649"/>
                  <a:ext cx="187709" cy="228588"/>
                </a:xfrm>
                <a:prstGeom prst="rect">
                  <a:avLst/>
                </a:prstGeom>
              </p:spPr>
            </p:pic>
            <p:pic>
              <p:nvPicPr>
                <p:cNvPr id="181" name="Graphic 180" descr="User with solid fill">
                  <a:extLst>
                    <a:ext uri="{FF2B5EF4-FFF2-40B4-BE49-F238E27FC236}">
                      <a16:creationId xmlns:a16="http://schemas.microsoft.com/office/drawing/2014/main" id="{9C1A3915-807A-9B47-D890-61031D152659}"/>
                    </a:ext>
                  </a:extLst>
                </p:cNvPr>
                <p:cNvPicPr>
                  <a:picLocks noChangeAspect="1"/>
                </p:cNvPicPr>
                <p:nvPr/>
              </p:nvPicPr>
              <p:blipFill>
                <a:blip r:embed="rId9">
                  <a:extLst>
                    <a:ext uri="{96DAC541-7B7A-43D3-8B79-37D633B846F1}">
                      <asvg:svgBlip xmlns:asvg="http://schemas.microsoft.com/office/drawing/2016/SVG/main" r:embed="rId11"/>
                    </a:ext>
                  </a:extLst>
                </a:blip>
                <a:stretch>
                  <a:fillRect/>
                </a:stretch>
              </p:blipFill>
              <p:spPr>
                <a:xfrm>
                  <a:off x="7491031" y="4119270"/>
                  <a:ext cx="187709" cy="228588"/>
                </a:xfrm>
                <a:prstGeom prst="rect">
                  <a:avLst/>
                </a:prstGeom>
              </p:spPr>
            </p:pic>
          </p:grpSp>
          <p:grpSp>
            <p:nvGrpSpPr>
              <p:cNvPr id="150" name="Group 149">
                <a:extLst>
                  <a:ext uri="{FF2B5EF4-FFF2-40B4-BE49-F238E27FC236}">
                    <a16:creationId xmlns:a16="http://schemas.microsoft.com/office/drawing/2014/main" id="{1B2C797E-08A8-E491-8E77-11B9FDAEBDFC}"/>
                  </a:ext>
                </a:extLst>
              </p:cNvPr>
              <p:cNvGrpSpPr/>
              <p:nvPr/>
            </p:nvGrpSpPr>
            <p:grpSpPr>
              <a:xfrm>
                <a:off x="6269623" y="4201901"/>
                <a:ext cx="4508289" cy="887234"/>
                <a:chOff x="2577399" y="3697946"/>
                <a:chExt cx="4884279" cy="1017712"/>
              </a:xfrm>
            </p:grpSpPr>
            <mc:AlternateContent xmlns:mc="http://schemas.openxmlformats.org/markup-compatibility/2006" xmlns:a14="http://schemas.microsoft.com/office/drawing/2010/main">
              <mc:Choice Requires="a14">
                <p:sp>
                  <p:nvSpPr>
                    <p:cNvPr id="169" name="Line Callout 2 168">
                      <a:extLst>
                        <a:ext uri="{FF2B5EF4-FFF2-40B4-BE49-F238E27FC236}">
                          <a16:creationId xmlns:a16="http://schemas.microsoft.com/office/drawing/2014/main" id="{7431F5F2-0622-47B1-A9BF-BC1A425E7319}"/>
                        </a:ext>
                      </a:extLst>
                    </p:cNvPr>
                    <p:cNvSpPr/>
                    <p:nvPr/>
                  </p:nvSpPr>
                  <p:spPr>
                    <a:xfrm>
                      <a:off x="2626367" y="3697946"/>
                      <a:ext cx="1736312" cy="711042"/>
                    </a:xfrm>
                    <a:prstGeom prst="borderCallout2">
                      <a:avLst>
                        <a:gd name="adj1" fmla="val 18750"/>
                        <a:gd name="adj2" fmla="val -8333"/>
                        <a:gd name="adj3" fmla="val 18750"/>
                        <a:gd name="adj4" fmla="val -16667"/>
                        <a:gd name="adj5" fmla="val 244134"/>
                        <a:gd name="adj6" fmla="val -45032"/>
                      </a:avLst>
                    </a:prstGeom>
                    <a:solidFill>
                      <a:schemeClr val="accent6">
                        <a:lumMod val="60000"/>
                        <a:lumOff val="40000"/>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collective effect of </a:t>
                      </a:r>
                      <a14:m>
                        <m:oMath xmlns:m="http://schemas.openxmlformats.org/officeDocument/2006/math">
                          <m:sSup>
                            <m:sSupPr>
                              <m:ctrlPr>
                                <a:rPr lang="en-US" sz="1800" i="1" smtClean="0">
                                  <a:solidFill>
                                    <a:schemeClr val="tx1"/>
                                  </a:solidFill>
                                  <a:latin typeface="Cambria Math" panose="02040503050406030204" pitchFamily="18" charset="0"/>
                                </a:rPr>
                              </m:ctrlPr>
                            </m:sSupPr>
                            <m:e>
                              <m:r>
                                <a:rPr lang="en-US" sz="1800" i="1">
                                  <a:solidFill>
                                    <a:schemeClr val="tx1"/>
                                  </a:solidFill>
                                  <a:latin typeface="Cambria Math" panose="02040503050406030204" pitchFamily="18" charset="0"/>
                                </a:rPr>
                                <m:t>𝑉</m:t>
                              </m:r>
                            </m:e>
                            <m:sup>
                              <m:r>
                                <a:rPr lang="en-US" sz="1800" b="0" i="1" smtClean="0">
                                  <a:solidFill>
                                    <a:schemeClr val="tx1"/>
                                  </a:solidFill>
                                  <a:latin typeface="Cambria Math" panose="02040503050406030204" pitchFamily="18" charset="0"/>
                                </a:rPr>
                                <m:t>𝑟</m:t>
                              </m:r>
                            </m:sup>
                          </m:sSup>
                        </m:oMath>
                      </a14:m>
                      <a:r>
                        <a:rPr lang="en-US" dirty="0">
                          <a:ln w="0"/>
                          <a:solidFill>
                            <a:schemeClr val="tx1"/>
                          </a:solidFill>
                          <a:effectLst>
                            <a:outerShdw blurRad="38100" dist="19050" dir="2700000" algn="tl" rotWithShape="0">
                              <a:schemeClr val="dk1">
                                <a:alpha val="40000"/>
                              </a:schemeClr>
                            </a:outerShdw>
                          </a:effectLst>
                        </a:rPr>
                        <a:t> </a:t>
                      </a:r>
                      <a:endParaRPr lang="en-US" dirty="0">
                        <a:solidFill>
                          <a:schemeClr val="tx1"/>
                        </a:solidFill>
                      </a:endParaRPr>
                    </a:p>
                  </p:txBody>
                </p:sp>
              </mc:Choice>
              <mc:Fallback xmlns="">
                <p:sp>
                  <p:nvSpPr>
                    <p:cNvPr id="169" name="Line Callout 2 168">
                      <a:extLst>
                        <a:ext uri="{FF2B5EF4-FFF2-40B4-BE49-F238E27FC236}">
                          <a16:creationId xmlns:a16="http://schemas.microsoft.com/office/drawing/2014/main" id="{7431F5F2-0622-47B1-A9BF-BC1A425E7319}"/>
                        </a:ext>
                      </a:extLst>
                    </p:cNvPr>
                    <p:cNvSpPr>
                      <a:spLocks noRot="1" noChangeAspect="1" noMove="1" noResize="1" noEditPoints="1" noAdjustHandles="1" noChangeArrowheads="1" noChangeShapeType="1" noTextEdit="1"/>
                    </p:cNvSpPr>
                    <p:nvPr/>
                  </p:nvSpPr>
                  <p:spPr>
                    <a:xfrm>
                      <a:off x="2626367" y="3697946"/>
                      <a:ext cx="1736312" cy="711042"/>
                    </a:xfrm>
                    <a:prstGeom prst="borderCallout2">
                      <a:avLst>
                        <a:gd name="adj1" fmla="val 18750"/>
                        <a:gd name="adj2" fmla="val -8333"/>
                        <a:gd name="adj3" fmla="val 18750"/>
                        <a:gd name="adj4" fmla="val -16667"/>
                        <a:gd name="adj5" fmla="val 244134"/>
                        <a:gd name="adj6" fmla="val -45032"/>
                      </a:avLst>
                    </a:prstGeom>
                    <a:blipFill>
                      <a:blip r:embed="rId13"/>
                      <a:stretch>
                        <a:fillRect t="-9677"/>
                      </a:stretch>
                    </a:blipFill>
                    <a:ln w="41275">
                      <a:noFill/>
                      <a:headEnd type="triangle"/>
                    </a:ln>
                  </p:spPr>
                  <p:txBody>
                    <a:bodyPr/>
                    <a:lstStyle/>
                    <a:p>
                      <a:r>
                        <a:rPr lang="en-US">
                          <a:noFill/>
                        </a:rPr>
                        <a:t> </a:t>
                      </a:r>
                    </a:p>
                  </p:txBody>
                </p:sp>
              </mc:Fallback>
            </mc:AlternateContent>
            <p:grpSp>
              <p:nvGrpSpPr>
                <p:cNvPr id="170" name="Group 169">
                  <a:extLst>
                    <a:ext uri="{FF2B5EF4-FFF2-40B4-BE49-F238E27FC236}">
                      <a16:creationId xmlns:a16="http://schemas.microsoft.com/office/drawing/2014/main" id="{64F76ABD-F04D-CA4F-EA4F-791B86C5439E}"/>
                    </a:ext>
                  </a:extLst>
                </p:cNvPr>
                <p:cNvGrpSpPr/>
                <p:nvPr/>
              </p:nvGrpSpPr>
              <p:grpSpPr>
                <a:xfrm>
                  <a:off x="2577399" y="4377408"/>
                  <a:ext cx="4884279" cy="338250"/>
                  <a:chOff x="2893746" y="4317994"/>
                  <a:chExt cx="5230744" cy="450240"/>
                </a:xfrm>
              </p:grpSpPr>
              <p:pic>
                <p:nvPicPr>
                  <p:cNvPr id="172" name="Graphic 171" descr="User with solid fill">
                    <a:extLst>
                      <a:ext uri="{FF2B5EF4-FFF2-40B4-BE49-F238E27FC236}">
                        <a16:creationId xmlns:a16="http://schemas.microsoft.com/office/drawing/2014/main" id="{7DF8BD5F-0588-2645-6CE1-A8BEBF01A4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4607" y="4317994"/>
                    <a:ext cx="299883" cy="450240"/>
                  </a:xfrm>
                  <a:prstGeom prst="rect">
                    <a:avLst/>
                  </a:prstGeom>
                </p:spPr>
              </p:pic>
              <p:cxnSp>
                <p:nvCxnSpPr>
                  <p:cNvPr id="173" name="Straight Connector 172">
                    <a:extLst>
                      <a:ext uri="{FF2B5EF4-FFF2-40B4-BE49-F238E27FC236}">
                        <a16:creationId xmlns:a16="http://schemas.microsoft.com/office/drawing/2014/main" id="{8A81CC29-091D-B3A3-31D5-BD4FFA236811}"/>
                      </a:ext>
                    </a:extLst>
                  </p:cNvPr>
                  <p:cNvCxnSpPr>
                    <a:cxnSpLocks/>
                  </p:cNvCxnSpPr>
                  <p:nvPr/>
                </p:nvCxnSpPr>
                <p:spPr>
                  <a:xfrm>
                    <a:off x="2893746" y="4465792"/>
                    <a:ext cx="2201603" cy="0"/>
                  </a:xfrm>
                  <a:prstGeom prst="line">
                    <a:avLst/>
                  </a:prstGeom>
                  <a:ln w="38100">
                    <a:solidFill>
                      <a:srgbClr val="006BE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cxnSp>
            <p:nvCxnSpPr>
              <p:cNvPr id="154" name="Straight Arrow Connector 153">
                <a:extLst>
                  <a:ext uri="{FF2B5EF4-FFF2-40B4-BE49-F238E27FC236}">
                    <a16:creationId xmlns:a16="http://schemas.microsoft.com/office/drawing/2014/main" id="{41383369-E31A-DE99-D849-8A14C907DE4F}"/>
                  </a:ext>
                </a:extLst>
              </p:cNvPr>
              <p:cNvCxnSpPr>
                <a:cxnSpLocks/>
              </p:cNvCxnSpPr>
              <p:nvPr/>
            </p:nvCxnSpPr>
            <p:spPr>
              <a:xfrm>
                <a:off x="7110796" y="4914823"/>
                <a:ext cx="0" cy="360073"/>
              </a:xfrm>
              <a:prstGeom prst="straightConnector1">
                <a:avLst/>
              </a:prstGeom>
              <a:ln w="57150">
                <a:solidFill>
                  <a:srgbClr val="006BE6">
                    <a:alpha val="60000"/>
                  </a:srgb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Line Callout 2 155">
                    <a:extLst>
                      <a:ext uri="{FF2B5EF4-FFF2-40B4-BE49-F238E27FC236}">
                        <a16:creationId xmlns:a16="http://schemas.microsoft.com/office/drawing/2014/main" id="{7B6E7978-AE8E-D597-8878-7D34EBA12E5B}"/>
                      </a:ext>
                    </a:extLst>
                  </p:cNvPr>
                  <p:cNvSpPr/>
                  <p:nvPr/>
                </p:nvSpPr>
                <p:spPr>
                  <a:xfrm>
                    <a:off x="8218273" y="4497513"/>
                    <a:ext cx="1637302" cy="787080"/>
                  </a:xfrm>
                  <a:prstGeom prst="borderCallout2">
                    <a:avLst>
                      <a:gd name="adj1" fmla="val 18750"/>
                      <a:gd name="adj2" fmla="val -8333"/>
                      <a:gd name="adj3" fmla="val 18750"/>
                      <a:gd name="adj4" fmla="val -16667"/>
                      <a:gd name="adj5" fmla="val 244134"/>
                      <a:gd name="adj6" fmla="val -45032"/>
                    </a:avLst>
                  </a:prstGeom>
                  <a:solidFill>
                    <a:schemeClr val="tx2">
                      <a:lumMod val="60000"/>
                      <a:lumOff val="40000"/>
                      <a:alpha val="46875"/>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weighting by using </a:t>
                    </a:r>
                    <a14:m>
                      <m:oMath xmlns:m="http://schemas.openxmlformats.org/officeDocument/2006/math">
                        <m:sSub>
                          <m:sSubPr>
                            <m:ctrlPr>
                              <a:rPr lang="en-US"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ctrlPr>
                          </m:sSubPr>
                          <m:e>
                            <m:r>
                              <a:rPr lang="en-US"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𝑝</m:t>
                            </m:r>
                          </m:e>
                          <m:sub>
                            <m:r>
                              <a:rPr lang="en-US" b="0" i="1" smtClean="0">
                                <a:ln w="0"/>
                                <a:solidFill>
                                  <a:schemeClr val="tx1"/>
                                </a:solidFill>
                                <a:effectLst>
                                  <a:outerShdw blurRad="38100" dist="19050" dir="2700000" algn="tl" rotWithShape="0">
                                    <a:schemeClr val="dk1">
                                      <a:alpha val="40000"/>
                                    </a:schemeClr>
                                  </a:outerShdw>
                                </a:effectLst>
                                <a:latin typeface="Cambria Math" panose="02040503050406030204" pitchFamily="18" charset="0"/>
                              </a:rPr>
                              <m:t>𝑘𝑟</m:t>
                            </m:r>
                          </m:sub>
                        </m:sSub>
                      </m:oMath>
                    </a14:m>
                    <a:r>
                      <a:rPr lang="en-US" dirty="0">
                        <a:ln w="0"/>
                        <a:solidFill>
                          <a:schemeClr val="tx1"/>
                        </a:solidFill>
                        <a:effectLst>
                          <a:outerShdw blurRad="38100" dist="19050" dir="2700000" algn="tl" rotWithShape="0">
                            <a:schemeClr val="dk1">
                              <a:alpha val="40000"/>
                            </a:schemeClr>
                          </a:outerShdw>
                        </a:effectLst>
                      </a:rPr>
                      <a:t> </a:t>
                    </a:r>
                    <a:endParaRPr lang="en-US" dirty="0">
                      <a:solidFill>
                        <a:schemeClr val="tx1"/>
                      </a:solidFill>
                    </a:endParaRPr>
                  </a:p>
                </p:txBody>
              </p:sp>
            </mc:Choice>
            <mc:Fallback xmlns="">
              <p:sp>
                <p:nvSpPr>
                  <p:cNvPr id="156" name="Line Callout 2 155">
                    <a:extLst>
                      <a:ext uri="{FF2B5EF4-FFF2-40B4-BE49-F238E27FC236}">
                        <a16:creationId xmlns:a16="http://schemas.microsoft.com/office/drawing/2014/main" id="{7B6E7978-AE8E-D597-8878-7D34EBA12E5B}"/>
                      </a:ext>
                    </a:extLst>
                  </p:cNvPr>
                  <p:cNvSpPr>
                    <a:spLocks noRot="1" noChangeAspect="1" noMove="1" noResize="1" noEditPoints="1" noAdjustHandles="1" noChangeArrowheads="1" noChangeShapeType="1" noTextEdit="1"/>
                  </p:cNvSpPr>
                  <p:nvPr/>
                </p:nvSpPr>
                <p:spPr>
                  <a:xfrm>
                    <a:off x="8218273" y="4497513"/>
                    <a:ext cx="1637302" cy="787080"/>
                  </a:xfrm>
                  <a:prstGeom prst="borderCallout2">
                    <a:avLst>
                      <a:gd name="adj1" fmla="val 18750"/>
                      <a:gd name="adj2" fmla="val -8333"/>
                      <a:gd name="adj3" fmla="val 18750"/>
                      <a:gd name="adj4" fmla="val -16667"/>
                      <a:gd name="adj5" fmla="val 244134"/>
                      <a:gd name="adj6" fmla="val -45032"/>
                    </a:avLst>
                  </a:prstGeom>
                  <a:blipFill>
                    <a:blip r:embed="rId14"/>
                    <a:stretch>
                      <a:fillRect t="-3361" r="-541"/>
                    </a:stretch>
                  </a:blipFill>
                  <a:ln w="41275">
                    <a:noFill/>
                    <a:headEnd type="triangle"/>
                  </a:ln>
                </p:spPr>
                <p:txBody>
                  <a:bodyPr/>
                  <a:lstStyle/>
                  <a:p>
                    <a:r>
                      <a:rPr lang="en-US">
                        <a:noFill/>
                      </a:rPr>
                      <a:t> </a:t>
                    </a:r>
                  </a:p>
                </p:txBody>
              </p:sp>
            </mc:Fallback>
          </mc:AlternateContent>
          <p:cxnSp>
            <p:nvCxnSpPr>
              <p:cNvPr id="168" name="Straight Connector 167">
                <a:extLst>
                  <a:ext uri="{FF2B5EF4-FFF2-40B4-BE49-F238E27FC236}">
                    <a16:creationId xmlns:a16="http://schemas.microsoft.com/office/drawing/2014/main" id="{4B0C180D-57A2-C9BC-EC46-D933CF1A4E51}"/>
                  </a:ext>
                </a:extLst>
              </p:cNvPr>
              <p:cNvCxnSpPr>
                <a:cxnSpLocks/>
              </p:cNvCxnSpPr>
              <p:nvPr/>
            </p:nvCxnSpPr>
            <p:spPr>
              <a:xfrm>
                <a:off x="9879787" y="4937990"/>
                <a:ext cx="604497" cy="0"/>
              </a:xfrm>
              <a:prstGeom prst="line">
                <a:avLst/>
              </a:prstGeom>
              <a:ln w="38100">
                <a:solidFill>
                  <a:srgbClr val="006BE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183" name="Group 182">
            <a:extLst>
              <a:ext uri="{FF2B5EF4-FFF2-40B4-BE49-F238E27FC236}">
                <a16:creationId xmlns:a16="http://schemas.microsoft.com/office/drawing/2014/main" id="{6FB319AB-166D-BA1B-C624-A468A0DA1E71}"/>
              </a:ext>
            </a:extLst>
          </p:cNvPr>
          <p:cNvGrpSpPr/>
          <p:nvPr/>
        </p:nvGrpSpPr>
        <p:grpSpPr>
          <a:xfrm>
            <a:off x="2908287" y="4932247"/>
            <a:ext cx="1283610" cy="1017889"/>
            <a:chOff x="8473005" y="4214363"/>
            <a:chExt cx="1522802" cy="878191"/>
          </a:xfrm>
        </p:grpSpPr>
        <p:pic>
          <p:nvPicPr>
            <p:cNvPr id="184" name="Graphic 183" descr="User with solid fill">
              <a:extLst>
                <a:ext uri="{FF2B5EF4-FFF2-40B4-BE49-F238E27FC236}">
                  <a16:creationId xmlns:a16="http://schemas.microsoft.com/office/drawing/2014/main" id="{C3425DEB-E5C4-A70A-92CA-F1F2B835BD0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200341" y="4274599"/>
              <a:ext cx="208080" cy="222045"/>
            </a:xfrm>
            <a:prstGeom prst="rect">
              <a:avLst/>
            </a:prstGeom>
          </p:spPr>
        </p:pic>
        <p:pic>
          <p:nvPicPr>
            <p:cNvPr id="185" name="Graphic 184" descr="User with solid fill">
              <a:extLst>
                <a:ext uri="{FF2B5EF4-FFF2-40B4-BE49-F238E27FC236}">
                  <a16:creationId xmlns:a16="http://schemas.microsoft.com/office/drawing/2014/main" id="{C685B0A9-EFCE-9A02-7012-9468E27C3B4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487629" y="4650250"/>
              <a:ext cx="218007" cy="257567"/>
            </a:xfrm>
            <a:prstGeom prst="rect">
              <a:avLst/>
            </a:prstGeom>
          </p:spPr>
        </p:pic>
        <p:pic>
          <p:nvPicPr>
            <p:cNvPr id="186" name="Graphic 185" descr="User with solid fill">
              <a:extLst>
                <a:ext uri="{FF2B5EF4-FFF2-40B4-BE49-F238E27FC236}">
                  <a16:creationId xmlns:a16="http://schemas.microsoft.com/office/drawing/2014/main" id="{898CF958-7454-8656-3F97-81306C7E018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584431" y="4356658"/>
              <a:ext cx="218007" cy="257567"/>
            </a:xfrm>
            <a:prstGeom prst="rect">
              <a:avLst/>
            </a:prstGeom>
          </p:spPr>
        </p:pic>
        <p:pic>
          <p:nvPicPr>
            <p:cNvPr id="187" name="Graphic 186" descr="User with solid fill">
              <a:extLst>
                <a:ext uri="{FF2B5EF4-FFF2-40B4-BE49-F238E27FC236}">
                  <a16:creationId xmlns:a16="http://schemas.microsoft.com/office/drawing/2014/main" id="{2C0B41FD-201A-A4DE-85B2-8F9358EE155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384093" y="4511169"/>
              <a:ext cx="218007" cy="257567"/>
            </a:xfrm>
            <a:prstGeom prst="rect">
              <a:avLst/>
            </a:prstGeom>
          </p:spPr>
        </p:pic>
        <p:pic>
          <p:nvPicPr>
            <p:cNvPr id="188" name="Graphic 187" descr="User with solid fill">
              <a:extLst>
                <a:ext uri="{FF2B5EF4-FFF2-40B4-BE49-F238E27FC236}">
                  <a16:creationId xmlns:a16="http://schemas.microsoft.com/office/drawing/2014/main" id="{59A002AD-C72E-44B6-6DDE-239D4172BE7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473005" y="4686644"/>
              <a:ext cx="218007" cy="257567"/>
            </a:xfrm>
            <a:prstGeom prst="rect">
              <a:avLst/>
            </a:prstGeom>
          </p:spPr>
        </p:pic>
        <p:pic>
          <p:nvPicPr>
            <p:cNvPr id="189" name="Graphic 188" descr="User with solid fill">
              <a:extLst>
                <a:ext uri="{FF2B5EF4-FFF2-40B4-BE49-F238E27FC236}">
                  <a16:creationId xmlns:a16="http://schemas.microsoft.com/office/drawing/2014/main" id="{4E9A55DE-1133-D079-D9F3-F73ADD0EE4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686549" y="4695230"/>
              <a:ext cx="218007" cy="257567"/>
            </a:xfrm>
            <a:prstGeom prst="rect">
              <a:avLst/>
            </a:prstGeom>
          </p:spPr>
        </p:pic>
        <p:pic>
          <p:nvPicPr>
            <p:cNvPr id="190" name="Graphic 189" descr="User with solid fill">
              <a:extLst>
                <a:ext uri="{FF2B5EF4-FFF2-40B4-BE49-F238E27FC236}">
                  <a16:creationId xmlns:a16="http://schemas.microsoft.com/office/drawing/2014/main" id="{A35818A8-6FD2-0C5B-0E5B-ACFC808E5C0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928717" y="4694201"/>
              <a:ext cx="218007" cy="257567"/>
            </a:xfrm>
            <a:prstGeom prst="rect">
              <a:avLst/>
            </a:prstGeom>
          </p:spPr>
        </p:pic>
        <p:pic>
          <p:nvPicPr>
            <p:cNvPr id="191" name="Graphic 190" descr="User with solid fill">
              <a:extLst>
                <a:ext uri="{FF2B5EF4-FFF2-40B4-BE49-F238E27FC236}">
                  <a16:creationId xmlns:a16="http://schemas.microsoft.com/office/drawing/2014/main" id="{8AF1F258-6DF4-6686-3B3C-68D75B46D8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902175" y="4214363"/>
              <a:ext cx="218007" cy="257567"/>
            </a:xfrm>
            <a:prstGeom prst="rect">
              <a:avLst/>
            </a:prstGeom>
          </p:spPr>
        </p:pic>
        <p:pic>
          <p:nvPicPr>
            <p:cNvPr id="192" name="Graphic 191" descr="User with solid fill">
              <a:extLst>
                <a:ext uri="{FF2B5EF4-FFF2-40B4-BE49-F238E27FC236}">
                  <a16:creationId xmlns:a16="http://schemas.microsoft.com/office/drawing/2014/main" id="{8DE09455-3C0B-B9EF-BE13-9EDB208EDC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116949" y="4546370"/>
              <a:ext cx="218007" cy="257567"/>
            </a:xfrm>
            <a:prstGeom prst="rect">
              <a:avLst/>
            </a:prstGeom>
          </p:spPr>
        </p:pic>
        <p:pic>
          <p:nvPicPr>
            <p:cNvPr id="193" name="Graphic 192" descr="User with solid fill">
              <a:extLst>
                <a:ext uri="{FF2B5EF4-FFF2-40B4-BE49-F238E27FC236}">
                  <a16:creationId xmlns:a16="http://schemas.microsoft.com/office/drawing/2014/main" id="{0052E1FA-E582-B80E-47BA-A68CF5019B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8839880" y="4418526"/>
              <a:ext cx="218007" cy="257567"/>
            </a:xfrm>
            <a:prstGeom prst="rect">
              <a:avLst/>
            </a:prstGeom>
          </p:spPr>
        </p:pic>
        <p:pic>
          <p:nvPicPr>
            <p:cNvPr id="194" name="Graphic 193" descr="User with solid fill">
              <a:extLst>
                <a:ext uri="{FF2B5EF4-FFF2-40B4-BE49-F238E27FC236}">
                  <a16:creationId xmlns:a16="http://schemas.microsoft.com/office/drawing/2014/main" id="{FD945602-E816-D093-9D8A-F1354BD634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469209" y="4311045"/>
              <a:ext cx="228888" cy="244250"/>
            </a:xfrm>
            <a:prstGeom prst="rect">
              <a:avLst/>
            </a:prstGeom>
          </p:spPr>
        </p:pic>
        <p:pic>
          <p:nvPicPr>
            <p:cNvPr id="195" name="Graphic 194" descr="User with solid fill">
              <a:extLst>
                <a:ext uri="{FF2B5EF4-FFF2-40B4-BE49-F238E27FC236}">
                  <a16:creationId xmlns:a16="http://schemas.microsoft.com/office/drawing/2014/main" id="{0A15A8FA-C084-8280-F6A6-F50F1DFB2F6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756000" y="4684920"/>
              <a:ext cx="239807" cy="283324"/>
            </a:xfrm>
            <a:prstGeom prst="rect">
              <a:avLst/>
            </a:prstGeom>
          </p:spPr>
        </p:pic>
        <p:pic>
          <p:nvPicPr>
            <p:cNvPr id="196" name="Graphic 195" descr="User with solid fill">
              <a:extLst>
                <a:ext uri="{FF2B5EF4-FFF2-40B4-BE49-F238E27FC236}">
                  <a16:creationId xmlns:a16="http://schemas.microsoft.com/office/drawing/2014/main" id="{FC2345AB-0AF2-6DBE-AC49-378A7A2C0EA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710243" y="4412705"/>
              <a:ext cx="239807" cy="283324"/>
            </a:xfrm>
            <a:prstGeom prst="rect">
              <a:avLst/>
            </a:prstGeom>
          </p:spPr>
        </p:pic>
        <p:pic>
          <p:nvPicPr>
            <p:cNvPr id="197" name="Graphic 196" descr="User with solid fill">
              <a:extLst>
                <a:ext uri="{FF2B5EF4-FFF2-40B4-BE49-F238E27FC236}">
                  <a16:creationId xmlns:a16="http://schemas.microsoft.com/office/drawing/2014/main" id="{99B9BB74-5CA8-1C17-DC5B-D75FF43475D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288731" y="4774560"/>
              <a:ext cx="218007" cy="257567"/>
            </a:xfrm>
            <a:prstGeom prst="rect">
              <a:avLst/>
            </a:prstGeom>
          </p:spPr>
        </p:pic>
        <p:pic>
          <p:nvPicPr>
            <p:cNvPr id="198" name="Graphic 197" descr="User with solid fill">
              <a:extLst>
                <a:ext uri="{FF2B5EF4-FFF2-40B4-BE49-F238E27FC236}">
                  <a16:creationId xmlns:a16="http://schemas.microsoft.com/office/drawing/2014/main" id="{26DB98DA-2A5E-4A8A-B2B8-6F4647C565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9557102" y="4809230"/>
              <a:ext cx="239807" cy="283324"/>
            </a:xfrm>
            <a:prstGeom prst="rect">
              <a:avLst/>
            </a:prstGeom>
          </p:spPr>
        </p:pic>
      </p:grpSp>
      <mc:AlternateContent xmlns:mc="http://schemas.openxmlformats.org/markup-compatibility/2006" xmlns:a14="http://schemas.microsoft.com/office/drawing/2010/main">
        <mc:Choice Requires="a14">
          <p:sp>
            <p:nvSpPr>
              <p:cNvPr id="199" name="Rectangle 198">
                <a:extLst>
                  <a:ext uri="{FF2B5EF4-FFF2-40B4-BE49-F238E27FC236}">
                    <a16:creationId xmlns:a16="http://schemas.microsoft.com/office/drawing/2014/main" id="{3CE02FF8-CA99-6815-AEE2-EE5D6E7614C7}"/>
                  </a:ext>
                </a:extLst>
              </p:cNvPr>
              <p:cNvSpPr/>
              <p:nvPr/>
            </p:nvSpPr>
            <p:spPr>
              <a:xfrm>
                <a:off x="175393" y="4949439"/>
                <a:ext cx="2346435" cy="1375159"/>
              </a:xfrm>
              <a:prstGeom prst="rect">
                <a:avLst/>
              </a:prstGeom>
              <a:solidFill>
                <a:srgbClr val="006BE6">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mass of  sub-population </a:t>
                </a:r>
                <a14:m>
                  <m:oMath xmlns:m="http://schemas.openxmlformats.org/officeDocument/2006/math">
                    <m:sSup>
                      <m:sSupPr>
                        <m:ctrlPr>
                          <a:rPr lang="en-US" sz="2400" i="1" smtClean="0">
                            <a:solidFill>
                              <a:schemeClr val="tx1"/>
                            </a:solidFill>
                            <a:latin typeface="Cambria Math" panose="02040503050406030204" pitchFamily="18" charset="0"/>
                          </a:rPr>
                        </m:ctrlPr>
                      </m:sSupPr>
                      <m:e>
                        <m:r>
                          <m:rPr>
                            <m:sty m:val="p"/>
                          </m:rPr>
                          <a:rPr lang="el-GR" sz="2400" i="1" smtClean="0">
                            <a:solidFill>
                              <a:schemeClr val="tx1"/>
                            </a:solidFill>
                            <a:latin typeface="Cambria Math" panose="02040503050406030204" pitchFamily="18" charset="0"/>
                            <a:ea typeface="Cambria Math" panose="02040503050406030204" pitchFamily="18" charset="0"/>
                          </a:rPr>
                          <m:t>Λ</m:t>
                        </m:r>
                      </m:e>
                      <m:sup>
                        <m:r>
                          <a:rPr lang="en-US" sz="2400" i="1">
                            <a:solidFill>
                              <a:schemeClr val="tx1"/>
                            </a:solidFill>
                            <a:latin typeface="Cambria Math" panose="02040503050406030204" pitchFamily="18" charset="0"/>
                          </a:rPr>
                          <m:t>𝑟</m:t>
                        </m:r>
                      </m:sup>
                    </m:sSup>
                  </m:oMath>
                </a14:m>
                <a:r>
                  <a:rPr lang="en-US" sz="2400" dirty="0">
                    <a:solidFill>
                      <a:schemeClr val="tx1"/>
                    </a:solidFill>
                  </a:rPr>
                  <a:t> around the agent </a:t>
                </a:r>
              </a:p>
            </p:txBody>
          </p:sp>
        </mc:Choice>
        <mc:Fallback xmlns="">
          <p:sp>
            <p:nvSpPr>
              <p:cNvPr id="199" name="Rectangle 198">
                <a:extLst>
                  <a:ext uri="{FF2B5EF4-FFF2-40B4-BE49-F238E27FC236}">
                    <a16:creationId xmlns:a16="http://schemas.microsoft.com/office/drawing/2014/main" id="{3CE02FF8-CA99-6815-AEE2-EE5D6E7614C7}"/>
                  </a:ext>
                </a:extLst>
              </p:cNvPr>
              <p:cNvSpPr>
                <a:spLocks noRot="1" noChangeAspect="1" noMove="1" noResize="1" noEditPoints="1" noAdjustHandles="1" noChangeArrowheads="1" noChangeShapeType="1" noTextEdit="1"/>
              </p:cNvSpPr>
              <p:nvPr/>
            </p:nvSpPr>
            <p:spPr>
              <a:xfrm>
                <a:off x="175393" y="4949439"/>
                <a:ext cx="2346435" cy="1375159"/>
              </a:xfrm>
              <a:prstGeom prst="rect">
                <a:avLst/>
              </a:prstGeom>
              <a:blipFill>
                <a:blip r:embed="rId17"/>
                <a:stretch>
                  <a:fillRect l="-3191" r="-5851" b="-2703"/>
                </a:stretch>
              </a:blipFill>
            </p:spPr>
            <p:txBody>
              <a:bodyPr/>
              <a:lstStyle/>
              <a:p>
                <a:r>
                  <a:rPr lang="en-US">
                    <a:noFill/>
                  </a:rPr>
                  <a:t> </a:t>
                </a:r>
              </a:p>
            </p:txBody>
          </p:sp>
        </mc:Fallback>
      </mc:AlternateContent>
      <p:sp>
        <p:nvSpPr>
          <p:cNvPr id="216" name="Oval 215">
            <a:extLst>
              <a:ext uri="{FF2B5EF4-FFF2-40B4-BE49-F238E27FC236}">
                <a16:creationId xmlns:a16="http://schemas.microsoft.com/office/drawing/2014/main" id="{02A493AE-AF0E-4310-B995-E756A70D35BB}"/>
              </a:ext>
            </a:extLst>
          </p:cNvPr>
          <p:cNvSpPr/>
          <p:nvPr/>
        </p:nvSpPr>
        <p:spPr>
          <a:xfrm flipH="1">
            <a:off x="2837121" y="4867415"/>
            <a:ext cx="1506723" cy="1228585"/>
          </a:xfrm>
          <a:prstGeom prst="ellipse">
            <a:avLst/>
          </a:prstGeom>
          <a:solidFill>
            <a:schemeClr val="bg2">
              <a:lumMod val="60000"/>
              <a:lumOff val="40000"/>
              <a:alpha val="13911"/>
            </a:schemeClr>
          </a:solidFill>
          <a:ln>
            <a:solidFill>
              <a:srgbClr val="006BE6">
                <a:alpha val="6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4" name="Line Callout 2 253">
                <a:extLst>
                  <a:ext uri="{FF2B5EF4-FFF2-40B4-BE49-F238E27FC236}">
                    <a16:creationId xmlns:a16="http://schemas.microsoft.com/office/drawing/2014/main" id="{3AF5FC05-9BE4-90FC-0957-E1EF516CE8D1}"/>
                  </a:ext>
                </a:extLst>
              </p:cNvPr>
              <p:cNvSpPr/>
              <p:nvPr/>
            </p:nvSpPr>
            <p:spPr>
              <a:xfrm>
                <a:off x="4373630" y="4912115"/>
                <a:ext cx="2584870" cy="451466"/>
              </a:xfrm>
              <a:prstGeom prst="borderCallout2">
                <a:avLst>
                  <a:gd name="adj1" fmla="val 18750"/>
                  <a:gd name="adj2" fmla="val -8333"/>
                  <a:gd name="adj3" fmla="val 18750"/>
                  <a:gd name="adj4" fmla="val -16667"/>
                  <a:gd name="adj5" fmla="val 244134"/>
                  <a:gd name="adj6" fmla="val -45032"/>
                </a:avLst>
              </a:prstGeom>
              <a:solidFill>
                <a:schemeClr val="accent6">
                  <a:lumMod val="60000"/>
                  <a:lumOff val="40000"/>
                </a:schemeClr>
              </a:solidFill>
              <a:ln w="41275">
                <a:no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mass of </a:t>
                </a:r>
                <a14:m>
                  <m:oMath xmlns:m="http://schemas.openxmlformats.org/officeDocument/2006/math">
                    <m:sSup>
                      <m:sSupPr>
                        <m:ctrlPr>
                          <a:rPr lang="en-US" sz="2800" i="1" smtClean="0">
                            <a:solidFill>
                              <a:schemeClr val="tx1"/>
                            </a:solidFill>
                            <a:latin typeface="Cambria Math" panose="02040503050406030204" pitchFamily="18" charset="0"/>
                          </a:rPr>
                        </m:ctrlPr>
                      </m:sSupPr>
                      <m:e>
                        <m:r>
                          <a:rPr lang="en-US" sz="2800" i="1">
                            <a:solidFill>
                              <a:schemeClr val="tx1"/>
                            </a:solidFill>
                            <a:latin typeface="Cambria Math" panose="02040503050406030204" pitchFamily="18" charset="0"/>
                          </a:rPr>
                          <m:t>𝑉</m:t>
                        </m:r>
                      </m:e>
                      <m:sup>
                        <m:r>
                          <a:rPr lang="en-US" sz="2800" i="1">
                            <a:solidFill>
                              <a:schemeClr val="tx1"/>
                            </a:solidFill>
                            <a:latin typeface="Cambria Math" panose="02040503050406030204" pitchFamily="18" charset="0"/>
                          </a:rPr>
                          <m:t>𝑟</m:t>
                        </m:r>
                      </m:sup>
                    </m:sSup>
                  </m:oMath>
                </a14:m>
                <a:r>
                  <a:rPr lang="en-US" sz="2400" dirty="0">
                    <a:solidFill>
                      <a:schemeClr val="tx1"/>
                    </a:solidFill>
                  </a:rPr>
                  <a:t> </a:t>
                </a:r>
              </a:p>
            </p:txBody>
          </p:sp>
        </mc:Choice>
        <mc:Fallback xmlns="">
          <p:sp>
            <p:nvSpPr>
              <p:cNvPr id="254" name="Line Callout 2 253">
                <a:extLst>
                  <a:ext uri="{FF2B5EF4-FFF2-40B4-BE49-F238E27FC236}">
                    <a16:creationId xmlns:a16="http://schemas.microsoft.com/office/drawing/2014/main" id="{3AF5FC05-9BE4-90FC-0957-E1EF516CE8D1}"/>
                  </a:ext>
                </a:extLst>
              </p:cNvPr>
              <p:cNvSpPr>
                <a:spLocks noRot="1" noChangeAspect="1" noMove="1" noResize="1" noEditPoints="1" noAdjustHandles="1" noChangeArrowheads="1" noChangeShapeType="1" noTextEdit="1"/>
              </p:cNvSpPr>
              <p:nvPr/>
            </p:nvSpPr>
            <p:spPr>
              <a:xfrm>
                <a:off x="4373630" y="4912115"/>
                <a:ext cx="2584870" cy="451466"/>
              </a:xfrm>
              <a:prstGeom prst="borderCallout2">
                <a:avLst>
                  <a:gd name="adj1" fmla="val 18750"/>
                  <a:gd name="adj2" fmla="val -8333"/>
                  <a:gd name="adj3" fmla="val 18750"/>
                  <a:gd name="adj4" fmla="val -16667"/>
                  <a:gd name="adj5" fmla="val 244134"/>
                  <a:gd name="adj6" fmla="val -45032"/>
                </a:avLst>
              </a:prstGeom>
              <a:blipFill>
                <a:blip r:embed="rId18"/>
                <a:stretch>
                  <a:fillRect t="-7955"/>
                </a:stretch>
              </a:blipFill>
              <a:ln w="41275">
                <a:noFill/>
                <a:headEnd type="triangle"/>
              </a:ln>
            </p:spPr>
            <p:txBody>
              <a:bodyPr/>
              <a:lstStyle/>
              <a:p>
                <a:r>
                  <a:rPr lang="en-US">
                    <a:noFill/>
                  </a:rPr>
                  <a:t> </a:t>
                </a:r>
              </a:p>
            </p:txBody>
          </p:sp>
        </mc:Fallback>
      </mc:AlternateContent>
      <p:cxnSp>
        <p:nvCxnSpPr>
          <p:cNvPr id="255" name="Straight Arrow Connector 254">
            <a:extLst>
              <a:ext uri="{FF2B5EF4-FFF2-40B4-BE49-F238E27FC236}">
                <a16:creationId xmlns:a16="http://schemas.microsoft.com/office/drawing/2014/main" id="{7DA606A6-33CB-E908-A9BD-8C584F681C6B}"/>
              </a:ext>
            </a:extLst>
          </p:cNvPr>
          <p:cNvCxnSpPr>
            <a:cxnSpLocks/>
          </p:cNvCxnSpPr>
          <p:nvPr/>
        </p:nvCxnSpPr>
        <p:spPr>
          <a:xfrm>
            <a:off x="5636407" y="5570882"/>
            <a:ext cx="0" cy="451466"/>
          </a:xfrm>
          <a:prstGeom prst="straightConnector1">
            <a:avLst/>
          </a:prstGeom>
          <a:ln w="57150">
            <a:solidFill>
              <a:schemeClr val="accent1">
                <a:lumMod val="75000"/>
                <a:alpha val="46942"/>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64874F8E-A378-894D-3456-91C220526A2C}"/>
              </a:ext>
            </a:extLst>
          </p:cNvPr>
          <p:cNvCxnSpPr>
            <a:cxnSpLocks/>
          </p:cNvCxnSpPr>
          <p:nvPr/>
        </p:nvCxnSpPr>
        <p:spPr>
          <a:xfrm>
            <a:off x="2458134" y="5501420"/>
            <a:ext cx="393928" cy="0"/>
          </a:xfrm>
          <a:prstGeom prst="straightConnector1">
            <a:avLst/>
          </a:prstGeom>
          <a:solidFill>
            <a:schemeClr val="bg2">
              <a:lumMod val="60000"/>
              <a:lumOff val="40000"/>
              <a:alpha val="35088"/>
            </a:schemeClr>
          </a:solidFill>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0" name="Rectangle 269">
            <a:extLst>
              <a:ext uri="{FF2B5EF4-FFF2-40B4-BE49-F238E27FC236}">
                <a16:creationId xmlns:a16="http://schemas.microsoft.com/office/drawing/2014/main" id="{BC9E9D98-BEF5-43C4-D256-5452FE747079}"/>
              </a:ext>
            </a:extLst>
          </p:cNvPr>
          <p:cNvSpPr/>
          <p:nvPr/>
        </p:nvSpPr>
        <p:spPr>
          <a:xfrm>
            <a:off x="108945" y="3924505"/>
            <a:ext cx="11841213" cy="3002060"/>
          </a:xfrm>
          <a:prstGeom prst="rect">
            <a:avLst/>
          </a:prstGeom>
          <a:solidFill>
            <a:schemeClr val="accent1">
              <a:lumMod val="60000"/>
              <a:lumOff val="40000"/>
              <a:alpha val="1702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6" name="Rectangle 275">
                <a:extLst>
                  <a:ext uri="{FF2B5EF4-FFF2-40B4-BE49-F238E27FC236}">
                    <a16:creationId xmlns:a16="http://schemas.microsoft.com/office/drawing/2014/main" id="{D3CAA30C-FDE7-F106-0E04-6CF3DEBB2F02}"/>
                  </a:ext>
                </a:extLst>
              </p:cNvPr>
              <p:cNvSpPr/>
              <p:nvPr/>
            </p:nvSpPr>
            <p:spPr>
              <a:xfrm>
                <a:off x="9822120" y="3564344"/>
                <a:ext cx="2210774" cy="702399"/>
              </a:xfrm>
              <a:prstGeom prst="rect">
                <a:avLst/>
              </a:prstGeom>
              <a:solidFill>
                <a:schemeClr val="accent3">
                  <a:lumMod val="60000"/>
                  <a:lumOff val="40000"/>
                  <a:alpha val="24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the agent </a:t>
                </a:r>
                <a14:m>
                  <m:oMath xmlns:m="http://schemas.openxmlformats.org/officeDocument/2006/math">
                    <m:sSubSup>
                      <m:sSubSupPr>
                        <m:ctrlPr>
                          <a:rPr lang="en-US" sz="2800" i="1">
                            <a:solidFill>
                              <a:schemeClr val="tx1"/>
                            </a:solidFill>
                            <a:latin typeface="Cambria Math" panose="02040503050406030204" pitchFamily="18" charset="0"/>
                          </a:rPr>
                        </m:ctrlPr>
                      </m:sSubSupPr>
                      <m:e>
                        <m:r>
                          <a:rPr lang="en-US" sz="2800" b="0" i="1" smtClean="0">
                            <a:solidFill>
                              <a:schemeClr val="tx1"/>
                            </a:solidFill>
                            <a:latin typeface="Cambria Math" panose="02040503050406030204" pitchFamily="18" charset="0"/>
                          </a:rPr>
                          <m:t>𝑋</m:t>
                        </m:r>
                      </m:e>
                      <m:sub>
                        <m:r>
                          <a:rPr lang="en-US" sz="2800" b="0" i="1" smtClean="0">
                            <a:solidFill>
                              <a:schemeClr val="tx1"/>
                            </a:solidFill>
                            <a:latin typeface="Cambria Math" panose="02040503050406030204" pitchFamily="18" charset="0"/>
                          </a:rPr>
                          <m:t>𝑡</m:t>
                        </m:r>
                      </m:sub>
                      <m:sup>
                        <m:r>
                          <a:rPr lang="en-US" sz="2800" i="1">
                            <a:solidFill>
                              <a:schemeClr val="tx1"/>
                            </a:solidFill>
                            <a:latin typeface="Cambria Math" panose="02040503050406030204" pitchFamily="18" charset="0"/>
                          </a:rPr>
                          <m:t>𝑘</m:t>
                        </m:r>
                      </m:sup>
                    </m:sSubSup>
                  </m:oMath>
                </a14:m>
                <a:endParaRPr lang="en-US" sz="2800" dirty="0">
                  <a:solidFill>
                    <a:schemeClr val="tx1"/>
                  </a:solidFill>
                </a:endParaRPr>
              </a:p>
            </p:txBody>
          </p:sp>
        </mc:Choice>
        <mc:Fallback xmlns="">
          <p:sp>
            <p:nvSpPr>
              <p:cNvPr id="276" name="Rectangle 275">
                <a:extLst>
                  <a:ext uri="{FF2B5EF4-FFF2-40B4-BE49-F238E27FC236}">
                    <a16:creationId xmlns:a16="http://schemas.microsoft.com/office/drawing/2014/main" id="{D3CAA30C-FDE7-F106-0E04-6CF3DEBB2F02}"/>
                  </a:ext>
                </a:extLst>
              </p:cNvPr>
              <p:cNvSpPr>
                <a:spLocks noRot="1" noChangeAspect="1" noMove="1" noResize="1" noEditPoints="1" noAdjustHandles="1" noChangeArrowheads="1" noChangeShapeType="1" noTextEdit="1"/>
              </p:cNvSpPr>
              <p:nvPr/>
            </p:nvSpPr>
            <p:spPr>
              <a:xfrm>
                <a:off x="9822120" y="3564344"/>
                <a:ext cx="2210774" cy="702399"/>
              </a:xfrm>
              <a:prstGeom prst="rect">
                <a:avLst/>
              </a:prstGeom>
              <a:blipFill>
                <a:blip r:embed="rId19"/>
                <a:stretch>
                  <a:fillRect l="-2260" b="-12069"/>
                </a:stretch>
              </a:blipFill>
              <a:ln>
                <a:solidFill>
                  <a:schemeClr val="accent3">
                    <a:lumMod val="60000"/>
                    <a:lumOff val="40000"/>
                  </a:schemeClr>
                </a:solidFill>
              </a:ln>
            </p:spPr>
            <p:txBody>
              <a:bodyPr/>
              <a:lstStyle/>
              <a:p>
                <a:r>
                  <a:rPr lang="en-US">
                    <a:noFill/>
                  </a:rPr>
                  <a:t> </a:t>
                </a:r>
              </a:p>
            </p:txBody>
          </p:sp>
        </mc:Fallback>
      </mc:AlternateContent>
      <p:cxnSp>
        <p:nvCxnSpPr>
          <p:cNvPr id="277" name="Straight Arrow Connector 276">
            <a:extLst>
              <a:ext uri="{FF2B5EF4-FFF2-40B4-BE49-F238E27FC236}">
                <a16:creationId xmlns:a16="http://schemas.microsoft.com/office/drawing/2014/main" id="{4027F9A6-1442-3CFA-DCDA-6ABD8710E3FC}"/>
              </a:ext>
            </a:extLst>
          </p:cNvPr>
          <p:cNvCxnSpPr>
            <a:cxnSpLocks/>
          </p:cNvCxnSpPr>
          <p:nvPr/>
        </p:nvCxnSpPr>
        <p:spPr>
          <a:xfrm flipV="1">
            <a:off x="10536558" y="4258456"/>
            <a:ext cx="222412" cy="972330"/>
          </a:xfrm>
          <a:prstGeom prst="straightConnector1">
            <a:avLst/>
          </a:prstGeom>
          <a:ln w="444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1" name="Picture 10" descr="A group of black letters&#10;&#10;Description automatically generated">
            <a:extLst>
              <a:ext uri="{FF2B5EF4-FFF2-40B4-BE49-F238E27FC236}">
                <a16:creationId xmlns:a16="http://schemas.microsoft.com/office/drawing/2014/main" id="{18E57D8B-C35C-2B6D-0A3C-2DC92EA9F369}"/>
              </a:ext>
            </a:extLst>
          </p:cNvPr>
          <p:cNvPicPr>
            <a:picLocks noChangeAspect="1"/>
          </p:cNvPicPr>
          <p:nvPr/>
        </p:nvPicPr>
        <p:blipFill>
          <a:blip r:embed="rId20">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834671" y="3484521"/>
            <a:ext cx="1752600" cy="533400"/>
          </a:xfrm>
          <a:prstGeom prst="rect">
            <a:avLst/>
          </a:prstGeom>
        </p:spPr>
      </p:pic>
      <p:pic>
        <p:nvPicPr>
          <p:cNvPr id="13" name="Picture 12" descr="A close-up of a sign&#10;&#10;Description automatically generated">
            <a:extLst>
              <a:ext uri="{FF2B5EF4-FFF2-40B4-BE49-F238E27FC236}">
                <a16:creationId xmlns:a16="http://schemas.microsoft.com/office/drawing/2014/main" id="{3DE1FD2D-75AA-5E7B-68B1-32AA00A092BC}"/>
              </a:ext>
            </a:extLst>
          </p:cNvPr>
          <p:cNvPicPr>
            <a:picLocks noChangeAspect="1"/>
          </p:cNvPicPr>
          <p:nvPr/>
        </p:nvPicPr>
        <p:blipFill>
          <a:blip r:embed="rId21">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73630" y="6022349"/>
            <a:ext cx="2687010" cy="585630"/>
          </a:xfrm>
          <a:prstGeom prst="rect">
            <a:avLst/>
          </a:prstGeom>
        </p:spPr>
      </p:pic>
      <p:cxnSp>
        <p:nvCxnSpPr>
          <p:cNvPr id="4" name="Straight Connector 3">
            <a:extLst>
              <a:ext uri="{FF2B5EF4-FFF2-40B4-BE49-F238E27FC236}">
                <a16:creationId xmlns:a16="http://schemas.microsoft.com/office/drawing/2014/main" id="{BCA47CE8-7C7D-BB56-2836-15A28642AE76}"/>
              </a:ext>
            </a:extLst>
          </p:cNvPr>
          <p:cNvCxnSpPr>
            <a:cxnSpLocks/>
          </p:cNvCxnSpPr>
          <p:nvPr/>
        </p:nvCxnSpPr>
        <p:spPr>
          <a:xfrm flipV="1">
            <a:off x="0" y="9906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379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0" y="-304800"/>
            <a:ext cx="12192000"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     Isolated VS  Integrated</a:t>
            </a:r>
            <a:endParaRPr sz="5400" b="1" i="1" spc="-10" dirty="0">
              <a:latin typeface="+mj-lt"/>
              <a:cs typeface="Calibri"/>
            </a:endParaRPr>
          </a:p>
        </p:txBody>
      </p:sp>
      <p:sp>
        <p:nvSpPr>
          <p:cNvPr id="3" name="object 3"/>
          <p:cNvSpPr txBox="1"/>
          <p:nvPr/>
        </p:nvSpPr>
        <p:spPr>
          <a:xfrm>
            <a:off x="228600" y="1237297"/>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Dynamics defined by the empirical and actual distributions:</a:t>
            </a:r>
            <a:endParaRPr sz="2800" dirty="0">
              <a:latin typeface="Calibri"/>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 name="Picture 4" descr="A group of graphs showing different types of data&#10;&#10;Description automatically generated with medium confidence">
            <a:extLst>
              <a:ext uri="{FF2B5EF4-FFF2-40B4-BE49-F238E27FC236}">
                <a16:creationId xmlns:a16="http://schemas.microsoft.com/office/drawing/2014/main" id="{156FB610-A81F-850F-252A-83C807B1E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793258"/>
            <a:ext cx="7620000" cy="4702057"/>
          </a:xfrm>
          <a:prstGeom prst="rect">
            <a:avLst/>
          </a:prstGeom>
        </p:spPr>
      </p:pic>
    </p:spTree>
    <p:extLst>
      <p:ext uri="{BB962C8B-B14F-4D97-AF65-F5344CB8AC3E}">
        <p14:creationId xmlns:p14="http://schemas.microsoft.com/office/powerpoint/2010/main" val="3045725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4400" y="-305593"/>
            <a:ext cx="12192000"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Multi-Population Controlled Dynamics</a:t>
            </a:r>
            <a:endParaRPr lang="en-US" sz="5400" b="1" i="1" spc="-10" dirty="0">
              <a:latin typeface="+mj-lt"/>
              <a:cs typeface="Calibri"/>
            </a:endParaRPr>
          </a:p>
        </p:txBody>
      </p:sp>
      <p:sp>
        <p:nvSpPr>
          <p:cNvPr id="3" name="object 3"/>
          <p:cNvSpPr txBox="1"/>
          <p:nvPr/>
        </p:nvSpPr>
        <p:spPr>
          <a:xfrm>
            <a:off x="228600" y="1237297"/>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Dynamics:</a:t>
            </a:r>
            <a:endParaRPr sz="2800" dirty="0">
              <a:latin typeface="Calibri"/>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9144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D6EFC0E-7AB2-37F0-888C-59A28DC9AE47}"/>
              </a:ext>
            </a:extLst>
          </p:cNvPr>
          <p:cNvSpPr txBox="1"/>
          <p:nvPr/>
        </p:nvSpPr>
        <p:spPr>
          <a:xfrm>
            <a:off x="146102" y="3285915"/>
            <a:ext cx="11899795" cy="523220"/>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mn-lt"/>
              </a:rPr>
              <a:t>Each agent aims to minimize  </a:t>
            </a:r>
          </a:p>
        </p:txBody>
      </p:sp>
      <p:sp>
        <p:nvSpPr>
          <p:cNvPr id="8" name="TextBox 7">
            <a:extLst>
              <a:ext uri="{FF2B5EF4-FFF2-40B4-BE49-F238E27FC236}">
                <a16:creationId xmlns:a16="http://schemas.microsoft.com/office/drawing/2014/main" id="{4246D049-A476-3C2A-54D8-9F869FE836E0}"/>
              </a:ext>
            </a:extLst>
          </p:cNvPr>
          <p:cNvSpPr txBox="1"/>
          <p:nvPr/>
        </p:nvSpPr>
        <p:spPr>
          <a:xfrm>
            <a:off x="148554" y="4751595"/>
            <a:ext cx="11899795" cy="523220"/>
          </a:xfrm>
          <a:prstGeom prst="rect">
            <a:avLst/>
          </a:prstGeom>
          <a:noFill/>
        </p:spPr>
        <p:txBody>
          <a:bodyPr wrap="square">
            <a:spAutoFit/>
          </a:bodyPr>
          <a:lstStyle/>
          <a:p>
            <a:pPr marL="457200" indent="-457200">
              <a:buFont typeface="Arial" panose="020B0604020202020204" pitchFamily="34" charset="0"/>
              <a:buChar char="•"/>
            </a:pPr>
            <a:r>
              <a:rPr lang="en-US" sz="2800" b="0" i="0" dirty="0">
                <a:effectLst/>
                <a:latin typeface="+mn-lt"/>
              </a:rPr>
              <a:t>Particularly, </a:t>
            </a:r>
            <a:endParaRPr lang="en-US" sz="2800" dirty="0">
              <a:latin typeface="+mn-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F42ED77-41E8-5139-68AE-3E1FFE2EFE73}"/>
                  </a:ext>
                </a:extLst>
              </p:cNvPr>
              <p:cNvSpPr txBox="1"/>
              <p:nvPr/>
            </p:nvSpPr>
            <p:spPr>
              <a:xfrm>
                <a:off x="1459383" y="5993942"/>
                <a:ext cx="797526" cy="4818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𝑋</m:t>
                          </m:r>
                        </m:e>
                        <m:sub>
                          <m:r>
                            <a:rPr lang="en-US" sz="2000" b="0" i="1" smtClean="0">
                              <a:latin typeface="Cambria Math" panose="02040503050406030204" pitchFamily="18" charset="0"/>
                            </a:rPr>
                            <m:t>𝑑</m:t>
                          </m:r>
                        </m:sub>
                        <m:sup>
                          <m:r>
                            <m:rPr>
                              <m:sty m:val="p"/>
                            </m:rPr>
                            <a:rPr lang="el-GR" sz="2000" i="1" smtClean="0">
                              <a:latin typeface="Cambria Math" panose="02040503050406030204" pitchFamily="18" charset="0"/>
                              <a:ea typeface="Cambria Math" panose="02040503050406030204" pitchFamily="18" charset="0"/>
                            </a:rPr>
                            <m:t>Λ</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𝑖</m:t>
                          </m:r>
                          <m:r>
                            <a:rPr lang="en-US" sz="2000" b="0" i="1" smtClean="0">
                              <a:latin typeface="Cambria Math" panose="02040503050406030204" pitchFamily="18" charset="0"/>
                              <a:ea typeface="Cambria Math" panose="02040503050406030204" pitchFamily="18" charset="0"/>
                            </a:rPr>
                            <m:t>)</m:t>
                          </m:r>
                        </m:sup>
                      </m:sSubSup>
                    </m:oMath>
                  </m:oMathPara>
                </a14:m>
                <a:endParaRPr lang="en-US" sz="2000" dirty="0"/>
              </a:p>
            </p:txBody>
          </p:sp>
        </mc:Choice>
        <mc:Fallback xmlns="">
          <p:sp>
            <p:nvSpPr>
              <p:cNvPr id="11" name="TextBox 10">
                <a:extLst>
                  <a:ext uri="{FF2B5EF4-FFF2-40B4-BE49-F238E27FC236}">
                    <a16:creationId xmlns:a16="http://schemas.microsoft.com/office/drawing/2014/main" id="{CF42ED77-41E8-5139-68AE-3E1FFE2EFE73}"/>
                  </a:ext>
                </a:extLst>
              </p:cNvPr>
              <p:cNvSpPr txBox="1">
                <a:spLocks noRot="1" noChangeAspect="1" noMove="1" noResize="1" noEditPoints="1" noAdjustHandles="1" noChangeArrowheads="1" noChangeShapeType="1" noTextEdit="1"/>
              </p:cNvSpPr>
              <p:nvPr/>
            </p:nvSpPr>
            <p:spPr>
              <a:xfrm>
                <a:off x="1459383" y="5993942"/>
                <a:ext cx="797526" cy="481863"/>
              </a:xfrm>
              <a:prstGeom prst="rect">
                <a:avLst/>
              </a:prstGeom>
              <a:blipFill>
                <a:blip r:embed="rId3"/>
                <a:stretch>
                  <a:fillRect b="-512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EBF39B6-C335-AB7E-5F38-C4A78F636016}"/>
              </a:ext>
            </a:extLst>
          </p:cNvPr>
          <p:cNvSpPr txBox="1"/>
          <p:nvPr/>
        </p:nvSpPr>
        <p:spPr>
          <a:xfrm>
            <a:off x="494645" y="5993942"/>
            <a:ext cx="9770623" cy="954107"/>
          </a:xfrm>
          <a:prstGeom prst="rect">
            <a:avLst/>
          </a:prstGeom>
          <a:noFill/>
        </p:spPr>
        <p:txBody>
          <a:bodyPr wrap="none" rtlCol="0">
            <a:spAutoFit/>
          </a:bodyPr>
          <a:lstStyle/>
          <a:p>
            <a:r>
              <a:rPr lang="en-US" sz="2800" dirty="0">
                <a:latin typeface="+mn-lt"/>
              </a:rPr>
              <a:t>where         </a:t>
            </a:r>
            <a:r>
              <a:rPr lang="en-US" sz="2800" dirty="0"/>
              <a:t>is a given desirable opinion for the sub-population</a:t>
            </a:r>
          </a:p>
          <a:p>
            <a:r>
              <a:rPr lang="en-US" sz="2800" dirty="0">
                <a:latin typeface="+mn-lt"/>
              </a:rPr>
              <a:t>  </a:t>
            </a:r>
          </a:p>
        </p:txBody>
      </p:sp>
      <p:pic>
        <p:nvPicPr>
          <p:cNvPr id="6" name="Picture 5">
            <a:extLst>
              <a:ext uri="{FF2B5EF4-FFF2-40B4-BE49-F238E27FC236}">
                <a16:creationId xmlns:a16="http://schemas.microsoft.com/office/drawing/2014/main" id="{EB6799B4-416C-ADCF-F7DE-70460F116BE1}"/>
              </a:ext>
            </a:extLst>
          </p:cNvPr>
          <p:cNvPicPr>
            <a:picLocks noChangeAspect="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1858146" y="1681008"/>
            <a:ext cx="9953527" cy="1518309"/>
          </a:xfrm>
          <a:prstGeom prst="rect">
            <a:avLst/>
          </a:prstGeom>
        </p:spPr>
      </p:pic>
      <p:pic>
        <p:nvPicPr>
          <p:cNvPr id="14" name="Picture 13">
            <a:extLst>
              <a:ext uri="{FF2B5EF4-FFF2-40B4-BE49-F238E27FC236}">
                <a16:creationId xmlns:a16="http://schemas.microsoft.com/office/drawing/2014/main" id="{7F145F3D-3467-63E8-5F05-CFF93842AB21}"/>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572532" y="3809135"/>
            <a:ext cx="7220488" cy="1094975"/>
          </a:xfrm>
          <a:prstGeom prst="rect">
            <a:avLst/>
          </a:prstGeom>
        </p:spPr>
      </p:pic>
      <p:pic>
        <p:nvPicPr>
          <p:cNvPr id="16" name="Picture 15">
            <a:extLst>
              <a:ext uri="{FF2B5EF4-FFF2-40B4-BE49-F238E27FC236}">
                <a16:creationId xmlns:a16="http://schemas.microsoft.com/office/drawing/2014/main" id="{78FF792D-A27A-7078-BF48-E22FD27B6D6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82136" y="5061968"/>
            <a:ext cx="6905544" cy="682617"/>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9CA35E3-0959-67E7-584B-8DC1BAEF267D}"/>
                  </a:ext>
                </a:extLst>
              </p:cNvPr>
              <p:cNvSpPr txBox="1"/>
              <p:nvPr/>
            </p:nvSpPr>
            <p:spPr>
              <a:xfrm>
                <a:off x="10058400" y="6019800"/>
                <a:ext cx="745190"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sz="2000" i="1" smtClean="0">
                          <a:latin typeface="Cambria Math" panose="02040503050406030204" pitchFamily="18" charset="0"/>
                          <a:ea typeface="Cambria Math" panose="02040503050406030204" pitchFamily="18" charset="0"/>
                        </a:rPr>
                        <m:t>Λ</m:t>
                      </m:r>
                      <m:d>
                        <m:dPr>
                          <m:ctrlPr>
                            <a:rPr lang="en-US" sz="2000" b="0" i="1" smtClean="0">
                              <a:latin typeface="Cambria Math" panose="02040503050406030204" pitchFamily="18" charset="0"/>
                              <a:ea typeface="Cambria Math" panose="02040503050406030204" pitchFamily="18" charset="0"/>
                            </a:rPr>
                          </m:ctrlPr>
                        </m:dPr>
                        <m:e>
                          <m:r>
                            <a:rPr lang="en-US" sz="2000" b="0" i="1" smtClean="0">
                              <a:latin typeface="Cambria Math" panose="02040503050406030204" pitchFamily="18" charset="0"/>
                              <a:ea typeface="Cambria Math" panose="02040503050406030204" pitchFamily="18" charset="0"/>
                            </a:rPr>
                            <m:t>𝑖</m:t>
                          </m:r>
                        </m:e>
                      </m:d>
                      <m:r>
                        <a:rPr lang="en-US" sz="2000" b="0" i="1" smtClean="0">
                          <a:latin typeface="Cambria Math" panose="02040503050406030204" pitchFamily="18" charset="0"/>
                          <a:ea typeface="Cambria Math" panose="02040503050406030204" pitchFamily="18" charset="0"/>
                        </a:rPr>
                        <m:t>.</m:t>
                      </m:r>
                    </m:oMath>
                  </m:oMathPara>
                </a14:m>
                <a:endParaRPr lang="en-US" sz="2000" dirty="0"/>
              </a:p>
            </p:txBody>
          </p:sp>
        </mc:Choice>
        <mc:Fallback xmlns="">
          <p:sp>
            <p:nvSpPr>
              <p:cNvPr id="20" name="TextBox 19">
                <a:extLst>
                  <a:ext uri="{FF2B5EF4-FFF2-40B4-BE49-F238E27FC236}">
                    <a16:creationId xmlns:a16="http://schemas.microsoft.com/office/drawing/2014/main" id="{E9CA35E3-0959-67E7-584B-8DC1BAEF267D}"/>
                  </a:ext>
                </a:extLst>
              </p:cNvPr>
              <p:cNvSpPr txBox="1">
                <a:spLocks noRot="1" noChangeAspect="1" noMove="1" noResize="1" noEditPoints="1" noAdjustHandles="1" noChangeArrowheads="1" noChangeShapeType="1" noTextEdit="1"/>
              </p:cNvSpPr>
              <p:nvPr/>
            </p:nvSpPr>
            <p:spPr>
              <a:xfrm>
                <a:off x="10058400" y="6019800"/>
                <a:ext cx="745190" cy="400110"/>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86345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8600" y="-228600"/>
            <a:ext cx="12192000"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Control of Multi-Population Limiting Case </a:t>
            </a:r>
            <a:endParaRPr sz="5400" b="1" i="1" spc="-10" dirty="0">
              <a:latin typeface="+mj-lt"/>
              <a:cs typeface="Calibri"/>
            </a:endParaRPr>
          </a:p>
        </p:txBody>
      </p:sp>
      <p:sp>
        <p:nvSpPr>
          <p:cNvPr id="3" name="object 3"/>
          <p:cNvSpPr txBox="1"/>
          <p:nvPr/>
        </p:nvSpPr>
        <p:spPr>
          <a:xfrm>
            <a:off x="228600" y="1237297"/>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Dynamics:</a:t>
            </a:r>
            <a:endParaRPr sz="2800" dirty="0">
              <a:latin typeface="Calibri"/>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10668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D6EFC0E-7AB2-37F0-888C-59A28DC9AE47}"/>
              </a:ext>
            </a:extLst>
          </p:cNvPr>
          <p:cNvSpPr txBox="1"/>
          <p:nvPr/>
        </p:nvSpPr>
        <p:spPr>
          <a:xfrm>
            <a:off x="146102" y="3819368"/>
            <a:ext cx="11899795" cy="523220"/>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mn-lt"/>
              </a:rPr>
              <a:t>Each agent aims to minimize  </a:t>
            </a:r>
          </a:p>
        </p:txBody>
      </p:sp>
      <p:sp>
        <p:nvSpPr>
          <p:cNvPr id="8" name="TextBox 7">
            <a:extLst>
              <a:ext uri="{FF2B5EF4-FFF2-40B4-BE49-F238E27FC236}">
                <a16:creationId xmlns:a16="http://schemas.microsoft.com/office/drawing/2014/main" id="{4246D049-A476-3C2A-54D8-9F869FE836E0}"/>
              </a:ext>
            </a:extLst>
          </p:cNvPr>
          <p:cNvSpPr txBox="1"/>
          <p:nvPr/>
        </p:nvSpPr>
        <p:spPr>
          <a:xfrm>
            <a:off x="146102" y="4990218"/>
            <a:ext cx="11899795" cy="523220"/>
          </a:xfrm>
          <a:prstGeom prst="rect">
            <a:avLst/>
          </a:prstGeom>
          <a:noFill/>
        </p:spPr>
        <p:txBody>
          <a:bodyPr wrap="square">
            <a:spAutoFit/>
          </a:bodyPr>
          <a:lstStyle/>
          <a:p>
            <a:pPr marL="457200" indent="-457200">
              <a:buFont typeface="Arial" panose="020B0604020202020204" pitchFamily="34" charset="0"/>
              <a:buChar char="•"/>
            </a:pPr>
            <a:r>
              <a:rPr lang="en-US" sz="2800" b="0" i="0" dirty="0">
                <a:effectLst/>
                <a:latin typeface="+mn-lt"/>
              </a:rPr>
              <a:t>Particularly, </a:t>
            </a:r>
            <a:endParaRPr lang="en-US" sz="2800" dirty="0">
              <a:latin typeface="+mn-l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F42ED77-41E8-5139-68AE-3E1FFE2EFE73}"/>
                  </a:ext>
                </a:extLst>
              </p:cNvPr>
              <p:cNvSpPr txBox="1"/>
              <p:nvPr/>
            </p:nvSpPr>
            <p:spPr>
              <a:xfrm>
                <a:off x="1447800" y="6109887"/>
                <a:ext cx="678647" cy="4746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panose="02040503050406030204" pitchFamily="18" charset="0"/>
                            </a:rPr>
                          </m:ctrlPr>
                        </m:sSubSupPr>
                        <m:e>
                          <m:r>
                            <a:rPr lang="en-US" sz="2000" b="0" i="1" smtClean="0">
                              <a:latin typeface="Cambria Math" panose="02040503050406030204" pitchFamily="18" charset="0"/>
                            </a:rPr>
                            <m:t>𝑋</m:t>
                          </m:r>
                        </m:e>
                        <m:sub>
                          <m:r>
                            <a:rPr lang="en-US" sz="2000" b="0" i="1" smtClean="0">
                              <a:latin typeface="Cambria Math" panose="02040503050406030204" pitchFamily="18" charset="0"/>
                            </a:rPr>
                            <m:t>𝑑</m:t>
                          </m:r>
                        </m:sub>
                        <m:sup>
                          <m:sSub>
                            <m:sSubPr>
                              <m:ctrlPr>
                                <a:rPr lang="en-US" sz="2000" b="0" i="1" smtClean="0">
                                  <a:latin typeface="Cambria Math" panose="02040503050406030204" pitchFamily="18" charset="0"/>
                                </a:rPr>
                              </m:ctrlPr>
                            </m:sSubPr>
                            <m:e>
                              <m:r>
                                <m:rPr>
                                  <m:sty m:val="p"/>
                                </m:rPr>
                                <a:rPr lang="el-GR" sz="2000" b="0" i="1" smtClean="0">
                                  <a:latin typeface="Cambria Math" panose="02040503050406030204" pitchFamily="18" charset="0"/>
                                  <a:ea typeface="Cambria Math" panose="02040503050406030204" pitchFamily="18" charset="0"/>
                                </a:rPr>
                                <m:t>Λ</m:t>
                              </m:r>
                            </m:e>
                            <m:sub>
                              <m:r>
                                <a:rPr lang="en-US" sz="2000" b="0" i="1" smtClean="0">
                                  <a:latin typeface="Cambria Math" panose="02040503050406030204" pitchFamily="18" charset="0"/>
                                </a:rPr>
                                <m:t>𝑘</m:t>
                              </m:r>
                            </m:sub>
                          </m:sSub>
                        </m:sup>
                      </m:sSubSup>
                    </m:oMath>
                  </m:oMathPara>
                </a14:m>
                <a:endParaRPr lang="en-US" sz="2000" dirty="0"/>
              </a:p>
            </p:txBody>
          </p:sp>
        </mc:Choice>
        <mc:Fallback xmlns="">
          <p:sp>
            <p:nvSpPr>
              <p:cNvPr id="11" name="TextBox 10">
                <a:extLst>
                  <a:ext uri="{FF2B5EF4-FFF2-40B4-BE49-F238E27FC236}">
                    <a16:creationId xmlns:a16="http://schemas.microsoft.com/office/drawing/2014/main" id="{CF42ED77-41E8-5139-68AE-3E1FFE2EFE73}"/>
                  </a:ext>
                </a:extLst>
              </p:cNvPr>
              <p:cNvSpPr txBox="1">
                <a:spLocks noRot="1" noChangeAspect="1" noMove="1" noResize="1" noEditPoints="1" noAdjustHandles="1" noChangeArrowheads="1" noChangeShapeType="1" noTextEdit="1"/>
              </p:cNvSpPr>
              <p:nvPr/>
            </p:nvSpPr>
            <p:spPr>
              <a:xfrm>
                <a:off x="1447800" y="6109887"/>
                <a:ext cx="678647" cy="474617"/>
              </a:xfrm>
              <a:prstGeom prst="rect">
                <a:avLst/>
              </a:prstGeom>
              <a:blipFill>
                <a:blip r:embed="rId3"/>
                <a:stretch>
                  <a:fillRect b="-2564"/>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3EBF39B6-C335-AB7E-5F38-C4A78F636016}"/>
              </a:ext>
            </a:extLst>
          </p:cNvPr>
          <p:cNvSpPr txBox="1"/>
          <p:nvPr/>
        </p:nvSpPr>
        <p:spPr>
          <a:xfrm>
            <a:off x="340659" y="6085586"/>
            <a:ext cx="1274708" cy="523220"/>
          </a:xfrm>
          <a:prstGeom prst="rect">
            <a:avLst/>
          </a:prstGeom>
          <a:noFill/>
        </p:spPr>
        <p:txBody>
          <a:bodyPr wrap="none" rtlCol="0">
            <a:spAutoFit/>
          </a:bodyPr>
          <a:lstStyle/>
          <a:p>
            <a:r>
              <a:rPr lang="en-US" sz="2800" dirty="0">
                <a:latin typeface="+mn-lt"/>
              </a:rPr>
              <a:t>where  </a:t>
            </a:r>
          </a:p>
        </p:txBody>
      </p:sp>
      <p:pic>
        <p:nvPicPr>
          <p:cNvPr id="9" name="Picture 8">
            <a:extLst>
              <a:ext uri="{FF2B5EF4-FFF2-40B4-BE49-F238E27FC236}">
                <a16:creationId xmlns:a16="http://schemas.microsoft.com/office/drawing/2014/main" id="{8A67A521-E6F1-3560-091B-90C87228A78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37344" y="2859489"/>
            <a:ext cx="6649184" cy="827810"/>
          </a:xfrm>
          <a:prstGeom prst="rect">
            <a:avLst/>
          </a:prstGeom>
        </p:spPr>
      </p:pic>
      <p:sp>
        <p:nvSpPr>
          <p:cNvPr id="15" name="TextBox 14">
            <a:extLst>
              <a:ext uri="{FF2B5EF4-FFF2-40B4-BE49-F238E27FC236}">
                <a16:creationId xmlns:a16="http://schemas.microsoft.com/office/drawing/2014/main" id="{A9F04FF8-64B7-FE48-4DC8-50D797F9A2D9}"/>
              </a:ext>
            </a:extLst>
          </p:cNvPr>
          <p:cNvSpPr txBox="1"/>
          <p:nvPr/>
        </p:nvSpPr>
        <p:spPr>
          <a:xfrm>
            <a:off x="690756" y="2735778"/>
            <a:ext cx="1274708" cy="523220"/>
          </a:xfrm>
          <a:prstGeom prst="rect">
            <a:avLst/>
          </a:prstGeom>
          <a:noFill/>
        </p:spPr>
        <p:txBody>
          <a:bodyPr wrap="none" rtlCol="0">
            <a:spAutoFit/>
          </a:bodyPr>
          <a:lstStyle/>
          <a:p>
            <a:r>
              <a:rPr lang="en-US" sz="2800" dirty="0">
                <a:latin typeface="+mn-lt"/>
              </a:rPr>
              <a:t>where  </a:t>
            </a:r>
          </a:p>
        </p:txBody>
      </p:sp>
      <p:pic>
        <p:nvPicPr>
          <p:cNvPr id="17" name="Picture 16">
            <a:extLst>
              <a:ext uri="{FF2B5EF4-FFF2-40B4-BE49-F238E27FC236}">
                <a16:creationId xmlns:a16="http://schemas.microsoft.com/office/drawing/2014/main" id="{FE8BD26D-5424-AA4B-6F9F-5D599D412B65}"/>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77049" y="1328145"/>
            <a:ext cx="9654975" cy="1384879"/>
          </a:xfrm>
          <a:prstGeom prst="rect">
            <a:avLst/>
          </a:prstGeom>
        </p:spPr>
      </p:pic>
      <p:pic>
        <p:nvPicPr>
          <p:cNvPr id="19" name="Picture 18">
            <a:extLst>
              <a:ext uri="{FF2B5EF4-FFF2-40B4-BE49-F238E27FC236}">
                <a16:creationId xmlns:a16="http://schemas.microsoft.com/office/drawing/2014/main" id="{80A68AB3-B67D-47C5-ED51-3E033F0EBB97}"/>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4800" y="4246201"/>
            <a:ext cx="6361107" cy="846267"/>
          </a:xfrm>
          <a:prstGeom prst="rect">
            <a:avLst/>
          </a:prstGeom>
        </p:spPr>
      </p:pic>
      <p:pic>
        <p:nvPicPr>
          <p:cNvPr id="21" name="Picture 20">
            <a:extLst>
              <a:ext uri="{FF2B5EF4-FFF2-40B4-BE49-F238E27FC236}">
                <a16:creationId xmlns:a16="http://schemas.microsoft.com/office/drawing/2014/main" id="{E30F36A7-05DC-E185-88F3-B5DFF8FA3F67}"/>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8742" y="5461202"/>
            <a:ext cx="7729236" cy="540506"/>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BB2C8F9-E2B7-6086-53FA-07B392D1A653}"/>
                  </a:ext>
                </a:extLst>
              </p:cNvPr>
              <p:cNvSpPr txBox="1"/>
              <p:nvPr/>
            </p:nvSpPr>
            <p:spPr>
              <a:xfrm>
                <a:off x="1999990" y="6108832"/>
                <a:ext cx="9721829" cy="954107"/>
              </a:xfrm>
              <a:prstGeom prst="rect">
                <a:avLst/>
              </a:prstGeom>
              <a:noFill/>
            </p:spPr>
            <p:txBody>
              <a:bodyPr wrap="none" rtlCol="0">
                <a:spAutoFit/>
              </a:bodyPr>
              <a:lstStyle/>
              <a:p>
                <a:r>
                  <a:rPr lang="en-US" sz="2800" dirty="0">
                    <a:latin typeface="+mn-lt"/>
                  </a:rPr>
                  <a:t>where </a:t>
                </a:r>
                <a:r>
                  <a:rPr lang="en-US" sz="2800" b="0" i="0" dirty="0">
                    <a:effectLst/>
                    <a:latin typeface="+mn-lt"/>
                  </a:rPr>
                  <a:t>is a given desirable opinion for the representative agent </a:t>
                </a:r>
                <a14:m>
                  <m:oMath xmlns:m="http://schemas.openxmlformats.org/officeDocument/2006/math">
                    <m:r>
                      <a:rPr lang="en-US" sz="2800" b="0" i="1" smtClean="0">
                        <a:effectLst/>
                        <a:latin typeface="Cambria Math" panose="02040503050406030204" pitchFamily="18" charset="0"/>
                      </a:rPr>
                      <m:t>𝑘</m:t>
                    </m:r>
                  </m:oMath>
                </a14:m>
                <a:r>
                  <a:rPr lang="en-US" sz="2800" b="0" i="0" dirty="0">
                    <a:effectLst/>
                    <a:latin typeface="+mn-lt"/>
                  </a:rPr>
                  <a:t>. </a:t>
                </a:r>
                <a:br>
                  <a:rPr lang="en-US" sz="2800" dirty="0">
                    <a:latin typeface="+mn-lt"/>
                  </a:rPr>
                </a:br>
                <a:r>
                  <a:rPr lang="en-US" sz="2800" dirty="0">
                    <a:latin typeface="+mn-lt"/>
                  </a:rPr>
                  <a:t> </a:t>
                </a:r>
              </a:p>
            </p:txBody>
          </p:sp>
        </mc:Choice>
        <mc:Fallback xmlns="">
          <p:sp>
            <p:nvSpPr>
              <p:cNvPr id="22" name="TextBox 21">
                <a:extLst>
                  <a:ext uri="{FF2B5EF4-FFF2-40B4-BE49-F238E27FC236}">
                    <a16:creationId xmlns:a16="http://schemas.microsoft.com/office/drawing/2014/main" id="{6BB2C8F9-E2B7-6086-53FA-07B392D1A653}"/>
                  </a:ext>
                </a:extLst>
              </p:cNvPr>
              <p:cNvSpPr txBox="1">
                <a:spLocks noRot="1" noChangeAspect="1" noMove="1" noResize="1" noEditPoints="1" noAdjustHandles="1" noChangeArrowheads="1" noChangeShapeType="1" noTextEdit="1"/>
              </p:cNvSpPr>
              <p:nvPr/>
            </p:nvSpPr>
            <p:spPr>
              <a:xfrm>
                <a:off x="1999990" y="6108832"/>
                <a:ext cx="9721829" cy="954107"/>
              </a:xfrm>
              <a:prstGeom prst="rect">
                <a:avLst/>
              </a:prstGeom>
              <a:blipFill>
                <a:blip r:embed="rId8"/>
                <a:stretch>
                  <a:fillRect l="-1254" t="-5732" r="-1191"/>
                </a:stretch>
              </a:blipFill>
            </p:spPr>
            <p:txBody>
              <a:bodyPr/>
              <a:lstStyle/>
              <a:p>
                <a:r>
                  <a:rPr lang="en-US">
                    <a:noFill/>
                  </a:rPr>
                  <a:t> </a:t>
                </a:r>
              </a:p>
            </p:txBody>
          </p:sp>
        </mc:Fallback>
      </mc:AlternateContent>
    </p:spTree>
    <p:extLst>
      <p:ext uri="{BB962C8B-B14F-4D97-AF65-F5344CB8AC3E}">
        <p14:creationId xmlns:p14="http://schemas.microsoft.com/office/powerpoint/2010/main" val="11268427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65" y="-158916"/>
            <a:ext cx="12192000"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 Multi-Population Optimality Condition</a:t>
            </a:r>
            <a:endParaRPr sz="5400" b="1" i="1" spc="-10" dirty="0">
              <a:latin typeface="+mj-lt"/>
              <a:cs typeface="Calibri"/>
            </a:endParaRPr>
          </a:p>
        </p:txBody>
      </p:sp>
      <p:sp>
        <p:nvSpPr>
          <p:cNvPr id="3" name="object 3"/>
          <p:cNvSpPr txBox="1"/>
          <p:nvPr/>
        </p:nvSpPr>
        <p:spPr>
          <a:xfrm>
            <a:off x="313765" y="1282903"/>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The optimality conditions lead to MFG systems</a:t>
            </a:r>
            <a:endParaRPr sz="2800" dirty="0">
              <a:latin typeface="Calibri"/>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10668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546158-8938-35CE-416F-30D52DECC35F}"/>
              </a:ext>
            </a:extLst>
          </p:cNvPr>
          <p:cNvSpPr txBox="1"/>
          <p:nvPr/>
        </p:nvSpPr>
        <p:spPr>
          <a:xfrm>
            <a:off x="685800" y="3429000"/>
            <a:ext cx="1274708" cy="523220"/>
          </a:xfrm>
          <a:prstGeom prst="rect">
            <a:avLst/>
          </a:prstGeom>
          <a:noFill/>
        </p:spPr>
        <p:txBody>
          <a:bodyPr wrap="none" rtlCol="0">
            <a:spAutoFit/>
          </a:bodyPr>
          <a:lstStyle/>
          <a:p>
            <a:r>
              <a:rPr lang="en-US" sz="2800" dirty="0">
                <a:latin typeface="+mn-lt"/>
              </a:rPr>
              <a:t>where  </a:t>
            </a:r>
          </a:p>
        </p:txBody>
      </p:sp>
      <p:pic>
        <p:nvPicPr>
          <p:cNvPr id="5" name="Picture 4">
            <a:extLst>
              <a:ext uri="{FF2B5EF4-FFF2-40B4-BE49-F238E27FC236}">
                <a16:creationId xmlns:a16="http://schemas.microsoft.com/office/drawing/2014/main" id="{518E6A36-378A-F146-31EB-9F816C08F1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0799" y="1858639"/>
            <a:ext cx="6658189" cy="1712106"/>
          </a:xfrm>
          <a:prstGeom prst="rect">
            <a:avLst/>
          </a:prstGeom>
        </p:spPr>
      </p:pic>
      <p:pic>
        <p:nvPicPr>
          <p:cNvPr id="7" name="Picture 6">
            <a:extLst>
              <a:ext uri="{FF2B5EF4-FFF2-40B4-BE49-F238E27FC236}">
                <a16:creationId xmlns:a16="http://schemas.microsoft.com/office/drawing/2014/main" id="{3C97B0ED-A9A8-6434-4DF9-23D6A2295C23}"/>
              </a:ext>
            </a:extLst>
          </p:cNvPr>
          <p:cNvPicPr>
            <a:picLocks noChangeAspect="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676400" y="3733800"/>
            <a:ext cx="10491243" cy="1008460"/>
          </a:xfrm>
          <a:prstGeom prst="rect">
            <a:avLst/>
          </a:prstGeom>
        </p:spPr>
      </p:pic>
      <p:pic>
        <p:nvPicPr>
          <p:cNvPr id="12" name="Picture 11">
            <a:extLst>
              <a:ext uri="{FF2B5EF4-FFF2-40B4-BE49-F238E27FC236}">
                <a16:creationId xmlns:a16="http://schemas.microsoft.com/office/drawing/2014/main" id="{03A90B84-C56E-E648-5998-40AED9CE6BC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71165" y="5148934"/>
            <a:ext cx="6400800" cy="852326"/>
          </a:xfrm>
          <a:prstGeom prst="rect">
            <a:avLst/>
          </a:prstGeom>
        </p:spPr>
      </p:pic>
    </p:spTree>
    <p:extLst>
      <p:ext uri="{BB962C8B-B14F-4D97-AF65-F5344CB8AC3E}">
        <p14:creationId xmlns:p14="http://schemas.microsoft.com/office/powerpoint/2010/main" val="397933790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765" y="-158916"/>
            <a:ext cx="12192000" cy="1184426"/>
          </a:xfrm>
          <a:prstGeom prst="rect">
            <a:avLst/>
          </a:prstGeom>
        </p:spPr>
        <p:txBody>
          <a:bodyPr vert="horz" wrap="square" lIns="0" tIns="350011" rIns="0" bIns="0" rtlCol="0">
            <a:spAutoFit/>
          </a:bodyPr>
          <a:lstStyle/>
          <a:p>
            <a:pPr marL="12700">
              <a:lnSpc>
                <a:spcPct val="100000"/>
              </a:lnSpc>
              <a:spcBef>
                <a:spcPts val="100"/>
              </a:spcBef>
            </a:pPr>
            <a:r>
              <a:rPr lang="en-US" sz="5400" b="1" spc="-20" dirty="0">
                <a:latin typeface="+mj-lt"/>
              </a:rPr>
              <a:t> Multi-Population Optimality Condition</a:t>
            </a:r>
            <a:endParaRPr sz="5400" b="1" i="1" spc="-10" dirty="0">
              <a:latin typeface="+mj-lt"/>
              <a:cs typeface="Calibri"/>
            </a:endParaRPr>
          </a:p>
        </p:txBody>
      </p:sp>
      <p:sp>
        <p:nvSpPr>
          <p:cNvPr id="3" name="object 3"/>
          <p:cNvSpPr txBox="1"/>
          <p:nvPr/>
        </p:nvSpPr>
        <p:spPr>
          <a:xfrm>
            <a:off x="313765" y="1282903"/>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The MFG systems</a:t>
            </a:r>
            <a:endParaRPr sz="2800" dirty="0">
              <a:latin typeface="Calibri"/>
              <a:cs typeface="Calibri"/>
            </a:endParaRPr>
          </a:p>
        </p:txBody>
      </p:sp>
      <p:cxnSp>
        <p:nvCxnSpPr>
          <p:cNvPr id="13" name="Straight Connector 12">
            <a:extLst>
              <a:ext uri="{FF2B5EF4-FFF2-40B4-BE49-F238E27FC236}">
                <a16:creationId xmlns:a16="http://schemas.microsoft.com/office/drawing/2014/main" id="{35F5D34F-87D5-6C1F-3F00-7B39A267940D}"/>
              </a:ext>
            </a:extLst>
          </p:cNvPr>
          <p:cNvCxnSpPr>
            <a:cxnSpLocks/>
          </p:cNvCxnSpPr>
          <p:nvPr/>
        </p:nvCxnSpPr>
        <p:spPr>
          <a:xfrm flipV="1">
            <a:off x="0" y="1066800"/>
            <a:ext cx="12192000" cy="439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18E6A36-378A-F146-31EB-9F816C08F1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0799" y="1752600"/>
            <a:ext cx="6658189" cy="1712106"/>
          </a:xfrm>
          <a:prstGeom prst="rect">
            <a:avLst/>
          </a:prstGeom>
        </p:spPr>
      </p:pic>
      <p:sp>
        <p:nvSpPr>
          <p:cNvPr id="4" name="object 3">
            <a:extLst>
              <a:ext uri="{FF2B5EF4-FFF2-40B4-BE49-F238E27FC236}">
                <a16:creationId xmlns:a16="http://schemas.microsoft.com/office/drawing/2014/main" id="{0DBF42C5-3E42-C6BB-8F95-A4484E28AC3C}"/>
              </a:ext>
            </a:extLst>
          </p:cNvPr>
          <p:cNvSpPr txBox="1"/>
          <p:nvPr/>
        </p:nvSpPr>
        <p:spPr>
          <a:xfrm>
            <a:off x="313765" y="3962400"/>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Let the kernel functions are positive and Lipschitz.</a:t>
            </a:r>
            <a:endParaRPr sz="2800" dirty="0">
              <a:latin typeface="Calibri"/>
              <a:cs typeface="Calibri"/>
            </a:endParaRPr>
          </a:p>
        </p:txBody>
      </p:sp>
      <p:sp>
        <p:nvSpPr>
          <p:cNvPr id="6" name="object 3">
            <a:extLst>
              <a:ext uri="{FF2B5EF4-FFF2-40B4-BE49-F238E27FC236}">
                <a16:creationId xmlns:a16="http://schemas.microsoft.com/office/drawing/2014/main" id="{09A00257-C5F8-E40E-5FB0-6D698A7B84A9}"/>
              </a:ext>
            </a:extLst>
          </p:cNvPr>
          <p:cNvSpPr txBox="1"/>
          <p:nvPr/>
        </p:nvSpPr>
        <p:spPr>
          <a:xfrm>
            <a:off x="313765" y="4841757"/>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Hamiltonians are convex in the second variable. </a:t>
            </a:r>
            <a:endParaRPr sz="2800" dirty="0">
              <a:latin typeface="Calibri"/>
              <a:cs typeface="Calibri"/>
            </a:endParaRPr>
          </a:p>
        </p:txBody>
      </p:sp>
      <p:sp>
        <p:nvSpPr>
          <p:cNvPr id="7" name="object 3">
            <a:extLst>
              <a:ext uri="{FF2B5EF4-FFF2-40B4-BE49-F238E27FC236}">
                <a16:creationId xmlns:a16="http://schemas.microsoft.com/office/drawing/2014/main" id="{F05FA7A2-A449-9B1E-F09A-D240651E7F29}"/>
              </a:ext>
            </a:extLst>
          </p:cNvPr>
          <p:cNvSpPr txBox="1"/>
          <p:nvPr/>
        </p:nvSpPr>
        <p:spPr>
          <a:xfrm>
            <a:off x="313765" y="5569344"/>
            <a:ext cx="10515600" cy="443711"/>
          </a:xfrm>
          <a:prstGeom prst="rect">
            <a:avLst/>
          </a:prstGeom>
        </p:spPr>
        <p:txBody>
          <a:bodyPr vert="horz" wrap="square" lIns="0" tIns="12700" rIns="0" bIns="0" rtlCol="0">
            <a:spAutoFit/>
          </a:bodyPr>
          <a:lstStyle/>
          <a:p>
            <a:pPr marL="469900" indent="-457200">
              <a:lnSpc>
                <a:spcPct val="100000"/>
              </a:lnSpc>
              <a:spcBef>
                <a:spcPts val="100"/>
              </a:spcBef>
              <a:buFont typeface="Arial" panose="020B0604020202020204" pitchFamily="34" charset="0"/>
              <a:buChar char="•"/>
            </a:pPr>
            <a:r>
              <a:rPr lang="en-US" sz="2800" dirty="0">
                <a:latin typeface="Calibri"/>
                <a:cs typeface="Calibri"/>
              </a:rPr>
              <a:t>The system of MFG systems has classical solution.</a:t>
            </a:r>
            <a:endParaRPr sz="2800" dirty="0">
              <a:latin typeface="Calibri"/>
              <a:cs typeface="Calibri"/>
            </a:endParaRPr>
          </a:p>
        </p:txBody>
      </p:sp>
    </p:spTree>
    <p:extLst>
      <p:ext uri="{BB962C8B-B14F-4D97-AF65-F5344CB8AC3E}">
        <p14:creationId xmlns:p14="http://schemas.microsoft.com/office/powerpoint/2010/main" val="145669340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43C23E-F46D-DFD2-5A0E-59453048C00B}"/>
              </a:ext>
            </a:extLst>
          </p:cNvPr>
          <p:cNvSpPr txBox="1"/>
          <p:nvPr/>
        </p:nvSpPr>
        <p:spPr>
          <a:xfrm>
            <a:off x="3754654" y="2438400"/>
            <a:ext cx="4682692" cy="1200329"/>
          </a:xfrm>
          <a:prstGeom prst="rect">
            <a:avLst/>
          </a:prstGeom>
          <a:noFill/>
        </p:spPr>
        <p:txBody>
          <a:bodyPr wrap="none" rtlCol="0">
            <a:spAutoFit/>
          </a:bodyPr>
          <a:lstStyle/>
          <a:p>
            <a:r>
              <a:rPr lang="en-US" sz="7200" b="1" dirty="0">
                <a:latin typeface="+mj-lt"/>
              </a:rPr>
              <a:t>Simulations</a:t>
            </a:r>
          </a:p>
        </p:txBody>
      </p:sp>
    </p:spTree>
    <p:extLst>
      <p:ext uri="{BB962C8B-B14F-4D97-AF65-F5344CB8AC3E}">
        <p14:creationId xmlns:p14="http://schemas.microsoft.com/office/powerpoint/2010/main" val="2480567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Presentation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21152</TotalTime>
  <Words>5472</Words>
  <Application>Microsoft Macintosh PowerPoint</Application>
  <PresentationFormat>Widescreen</PresentationFormat>
  <Paragraphs>786</Paragraphs>
  <Slides>107</Slides>
  <Notes>88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107</vt:i4>
      </vt:variant>
    </vt:vector>
  </HeadingPairs>
  <TitlesOfParts>
    <vt:vector size="116" baseType="lpstr">
      <vt:lpstr>Arial</vt:lpstr>
      <vt:lpstr>Browallia New</vt:lpstr>
      <vt:lpstr>Calibri</vt:lpstr>
      <vt:lpstr>Calibri Light</vt:lpstr>
      <vt:lpstr>Cambria Math</vt:lpstr>
      <vt:lpstr>Söhne</vt:lpstr>
      <vt:lpstr>Times New Roman</vt:lpstr>
      <vt:lpstr>Wingdings</vt:lpstr>
      <vt:lpstr>Office Theme</vt:lpstr>
      <vt:lpstr>PowerPoint Presentation</vt:lpstr>
      <vt:lpstr>PowerPoint Presentation</vt:lpstr>
      <vt:lpstr>PowerPoint Presentation</vt:lpstr>
      <vt:lpstr>Mean-Field Game Theory and Applications </vt:lpstr>
      <vt:lpstr>Mean-Field Game Theory and Applications </vt:lpstr>
      <vt:lpstr>Mean-Field Game Theory and Applications </vt:lpstr>
      <vt:lpstr>PowerPoint Presentation</vt:lpstr>
      <vt:lpstr>       N-player Game</vt:lpstr>
      <vt:lpstr>         Nash Equilibrium</vt:lpstr>
      <vt:lpstr>         Nash Equilibrium: Examples</vt:lpstr>
      <vt:lpstr>         Nash Equilibrium: Examples</vt:lpstr>
      <vt:lpstr>         Nash Equilibrium: Examples</vt:lpstr>
      <vt:lpstr>         Nash Equilibrium: Examples</vt:lpstr>
      <vt:lpstr>         Nash Equilibrium: Remark</vt:lpstr>
      <vt:lpstr>     Why  N-player Game, Nash Equilibrium?</vt:lpstr>
      <vt:lpstr>PowerPoint Presentation</vt:lpstr>
      <vt:lpstr>       Introduction to MFG</vt:lpstr>
      <vt:lpstr>       Introduction to MFG</vt:lpstr>
      <vt:lpstr>       Introduction to MFG</vt:lpstr>
      <vt:lpstr>       N-player Game</vt:lpstr>
      <vt:lpstr>Mean-Field Game Control</vt:lpstr>
      <vt:lpstr>Mean-Field Game Idea</vt:lpstr>
      <vt:lpstr>Mean-Field Game Idea</vt:lpstr>
      <vt:lpstr>Mean-Field Game System</vt:lpstr>
      <vt:lpstr> Connection With N-player Game</vt:lpstr>
      <vt:lpstr>PowerPoint Presentation</vt:lpstr>
      <vt:lpstr>      </vt:lpstr>
      <vt:lpstr>      </vt:lpstr>
      <vt:lpstr>Coordinated Path Following</vt:lpstr>
      <vt:lpstr>Trajectory-Generation</vt:lpstr>
      <vt:lpstr>Virtual Time</vt:lpstr>
      <vt:lpstr>Virtual Time</vt:lpstr>
      <vt:lpstr>Virtual Time</vt:lpstr>
      <vt:lpstr>Mathematical Formulation Of Coordination</vt:lpstr>
      <vt:lpstr>Problem Formulation</vt:lpstr>
      <vt:lpstr>Theoretical Result</vt:lpstr>
      <vt:lpstr>Numerical Method</vt:lpstr>
      <vt:lpstr>Discrete Problem</vt:lpstr>
      <vt:lpstr>Algorithm</vt:lpstr>
      <vt:lpstr>Simulations: Scenario 1</vt:lpstr>
      <vt:lpstr>Simulations: Scenario 2</vt:lpstr>
      <vt:lpstr>Simulations: Scenario 3</vt:lpstr>
      <vt:lpstr>Simulations: Scenario 4</vt:lpstr>
      <vt:lpstr>Flight Experiments: Scenario 1</vt:lpstr>
      <vt:lpstr>Flight Experiments: Scenario 2</vt:lpstr>
      <vt:lpstr>Simulations: Scenario 1</vt:lpstr>
      <vt:lpstr>Simulations: Scenario 2</vt:lpstr>
      <vt:lpstr>Simulations: Scenario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ODE to Transport equation</vt:lpstr>
      <vt:lpstr>Objective</vt:lpstr>
      <vt:lpstr>Opinion Dynamics Models</vt:lpstr>
      <vt:lpstr>Opinion Dynamics Models: Contributions</vt:lpstr>
      <vt:lpstr>Bounded Confidence Mechanism </vt:lpstr>
      <vt:lpstr>Bounded Confidence Model </vt:lpstr>
      <vt:lpstr>Opinion Dynamics Models </vt:lpstr>
      <vt:lpstr>   “Local” Kernel Method</vt:lpstr>
      <vt:lpstr>State Dependent BC Model</vt:lpstr>
      <vt:lpstr>Examples of Kernels:</vt:lpstr>
      <vt:lpstr>Examples of Kernels (Sim):</vt:lpstr>
      <vt:lpstr>Population-biased Models: Motivation</vt:lpstr>
      <vt:lpstr>Population-Biased Models: Motivation</vt:lpstr>
      <vt:lpstr>Similarities Between Agents </vt:lpstr>
      <vt:lpstr>    Intuition Behind The Model</vt:lpstr>
      <vt:lpstr>Population-Biased Models </vt:lpstr>
      <vt:lpstr>Time-Varying Multi-Population Model</vt:lpstr>
      <vt:lpstr>Insights of The Model </vt:lpstr>
      <vt:lpstr>Insights of The Model </vt:lpstr>
      <vt:lpstr>     Isolated VS  Integrated</vt:lpstr>
      <vt:lpstr>Multi-Population Controlled Dynamics</vt:lpstr>
      <vt:lpstr>Control of Multi-Population Limiting Case </vt:lpstr>
      <vt:lpstr> Multi-Population Optimality Condition</vt:lpstr>
      <vt:lpstr> Multi-Population Optimality Condition</vt:lpstr>
      <vt:lpstr>PowerPoint Presentation</vt:lpstr>
      <vt:lpstr>   Stubbornness Effect</vt:lpstr>
      <vt:lpstr> Control effect</vt:lpstr>
      <vt:lpstr>Interaction Intensity Effect Weak</vt:lpstr>
      <vt:lpstr>Interaction Intensity Effect Strong</vt:lpstr>
      <vt:lpstr>Interaction Intensity Effect On Control </vt:lpstr>
      <vt:lpstr>Interaction Intensity Effect On Control </vt:lpstr>
      <vt:lpstr>Interaction Effect On Neural Population </vt:lpstr>
      <vt:lpstr>Interaction Effect On Neural Population  Control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Opinion Dynamics Models - Introduction</dc:title>
  <cp:lastModifiedBy>Tigran Bakaryan</cp:lastModifiedBy>
  <cp:revision>369</cp:revision>
  <cp:lastPrinted>2026-05-12T10:53:50Z</cp:lastPrinted>
  <dcterms:created xsi:type="dcterms:W3CDTF">2023-08-21T19:05:14Z</dcterms:created>
  <dcterms:modified xsi:type="dcterms:W3CDTF">2026-05-15T07:23:34Z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2023-07-28T00:00:00Z</vt:filetime>
  </property>
  <property fmtid="{D5CDD505-2E9C-101B-9397-08002B2CF9AE}" pid="3" name="LastSaved">
    <vt:filetime>2023-08-21T00:00:00Z</vt:filetime>
  </property>
  <property fmtid="{D5CDD505-2E9C-101B-9397-08002B2CF9AE}" pid="4" name="Producer">
    <vt:lpwstr>macOS Version 10.15.7 (Build 19H1217) Quartz PDFContext</vt:lpwstr>
  </property>
</Properties>
</file>