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23" r:id="rId3"/>
    <p:sldId id="322" r:id="rId4"/>
    <p:sldId id="324" r:id="rId5"/>
    <p:sldId id="325" r:id="rId6"/>
    <p:sldId id="258" r:id="rId7"/>
    <p:sldId id="319" r:id="rId8"/>
    <p:sldId id="326" r:id="rId9"/>
    <p:sldId id="329" r:id="rId10"/>
    <p:sldId id="320" r:id="rId11"/>
    <p:sldId id="321" r:id="rId12"/>
    <p:sldId id="328" r:id="rId13"/>
    <p:sldId id="263" r:id="rId14"/>
    <p:sldId id="277" r:id="rId15"/>
    <p:sldId id="273" r:id="rId16"/>
    <p:sldId id="274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701"/>
    <a:srgbClr val="505924"/>
    <a:srgbClr val="FCC603"/>
    <a:srgbClr val="9C4C0E"/>
    <a:srgbClr val="261D0E"/>
    <a:srgbClr val="7FAEC0"/>
    <a:srgbClr val="7BABBF"/>
    <a:srgbClr val="F6E9E1"/>
    <a:srgbClr val="224B62"/>
    <a:srgbClr val="FFA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066D0-3EE1-41A6-B93E-437E5F648F5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12631B-B76B-4911-B3DC-112D52DD3735}">
      <dgm:prSet custT="1"/>
      <dgm:spPr/>
      <dgm:t>
        <a:bodyPr/>
        <a:lstStyle/>
        <a:p>
          <a:r>
            <a:rPr lang="en-US" sz="2400" dirty="0"/>
            <a:t>Valeriya Vavilov</a:t>
          </a:r>
          <a:r>
            <a:rPr lang="ru-RU" sz="2400" dirty="0"/>
            <a:t>а</a:t>
          </a:r>
          <a:r>
            <a:rPr lang="en-US" sz="2400" dirty="0"/>
            <a:t>, PhD</a:t>
          </a:r>
        </a:p>
      </dgm:t>
    </dgm:pt>
    <dgm:pt modelId="{1D461216-55EE-4790-8CC7-8518C01D2F15}" type="parTrans" cxnId="{D1052444-5619-4320-8220-CA3CD66351BD}">
      <dgm:prSet/>
      <dgm:spPr/>
      <dgm:t>
        <a:bodyPr/>
        <a:lstStyle/>
        <a:p>
          <a:endParaRPr lang="en-US"/>
        </a:p>
      </dgm:t>
    </dgm:pt>
    <dgm:pt modelId="{7A73CD7C-F80A-47EE-8776-AA780D105977}" type="sibTrans" cxnId="{D1052444-5619-4320-8220-CA3CD66351BD}">
      <dgm:prSet/>
      <dgm:spPr/>
      <dgm:t>
        <a:bodyPr/>
        <a:lstStyle/>
        <a:p>
          <a:endParaRPr lang="en-US"/>
        </a:p>
      </dgm:t>
    </dgm:pt>
    <dgm:pt modelId="{116E6878-44F8-4BD2-9FD6-70119E0FBB42}">
      <dgm:prSet custT="1"/>
      <dgm:spPr/>
      <dgm:t>
        <a:bodyPr/>
        <a:lstStyle/>
        <a:p>
          <a:r>
            <a:rPr lang="en-US" sz="2400" dirty="0"/>
            <a:t>Temine Harutyunyan, PhD</a:t>
          </a:r>
        </a:p>
      </dgm:t>
    </dgm:pt>
    <dgm:pt modelId="{A64F0098-2450-4EA5-9D3D-6F0CAF793688}" type="parTrans" cxnId="{330C2E01-1ABC-4D62-959F-5E02BD7F565A}">
      <dgm:prSet/>
      <dgm:spPr/>
      <dgm:t>
        <a:bodyPr/>
        <a:lstStyle/>
        <a:p>
          <a:endParaRPr lang="en-US"/>
        </a:p>
      </dgm:t>
    </dgm:pt>
    <dgm:pt modelId="{222BA484-7FC1-4BE8-A3ED-061C24C0D762}" type="sibTrans" cxnId="{330C2E01-1ABC-4D62-959F-5E02BD7F565A}">
      <dgm:prSet/>
      <dgm:spPr/>
      <dgm:t>
        <a:bodyPr/>
        <a:lstStyle/>
        <a:p>
          <a:endParaRPr lang="en-US"/>
        </a:p>
      </dgm:t>
    </dgm:pt>
    <dgm:pt modelId="{A3481730-CD53-4603-82E4-7CA055A11C8D}">
      <dgm:prSet custT="1"/>
      <dgm:spPr/>
      <dgm:t>
        <a:bodyPr/>
        <a:lstStyle/>
        <a:p>
          <a:r>
            <a:rPr lang="en-US" sz="2400" dirty="0"/>
            <a:t>Martin Rukhkyan, PhD</a:t>
          </a:r>
        </a:p>
      </dgm:t>
    </dgm:pt>
    <dgm:pt modelId="{3F3151E2-2F24-4B36-A488-C819BBA33C9F}" type="parTrans" cxnId="{C6C3B1CA-130D-4C6C-9054-D5DC0DE14E87}">
      <dgm:prSet/>
      <dgm:spPr/>
      <dgm:t>
        <a:bodyPr/>
        <a:lstStyle/>
        <a:p>
          <a:endParaRPr lang="en-US"/>
        </a:p>
      </dgm:t>
    </dgm:pt>
    <dgm:pt modelId="{A53F1BB0-7666-4984-842E-691B8D1C52FF}" type="sibTrans" cxnId="{C6C3B1CA-130D-4C6C-9054-D5DC0DE14E87}">
      <dgm:prSet/>
      <dgm:spPr/>
      <dgm:t>
        <a:bodyPr/>
        <a:lstStyle/>
        <a:p>
          <a:endParaRPr lang="en-US"/>
        </a:p>
      </dgm:t>
    </dgm:pt>
    <dgm:pt modelId="{3F534BE1-8357-417B-9535-E82D188784E6}">
      <dgm:prSet custT="1"/>
      <dgm:spPr/>
      <dgm:t>
        <a:bodyPr/>
        <a:lstStyle/>
        <a:p>
          <a:r>
            <a:rPr lang="en-US" sz="2400" dirty="0"/>
            <a:t>Gurgen Karapetyan, MS Student</a:t>
          </a:r>
        </a:p>
      </dgm:t>
    </dgm:pt>
    <dgm:pt modelId="{A035C0F4-F1D7-4669-802B-4EF5DFF0C73A}" type="parTrans" cxnId="{4876DD5F-832C-4474-B7CC-11AD728F6135}">
      <dgm:prSet/>
      <dgm:spPr/>
      <dgm:t>
        <a:bodyPr/>
        <a:lstStyle/>
        <a:p>
          <a:endParaRPr lang="en-US"/>
        </a:p>
      </dgm:t>
    </dgm:pt>
    <dgm:pt modelId="{5F45766B-AA96-48DF-898B-322413C4F53C}" type="sibTrans" cxnId="{4876DD5F-832C-4474-B7CC-11AD728F6135}">
      <dgm:prSet/>
      <dgm:spPr/>
      <dgm:t>
        <a:bodyPr/>
        <a:lstStyle/>
        <a:p>
          <a:endParaRPr lang="en-US"/>
        </a:p>
      </dgm:t>
    </dgm:pt>
    <dgm:pt modelId="{D2383783-2FBC-441C-B4C6-A3A55D09C804}">
      <dgm:prSet custT="1"/>
      <dgm:spPr/>
      <dgm:t>
        <a:bodyPr/>
        <a:lstStyle/>
        <a:p>
          <a:r>
            <a:rPr lang="en-US" sz="2400" dirty="0"/>
            <a:t>Yana Mkrtchyan,  BSc Student</a:t>
          </a:r>
        </a:p>
      </dgm:t>
    </dgm:pt>
    <dgm:pt modelId="{22B8057C-B36F-4FAB-9DF7-C5B77A1165DD}" type="parTrans" cxnId="{B3D06D1F-C8E3-4D09-BA0C-A51B61D1633E}">
      <dgm:prSet/>
      <dgm:spPr/>
      <dgm:t>
        <a:bodyPr/>
        <a:lstStyle/>
        <a:p>
          <a:endParaRPr lang="en-US"/>
        </a:p>
      </dgm:t>
    </dgm:pt>
    <dgm:pt modelId="{E6635601-3457-4638-9CE8-3166C02331C5}" type="sibTrans" cxnId="{B3D06D1F-C8E3-4D09-BA0C-A51B61D1633E}">
      <dgm:prSet/>
      <dgm:spPr/>
      <dgm:t>
        <a:bodyPr/>
        <a:lstStyle/>
        <a:p>
          <a:endParaRPr lang="en-US"/>
        </a:p>
      </dgm:t>
    </dgm:pt>
    <dgm:pt modelId="{1ED3ECCF-2F0E-49F0-94DA-BDF37117C092}">
      <dgm:prSet custT="1"/>
      <dgm:spPr/>
      <dgm:t>
        <a:bodyPr/>
        <a:lstStyle/>
        <a:p>
          <a:r>
            <a:rPr lang="en-US" sz="2400" dirty="0"/>
            <a:t>Tigran Ghrejyan, entomologist</a:t>
          </a:r>
        </a:p>
      </dgm:t>
    </dgm:pt>
    <dgm:pt modelId="{CAAC81D5-33F6-4302-8D23-EE29EA0C985C}" type="parTrans" cxnId="{13E96E95-A009-48AD-9795-588BFE916E8A}">
      <dgm:prSet/>
      <dgm:spPr/>
      <dgm:t>
        <a:bodyPr/>
        <a:lstStyle/>
        <a:p>
          <a:endParaRPr lang="en-US"/>
        </a:p>
      </dgm:t>
    </dgm:pt>
    <dgm:pt modelId="{3499417B-4418-48C3-9B39-40D5C69459EF}" type="sibTrans" cxnId="{13E96E95-A009-48AD-9795-588BFE916E8A}">
      <dgm:prSet/>
      <dgm:spPr/>
      <dgm:t>
        <a:bodyPr/>
        <a:lstStyle/>
        <a:p>
          <a:endParaRPr lang="en-US"/>
        </a:p>
      </dgm:t>
    </dgm:pt>
    <dgm:pt modelId="{D15FD283-BE04-4234-889B-7DC238654982}" type="pres">
      <dgm:prSet presAssocID="{687066D0-3EE1-41A6-B93E-437E5F648F56}" presName="vert0" presStyleCnt="0">
        <dgm:presLayoutVars>
          <dgm:dir/>
          <dgm:animOne val="branch"/>
          <dgm:animLvl val="lvl"/>
        </dgm:presLayoutVars>
      </dgm:prSet>
      <dgm:spPr/>
    </dgm:pt>
    <dgm:pt modelId="{5F83A176-0C33-42E4-80C1-F7CF3873C1E1}" type="pres">
      <dgm:prSet presAssocID="{E412631B-B76B-4911-B3DC-112D52DD3735}" presName="thickLine" presStyleLbl="alignNode1" presStyleIdx="0" presStyleCnt="6"/>
      <dgm:spPr/>
    </dgm:pt>
    <dgm:pt modelId="{9546F0C9-7B77-4795-9EF7-8BB2AB446D74}" type="pres">
      <dgm:prSet presAssocID="{E412631B-B76B-4911-B3DC-112D52DD3735}" presName="horz1" presStyleCnt="0"/>
      <dgm:spPr/>
    </dgm:pt>
    <dgm:pt modelId="{9F2B5344-E054-4A85-B717-DD27BEC97B70}" type="pres">
      <dgm:prSet presAssocID="{E412631B-B76B-4911-B3DC-112D52DD3735}" presName="tx1" presStyleLbl="revTx" presStyleIdx="0" presStyleCnt="6"/>
      <dgm:spPr/>
    </dgm:pt>
    <dgm:pt modelId="{83C8E5A8-FDAC-4438-B96B-44A21709764F}" type="pres">
      <dgm:prSet presAssocID="{E412631B-B76B-4911-B3DC-112D52DD3735}" presName="vert1" presStyleCnt="0"/>
      <dgm:spPr/>
    </dgm:pt>
    <dgm:pt modelId="{53420B76-51E0-4D34-A3D9-57A3E78081A7}" type="pres">
      <dgm:prSet presAssocID="{116E6878-44F8-4BD2-9FD6-70119E0FBB42}" presName="thickLine" presStyleLbl="alignNode1" presStyleIdx="1" presStyleCnt="6"/>
      <dgm:spPr/>
    </dgm:pt>
    <dgm:pt modelId="{B8AF189E-8D00-4578-9A06-C97E136FECCE}" type="pres">
      <dgm:prSet presAssocID="{116E6878-44F8-4BD2-9FD6-70119E0FBB42}" presName="horz1" presStyleCnt="0"/>
      <dgm:spPr/>
    </dgm:pt>
    <dgm:pt modelId="{0F9169D3-C5D2-4114-A404-028AAAC63DB4}" type="pres">
      <dgm:prSet presAssocID="{116E6878-44F8-4BD2-9FD6-70119E0FBB42}" presName="tx1" presStyleLbl="revTx" presStyleIdx="1" presStyleCnt="6"/>
      <dgm:spPr/>
    </dgm:pt>
    <dgm:pt modelId="{23A01FE5-3AC9-4A27-B4FE-BB51D411DD19}" type="pres">
      <dgm:prSet presAssocID="{116E6878-44F8-4BD2-9FD6-70119E0FBB42}" presName="vert1" presStyleCnt="0"/>
      <dgm:spPr/>
    </dgm:pt>
    <dgm:pt modelId="{6A5C8E19-30FA-40A5-AAE3-76D3BE79B328}" type="pres">
      <dgm:prSet presAssocID="{A3481730-CD53-4603-82E4-7CA055A11C8D}" presName="thickLine" presStyleLbl="alignNode1" presStyleIdx="2" presStyleCnt="6"/>
      <dgm:spPr/>
    </dgm:pt>
    <dgm:pt modelId="{9F8896C7-C8E6-43A7-838D-486F7F3CF643}" type="pres">
      <dgm:prSet presAssocID="{A3481730-CD53-4603-82E4-7CA055A11C8D}" presName="horz1" presStyleCnt="0"/>
      <dgm:spPr/>
    </dgm:pt>
    <dgm:pt modelId="{79D23749-5720-4194-BC96-1DD3B927C1E6}" type="pres">
      <dgm:prSet presAssocID="{A3481730-CD53-4603-82E4-7CA055A11C8D}" presName="tx1" presStyleLbl="revTx" presStyleIdx="2" presStyleCnt="6"/>
      <dgm:spPr/>
    </dgm:pt>
    <dgm:pt modelId="{A0A1AED4-B60B-4EA7-B887-534692637A8E}" type="pres">
      <dgm:prSet presAssocID="{A3481730-CD53-4603-82E4-7CA055A11C8D}" presName="vert1" presStyleCnt="0"/>
      <dgm:spPr/>
    </dgm:pt>
    <dgm:pt modelId="{6C430C19-B3F6-460C-9477-D33F2F91C40B}" type="pres">
      <dgm:prSet presAssocID="{3F534BE1-8357-417B-9535-E82D188784E6}" presName="thickLine" presStyleLbl="alignNode1" presStyleIdx="3" presStyleCnt="6"/>
      <dgm:spPr/>
    </dgm:pt>
    <dgm:pt modelId="{C99294E9-602A-484D-B596-AC19AD03B302}" type="pres">
      <dgm:prSet presAssocID="{3F534BE1-8357-417B-9535-E82D188784E6}" presName="horz1" presStyleCnt="0"/>
      <dgm:spPr/>
    </dgm:pt>
    <dgm:pt modelId="{F1522380-3C7F-4636-83E1-E7B149BD17A1}" type="pres">
      <dgm:prSet presAssocID="{3F534BE1-8357-417B-9535-E82D188784E6}" presName="tx1" presStyleLbl="revTx" presStyleIdx="3" presStyleCnt="6"/>
      <dgm:spPr/>
    </dgm:pt>
    <dgm:pt modelId="{7705CE40-02D1-4DF0-8762-B14C3F1112E5}" type="pres">
      <dgm:prSet presAssocID="{3F534BE1-8357-417B-9535-E82D188784E6}" presName="vert1" presStyleCnt="0"/>
      <dgm:spPr/>
    </dgm:pt>
    <dgm:pt modelId="{D4D329AB-CE01-4A3E-9F44-B138C169A9B1}" type="pres">
      <dgm:prSet presAssocID="{D2383783-2FBC-441C-B4C6-A3A55D09C804}" presName="thickLine" presStyleLbl="alignNode1" presStyleIdx="4" presStyleCnt="6"/>
      <dgm:spPr/>
    </dgm:pt>
    <dgm:pt modelId="{417D3885-1FD7-4477-B3C1-CAD8AF757377}" type="pres">
      <dgm:prSet presAssocID="{D2383783-2FBC-441C-B4C6-A3A55D09C804}" presName="horz1" presStyleCnt="0"/>
      <dgm:spPr/>
    </dgm:pt>
    <dgm:pt modelId="{7F4EA474-882A-4070-A72F-802A6F1A8712}" type="pres">
      <dgm:prSet presAssocID="{D2383783-2FBC-441C-B4C6-A3A55D09C804}" presName="tx1" presStyleLbl="revTx" presStyleIdx="4" presStyleCnt="6"/>
      <dgm:spPr/>
    </dgm:pt>
    <dgm:pt modelId="{2EF5B199-63B2-4A81-B9C8-0198523C6AA9}" type="pres">
      <dgm:prSet presAssocID="{D2383783-2FBC-441C-B4C6-A3A55D09C804}" presName="vert1" presStyleCnt="0"/>
      <dgm:spPr/>
    </dgm:pt>
    <dgm:pt modelId="{31FA5552-03D1-4A08-B48C-12930B680D90}" type="pres">
      <dgm:prSet presAssocID="{1ED3ECCF-2F0E-49F0-94DA-BDF37117C092}" presName="thickLine" presStyleLbl="alignNode1" presStyleIdx="5" presStyleCnt="6"/>
      <dgm:spPr/>
    </dgm:pt>
    <dgm:pt modelId="{6D293F8E-650E-48E7-AC9E-09C6A4FCFB48}" type="pres">
      <dgm:prSet presAssocID="{1ED3ECCF-2F0E-49F0-94DA-BDF37117C092}" presName="horz1" presStyleCnt="0"/>
      <dgm:spPr/>
    </dgm:pt>
    <dgm:pt modelId="{34870A06-9C04-4C5D-94E0-BD61F7A9CF76}" type="pres">
      <dgm:prSet presAssocID="{1ED3ECCF-2F0E-49F0-94DA-BDF37117C092}" presName="tx1" presStyleLbl="revTx" presStyleIdx="5" presStyleCnt="6"/>
      <dgm:spPr/>
    </dgm:pt>
    <dgm:pt modelId="{7E46AF5B-6726-4D19-B325-ACA2D5CAC694}" type="pres">
      <dgm:prSet presAssocID="{1ED3ECCF-2F0E-49F0-94DA-BDF37117C092}" presName="vert1" presStyleCnt="0"/>
      <dgm:spPr/>
    </dgm:pt>
  </dgm:ptLst>
  <dgm:cxnLst>
    <dgm:cxn modelId="{330C2E01-1ABC-4D62-959F-5E02BD7F565A}" srcId="{687066D0-3EE1-41A6-B93E-437E5F648F56}" destId="{116E6878-44F8-4BD2-9FD6-70119E0FBB42}" srcOrd="1" destOrd="0" parTransId="{A64F0098-2450-4EA5-9D3D-6F0CAF793688}" sibTransId="{222BA484-7FC1-4BE8-A3ED-061C24C0D762}"/>
    <dgm:cxn modelId="{B3D06D1F-C8E3-4D09-BA0C-A51B61D1633E}" srcId="{687066D0-3EE1-41A6-B93E-437E5F648F56}" destId="{D2383783-2FBC-441C-B4C6-A3A55D09C804}" srcOrd="4" destOrd="0" parTransId="{22B8057C-B36F-4FAB-9DF7-C5B77A1165DD}" sibTransId="{E6635601-3457-4638-9CE8-3166C02331C5}"/>
    <dgm:cxn modelId="{88FC9D26-FFD2-4965-95F8-095E0DA63371}" type="presOf" srcId="{E412631B-B76B-4911-B3DC-112D52DD3735}" destId="{9F2B5344-E054-4A85-B717-DD27BEC97B70}" srcOrd="0" destOrd="0" presId="urn:microsoft.com/office/officeart/2008/layout/LinedList"/>
    <dgm:cxn modelId="{4876DD5F-832C-4474-B7CC-11AD728F6135}" srcId="{687066D0-3EE1-41A6-B93E-437E5F648F56}" destId="{3F534BE1-8357-417B-9535-E82D188784E6}" srcOrd="3" destOrd="0" parTransId="{A035C0F4-F1D7-4669-802B-4EF5DFF0C73A}" sibTransId="{5F45766B-AA96-48DF-898B-322413C4F53C}"/>
    <dgm:cxn modelId="{D1052444-5619-4320-8220-CA3CD66351BD}" srcId="{687066D0-3EE1-41A6-B93E-437E5F648F56}" destId="{E412631B-B76B-4911-B3DC-112D52DD3735}" srcOrd="0" destOrd="0" parTransId="{1D461216-55EE-4790-8CC7-8518C01D2F15}" sibTransId="{7A73CD7C-F80A-47EE-8776-AA780D105977}"/>
    <dgm:cxn modelId="{4ED28F4E-8B2A-4ABB-8D07-98089EFD7311}" type="presOf" srcId="{116E6878-44F8-4BD2-9FD6-70119E0FBB42}" destId="{0F9169D3-C5D2-4114-A404-028AAAC63DB4}" srcOrd="0" destOrd="0" presId="urn:microsoft.com/office/officeart/2008/layout/LinedList"/>
    <dgm:cxn modelId="{EDCA6680-A527-4B9D-B964-D2B68FC6AD48}" type="presOf" srcId="{1ED3ECCF-2F0E-49F0-94DA-BDF37117C092}" destId="{34870A06-9C04-4C5D-94E0-BD61F7A9CF76}" srcOrd="0" destOrd="0" presId="urn:microsoft.com/office/officeart/2008/layout/LinedList"/>
    <dgm:cxn modelId="{83E58B87-BDA8-417B-9E1E-A92AE973E97C}" type="presOf" srcId="{687066D0-3EE1-41A6-B93E-437E5F648F56}" destId="{D15FD283-BE04-4234-889B-7DC238654982}" srcOrd="0" destOrd="0" presId="urn:microsoft.com/office/officeart/2008/layout/LinedList"/>
    <dgm:cxn modelId="{13E96E95-A009-48AD-9795-588BFE916E8A}" srcId="{687066D0-3EE1-41A6-B93E-437E5F648F56}" destId="{1ED3ECCF-2F0E-49F0-94DA-BDF37117C092}" srcOrd="5" destOrd="0" parTransId="{CAAC81D5-33F6-4302-8D23-EE29EA0C985C}" sibTransId="{3499417B-4418-48C3-9B39-40D5C69459EF}"/>
    <dgm:cxn modelId="{C6C3B1CA-130D-4C6C-9054-D5DC0DE14E87}" srcId="{687066D0-3EE1-41A6-B93E-437E5F648F56}" destId="{A3481730-CD53-4603-82E4-7CA055A11C8D}" srcOrd="2" destOrd="0" parTransId="{3F3151E2-2F24-4B36-A488-C819BBA33C9F}" sibTransId="{A53F1BB0-7666-4984-842E-691B8D1C52FF}"/>
    <dgm:cxn modelId="{3EED48CD-369A-49A9-A2DA-04CFB3287A44}" type="presOf" srcId="{D2383783-2FBC-441C-B4C6-A3A55D09C804}" destId="{7F4EA474-882A-4070-A72F-802A6F1A8712}" srcOrd="0" destOrd="0" presId="urn:microsoft.com/office/officeart/2008/layout/LinedList"/>
    <dgm:cxn modelId="{B0C5F2EC-2353-4077-A78B-3F04C802ECFF}" type="presOf" srcId="{A3481730-CD53-4603-82E4-7CA055A11C8D}" destId="{79D23749-5720-4194-BC96-1DD3B927C1E6}" srcOrd="0" destOrd="0" presId="urn:microsoft.com/office/officeart/2008/layout/LinedList"/>
    <dgm:cxn modelId="{EC2801F5-A967-4003-93D0-D1B7E0FD6E58}" type="presOf" srcId="{3F534BE1-8357-417B-9535-E82D188784E6}" destId="{F1522380-3C7F-4636-83E1-E7B149BD17A1}" srcOrd="0" destOrd="0" presId="urn:microsoft.com/office/officeart/2008/layout/LinedList"/>
    <dgm:cxn modelId="{C8126650-9C78-4CF7-8CDC-858F87070835}" type="presParOf" srcId="{D15FD283-BE04-4234-889B-7DC238654982}" destId="{5F83A176-0C33-42E4-80C1-F7CF3873C1E1}" srcOrd="0" destOrd="0" presId="urn:microsoft.com/office/officeart/2008/layout/LinedList"/>
    <dgm:cxn modelId="{50B29298-4F87-49A4-81BE-E6DC119F45EE}" type="presParOf" srcId="{D15FD283-BE04-4234-889B-7DC238654982}" destId="{9546F0C9-7B77-4795-9EF7-8BB2AB446D74}" srcOrd="1" destOrd="0" presId="urn:microsoft.com/office/officeart/2008/layout/LinedList"/>
    <dgm:cxn modelId="{3EF543F6-2A69-4025-A0AD-D252FBA0920A}" type="presParOf" srcId="{9546F0C9-7B77-4795-9EF7-8BB2AB446D74}" destId="{9F2B5344-E054-4A85-B717-DD27BEC97B70}" srcOrd="0" destOrd="0" presId="urn:microsoft.com/office/officeart/2008/layout/LinedList"/>
    <dgm:cxn modelId="{56E5F1B1-1509-49AD-8707-7D3D6A781FB7}" type="presParOf" srcId="{9546F0C9-7B77-4795-9EF7-8BB2AB446D74}" destId="{83C8E5A8-FDAC-4438-B96B-44A21709764F}" srcOrd="1" destOrd="0" presId="urn:microsoft.com/office/officeart/2008/layout/LinedList"/>
    <dgm:cxn modelId="{B765DA07-0CEC-47D8-B02B-1874746F91C8}" type="presParOf" srcId="{D15FD283-BE04-4234-889B-7DC238654982}" destId="{53420B76-51E0-4D34-A3D9-57A3E78081A7}" srcOrd="2" destOrd="0" presId="urn:microsoft.com/office/officeart/2008/layout/LinedList"/>
    <dgm:cxn modelId="{4030DE0F-C28F-4FFD-ABFE-680EDD065234}" type="presParOf" srcId="{D15FD283-BE04-4234-889B-7DC238654982}" destId="{B8AF189E-8D00-4578-9A06-C97E136FECCE}" srcOrd="3" destOrd="0" presId="urn:microsoft.com/office/officeart/2008/layout/LinedList"/>
    <dgm:cxn modelId="{FD4A0DF0-1112-46D3-8BD7-E889D1F77F04}" type="presParOf" srcId="{B8AF189E-8D00-4578-9A06-C97E136FECCE}" destId="{0F9169D3-C5D2-4114-A404-028AAAC63DB4}" srcOrd="0" destOrd="0" presId="urn:microsoft.com/office/officeart/2008/layout/LinedList"/>
    <dgm:cxn modelId="{495E7480-5B36-4194-AC7C-3E9906FCBDCB}" type="presParOf" srcId="{B8AF189E-8D00-4578-9A06-C97E136FECCE}" destId="{23A01FE5-3AC9-4A27-B4FE-BB51D411DD19}" srcOrd="1" destOrd="0" presId="urn:microsoft.com/office/officeart/2008/layout/LinedList"/>
    <dgm:cxn modelId="{9D9A3EEF-0A30-4C35-BC1C-74BBC3BBF7AB}" type="presParOf" srcId="{D15FD283-BE04-4234-889B-7DC238654982}" destId="{6A5C8E19-30FA-40A5-AAE3-76D3BE79B328}" srcOrd="4" destOrd="0" presId="urn:microsoft.com/office/officeart/2008/layout/LinedList"/>
    <dgm:cxn modelId="{D1A3448C-8D60-4556-824C-0CC85D3CF7E1}" type="presParOf" srcId="{D15FD283-BE04-4234-889B-7DC238654982}" destId="{9F8896C7-C8E6-43A7-838D-486F7F3CF643}" srcOrd="5" destOrd="0" presId="urn:microsoft.com/office/officeart/2008/layout/LinedList"/>
    <dgm:cxn modelId="{AD7FB190-1059-40D2-99CD-19F2958A1308}" type="presParOf" srcId="{9F8896C7-C8E6-43A7-838D-486F7F3CF643}" destId="{79D23749-5720-4194-BC96-1DD3B927C1E6}" srcOrd="0" destOrd="0" presId="urn:microsoft.com/office/officeart/2008/layout/LinedList"/>
    <dgm:cxn modelId="{662F1520-FE02-4F0D-A8D6-A689512AA409}" type="presParOf" srcId="{9F8896C7-C8E6-43A7-838D-486F7F3CF643}" destId="{A0A1AED4-B60B-4EA7-B887-534692637A8E}" srcOrd="1" destOrd="0" presId="urn:microsoft.com/office/officeart/2008/layout/LinedList"/>
    <dgm:cxn modelId="{B4723222-6909-401A-A804-7D5BF751F8B6}" type="presParOf" srcId="{D15FD283-BE04-4234-889B-7DC238654982}" destId="{6C430C19-B3F6-460C-9477-D33F2F91C40B}" srcOrd="6" destOrd="0" presId="urn:microsoft.com/office/officeart/2008/layout/LinedList"/>
    <dgm:cxn modelId="{983D7FDA-86DC-42F6-B8BE-E3727E5E120B}" type="presParOf" srcId="{D15FD283-BE04-4234-889B-7DC238654982}" destId="{C99294E9-602A-484D-B596-AC19AD03B302}" srcOrd="7" destOrd="0" presId="urn:microsoft.com/office/officeart/2008/layout/LinedList"/>
    <dgm:cxn modelId="{80CAF971-ED00-43DA-A939-EF2A2950599D}" type="presParOf" srcId="{C99294E9-602A-484D-B596-AC19AD03B302}" destId="{F1522380-3C7F-4636-83E1-E7B149BD17A1}" srcOrd="0" destOrd="0" presId="urn:microsoft.com/office/officeart/2008/layout/LinedList"/>
    <dgm:cxn modelId="{528FBDA2-F57B-411A-A09B-0F873E954077}" type="presParOf" srcId="{C99294E9-602A-484D-B596-AC19AD03B302}" destId="{7705CE40-02D1-4DF0-8762-B14C3F1112E5}" srcOrd="1" destOrd="0" presId="urn:microsoft.com/office/officeart/2008/layout/LinedList"/>
    <dgm:cxn modelId="{AE0CB711-BE76-4FA8-A200-E4CFA4BA1CC9}" type="presParOf" srcId="{D15FD283-BE04-4234-889B-7DC238654982}" destId="{D4D329AB-CE01-4A3E-9F44-B138C169A9B1}" srcOrd="8" destOrd="0" presId="urn:microsoft.com/office/officeart/2008/layout/LinedList"/>
    <dgm:cxn modelId="{CEA472AF-3B24-4572-A70F-F96FA4A25B57}" type="presParOf" srcId="{D15FD283-BE04-4234-889B-7DC238654982}" destId="{417D3885-1FD7-4477-B3C1-CAD8AF757377}" srcOrd="9" destOrd="0" presId="urn:microsoft.com/office/officeart/2008/layout/LinedList"/>
    <dgm:cxn modelId="{224A8326-936E-4D22-A38A-67D64E00D752}" type="presParOf" srcId="{417D3885-1FD7-4477-B3C1-CAD8AF757377}" destId="{7F4EA474-882A-4070-A72F-802A6F1A8712}" srcOrd="0" destOrd="0" presId="urn:microsoft.com/office/officeart/2008/layout/LinedList"/>
    <dgm:cxn modelId="{A6B6CA68-8746-4C33-A2AE-5601AA3B658A}" type="presParOf" srcId="{417D3885-1FD7-4477-B3C1-CAD8AF757377}" destId="{2EF5B199-63B2-4A81-B9C8-0198523C6AA9}" srcOrd="1" destOrd="0" presId="urn:microsoft.com/office/officeart/2008/layout/LinedList"/>
    <dgm:cxn modelId="{24B9CC78-345A-4B8A-96C9-D09CDA14E838}" type="presParOf" srcId="{D15FD283-BE04-4234-889B-7DC238654982}" destId="{31FA5552-03D1-4A08-B48C-12930B680D90}" srcOrd="10" destOrd="0" presId="urn:microsoft.com/office/officeart/2008/layout/LinedList"/>
    <dgm:cxn modelId="{78B887E7-B92F-4391-A961-4F3D2C884BE1}" type="presParOf" srcId="{D15FD283-BE04-4234-889B-7DC238654982}" destId="{6D293F8E-650E-48E7-AC9E-09C6A4FCFB48}" srcOrd="11" destOrd="0" presId="urn:microsoft.com/office/officeart/2008/layout/LinedList"/>
    <dgm:cxn modelId="{9F986D45-9B39-43B4-B07B-5FCCB38B74D3}" type="presParOf" srcId="{6D293F8E-650E-48E7-AC9E-09C6A4FCFB48}" destId="{34870A06-9C04-4C5D-94E0-BD61F7A9CF76}" srcOrd="0" destOrd="0" presId="urn:microsoft.com/office/officeart/2008/layout/LinedList"/>
    <dgm:cxn modelId="{0E0149C3-88E7-46CD-A250-B2CCA0E06433}" type="presParOf" srcId="{6D293F8E-650E-48E7-AC9E-09C6A4FCFB48}" destId="{7E46AF5B-6726-4D19-B325-ACA2D5CAC6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3A176-0C33-42E4-80C1-F7CF3873C1E1}">
      <dsp:nvSpPr>
        <dsp:cNvPr id="0" name=""/>
        <dsp:cNvSpPr/>
      </dsp:nvSpPr>
      <dsp:spPr>
        <a:xfrm>
          <a:off x="0" y="2630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B5344-E054-4A85-B717-DD27BEC97B70}">
      <dsp:nvSpPr>
        <dsp:cNvPr id="0" name=""/>
        <dsp:cNvSpPr/>
      </dsp:nvSpPr>
      <dsp:spPr>
        <a:xfrm>
          <a:off x="0" y="2630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Valeriya Vavilov</a:t>
          </a:r>
          <a:r>
            <a:rPr lang="ru-RU" sz="2400" kern="1200" dirty="0"/>
            <a:t>а</a:t>
          </a:r>
          <a:r>
            <a:rPr lang="en-US" sz="2400" kern="1200" dirty="0"/>
            <a:t>, PhD</a:t>
          </a:r>
        </a:p>
      </dsp:txBody>
      <dsp:txXfrm>
        <a:off x="0" y="2630"/>
        <a:ext cx="3306044" cy="896837"/>
      </dsp:txXfrm>
    </dsp:sp>
    <dsp:sp modelId="{53420B76-51E0-4D34-A3D9-57A3E78081A7}">
      <dsp:nvSpPr>
        <dsp:cNvPr id="0" name=""/>
        <dsp:cNvSpPr/>
      </dsp:nvSpPr>
      <dsp:spPr>
        <a:xfrm>
          <a:off x="0" y="899467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169D3-C5D2-4114-A404-028AAAC63DB4}">
      <dsp:nvSpPr>
        <dsp:cNvPr id="0" name=""/>
        <dsp:cNvSpPr/>
      </dsp:nvSpPr>
      <dsp:spPr>
        <a:xfrm>
          <a:off x="0" y="899467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Temine Harutyunyan, PhD</a:t>
          </a:r>
        </a:p>
      </dsp:txBody>
      <dsp:txXfrm>
        <a:off x="0" y="899467"/>
        <a:ext cx="3306044" cy="896837"/>
      </dsp:txXfrm>
    </dsp:sp>
    <dsp:sp modelId="{6A5C8E19-30FA-40A5-AAE3-76D3BE79B328}">
      <dsp:nvSpPr>
        <dsp:cNvPr id="0" name=""/>
        <dsp:cNvSpPr/>
      </dsp:nvSpPr>
      <dsp:spPr>
        <a:xfrm>
          <a:off x="0" y="1796304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23749-5720-4194-BC96-1DD3B927C1E6}">
      <dsp:nvSpPr>
        <dsp:cNvPr id="0" name=""/>
        <dsp:cNvSpPr/>
      </dsp:nvSpPr>
      <dsp:spPr>
        <a:xfrm>
          <a:off x="0" y="1796304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Martin Rukhkyan, PhD</a:t>
          </a:r>
        </a:p>
      </dsp:txBody>
      <dsp:txXfrm>
        <a:off x="0" y="1796304"/>
        <a:ext cx="3306044" cy="896837"/>
      </dsp:txXfrm>
    </dsp:sp>
    <dsp:sp modelId="{6C430C19-B3F6-460C-9477-D33F2F91C40B}">
      <dsp:nvSpPr>
        <dsp:cNvPr id="0" name=""/>
        <dsp:cNvSpPr/>
      </dsp:nvSpPr>
      <dsp:spPr>
        <a:xfrm>
          <a:off x="0" y="2693141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22380-3C7F-4636-83E1-E7B149BD17A1}">
      <dsp:nvSpPr>
        <dsp:cNvPr id="0" name=""/>
        <dsp:cNvSpPr/>
      </dsp:nvSpPr>
      <dsp:spPr>
        <a:xfrm>
          <a:off x="0" y="2693142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Gurgen Karapetyan, MS Student</a:t>
          </a:r>
        </a:p>
      </dsp:txBody>
      <dsp:txXfrm>
        <a:off x="0" y="2693142"/>
        <a:ext cx="3306044" cy="896837"/>
      </dsp:txXfrm>
    </dsp:sp>
    <dsp:sp modelId="{D4D329AB-CE01-4A3E-9F44-B138C169A9B1}">
      <dsp:nvSpPr>
        <dsp:cNvPr id="0" name=""/>
        <dsp:cNvSpPr/>
      </dsp:nvSpPr>
      <dsp:spPr>
        <a:xfrm>
          <a:off x="0" y="3589979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EA474-882A-4070-A72F-802A6F1A8712}">
      <dsp:nvSpPr>
        <dsp:cNvPr id="0" name=""/>
        <dsp:cNvSpPr/>
      </dsp:nvSpPr>
      <dsp:spPr>
        <a:xfrm>
          <a:off x="0" y="3589979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Yana Mkrtchyan,  BSc Student</a:t>
          </a:r>
        </a:p>
      </dsp:txBody>
      <dsp:txXfrm>
        <a:off x="0" y="3589979"/>
        <a:ext cx="3306044" cy="896837"/>
      </dsp:txXfrm>
    </dsp:sp>
    <dsp:sp modelId="{31FA5552-03D1-4A08-B48C-12930B680D90}">
      <dsp:nvSpPr>
        <dsp:cNvPr id="0" name=""/>
        <dsp:cNvSpPr/>
      </dsp:nvSpPr>
      <dsp:spPr>
        <a:xfrm>
          <a:off x="0" y="4486816"/>
          <a:ext cx="33060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70A06-9C04-4C5D-94E0-BD61F7A9CF76}">
      <dsp:nvSpPr>
        <dsp:cNvPr id="0" name=""/>
        <dsp:cNvSpPr/>
      </dsp:nvSpPr>
      <dsp:spPr>
        <a:xfrm>
          <a:off x="0" y="4486816"/>
          <a:ext cx="3306044" cy="896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Tigran Ghrejyan, entomologist</a:t>
          </a:r>
        </a:p>
      </dsp:txBody>
      <dsp:txXfrm>
        <a:off x="0" y="4486816"/>
        <a:ext cx="3306044" cy="896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32E7B-1251-4FB3-8D3F-07C1A3446A3C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EEBFF-8972-4083-A911-7058BBD05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8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8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6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EBFF-8972-4083-A911-7058BBD051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7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41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2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4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6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5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42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53160-AD74-A7D2-51B0-299D584DB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2964265"/>
            <a:ext cx="4917754" cy="1838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latin typeface="+mn-lt"/>
                <a:ea typeface="+mn-ea"/>
                <a:cs typeface="+mn-cs"/>
              </a:rPr>
              <a:t>BOMPAR</a:t>
            </a:r>
            <a:r>
              <a:rPr lang="en-US" sz="1800" dirty="0">
                <a:latin typeface="+mn-lt"/>
                <a:ea typeface="+mn-ea"/>
                <a:cs typeface="+mn-cs"/>
              </a:rPr>
              <a:t> - Modelling outbreaks of Bombus parasites under various scenarios of climate change and developing adaptation plans to mitigate the negative consequences for natural ecosystems and agriculture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0087C-BB07-9264-4F08-83EF6E2E9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7" y="4404853"/>
            <a:ext cx="5049847" cy="1474786"/>
          </a:xfrm>
        </p:spPr>
        <p:txBody>
          <a:bodyPr>
            <a:normAutofit/>
          </a:bodyPr>
          <a:lstStyle/>
          <a:p>
            <a:r>
              <a:rPr lang="en-US" sz="1400" b="1" dirty="0"/>
              <a:t>Valeriya Vavilova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PhD, Senior Researcher, Laboratory of Molecular Parasitology,</a:t>
            </a:r>
            <a:br>
              <a:rPr lang="en-US" sz="1400" dirty="0"/>
            </a:br>
            <a:r>
              <a:rPr lang="en-US" sz="1400" dirty="0"/>
              <a:t>Scientific Center of Zoology and </a:t>
            </a:r>
            <a:r>
              <a:rPr lang="en-US" sz="1400" dirty="0" err="1"/>
              <a:t>Hydroecology</a:t>
            </a:r>
            <a:r>
              <a:rPr lang="en-US" sz="1400" dirty="0"/>
              <a:t>,</a:t>
            </a:r>
            <a:br>
              <a:rPr lang="ru-RU" sz="1400" dirty="0"/>
            </a:br>
            <a:r>
              <a:rPr lang="en-US" sz="1400" dirty="0"/>
              <a:t>National Academy of Sciences of the Republic of Armenia.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76813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F2B36B-4D1C-9E0A-B17B-23D805AE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768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68DFCAA-A2C8-0BE9-E25E-D6AC6B903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r="4" b="4"/>
          <a:stretch/>
        </p:blipFill>
        <p:spPr>
          <a:xfrm>
            <a:off x="6217920" y="723901"/>
            <a:ext cx="5244454" cy="541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2CB8B9-C143-FF2B-CAA9-25B269298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91" y="909374"/>
            <a:ext cx="1887738" cy="18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0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81BCD-5079-6604-ACC0-B3F7914D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white machines and a spider on the wall&#10;&#10;Description automatically generated with medium confidence">
            <a:extLst>
              <a:ext uri="{FF2B5EF4-FFF2-40B4-BE49-F238E27FC236}">
                <a16:creationId xmlns:a16="http://schemas.microsoft.com/office/drawing/2014/main" id="{BA003350-3CA6-FE27-AD68-F60F15E89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4" r="9091" b="12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8168B-F4FC-64B2-DBE3-45550295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715000"/>
            <a:ext cx="8027544" cy="96012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New 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EEF0E-A23A-E6FA-146D-8D2EE2FBA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7585" y="5715000"/>
            <a:ext cx="3630168" cy="96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0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63B52-230D-C6A1-A3F2-9425BB02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lab. “before” and “after”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76A3CB-85A2-C3DD-DD7B-8E197F13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10" y="2203935"/>
            <a:ext cx="2300880" cy="17256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F330AB-40D1-1CEB-DE35-447EE27DD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10" y="4024859"/>
            <a:ext cx="2300880" cy="1725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6412BB-922E-BE0F-F32A-382CCAE00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3" y="4024859"/>
            <a:ext cx="2300880" cy="17256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06349A-B81D-FA40-C54C-25B0C8879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4" y="2203935"/>
            <a:ext cx="2300879" cy="1725659"/>
          </a:xfrm>
          <a:prstGeom prst="rect">
            <a:avLst/>
          </a:prstGeom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5F4D45D7-DDDF-0234-5E37-36DD9FC4D93A}"/>
              </a:ext>
            </a:extLst>
          </p:cNvPr>
          <p:cNvSpPr/>
          <p:nvPr/>
        </p:nvSpPr>
        <p:spPr>
          <a:xfrm>
            <a:off x="5648730" y="3763278"/>
            <a:ext cx="836418" cy="371813"/>
          </a:xfrm>
          <a:prstGeom prst="rightArrow">
            <a:avLst/>
          </a:prstGeom>
          <a:solidFill>
            <a:srgbClr val="FCC603"/>
          </a:solidFill>
          <a:ln w="28575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4E0ABA4-D99F-0C7B-84AE-778D4F4B353E}"/>
              </a:ext>
            </a:extLst>
          </p:cNvPr>
          <p:cNvGrpSpPr/>
          <p:nvPr/>
        </p:nvGrpSpPr>
        <p:grpSpPr>
          <a:xfrm>
            <a:off x="700635" y="2133604"/>
            <a:ext cx="4876042" cy="3726426"/>
            <a:chOff x="700635" y="2290916"/>
            <a:chExt cx="4876042" cy="3726426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BC9938B-8480-F0BC-BA1A-C7D43FC8957C}"/>
                </a:ext>
              </a:extLst>
            </p:cNvPr>
            <p:cNvGrpSpPr/>
            <p:nvPr/>
          </p:nvGrpSpPr>
          <p:grpSpPr>
            <a:xfrm>
              <a:off x="809969" y="2380838"/>
              <a:ext cx="4657375" cy="3546583"/>
              <a:chOff x="830810" y="2361247"/>
              <a:chExt cx="4657375" cy="3546583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2C2B9EA-560D-0F09-C09F-4E955D4C0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6690" y="2361247"/>
                <a:ext cx="2281495" cy="1711121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EA9D092-3025-6629-4B6A-EFF4CFFA4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10" y="4182171"/>
                <a:ext cx="2300879" cy="1725659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5BCB2BA9-D539-F109-0343-3152C15AB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10" y="2361247"/>
                <a:ext cx="2300879" cy="172565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4F1A12F7-01BC-05AF-06C0-9B8C5F2CE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6690" y="4182171"/>
                <a:ext cx="2281495" cy="1711122"/>
              </a:xfrm>
              <a:prstGeom prst="rect">
                <a:avLst/>
              </a:prstGeom>
            </p:spPr>
          </p:pic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EC368B8-A087-57BA-6A2A-6195710A2CAD}"/>
                </a:ext>
              </a:extLst>
            </p:cNvPr>
            <p:cNvSpPr/>
            <p:nvPr/>
          </p:nvSpPr>
          <p:spPr>
            <a:xfrm>
              <a:off x="700635" y="2290916"/>
              <a:ext cx="4876042" cy="3726426"/>
            </a:xfrm>
            <a:prstGeom prst="rect">
              <a:avLst/>
            </a:prstGeom>
            <a:noFill/>
            <a:ln w="28575" cap="flat" cmpd="sng" algn="ctr">
              <a:solidFill>
                <a:srgbClr val="9C4C0E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3E0D4CE-41BF-6438-FACB-1DD5245E0E84}"/>
              </a:ext>
            </a:extLst>
          </p:cNvPr>
          <p:cNvSpPr/>
          <p:nvPr/>
        </p:nvSpPr>
        <p:spPr>
          <a:xfrm>
            <a:off x="6543270" y="2133604"/>
            <a:ext cx="4876042" cy="3726426"/>
          </a:xfrm>
          <a:prstGeom prst="rect">
            <a:avLst/>
          </a:prstGeom>
          <a:noFill/>
          <a:ln w="28575" cap="flat" cmpd="sng" algn="ctr">
            <a:solidFill>
              <a:srgbClr val="9C4C0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8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5461C-E4A3-8A6A-09C8-F184727B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E47C3-35BD-2756-30E9-91603BD3F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5643014" cy="3739896"/>
          </a:xfrm>
        </p:spPr>
        <p:txBody>
          <a:bodyPr/>
          <a:lstStyle/>
          <a:p>
            <a:r>
              <a:rPr lang="en-US" dirty="0"/>
              <a:t>Conference theses:</a:t>
            </a:r>
          </a:p>
          <a:p>
            <a:pPr marL="0" indent="0">
              <a:buNone/>
            </a:pPr>
            <a:r>
              <a:rPr lang="en-US" dirty="0"/>
              <a:t>Mkrtchyan Ya. et al. Bumblebee (Hymenoptera, Apidae, Bombus) diversity in forest, semidesert, and steppe ecosystems of Armenia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Publication:</a:t>
            </a:r>
          </a:p>
          <a:p>
            <a:pPr marL="0" indent="0">
              <a:buNone/>
            </a:pPr>
            <a:r>
              <a:rPr lang="en-US" dirty="0"/>
              <a:t>Annotated taxonomic list of representatives of </a:t>
            </a:r>
            <a:r>
              <a:rPr lang="en-US" i="1" dirty="0"/>
              <a:t>Bombus</a:t>
            </a:r>
            <a:r>
              <a:rPr lang="en-US" dirty="0"/>
              <a:t> genus (Apidae, Hymenoptera) in Armenia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440608-3228-E577-7420-422DCA4A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728" y="2422101"/>
            <a:ext cx="3298647" cy="1180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F8CBE0-5868-F319-D789-457A3958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42" y="3802778"/>
            <a:ext cx="2725758" cy="19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BE134F-2087-C95F-DF9D-6A3078D4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ee flying over a globe&#10;&#10;Description automatically generated">
            <a:extLst>
              <a:ext uri="{FF2B5EF4-FFF2-40B4-BE49-F238E27FC236}">
                <a16:creationId xmlns:a16="http://schemas.microsoft.com/office/drawing/2014/main" id="{5A0F154E-F547-8E69-5ED3-5A4D3944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r="27820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5F78C-96B6-9C0A-D4EB-AA64BD27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52" y="871758"/>
            <a:ext cx="5968016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Collaborations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8A19A-A48A-AD99-CE3E-50F26BF4B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964" y="4785543"/>
            <a:ext cx="5322013" cy="100565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2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555F92F-5A5A-D57C-3B7A-F80C779EA66B}"/>
              </a:ext>
            </a:extLst>
          </p:cNvPr>
          <p:cNvGrpSpPr/>
          <p:nvPr/>
        </p:nvGrpSpPr>
        <p:grpSpPr>
          <a:xfrm>
            <a:off x="763274" y="885924"/>
            <a:ext cx="2403021" cy="5373622"/>
            <a:chOff x="2769054" y="885923"/>
            <a:chExt cx="2403021" cy="5373622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CB738352-1AA4-C4EF-3CCB-0F208E0CD8A5}"/>
                </a:ext>
              </a:extLst>
            </p:cNvPr>
            <p:cNvSpPr txBox="1">
              <a:spLocks/>
            </p:cNvSpPr>
            <p:nvPr/>
          </p:nvSpPr>
          <p:spPr>
            <a:xfrm>
              <a:off x="2769054" y="3738746"/>
              <a:ext cx="2403021" cy="25207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20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Lena Wilfert</a:t>
              </a:r>
              <a:r>
                <a:rPr lang="ru-RU" sz="20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, </a:t>
              </a:r>
              <a:r>
                <a:rPr lang="en-US" sz="20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PhD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endParaRPr lang="en-US" sz="1600" dirty="0">
                <a:solidFill>
                  <a:schemeClr val="tx1"/>
                </a:solidFill>
                <a:latin typeface="+mn-lt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Institute of Evolutionary Ecology and Conservation Genomics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University of Ulm, Germany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49811A-F3EB-F0A0-1D8D-DE5D7C740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602" y="885923"/>
              <a:ext cx="2205925" cy="26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1970BF6-3C7A-86C2-4338-B74D0278E466}"/>
              </a:ext>
            </a:extLst>
          </p:cNvPr>
          <p:cNvGrpSpPr/>
          <p:nvPr/>
        </p:nvGrpSpPr>
        <p:grpSpPr>
          <a:xfrm>
            <a:off x="4729638" y="885924"/>
            <a:ext cx="2567873" cy="5373623"/>
            <a:chOff x="6855073" y="885923"/>
            <a:chExt cx="2567873" cy="537362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550B9C9-4FFA-8ED5-F0C3-ED943CE1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4771" y="885923"/>
              <a:ext cx="2528476" cy="2686506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FF071EB-5820-C2F4-339C-1476D248B600}"/>
                </a:ext>
              </a:extLst>
            </p:cNvPr>
            <p:cNvSpPr txBox="1">
              <a:spLocks/>
            </p:cNvSpPr>
            <p:nvPr/>
          </p:nvSpPr>
          <p:spPr>
            <a:xfrm>
              <a:off x="6855073" y="3738747"/>
              <a:ext cx="2567873" cy="25207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20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Inga Bazukyan, PhD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endPara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Yerevan State University,</a:t>
              </a:r>
              <a:endPara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Department of Biochemistry, Microbiology and Biotechnology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AAEA5B7-8961-1EB3-7338-1EC888418855}"/>
              </a:ext>
            </a:extLst>
          </p:cNvPr>
          <p:cNvGrpSpPr/>
          <p:nvPr/>
        </p:nvGrpSpPr>
        <p:grpSpPr>
          <a:xfrm>
            <a:off x="8860853" y="885924"/>
            <a:ext cx="2567873" cy="5373621"/>
            <a:chOff x="8860853" y="885924"/>
            <a:chExt cx="2567873" cy="537362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081708-A461-FE0F-17AF-B3891DAC6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802" b="10304"/>
            <a:stretch>
              <a:fillRect/>
            </a:stretch>
          </p:blipFill>
          <p:spPr>
            <a:xfrm>
              <a:off x="8860853" y="885924"/>
              <a:ext cx="2567873" cy="2686506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3228C91-CAF4-0B08-A697-ECD4B5E2D942}"/>
                </a:ext>
              </a:extLst>
            </p:cNvPr>
            <p:cNvSpPr txBox="1">
              <a:spLocks/>
            </p:cNvSpPr>
            <p:nvPr/>
          </p:nvSpPr>
          <p:spPr>
            <a:xfrm>
              <a:off x="8860853" y="3738746"/>
              <a:ext cx="2567873" cy="25207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20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Vyacheslav Yurchenko, PhD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University of </a:t>
              </a:r>
              <a:r>
                <a:rPr lang="en-US" sz="16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Ostava</a:t>
              </a: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,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6000"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Czech Republic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14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14" name="Straight Connector 41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6" name="Straight Connector 41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20" name="Straight Connector 4119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8411"/>
            <a:ext cx="568447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44B21692-652C-4371-95C5-05248EF3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56844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5B2C9F8-F210-F0C1-E3F3-9A7E2BB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10144" b="3"/>
          <a:stretch/>
        </p:blipFill>
        <p:spPr>
          <a:xfrm>
            <a:off x="7234518" y="3625817"/>
            <a:ext cx="4169747" cy="2223402"/>
          </a:xfrm>
          <a:prstGeom prst="rect">
            <a:avLst/>
          </a:prstGeom>
        </p:spPr>
      </p:pic>
      <p:pic>
        <p:nvPicPr>
          <p:cNvPr id="4098" name="Picture 2" descr="ՀՀ Գիտությունների ազգային ակադեմիայի Բնական գիտությունների բաժանմունք |  Facebook">
            <a:extLst>
              <a:ext uri="{FF2B5EF4-FFF2-40B4-BE49-F238E27FC236}">
                <a16:creationId xmlns:a16="http://schemas.microsoft.com/office/drawing/2014/main" id="{4A9B30ED-959C-2CCD-4A5F-A4E3BAA7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r="-2" b="-2"/>
          <a:stretch/>
        </p:blipFill>
        <p:spPr bwMode="auto">
          <a:xfrm>
            <a:off x="7234518" y="1101397"/>
            <a:ext cx="4169747" cy="220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7DC33-FAC2-34D7-78FD-376151F5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30" y="2485762"/>
            <a:ext cx="5751458" cy="3738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SCIENTIFIC CENTER OF ZOOLOGY AND HYDROECOLOGY NAS RA</a:t>
            </a:r>
          </a:p>
        </p:txBody>
      </p: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2A979E4F-1776-5DE2-AAB6-D02BEEB0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48" y="5052113"/>
            <a:ext cx="5783422" cy="9454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dirty="0"/>
              <a:t>Laboratory of Molecular Parasitology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EE41F-06BE-F299-C0A8-C048D40E1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948054"/>
            <a:ext cx="1309044" cy="1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874DE-7DF4-7BCB-B0D6-C7A0338C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dirty="0"/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366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DC5A81-66FD-82ED-42E9-14CDD31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454" y="945366"/>
            <a:ext cx="6949092" cy="496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8DFB-3584-7C68-49A8-DEFFF501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Bumblebees are one of the main pollinators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C753AC-496D-4F06-8804-EA0DF392A7A5}"/>
              </a:ext>
            </a:extLst>
          </p:cNvPr>
          <p:cNvSpPr txBox="1"/>
          <p:nvPr/>
        </p:nvSpPr>
        <p:spPr>
          <a:xfrm>
            <a:off x="704088" y="2387600"/>
            <a:ext cx="3799763" cy="3767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600" b="1" dirty="0"/>
              <a:t>Main distinguishing features of bumblebees: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Robust size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Long tongues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Buzz-pollination behavior (high-frequency buzzing to release pollen from flowers)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Ability to forage at lower temperatures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5E7700-4E5A-B192-FEE3-2AF3BAB30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r="14661" b="2"/>
          <a:stretch>
            <a:fillRect/>
          </a:stretch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8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EF246-522D-A479-0A8E-7D234BDC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992" y="719453"/>
            <a:ext cx="3676397" cy="30707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Bumblebee decline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DD81D5-6FE9-CFDE-B4E3-78C742C85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964195"/>
            <a:ext cx="7548880" cy="503887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5769" y="4053540"/>
            <a:ext cx="914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5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B6D0A-1222-D247-1E4F-CDD078FF6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0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D0748-7405-1CAD-FDD2-D0E748C6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4" y="110531"/>
            <a:ext cx="10691265" cy="1307592"/>
          </a:xfrm>
        </p:spPr>
        <p:txBody>
          <a:bodyPr/>
          <a:lstStyle/>
          <a:p>
            <a:r>
              <a:rPr lang="en-US" dirty="0"/>
              <a:t>Our team</a:t>
            </a:r>
            <a:endParaRPr lang="ru-RU" dirty="0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6887B4-B731-B2DB-998A-06C9B2F215F5}"/>
              </a:ext>
            </a:extLst>
          </p:cNvPr>
          <p:cNvSpPr txBox="1"/>
          <p:nvPr/>
        </p:nvSpPr>
        <p:spPr>
          <a:xfrm>
            <a:off x="5444686" y="910079"/>
            <a:ext cx="6121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Project coordination, execution of molecular genetic research, conducting training sessions for young scientists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C0177F3-FD4C-15D9-920B-799853A78D3E}"/>
              </a:ext>
            </a:extLst>
          </p:cNvPr>
          <p:cNvSpPr txBox="1"/>
          <p:nvPr/>
        </p:nvSpPr>
        <p:spPr>
          <a:xfrm>
            <a:off x="5444686" y="5305807"/>
            <a:ext cx="623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Field sampling and species identification based on morphology, as well as assisting in the preparation of a bumblebee catalog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C792816-72A0-FF20-029D-C35DF5B587ED}"/>
              </a:ext>
            </a:extLst>
          </p:cNvPr>
          <p:cNvSpPr txBox="1"/>
          <p:nvPr/>
        </p:nvSpPr>
        <p:spPr>
          <a:xfrm>
            <a:off x="5444686" y="2522130"/>
            <a:ext cx="6221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Field sampling, contributing to project documentation, including research protocols or methodologies, data entry and management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B47A1B92-17BB-15CC-7585-361336CDE563}"/>
              </a:ext>
            </a:extLst>
          </p:cNvPr>
          <p:cNvSpPr txBox="1"/>
          <p:nvPr/>
        </p:nvSpPr>
        <p:spPr>
          <a:xfrm>
            <a:off x="5444686" y="4512304"/>
            <a:ext cx="6221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Researching and summarizing relevant scientific papers and articles, learning and practicing various laboratory techniques</a:t>
            </a:r>
            <a:endParaRPr lang="hy-AM" dirty="0"/>
          </a:p>
        </p:txBody>
      </p:sp>
      <p:sp>
        <p:nvSpPr>
          <p:cNvPr id="21" name="Arrow: Chevron 10">
            <a:extLst>
              <a:ext uri="{FF2B5EF4-FFF2-40B4-BE49-F238E27FC236}">
                <a16:creationId xmlns:a16="http://schemas.microsoft.com/office/drawing/2014/main" id="{62D45D42-9EC8-E5E5-B913-6ABADE24B489}"/>
              </a:ext>
            </a:extLst>
          </p:cNvPr>
          <p:cNvSpPr/>
          <p:nvPr/>
        </p:nvSpPr>
        <p:spPr>
          <a:xfrm>
            <a:off x="4351095" y="1120991"/>
            <a:ext cx="648072" cy="224506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11">
            <a:extLst>
              <a:ext uri="{FF2B5EF4-FFF2-40B4-BE49-F238E27FC236}">
                <a16:creationId xmlns:a16="http://schemas.microsoft.com/office/drawing/2014/main" id="{6BBE3AFC-1F5F-C3E8-0181-E7770F54E013}"/>
              </a:ext>
            </a:extLst>
          </p:cNvPr>
          <p:cNvSpPr/>
          <p:nvPr/>
        </p:nvSpPr>
        <p:spPr>
          <a:xfrm>
            <a:off x="4351095" y="1969659"/>
            <a:ext cx="648072" cy="224506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Chevron 12">
            <a:extLst>
              <a:ext uri="{FF2B5EF4-FFF2-40B4-BE49-F238E27FC236}">
                <a16:creationId xmlns:a16="http://schemas.microsoft.com/office/drawing/2014/main" id="{61E57758-0CB4-DA55-31CB-572E2EF737C8}"/>
              </a:ext>
            </a:extLst>
          </p:cNvPr>
          <p:cNvSpPr/>
          <p:nvPr/>
        </p:nvSpPr>
        <p:spPr>
          <a:xfrm>
            <a:off x="4351095" y="2871542"/>
            <a:ext cx="648072" cy="224506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hevron 13">
            <a:extLst>
              <a:ext uri="{FF2B5EF4-FFF2-40B4-BE49-F238E27FC236}">
                <a16:creationId xmlns:a16="http://schemas.microsoft.com/office/drawing/2014/main" id="{18A4A33E-820E-6FEA-C919-47F6A3063C42}"/>
              </a:ext>
            </a:extLst>
          </p:cNvPr>
          <p:cNvSpPr/>
          <p:nvPr/>
        </p:nvSpPr>
        <p:spPr>
          <a:xfrm>
            <a:off x="4351095" y="3783892"/>
            <a:ext cx="648072" cy="224506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14">
            <a:extLst>
              <a:ext uri="{FF2B5EF4-FFF2-40B4-BE49-F238E27FC236}">
                <a16:creationId xmlns:a16="http://schemas.microsoft.com/office/drawing/2014/main" id="{E2236BF9-8A7F-B4AB-F925-653696156C28}"/>
              </a:ext>
            </a:extLst>
          </p:cNvPr>
          <p:cNvSpPr/>
          <p:nvPr/>
        </p:nvSpPr>
        <p:spPr>
          <a:xfrm>
            <a:off x="4351095" y="4723216"/>
            <a:ext cx="648072" cy="224506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hevron 15">
            <a:extLst>
              <a:ext uri="{FF2B5EF4-FFF2-40B4-BE49-F238E27FC236}">
                <a16:creationId xmlns:a16="http://schemas.microsoft.com/office/drawing/2014/main" id="{6D78048A-DE2C-1DE1-7B23-7D6A9250F770}"/>
              </a:ext>
            </a:extLst>
          </p:cNvPr>
          <p:cNvSpPr/>
          <p:nvPr/>
        </p:nvSpPr>
        <p:spPr>
          <a:xfrm>
            <a:off x="4351095" y="5518065"/>
            <a:ext cx="648072" cy="221814"/>
          </a:xfrm>
          <a:prstGeom prst="chevron">
            <a:avLst/>
          </a:prstGeom>
          <a:solidFill>
            <a:srgbClr val="FCC603"/>
          </a:solidFill>
          <a:ln w="28575">
            <a:solidFill>
              <a:srgbClr val="9C4C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471912-1F70-EA2A-FF1E-9BEDD98FF394}"/>
              </a:ext>
            </a:extLst>
          </p:cNvPr>
          <p:cNvSpPr txBox="1"/>
          <p:nvPr/>
        </p:nvSpPr>
        <p:spPr>
          <a:xfrm>
            <a:off x="5444686" y="1620247"/>
            <a:ext cx="6129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Database development, statistical and spatial data analysis, results interpretation, and communication through articles and presentations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A0165D3B-A3FA-0D9E-1990-9132D12E327D}"/>
              </a:ext>
            </a:extLst>
          </p:cNvPr>
          <p:cNvSpPr txBox="1"/>
          <p:nvPr/>
        </p:nvSpPr>
        <p:spPr>
          <a:xfrm>
            <a:off x="5444686" y="3434480"/>
            <a:ext cx="6221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Assisting in the initial stages of data analysis using basic statistical tools or software, helping with the preparation of experiments or laboratory procedures</a:t>
            </a:r>
          </a:p>
        </p:txBody>
      </p:sp>
      <p:graphicFrame>
        <p:nvGraphicFramePr>
          <p:cNvPr id="29" name="Content Placeholder 7">
            <a:extLst>
              <a:ext uri="{FF2B5EF4-FFF2-40B4-BE49-F238E27FC236}">
                <a16:creationId xmlns:a16="http://schemas.microsoft.com/office/drawing/2014/main" id="{C07FEC0A-08D1-8064-84C0-AE2DE6BD6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750586"/>
              </p:ext>
            </p:extLst>
          </p:nvPr>
        </p:nvGraphicFramePr>
        <p:xfrm>
          <a:off x="795933" y="815875"/>
          <a:ext cx="3306044" cy="5386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118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8F03C-40B4-D785-6A8C-6BBD9B05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908651"/>
            <a:ext cx="4937004" cy="4058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500"/>
              <a:t>Project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CB6E8-18DF-C96B-29F1-FE9E19FE4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400" y="5103862"/>
            <a:ext cx="4172757" cy="84548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bees on a flower&#10;&#10;Description automatically generated">
            <a:extLst>
              <a:ext uri="{FF2B5EF4-FFF2-40B4-BE49-F238E27FC236}">
                <a16:creationId xmlns:a16="http://schemas.microsoft.com/office/drawing/2014/main" id="{0B2D524A-C765-CC7F-7574-5F12E8BE8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r="12636"/>
          <a:stretch>
            <a:fillRect/>
          </a:stretch>
        </p:blipFill>
        <p:spPr>
          <a:xfrm>
            <a:off x="6326272" y="10"/>
            <a:ext cx="586572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03F12A-C082-FAD9-5403-3E9275F63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14400"/>
            <a:ext cx="10785349" cy="5374433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/>
              <a:t>Goal 1. </a:t>
            </a:r>
            <a:r>
              <a:rPr lang="en-US" sz="2400" dirty="0"/>
              <a:t>Inventory of bumblebees and their parasite fauna in Armenia.</a:t>
            </a:r>
            <a:endParaRPr lang="ru-RU" sz="2400" i="1" dirty="0"/>
          </a:p>
          <a:p>
            <a:pPr algn="just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 2.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Prioritization of the parasites and pathogens of bumblebees in Armenia.</a:t>
            </a:r>
          </a:p>
          <a:p>
            <a:pPr algn="just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 3.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Modeling outbreaks of bumblebee parasites and pathogens in Armenia.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 4.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Assessment of the risks of transmitting new pathogens and parasites from natural and artificial cycles.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just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Goal 5.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Development of scientifically justified and nature-based adaptation measures aimed at decreasing the probability of potential outbreaks of bumblebee parasites and pathogens in Armenia. 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en-US" sz="2400" b="1" dirty="0"/>
              <a:t>Goal 6. </a:t>
            </a:r>
            <a:r>
              <a:rPr lang="en-US" sz="2400" dirty="0"/>
              <a:t>To disseminate the project results among the scientific, policymaking, and broader community.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51611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20F9A-FCA4-623A-0E89-2E7030EA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>
            <a:normAutofit/>
          </a:bodyPr>
          <a:lstStyle/>
          <a:p>
            <a:r>
              <a:rPr lang="en-US" dirty="0"/>
              <a:t>Species diversity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1FDCBE-5DA0-DB81-BCB1-81F373BE2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10533" r="1802"/>
          <a:stretch>
            <a:fillRect/>
          </a:stretch>
        </p:blipFill>
        <p:spPr>
          <a:xfrm>
            <a:off x="9524" y="76198"/>
            <a:ext cx="6174023" cy="67818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E1FAA2-33E0-525D-F9E8-DBC0E3D5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1686250"/>
            <a:ext cx="5201121" cy="51717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800" dirty="0"/>
              <a:t>Nine sampling locations</a:t>
            </a:r>
            <a:r>
              <a:rPr lang="ru-RU" sz="1800" dirty="0"/>
              <a:t>*</a:t>
            </a:r>
            <a:r>
              <a:rPr lang="en-US" sz="1800" dirty="0"/>
              <a:t> were investigated, covering a range of climatic zones, including meadows, steppes, forests, and semi-deserts. </a:t>
            </a:r>
            <a:endParaRPr lang="ru-RU" sz="1800" dirty="0"/>
          </a:p>
          <a:p>
            <a:pPr marL="0" indent="0" algn="just">
              <a:buNone/>
            </a:pPr>
            <a:r>
              <a:rPr lang="en-US" sz="1800" dirty="0"/>
              <a:t>A total of 220 bumblebee specimens were collected during field surveys.</a:t>
            </a:r>
          </a:p>
          <a:p>
            <a:pPr marL="0" indent="0" algn="just">
              <a:buNone/>
            </a:pPr>
            <a:r>
              <a:rPr lang="en-US" sz="1800" dirty="0"/>
              <a:t>Morphological identification of the specimens revealed that they belong to 8 species:</a:t>
            </a: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It was noted that </a:t>
            </a:r>
            <a:r>
              <a:rPr lang="en-US" sz="1800" i="1" dirty="0"/>
              <a:t>B</a:t>
            </a:r>
            <a:r>
              <a:rPr lang="ru-RU" sz="1800" i="1" dirty="0"/>
              <a:t>.</a:t>
            </a:r>
            <a:r>
              <a:rPr lang="en-US" sz="1800" i="1" dirty="0"/>
              <a:t> </a:t>
            </a:r>
            <a:r>
              <a:rPr lang="en-US" sz="1800" i="1" dirty="0" err="1"/>
              <a:t>zonatus</a:t>
            </a:r>
            <a:r>
              <a:rPr lang="en-US" sz="1800" dirty="0"/>
              <a:t> occurred at all sampling locations.</a:t>
            </a:r>
            <a:endParaRPr lang="ru-RU" sz="1800" dirty="0"/>
          </a:p>
          <a:p>
            <a:pPr marL="0" indent="0" algn="just">
              <a:buNone/>
            </a:pPr>
            <a:r>
              <a:rPr lang="ru-RU" sz="1600" i="1" dirty="0"/>
              <a:t>* - </a:t>
            </a:r>
            <a:r>
              <a:rPr lang="en-US" sz="1600" i="1" dirty="0"/>
              <a:t>Sampling sites are marked in green on the map.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D427E28-0A0A-3519-584D-812219CFB78B}"/>
              </a:ext>
            </a:extLst>
          </p:cNvPr>
          <p:cNvSpPr/>
          <p:nvPr/>
        </p:nvSpPr>
        <p:spPr>
          <a:xfrm>
            <a:off x="698701" y="758420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F5DD831-7AAF-D121-724C-D16025367B18}"/>
              </a:ext>
            </a:extLst>
          </p:cNvPr>
          <p:cNvSpPr/>
          <p:nvPr/>
        </p:nvSpPr>
        <p:spPr>
          <a:xfrm>
            <a:off x="973992" y="2971212"/>
            <a:ext cx="334295" cy="334295"/>
          </a:xfrm>
          <a:prstGeom prst="ellipse">
            <a:avLst/>
          </a:prstGeom>
          <a:solidFill>
            <a:schemeClr val="accent2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0B200D1-6D95-F0A4-74CB-1AB6448EC243}"/>
              </a:ext>
            </a:extLst>
          </p:cNvPr>
          <p:cNvSpPr/>
          <p:nvPr/>
        </p:nvSpPr>
        <p:spPr>
          <a:xfrm>
            <a:off x="420968" y="2348475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B34348C-6460-A642-3390-C5361A2BCD2E}"/>
              </a:ext>
            </a:extLst>
          </p:cNvPr>
          <p:cNvSpPr/>
          <p:nvPr/>
        </p:nvSpPr>
        <p:spPr>
          <a:xfrm>
            <a:off x="1055421" y="1015697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8B7CE20-3EC0-D5E9-1AA5-FF9190E32E2A}"/>
              </a:ext>
            </a:extLst>
          </p:cNvPr>
          <p:cNvSpPr/>
          <p:nvPr/>
        </p:nvSpPr>
        <p:spPr>
          <a:xfrm>
            <a:off x="3726328" y="2160623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B0D8176-3C92-354A-4F60-B69DE9D93B48}"/>
              </a:ext>
            </a:extLst>
          </p:cNvPr>
          <p:cNvSpPr/>
          <p:nvPr/>
        </p:nvSpPr>
        <p:spPr>
          <a:xfrm>
            <a:off x="2138714" y="1754114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4610D16-2BB8-3945-F199-39C96EC603ED}"/>
              </a:ext>
            </a:extLst>
          </p:cNvPr>
          <p:cNvSpPr/>
          <p:nvPr/>
        </p:nvSpPr>
        <p:spPr>
          <a:xfrm>
            <a:off x="2135223" y="2154768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CB0753D-6287-8037-C7C7-BD0BA7B8A56B}"/>
              </a:ext>
            </a:extLst>
          </p:cNvPr>
          <p:cNvSpPr/>
          <p:nvPr/>
        </p:nvSpPr>
        <p:spPr>
          <a:xfrm>
            <a:off x="2024317" y="3381707"/>
            <a:ext cx="334295" cy="334295"/>
          </a:xfrm>
          <a:prstGeom prst="ellipse">
            <a:avLst/>
          </a:prstGeom>
          <a:solidFill>
            <a:schemeClr val="accent2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04C859B-D708-423B-BE0F-1A621B6E6901}"/>
              </a:ext>
            </a:extLst>
          </p:cNvPr>
          <p:cNvSpPr/>
          <p:nvPr/>
        </p:nvSpPr>
        <p:spPr>
          <a:xfrm>
            <a:off x="2698972" y="3214559"/>
            <a:ext cx="334295" cy="334295"/>
          </a:xfrm>
          <a:prstGeom prst="ellipse">
            <a:avLst/>
          </a:prstGeom>
          <a:solidFill>
            <a:schemeClr val="accent2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39BF1A9-965E-F10D-C739-8F3BD8589AA1}"/>
              </a:ext>
            </a:extLst>
          </p:cNvPr>
          <p:cNvSpPr/>
          <p:nvPr/>
        </p:nvSpPr>
        <p:spPr>
          <a:xfrm>
            <a:off x="3316957" y="3436998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BD4ECAD-E225-9CF6-8AE8-64DFDA3108F5}"/>
              </a:ext>
            </a:extLst>
          </p:cNvPr>
          <p:cNvSpPr/>
          <p:nvPr/>
        </p:nvSpPr>
        <p:spPr>
          <a:xfrm>
            <a:off x="2756755" y="3716002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C960A0F-334F-21C4-434A-C494EF7A1777}"/>
              </a:ext>
            </a:extLst>
          </p:cNvPr>
          <p:cNvSpPr/>
          <p:nvPr/>
        </p:nvSpPr>
        <p:spPr>
          <a:xfrm>
            <a:off x="5256502" y="5858740"/>
            <a:ext cx="334295" cy="334295"/>
          </a:xfrm>
          <a:prstGeom prst="ellipse">
            <a:avLst/>
          </a:prstGeom>
          <a:solidFill>
            <a:schemeClr val="accent2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9F1007D-2BCB-23CE-F6DC-0E8E7AF68492}"/>
              </a:ext>
            </a:extLst>
          </p:cNvPr>
          <p:cNvSpPr/>
          <p:nvPr/>
        </p:nvSpPr>
        <p:spPr>
          <a:xfrm>
            <a:off x="5606522" y="5392317"/>
            <a:ext cx="334295" cy="334295"/>
          </a:xfrm>
          <a:prstGeom prst="ellipse">
            <a:avLst/>
          </a:prstGeom>
          <a:solidFill>
            <a:schemeClr val="accent2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439C1A1-3E59-C8FA-6C7E-DCD47B60B6A6}"/>
              </a:ext>
            </a:extLst>
          </p:cNvPr>
          <p:cNvSpPr/>
          <p:nvPr/>
        </p:nvSpPr>
        <p:spPr>
          <a:xfrm>
            <a:off x="2982662" y="1161455"/>
            <a:ext cx="334295" cy="334295"/>
          </a:xfrm>
          <a:prstGeom prst="ellipse">
            <a:avLst/>
          </a:prstGeom>
          <a:solidFill>
            <a:srgbClr val="92D050"/>
          </a:solidFill>
          <a:ln w="28575" cap="flat" cmpd="sng" algn="ctr">
            <a:solidFill>
              <a:srgbClr val="06070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20AE199E-7E59-C27E-23A8-244309DCF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885350"/>
              </p:ext>
            </p:extLst>
          </p:nvPr>
        </p:nvGraphicFramePr>
        <p:xfrm>
          <a:off x="6388278" y="4076105"/>
          <a:ext cx="54537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501">
                  <a:extLst>
                    <a:ext uri="{9D8B030D-6E8A-4147-A177-3AD203B41FA5}">
                      <a16:colId xmlns:a16="http://schemas.microsoft.com/office/drawing/2014/main" val="2073710117"/>
                    </a:ext>
                  </a:extLst>
                </a:gridCol>
                <a:gridCol w="2499200">
                  <a:extLst>
                    <a:ext uri="{9D8B030D-6E8A-4147-A177-3AD203B41FA5}">
                      <a16:colId xmlns:a16="http://schemas.microsoft.com/office/drawing/2014/main" val="524406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b="1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b="1" i="1" dirty="0" err="1">
                          <a:solidFill>
                            <a:srgbClr val="060701"/>
                          </a:solidFill>
                        </a:rPr>
                        <a:t>argillaceus</a:t>
                      </a:r>
                      <a:endParaRPr lang="en-US" b="1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i="1" dirty="0" err="1">
                          <a:solidFill>
                            <a:srgbClr val="060701"/>
                          </a:solidFill>
                        </a:rPr>
                        <a:t>laesus</a:t>
                      </a:r>
                      <a:endParaRPr lang="en-US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83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b="1" i="1" dirty="0" err="1">
                          <a:solidFill>
                            <a:srgbClr val="060701"/>
                          </a:solidFill>
                        </a:rPr>
                        <a:t>armeniacus</a:t>
                      </a:r>
                      <a:endParaRPr lang="en-US" b="1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i="1" dirty="0" err="1">
                          <a:solidFill>
                            <a:srgbClr val="060701"/>
                          </a:solidFill>
                        </a:rPr>
                        <a:t>niveatus</a:t>
                      </a:r>
                      <a:endParaRPr lang="en-US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14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b="1" i="1" dirty="0" err="1">
                          <a:solidFill>
                            <a:srgbClr val="060701"/>
                          </a:solidFill>
                        </a:rPr>
                        <a:t>brodmannicus</a:t>
                      </a:r>
                      <a:endParaRPr lang="en-US" b="1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i="1" dirty="0" err="1">
                          <a:solidFill>
                            <a:srgbClr val="060701"/>
                          </a:solidFill>
                        </a:rPr>
                        <a:t>persicus</a:t>
                      </a:r>
                      <a:endParaRPr lang="en-US" i="1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52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b="1" i="1" dirty="0" err="1">
                          <a:solidFill>
                            <a:srgbClr val="060701"/>
                          </a:solidFill>
                        </a:rPr>
                        <a:t>handlirschianus</a:t>
                      </a:r>
                      <a:endParaRPr lang="ru-RU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i="1" dirty="0">
                          <a:solidFill>
                            <a:srgbClr val="060701"/>
                          </a:solidFill>
                        </a:rPr>
                        <a:t>Bombus </a:t>
                      </a:r>
                      <a:r>
                        <a:rPr lang="en-US" b="1" i="1" dirty="0" err="1">
                          <a:solidFill>
                            <a:srgbClr val="060701"/>
                          </a:solidFill>
                        </a:rPr>
                        <a:t>zonatus</a:t>
                      </a:r>
                      <a:endParaRPr lang="ru-RU" dirty="0">
                        <a:solidFill>
                          <a:srgbClr val="06070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506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20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9182F-70E8-4A23-B2B3-977044AD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biology results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60E32-932D-0660-702E-DCB8C440F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Nucleic acids (DNA/RNA) were successfully isolated from all collected bumblebee samples.</a:t>
            </a:r>
          </a:p>
          <a:p>
            <a:pPr algn="just"/>
            <a:r>
              <a:rPr lang="en-US" dirty="0"/>
              <a:t>DNA barcoding was performed for molecular confirmation of species identity using the COI gene.</a:t>
            </a:r>
          </a:p>
          <a:p>
            <a:pPr algn="just"/>
            <a:r>
              <a:rPr lang="en-US" dirty="0"/>
              <a:t>Experiments have been initiated to optimize PCR conditions and subsequent Sanger sequencing for the detection of major bumblebee pathogens, listed above.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90750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611</Words>
  <Application>Microsoft Office PowerPoint</Application>
  <PresentationFormat>Широкоэкранный</PresentationFormat>
  <Paragraphs>81</Paragraphs>
  <Slides>17</Slides>
  <Notes>7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Aptos</vt:lpstr>
      <vt:lpstr>Arial</vt:lpstr>
      <vt:lpstr>Calisto MT</vt:lpstr>
      <vt:lpstr>Univers Condensed</vt:lpstr>
      <vt:lpstr>ChronicleVTI</vt:lpstr>
      <vt:lpstr>BOMPAR - Modelling outbreaks of Bombus parasites under various scenarios of climate change and developing adaptation plans to mitigate the negative consequences for natural ecosystems and agriculture</vt:lpstr>
      <vt:lpstr>Bumblebees are one of the main pollinators</vt:lpstr>
      <vt:lpstr>Bumblebee decline</vt:lpstr>
      <vt:lpstr>Презентация PowerPoint</vt:lpstr>
      <vt:lpstr>Our team</vt:lpstr>
      <vt:lpstr>Project goals</vt:lpstr>
      <vt:lpstr>Презентация PowerPoint</vt:lpstr>
      <vt:lpstr>Species diversity</vt:lpstr>
      <vt:lpstr>Molecular biology results</vt:lpstr>
      <vt:lpstr>New lab</vt:lpstr>
      <vt:lpstr>Real lab. “before” and “after”</vt:lpstr>
      <vt:lpstr>Publications</vt:lpstr>
      <vt:lpstr>Collaborations</vt:lpstr>
      <vt:lpstr>Презентация PowerPoint</vt:lpstr>
      <vt:lpstr>SCIENTIFIC CENTER OF ZOOLOGY AND HYDROECOLOGY NAS RA</vt:lpstr>
      <vt:lpstr>Thank you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Valeriya Vavilova</dc:creator>
  <cp:lastModifiedBy>Valeriya Vavilova</cp:lastModifiedBy>
  <cp:revision>21</cp:revision>
  <dcterms:created xsi:type="dcterms:W3CDTF">2025-02-06T10:57:33Z</dcterms:created>
  <dcterms:modified xsi:type="dcterms:W3CDTF">2026-05-16T03:00:15Z</dcterms:modified>
</cp:coreProperties>
</file>