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n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5"/>
    <p:restoredTop sz="94643"/>
  </p:normalViewPr>
  <p:slideViewPr>
    <p:cSldViewPr snapToGrid="0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0:44:01.9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24575,'61'55'0,"-1"-1"0,1 1 0,0-1 0,-1 0 0,-3-4 0,0 1 0,1 2 0,14 12 0,3 3 0,-6-6 0,-18-17 0,8 6 0,-10-14 0,25 17 0,2 2 0,-11-7 0,-25-19 0,-31-21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0:44:01.9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0 971 24575,'18'-25'0,"31"-24"0,-2 3 0,7-6 0,-6 8 0,4-3 0,2-1 0,11-8 0,4-2 0,0 2-410,2-1 0,0 1 0,-1 2 410,-9 8 0,0 2 0,-4 4 200,14-8 1,-7 7-201,18-5 204,-31 22-204,-12 11 0,-12 5 0,-6 2 156,-7 3 0,-6 0 0,-4 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0:44:07.1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24575,'61'55'0,"-1"-1"0,1 1 0,0-1 0,-1 0 0,-3-4 0,0 1 0,1 2 0,14 12 0,3 3 0,-6-6 0,-18-17 0,8 6 0,-10-14 0,25 17 0,2 2 0,-11-7 0,-25-19 0,-31-21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0:44:07.1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0 971 24575,'18'-25'0,"31"-24"0,-2 3 0,7-6 0,-6 8 0,4-3 0,2-1 0,11-8 0,4-2 0,0 2-410,2-1 0,0 1 0,-1 2 410,-9 8 0,0 2 0,-4 4 200,14-8 1,-7 7-201,18-5 204,-31 22-204,-12 11 0,-12 5 0,-6 2 156,-7 3 0,-6 0 0,-4 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0:44:11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24575,'61'55'0,"-1"-1"0,1 1 0,0-1 0,-1 0 0,-3-4 0,0 1 0,1 2 0,14 12 0,3 3 0,-6-6 0,-18-17 0,8 6 0,-10-14 0,25 17 0,2 2 0,-11-7 0,-25-19 0,-31-21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0:44:11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0 971 24575,'18'-25'0,"31"-24"0,-2 3 0,7-6 0,-6 8 0,4-3 0,2-1 0,11-8 0,4-2 0,0 2-410,2-1 0,0 1 0,-1 2 410,-9 8 0,0 2 0,-4 4 200,14-8 1,-7 7-201,18-5 204,-31 22-204,-12 11 0,-12 5 0,-6 2 156,-7 3 0,-6 0 0,-4 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8324-B9F2-AB48-BE81-63B8D51B814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04EC9-0C6E-B245-9D84-4F4FD1050B97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16061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4EC9-0C6E-B245-9D84-4F4FD1050B97}" type="slidenum">
              <a:rPr lang="en-AM" smtClean="0"/>
              <a:t>2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43263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A55D-EDD8-F5AC-1606-EA8317B25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96D12-0FFF-AC81-8C8A-1AF76004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E385F-D182-2A64-E0BB-76896D33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34A25-8678-E827-AF25-5B27B178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A5ABB-3E62-34BD-E198-562AF3F6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85143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AC2B-09E6-5307-FA59-2902D889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85426-D828-081D-3836-6954EA35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3B143-0299-23F5-9B0E-D95FEBDB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848-F17B-B743-617D-86C68A59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280B-6346-6F71-FF34-DE8DF38B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6935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D90BB-57A5-AD72-4409-F784E11A4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B9DD6-2C55-8C1E-9325-6AFC766BA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7D1F5-5A5E-A973-B079-5C5C962B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4CEE-41C4-5F47-0766-5F942797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2A68C-D936-C23F-CAB5-D90900EF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6782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B8E4-4EDF-F4C8-02D5-3699B3B3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151E-DA6E-6C8D-B88D-4A12D6CE9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D9A0F-4551-0671-F0C5-2EDCCF16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3F30-76EB-B77B-484B-5E93C1A8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56C39-3FB9-4D18-3FFB-F0328354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6709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4045-7AA4-6602-59DA-558845F9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8C428-88EC-B44C-BAE8-B542D761C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BE5C-4011-D216-2807-1E42699C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42F4A-6D1C-B713-B388-A505D7FE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49CA9-7998-9DF3-21F1-3518A725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97645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587A-2508-6016-7FBA-C6011050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6AAAF-7756-C59F-E85D-99DCDDA2D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BD47-C619-9F76-DBB4-25EC5A91B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4F9FF-B02E-5675-1B4E-0B4F25AE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F4221-F09C-8FBC-AF11-C35108EC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58513-F30F-09FF-FA76-33F8C940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99135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0712-9B32-4FAD-D5F5-8CF243BE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367CD-8D2A-D3CF-0A6C-1EE8C6142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39704-3E2B-644F-EDEC-E73F8C1B4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19B74-D903-60CF-C336-80CC877CC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928B9-031A-D140-97BA-DFC5300CA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9F4E2-2283-6FB0-6FAE-04D1E004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E5EE0-676B-61E8-9E9F-A235859C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74B4C-E307-87D7-4D26-D29FBA37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85518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BBFB-E6D5-342F-0FC2-E0D363EC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2EB3F-B514-F449-F9A7-5C7B520A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A6DD0-158F-8424-8888-2382E538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06B69-8411-7B17-C75E-4EB718AE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3292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A501A-4B23-7FDE-64BE-2317D61C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D7A03-3764-04C3-E511-C9EEE14E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3EFE4-7C72-DC10-9ADA-57C58853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3248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2D04-E0A6-DD45-4083-771B25E6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AFD8-B1FF-E447-BEEC-6B5835D29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22AA2-7F83-6E91-261E-ADE0AE644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8E52A-BB0F-B135-18D1-E3DA42D8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8B3D1-9EB1-B72E-DB2A-B3262C83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20C32-38CE-EDBE-D384-E657C581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407530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5814-B323-E797-B44A-5AD08C9D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A04A7-0918-FF6C-F0DF-4F323058C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AD225-BFF3-3E93-593A-24A5D917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7CEFB-AC55-3820-1DA7-0552D5A3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08837-E575-94B7-70D6-381E061C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8C3B1-28E7-A6CD-A20A-207DAAB9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23967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64FF2-B616-198B-DE40-867D8EE5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35B36-BCB8-0DDA-3199-7F6A0E6D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3047-C069-382A-D62C-844B43BC4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A823-F602-8B4E-BBD9-2C4B32904C83}" type="datetimeFigureOut">
              <a:rPr lang="en-AM" smtClean="0"/>
              <a:t>14.05.26</a:t>
            </a:fld>
            <a:endParaRPr lang="en-A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6E7F-3F65-D15C-4187-E2F68B2FE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01851-56E1-A5DF-9538-1F7D7FE48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AF55-D51E-6540-AAC1-60102F87704E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45924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.emf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1.xml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999EC5-BACC-0D86-60B9-A0145AABF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9" t="15066" r="16667" b="13239"/>
          <a:stretch/>
        </p:blipFill>
        <p:spPr>
          <a:xfrm>
            <a:off x="115329" y="120441"/>
            <a:ext cx="1495168" cy="1589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B2BC6-5C49-A98F-CA61-E357855A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7" y="2474158"/>
            <a:ext cx="11531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 </a:t>
            </a:r>
            <a:r>
              <a:rPr lang="hy-AM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թթվակայուն համակարգի</a:t>
            </a:r>
            <a:r>
              <a:rPr lang="en-US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դերը </a:t>
            </a:r>
            <a:r>
              <a:rPr lang="en-US" sz="3200" b="1" i="1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coli-</a:t>
            </a:r>
            <a:r>
              <a:rPr lang="hy-AM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ում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i="0" u="none" strike="noStrike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y-AM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r>
              <a:rPr lang="hy-AM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y-AM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y-AM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և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i="0" u="none" strike="noStrike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y-AM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r>
              <a:rPr lang="hy-AM" sz="3200" b="1" i="0" u="none" strike="noStrike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hy-AM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հոսքերի կարգավորման</a:t>
            </a:r>
            <a:r>
              <a:rPr lang="en-US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մեջ խմորման պայմաններում</a:t>
            </a:r>
            <a:endParaRPr lang="en-AM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3D04C-3093-9C95-0A38-F82B91C35C49}"/>
              </a:ext>
            </a:extLst>
          </p:cNvPr>
          <p:cNvSpPr txBox="1"/>
          <p:nvPr/>
        </p:nvSpPr>
        <p:spPr>
          <a:xfrm>
            <a:off x="1610497" y="253642"/>
            <a:ext cx="89710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Երևանի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պետական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համալսարան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ctr" fontAlgn="base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Կենսաբանության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ֆակուլտետ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ctr" fontAlgn="base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Կենսաքիմիայի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մանրէաբանության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և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կենսատեխնոլոգիայի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ամբիոն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4EDD50-0F52-4012-D360-C87A87B6E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499" t="29896" r="28785" b="29463"/>
          <a:stretch/>
        </p:blipFill>
        <p:spPr>
          <a:xfrm>
            <a:off x="10581502" y="187041"/>
            <a:ext cx="1495168" cy="1456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FEC6C3-199A-1DDA-9A65-FAD778DC5873}"/>
              </a:ext>
            </a:extLst>
          </p:cNvPr>
          <p:cNvSpPr txBox="1"/>
          <p:nvPr/>
        </p:nvSpPr>
        <p:spPr>
          <a:xfrm>
            <a:off x="115329" y="4863863"/>
            <a:ext cx="6520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Թամարա Աբաղյան, ասպիրանտ, կրտսեր գիտաշխատող</a:t>
            </a:r>
          </a:p>
          <a:p>
            <a:r>
              <a:rPr lang="hy-AM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b="1" i="0" dirty="0">
                <a:solidFill>
                  <a:srgbClr val="3857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«Կին ղեկավարների առաջխաղացմանն ուղղված ծրագիր 2024» </a:t>
            </a:r>
            <a:r>
              <a:rPr lang="en-US" sz="1800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24WS-1F018</a:t>
            </a:r>
            <a:r>
              <a:rPr lang="hy-AM" sz="1800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800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ծածկագրով դրամաշնորհի կատարող</a:t>
            </a:r>
          </a:p>
          <a:p>
            <a:r>
              <a:rPr lang="hy-AM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ղեկավար՝ </a:t>
            </a:r>
            <a:r>
              <a:rPr lang="hy-AM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Հեղինե Գևորգյան, կ</a:t>
            </a:r>
            <a:r>
              <a:rPr lang="en-US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y-AM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գ.թ</a:t>
            </a:r>
            <a:r>
              <a:rPr lang="ru-RU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y-AM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գիտաշխատող</a:t>
            </a:r>
            <a:r>
              <a:rPr lang="ru-RU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M" b="1" dirty="0">
              <a:solidFill>
                <a:srgbClr val="385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BD75F-9A45-80F6-3342-0430F252F88A}"/>
              </a:ext>
            </a:extLst>
          </p:cNvPr>
          <p:cNvSpPr txBox="1"/>
          <p:nvPr/>
        </p:nvSpPr>
        <p:spPr>
          <a:xfrm>
            <a:off x="5108983" y="6488668"/>
            <a:ext cx="19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ԴԻԼԻՋԱՆ</a:t>
            </a:r>
            <a:r>
              <a:rPr lang="en-US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6A963-45B1-9138-CD54-8C7780E4D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851" y="4630198"/>
            <a:ext cx="3759819" cy="16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9D76DF-A3A5-754B-A4F4-191512EAB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373" y="2262490"/>
            <a:ext cx="5044148" cy="3831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D5A70-8E0B-6E41-A3FF-488D14B4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7" y="1097487"/>
            <a:ext cx="5657295" cy="46246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424D3-9D12-99A1-3FC1-96FC7F0653FC}"/>
              </a:ext>
            </a:extLst>
          </p:cNvPr>
          <p:cNvGrpSpPr/>
          <p:nvPr/>
        </p:nvGrpSpPr>
        <p:grpSpPr>
          <a:xfrm>
            <a:off x="3323309" y="2402481"/>
            <a:ext cx="2279604" cy="537332"/>
            <a:chOff x="4069381" y="1419809"/>
            <a:chExt cx="2279604" cy="537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0DFCDA-0510-762E-038A-B4F575084637}"/>
                </a:ext>
              </a:extLst>
            </p:cNvPr>
            <p:cNvSpPr txBox="1"/>
            <p:nvPr/>
          </p:nvSpPr>
          <p:spPr>
            <a:xfrm>
              <a:off x="5589223" y="1542235"/>
              <a:ext cx="7597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 &lt; 5.8 </a:t>
              </a:r>
              <a:endParaRPr lang="en-AM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E9C17-F436-D71F-9F80-A1CFAE121107}"/>
                </a:ext>
              </a:extLst>
            </p:cNvPr>
            <p:cNvGrpSpPr/>
            <p:nvPr/>
          </p:nvGrpSpPr>
          <p:grpSpPr>
            <a:xfrm>
              <a:off x="4069381" y="1419809"/>
              <a:ext cx="1423593" cy="537332"/>
              <a:chOff x="4069381" y="1419809"/>
              <a:chExt cx="1423593" cy="537332"/>
            </a:xfrm>
          </p:grpSpPr>
          <p:cxnSp>
            <p:nvCxnSpPr>
              <p:cNvPr id="14" name="Curved Connector 13">
                <a:extLst>
                  <a:ext uri="{FF2B5EF4-FFF2-40B4-BE49-F238E27FC236}">
                    <a16:creationId xmlns:a16="http://schemas.microsoft.com/office/drawing/2014/main" id="{7EBE1776-A2F5-EA60-B004-D587C2730A0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28730" y="1419809"/>
                <a:ext cx="464244" cy="399167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A96AC39-012D-C8DD-5E40-6463EC995433}"/>
                  </a:ext>
                </a:extLst>
              </p:cNvPr>
              <p:cNvSpPr/>
              <p:nvPr/>
            </p:nvSpPr>
            <p:spPr>
              <a:xfrm>
                <a:off x="4069381" y="1695530"/>
                <a:ext cx="921452" cy="261611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y-AM" sz="1100" dirty="0"/>
                  <a:t>Լիզին</a:t>
                </a:r>
                <a:endParaRPr lang="en-AM" sz="1100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3E171-D694-3FEF-8D32-893E7AD47B46}"/>
              </a:ext>
            </a:extLst>
          </p:cNvPr>
          <p:cNvGrpSpPr/>
          <p:nvPr/>
        </p:nvGrpSpPr>
        <p:grpSpPr>
          <a:xfrm>
            <a:off x="3775229" y="3134804"/>
            <a:ext cx="1897029" cy="842820"/>
            <a:chOff x="4399812" y="2167416"/>
            <a:chExt cx="1897029" cy="8428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2DCCAF-145C-6160-0181-502F24764E01}"/>
                </a:ext>
              </a:extLst>
            </p:cNvPr>
            <p:cNvSpPr txBox="1"/>
            <p:nvPr/>
          </p:nvSpPr>
          <p:spPr>
            <a:xfrm>
              <a:off x="4399812" y="2167416"/>
              <a:ext cx="7597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 &lt; 5.5 </a:t>
              </a:r>
              <a:endParaRPr lang="en-AM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A99808-DEEF-2D66-67DB-084F112CE9A5}"/>
                </a:ext>
              </a:extLst>
            </p:cNvPr>
            <p:cNvGrpSpPr/>
            <p:nvPr/>
          </p:nvGrpSpPr>
          <p:grpSpPr>
            <a:xfrm>
              <a:off x="4775704" y="2746698"/>
              <a:ext cx="1521137" cy="263538"/>
              <a:chOff x="4775704" y="2746698"/>
              <a:chExt cx="1521137" cy="263538"/>
            </a:xfrm>
          </p:grpSpPr>
          <p:cxnSp>
            <p:nvCxnSpPr>
              <p:cNvPr id="19" name="Curved Connector 18">
                <a:extLst>
                  <a:ext uri="{FF2B5EF4-FFF2-40B4-BE49-F238E27FC236}">
                    <a16:creationId xmlns:a16="http://schemas.microsoft.com/office/drawing/2014/main" id="{D554661D-041A-94AA-8A54-4BA692BECC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5704" y="2795146"/>
                <a:ext cx="407350" cy="83321"/>
              </a:xfrm>
              <a:prstGeom prst="curvedConnector3">
                <a:avLst>
                  <a:gd name="adj1" fmla="val 42054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511ED13-F9D9-5F41-0AB1-C0DF1D8D9751}"/>
                  </a:ext>
                </a:extLst>
              </p:cNvPr>
              <p:cNvSpPr/>
              <p:nvPr/>
            </p:nvSpPr>
            <p:spPr>
              <a:xfrm>
                <a:off x="5228876" y="2746698"/>
                <a:ext cx="1067965" cy="263538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y-AM" sz="1100" dirty="0"/>
                  <a:t>Արգինին</a:t>
                </a:r>
                <a:endParaRPr lang="en-AM" sz="1100" dirty="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A857DB-0B80-F621-F41E-3397747153A8}"/>
              </a:ext>
            </a:extLst>
          </p:cNvPr>
          <p:cNvGrpSpPr/>
          <p:nvPr/>
        </p:nvGrpSpPr>
        <p:grpSpPr>
          <a:xfrm>
            <a:off x="1847946" y="3171526"/>
            <a:ext cx="2083000" cy="1247928"/>
            <a:chOff x="2542352" y="2181260"/>
            <a:chExt cx="2083000" cy="12479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A142C7-3A72-0686-92BF-83CACDA030B8}"/>
                </a:ext>
              </a:extLst>
            </p:cNvPr>
            <p:cNvSpPr txBox="1"/>
            <p:nvPr/>
          </p:nvSpPr>
          <p:spPr>
            <a:xfrm>
              <a:off x="2542352" y="2181260"/>
              <a:ext cx="6049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 2-3 </a:t>
              </a:r>
              <a:endParaRPr lang="en-AM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AAA9D80-F463-C66A-EB7B-EFD123404450}"/>
                </a:ext>
              </a:extLst>
            </p:cNvPr>
            <p:cNvGrpSpPr/>
            <p:nvPr/>
          </p:nvGrpSpPr>
          <p:grpSpPr>
            <a:xfrm>
              <a:off x="2704221" y="2742124"/>
              <a:ext cx="1921131" cy="687064"/>
              <a:chOff x="2704221" y="2742124"/>
              <a:chExt cx="1921131" cy="687064"/>
            </a:xfrm>
          </p:grpSpPr>
          <p:cxnSp>
            <p:nvCxnSpPr>
              <p:cNvPr id="24" name="Curved Connector 23">
                <a:extLst>
                  <a:ext uri="{FF2B5EF4-FFF2-40B4-BE49-F238E27FC236}">
                    <a16:creationId xmlns:a16="http://schemas.microsoft.com/office/drawing/2014/main" id="{7E6F37DA-88C3-E8AA-B132-79BADAADC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1235" y="2742124"/>
                <a:ext cx="343552" cy="319280"/>
              </a:xfrm>
              <a:prstGeom prst="curvedConnector3">
                <a:avLst>
                  <a:gd name="adj1" fmla="val 97108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88BF41C-7C56-8A48-55EB-065A6E49C77E}"/>
                  </a:ext>
                </a:extLst>
              </p:cNvPr>
              <p:cNvSpPr/>
              <p:nvPr/>
            </p:nvSpPr>
            <p:spPr>
              <a:xfrm>
                <a:off x="2704221" y="3072993"/>
                <a:ext cx="1921131" cy="35619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y-AM" sz="1100" dirty="0"/>
                  <a:t>Գլուտամինաթթու</a:t>
                </a:r>
                <a:endParaRPr lang="en-AM" sz="1100" dirty="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45A4D8-E8B3-7419-8174-5153A831503E}"/>
              </a:ext>
            </a:extLst>
          </p:cNvPr>
          <p:cNvGrpSpPr/>
          <p:nvPr/>
        </p:nvGrpSpPr>
        <p:grpSpPr>
          <a:xfrm>
            <a:off x="4610049" y="2069496"/>
            <a:ext cx="467280" cy="366120"/>
            <a:chOff x="4498840" y="2358200"/>
            <a:chExt cx="4672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BD9EA9-E5F4-55F6-236E-8614D5AA46DB}"/>
                    </a:ext>
                  </a:extLst>
                </p14:cNvPr>
                <p14:cNvContentPartPr/>
                <p14:nvPr/>
              </p14:nvContentPartPr>
              <p14:xfrm>
                <a:off x="4554280" y="2358200"/>
                <a:ext cx="401400" cy="34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5823167-E0CC-6E35-694D-3D03A60DE5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8160" y="2352080"/>
                  <a:ext cx="413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ADDBBE-C061-23FA-3D3A-11B4D7593DD6}"/>
                    </a:ext>
                  </a:extLst>
                </p14:cNvPr>
                <p14:cNvContentPartPr/>
                <p14:nvPr/>
              </p14:nvContentPartPr>
              <p14:xfrm>
                <a:off x="4498840" y="2374400"/>
                <a:ext cx="467280" cy="34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7487DD-F46D-A56B-5874-29593C5766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2720" y="2368280"/>
                  <a:ext cx="47952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B98F9B-8E8A-53DD-5F0E-ACCA7985EE86}"/>
              </a:ext>
            </a:extLst>
          </p:cNvPr>
          <p:cNvGrpSpPr/>
          <p:nvPr/>
        </p:nvGrpSpPr>
        <p:grpSpPr>
          <a:xfrm>
            <a:off x="2261785" y="2855906"/>
            <a:ext cx="467280" cy="366120"/>
            <a:chOff x="4498840" y="2358200"/>
            <a:chExt cx="4672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F7C101-3308-9908-1F22-F910AB6CE898}"/>
                    </a:ext>
                  </a:extLst>
                </p14:cNvPr>
                <p14:cNvContentPartPr/>
                <p14:nvPr/>
              </p14:nvContentPartPr>
              <p14:xfrm>
                <a:off x="4554280" y="2358200"/>
                <a:ext cx="401400" cy="343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D999B9-72B2-68E1-2AA6-28F99B6A43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8160" y="2352080"/>
                  <a:ext cx="413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35F24C-B26A-1FCD-09A5-E20C79C05370}"/>
                    </a:ext>
                  </a:extLst>
                </p14:cNvPr>
                <p14:cNvContentPartPr/>
                <p14:nvPr/>
              </p14:nvContentPartPr>
              <p14:xfrm>
                <a:off x="4498840" y="2374400"/>
                <a:ext cx="467280" cy="34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B2CBC3-1A51-7525-FD4C-08101F9867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2720" y="2368280"/>
                  <a:ext cx="47952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1CB822-CB50-93DF-6D55-C91519878C42}"/>
              </a:ext>
            </a:extLst>
          </p:cNvPr>
          <p:cNvGrpSpPr/>
          <p:nvPr/>
        </p:nvGrpSpPr>
        <p:grpSpPr>
          <a:xfrm>
            <a:off x="3829147" y="3396414"/>
            <a:ext cx="467280" cy="366120"/>
            <a:chOff x="4498840" y="2358200"/>
            <a:chExt cx="4672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700A63-ED3B-51D7-D555-E94BC1C22081}"/>
                    </a:ext>
                  </a:extLst>
                </p14:cNvPr>
                <p14:cNvContentPartPr/>
                <p14:nvPr/>
              </p14:nvContentPartPr>
              <p14:xfrm>
                <a:off x="4554280" y="2358200"/>
                <a:ext cx="401400" cy="343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5DEF75-C9E3-FF77-FD5F-29C9837109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8160" y="2352080"/>
                  <a:ext cx="413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86BADC1-C1F9-C028-4531-8D8A069A9953}"/>
                    </a:ext>
                  </a:extLst>
                </p14:cNvPr>
                <p14:cNvContentPartPr/>
                <p14:nvPr/>
              </p14:nvContentPartPr>
              <p14:xfrm>
                <a:off x="4498840" y="2374400"/>
                <a:ext cx="467280" cy="34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7BE046-C6AD-E353-0841-7B749FFD0D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2720" y="2368280"/>
                  <a:ext cx="47952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143F66-2B95-0A85-DFC0-981D70BBA845}"/>
              </a:ext>
            </a:extLst>
          </p:cNvPr>
          <p:cNvGrpSpPr/>
          <p:nvPr/>
        </p:nvGrpSpPr>
        <p:grpSpPr>
          <a:xfrm>
            <a:off x="5975824" y="1349373"/>
            <a:ext cx="1509218" cy="1113475"/>
            <a:chOff x="6226956" y="1188870"/>
            <a:chExt cx="1509218" cy="111347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DB65C5-D39B-FBD8-DDAA-B34DDA4BEE4B}"/>
                </a:ext>
              </a:extLst>
            </p:cNvPr>
            <p:cNvSpPr/>
            <p:nvPr/>
          </p:nvSpPr>
          <p:spPr>
            <a:xfrm>
              <a:off x="6695608" y="1658413"/>
              <a:ext cx="701892" cy="6439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M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 7.6</a:t>
              </a:r>
              <a:endParaRPr lang="hy-AM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85C92C-3651-A498-6E26-3710370B8CD2}"/>
                </a:ext>
              </a:extLst>
            </p:cNvPr>
            <p:cNvSpPr txBox="1"/>
            <p:nvPr/>
          </p:nvSpPr>
          <p:spPr>
            <a:xfrm>
              <a:off x="6226956" y="1188870"/>
              <a:ext cx="1509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1200" b="1" dirty="0">
                  <a:solidFill>
                    <a:srgbClr val="00B050"/>
                  </a:solidFill>
                </a:rPr>
                <a:t>Սթրեսի բացակայություն</a:t>
              </a:r>
              <a:endParaRPr lang="en-AM" sz="1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480CB2-6FB5-6C29-3C70-3B95F7B3F3A0}"/>
              </a:ext>
            </a:extLst>
          </p:cNvPr>
          <p:cNvGrpSpPr/>
          <p:nvPr/>
        </p:nvGrpSpPr>
        <p:grpSpPr>
          <a:xfrm>
            <a:off x="7566319" y="1158784"/>
            <a:ext cx="1509218" cy="879003"/>
            <a:chOff x="7611235" y="1150282"/>
            <a:chExt cx="1509218" cy="87900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3E6781E-AE5B-C470-8CD0-1FD0235B2136}"/>
                </a:ext>
              </a:extLst>
            </p:cNvPr>
            <p:cNvSpPr/>
            <p:nvPr/>
          </p:nvSpPr>
          <p:spPr>
            <a:xfrm>
              <a:off x="7987357" y="1150282"/>
              <a:ext cx="701892" cy="6439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M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 6.5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AF0E4A-FA52-7CFF-329D-39E2BF17918C}"/>
                </a:ext>
              </a:extLst>
            </p:cNvPr>
            <p:cNvSpPr txBox="1"/>
            <p:nvPr/>
          </p:nvSpPr>
          <p:spPr>
            <a:xfrm>
              <a:off x="7611235" y="1752286"/>
              <a:ext cx="1509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1200" b="1" dirty="0"/>
                <a:t>Թույլ սթրես</a:t>
              </a:r>
              <a:endParaRPr lang="en-AM" sz="1200" b="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5809A8-92DC-8247-D8F3-D470006B6C26}"/>
              </a:ext>
            </a:extLst>
          </p:cNvPr>
          <p:cNvGrpSpPr/>
          <p:nvPr/>
        </p:nvGrpSpPr>
        <p:grpSpPr>
          <a:xfrm>
            <a:off x="9115479" y="1158784"/>
            <a:ext cx="1509218" cy="911451"/>
            <a:chOff x="9226389" y="1135588"/>
            <a:chExt cx="1509218" cy="91145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855E3F9-D70A-BB5D-962B-DAABC01B4939}"/>
                </a:ext>
              </a:extLst>
            </p:cNvPr>
            <p:cNvSpPr/>
            <p:nvPr/>
          </p:nvSpPr>
          <p:spPr>
            <a:xfrm>
              <a:off x="9630052" y="1135588"/>
              <a:ext cx="701892" cy="6439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M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 5.8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B1ED6A4-4D99-7785-9AC2-AF8DA2D1E42B}"/>
                </a:ext>
              </a:extLst>
            </p:cNvPr>
            <p:cNvSpPr txBox="1"/>
            <p:nvPr/>
          </p:nvSpPr>
          <p:spPr>
            <a:xfrm>
              <a:off x="9226389" y="1770040"/>
              <a:ext cx="1509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1200" b="1" dirty="0"/>
                <a:t>Միջին սթրես</a:t>
              </a:r>
              <a:endParaRPr lang="en-AM" sz="1200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34F2E7-E5D5-2289-5502-F46AD8C7C8AE}"/>
              </a:ext>
            </a:extLst>
          </p:cNvPr>
          <p:cNvGrpSpPr/>
          <p:nvPr/>
        </p:nvGrpSpPr>
        <p:grpSpPr>
          <a:xfrm>
            <a:off x="10568479" y="1295238"/>
            <a:ext cx="1509218" cy="920931"/>
            <a:chOff x="10657211" y="1210874"/>
            <a:chExt cx="1509218" cy="9209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DA63A66-3CDB-A4BC-F71E-52D2DDCB538A}"/>
                </a:ext>
              </a:extLst>
            </p:cNvPr>
            <p:cNvSpPr/>
            <p:nvPr/>
          </p:nvSpPr>
          <p:spPr>
            <a:xfrm>
              <a:off x="11060874" y="1487873"/>
              <a:ext cx="701892" cy="6439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M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 5.4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482C0C-A142-AC90-9F76-599E8DB86690}"/>
                </a:ext>
              </a:extLst>
            </p:cNvPr>
            <p:cNvSpPr txBox="1"/>
            <p:nvPr/>
          </p:nvSpPr>
          <p:spPr>
            <a:xfrm>
              <a:off x="10657211" y="1210874"/>
              <a:ext cx="1509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1200" b="1" dirty="0">
                  <a:solidFill>
                    <a:srgbClr val="FF0000"/>
                  </a:solidFill>
                </a:rPr>
                <a:t>Ուժեղ սթրես</a:t>
              </a:r>
              <a:endParaRPr lang="en-AM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Donut 48">
            <a:extLst>
              <a:ext uri="{FF2B5EF4-FFF2-40B4-BE49-F238E27FC236}">
                <a16:creationId xmlns:a16="http://schemas.microsoft.com/office/drawing/2014/main" id="{00032300-040C-8749-2ADE-02FA3325346F}"/>
              </a:ext>
            </a:extLst>
          </p:cNvPr>
          <p:cNvSpPr/>
          <p:nvPr/>
        </p:nvSpPr>
        <p:spPr>
          <a:xfrm>
            <a:off x="6667361" y="2635157"/>
            <a:ext cx="1502542" cy="1360053"/>
          </a:xfrm>
          <a:prstGeom prst="donut">
            <a:avLst>
              <a:gd name="adj" fmla="val 36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>
              <a:solidFill>
                <a:schemeClr val="tx1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2B04878-EF5C-3193-ADD3-C43B160D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26130"/>
            <a:ext cx="10193338" cy="866639"/>
          </a:xfrm>
        </p:spPr>
        <p:txBody>
          <a:bodyPr>
            <a:noAutofit/>
          </a:bodyPr>
          <a:lstStyle/>
          <a:p>
            <a:pPr algn="ctr"/>
            <a:r>
              <a:rPr lang="en-US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 </a:t>
            </a:r>
            <a:r>
              <a:rPr lang="hy-AM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թթվակայուն համակարգի</a:t>
            </a:r>
            <a:r>
              <a:rPr lang="en-US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դերը </a:t>
            </a:r>
            <a:r>
              <a:rPr lang="en-US" sz="2400" b="1" i="1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coli-</a:t>
            </a:r>
            <a:r>
              <a:rPr lang="hy-AM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ում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0" u="none" strike="noStrike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y-AM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r>
              <a:rPr lang="hy-AM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y-AM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y-AM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և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i="0" u="none" strike="noStrike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y-AM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r>
              <a:rPr lang="hy-AM" sz="2400" b="1" i="0" u="none" strike="noStrike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hy-AM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հոսքերի կարգավորման</a:t>
            </a:r>
            <a:r>
              <a:rPr lang="en-US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մեջ խմորման պայմաններում</a:t>
            </a:r>
            <a:endParaRPr lang="en-AM" sz="24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4FFA79B-E455-17A8-468F-A3AE4E5D24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36" y="1115553"/>
            <a:ext cx="6210711" cy="480597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90FA3DE-4C1B-EEF6-5306-06EED2C905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9374" y="1245784"/>
            <a:ext cx="6048859" cy="4644340"/>
          </a:xfrm>
          <a:prstGeom prst="rect">
            <a:avLst/>
          </a:prstGeom>
        </p:spPr>
      </p:pic>
      <p:sp>
        <p:nvSpPr>
          <p:cNvPr id="81" name="Down Arrow 80">
            <a:extLst>
              <a:ext uri="{FF2B5EF4-FFF2-40B4-BE49-F238E27FC236}">
                <a16:creationId xmlns:a16="http://schemas.microsoft.com/office/drawing/2014/main" id="{D7692CBE-3D0A-5601-F73D-7CE1793FCC18}"/>
              </a:ext>
            </a:extLst>
          </p:cNvPr>
          <p:cNvSpPr/>
          <p:nvPr/>
        </p:nvSpPr>
        <p:spPr>
          <a:xfrm flipV="1">
            <a:off x="4972518" y="4979725"/>
            <a:ext cx="94371" cy="5246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9DB096BA-643F-1B4A-7888-A6E70B670029}"/>
              </a:ext>
            </a:extLst>
          </p:cNvPr>
          <p:cNvSpPr/>
          <p:nvPr/>
        </p:nvSpPr>
        <p:spPr>
          <a:xfrm flipV="1">
            <a:off x="4995950" y="2497793"/>
            <a:ext cx="94371" cy="5246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1C8D32F-1606-81BC-D12F-99E029BE834F}"/>
              </a:ext>
            </a:extLst>
          </p:cNvPr>
          <p:cNvSpPr txBox="1"/>
          <p:nvPr/>
        </p:nvSpPr>
        <p:spPr>
          <a:xfrm>
            <a:off x="278587" y="5938424"/>
            <a:ext cx="11705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y-AM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Ստացված տվյալների համաձայն՝ 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 </a:t>
            </a:r>
            <a:r>
              <a:rPr lang="hy-AM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համակարգը էական նշանակություն ունի </a:t>
            </a:r>
            <a:r>
              <a:rPr lang="en-US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coli-</a:t>
            </a:r>
            <a:r>
              <a:rPr lang="hy-AM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ի անաերոբ խմորման ժամանակ պրոտոնների արտահոսքի և կալիումի հոմեոստազի կարգավորման </a:t>
            </a:r>
            <a:r>
              <a:rPr lang="hy-AM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մեջ</a:t>
            </a:r>
            <a:r>
              <a:rPr lang="hy-AM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։ 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 </a:t>
            </a:r>
            <a:r>
              <a:rPr lang="hy-AM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համակարգի դերը կալիումի ընդհանուր հոսքի կլանման գործընթացում էապես նշանակալի է 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 7.6 </a:t>
            </a:r>
            <a:r>
              <a:rPr lang="hy-AM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և p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 6.5-</a:t>
            </a:r>
            <a:r>
              <a:rPr lang="hy-AM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ում։ Ցույց է տրվել, որ թթվային 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pH-</a:t>
            </a:r>
            <a:r>
              <a:rPr lang="hy-AM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ում</a:t>
            </a:r>
            <a:r>
              <a:rPr lang="hy-AM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="0" i="0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="0" i="0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–ը հանդիսանում է պրոտոնների արտա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hո</a:t>
            </a:r>
            <a:r>
              <a:rPr lang="hy-AM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սքի հիմնական համակարգը։ </a:t>
            </a:r>
          </a:p>
          <a:p>
            <a:pPr algn="just"/>
            <a:endParaRPr lang="hy-AM" sz="14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8B218B-9128-8680-E8FD-8BB6C8426E62}"/>
              </a:ext>
            </a:extLst>
          </p:cNvPr>
          <p:cNvGrpSpPr/>
          <p:nvPr/>
        </p:nvGrpSpPr>
        <p:grpSpPr>
          <a:xfrm>
            <a:off x="2291782" y="1797072"/>
            <a:ext cx="7772400" cy="3815144"/>
            <a:chOff x="2047053" y="1189539"/>
            <a:chExt cx="7772400" cy="3815144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5DADAF-52BE-4FDB-9251-A23644FB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47053" y="1189539"/>
              <a:ext cx="7772400" cy="381514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255978-1417-3FC9-58D2-2B94E829ACCA}"/>
                </a:ext>
              </a:extLst>
            </p:cNvPr>
            <p:cNvSpPr txBox="1"/>
            <p:nvPr/>
          </p:nvSpPr>
          <p:spPr>
            <a:xfrm>
              <a:off x="2480338" y="2340403"/>
              <a:ext cx="71999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y-AM" sz="2800" dirty="0">
                  <a:solidFill>
                    <a:schemeClr val="accent1"/>
                  </a:solidFill>
                </a:rPr>
                <a:t>Շնորհակալություն ուշադրության համար</a:t>
              </a:r>
              <a:endParaRPr lang="en-AM" sz="28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A4E5C-750B-26D0-523A-F263F3AFCA50}"/>
                </a:ext>
              </a:extLst>
            </p:cNvPr>
            <p:cNvSpPr/>
            <p:nvPr/>
          </p:nvSpPr>
          <p:spPr>
            <a:xfrm>
              <a:off x="2472804" y="2837934"/>
              <a:ext cx="7112476" cy="259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M"/>
            </a:p>
          </p:txBody>
        </p:sp>
      </p:grpSp>
      <p:sp>
        <p:nvSpPr>
          <p:cNvPr id="8" name="Down Arrow 7">
            <a:extLst>
              <a:ext uri="{FF2B5EF4-FFF2-40B4-BE49-F238E27FC236}">
                <a16:creationId xmlns:a16="http://schemas.microsoft.com/office/drawing/2014/main" id="{94140525-4F57-1BD8-5B47-A406615FA036}"/>
              </a:ext>
            </a:extLst>
          </p:cNvPr>
          <p:cNvSpPr/>
          <p:nvPr/>
        </p:nvSpPr>
        <p:spPr>
          <a:xfrm rot="10800000" flipV="1">
            <a:off x="1878667" y="1218409"/>
            <a:ext cx="94371" cy="5246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3624D92-6686-985A-0452-8B386A1E46E8}"/>
              </a:ext>
            </a:extLst>
          </p:cNvPr>
          <p:cNvSpPr/>
          <p:nvPr/>
        </p:nvSpPr>
        <p:spPr>
          <a:xfrm rot="10800000" flipV="1">
            <a:off x="1890242" y="4599230"/>
            <a:ext cx="94371" cy="5246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B7549FC2-53EF-5346-620A-414DB8FA43F7}"/>
              </a:ext>
            </a:extLst>
          </p:cNvPr>
          <p:cNvSpPr/>
          <p:nvPr/>
        </p:nvSpPr>
        <p:spPr>
          <a:xfrm rot="10800000" flipV="1">
            <a:off x="7874709" y="1808777"/>
            <a:ext cx="94371" cy="5246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C982DC20-387F-0944-5BBB-9358AFA882F7}"/>
              </a:ext>
            </a:extLst>
          </p:cNvPr>
          <p:cNvSpPr/>
          <p:nvPr/>
        </p:nvSpPr>
        <p:spPr>
          <a:xfrm rot="10800000" flipV="1">
            <a:off x="8025966" y="4462581"/>
            <a:ext cx="94371" cy="5246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4417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2" animBg="1"/>
      <p:bldP spid="81" grpId="1" animBg="1"/>
      <p:bldP spid="81" grpId="2" animBg="1"/>
      <p:bldP spid="82" grpId="1" animBg="1"/>
      <p:bldP spid="82" grpId="2" animBg="1"/>
      <p:bldP spid="83" grpId="0"/>
      <p:bldP spid="83" grpId="2"/>
      <p:bldP spid="8" grpId="0" animBg="1"/>
      <p:bldP spid="8" grpId="1" animBg="1"/>
      <p:bldP spid="9" grpId="0" animBg="1"/>
      <p:bldP spid="9" grpId="1" animBg="1"/>
      <p:bldP spid="35" grpId="0" animBg="1"/>
      <p:bldP spid="35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181</Words>
  <Application>Microsoft Macintosh PowerPoint</Application>
  <PresentationFormat>Widescreen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Adi թթվակայուն համակարգի դերը Escherichia coli-ում H+-ի  և K+-ի  հոսքերի կարգավորման մեջ խմորման պայմաններում</vt:lpstr>
      <vt:lpstr>Adi թթվակայուն համակարգի դերը Escherichia coli-ում H+-ի  և K+-ի  հոսքերի կարգավորման մեջ խմորման պայմաններում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 համակարգի դերը Escherichia coli-ում K+-ի  և H+-ի  հոսքերի կարգավորման մեջ խմորման պայմաններում</dc:title>
  <dc:creator>Toma Abaghyan</dc:creator>
  <cp:lastModifiedBy>Toma Abaghyan</cp:lastModifiedBy>
  <cp:revision>12</cp:revision>
  <dcterms:created xsi:type="dcterms:W3CDTF">2026-05-11T11:09:47Z</dcterms:created>
  <dcterms:modified xsi:type="dcterms:W3CDTF">2026-05-14T09:12:55Z</dcterms:modified>
</cp:coreProperties>
</file>