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408"/>
    <a:srgbClr val="90B6F8"/>
    <a:srgbClr val="EBEBEB"/>
    <a:srgbClr val="FF7575"/>
    <a:srgbClr val="74D291"/>
    <a:srgbClr val="CAD2C5"/>
    <a:srgbClr val="FF6565"/>
    <a:srgbClr val="354F52"/>
    <a:srgbClr val="638286"/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405F6107-A14A-BADE-E20E-BE2AEFC82F97}"/>
              </a:ext>
            </a:extLst>
          </p:cNvPr>
          <p:cNvGrpSpPr/>
          <p:nvPr/>
        </p:nvGrpSpPr>
        <p:grpSpPr>
          <a:xfrm>
            <a:off x="14611374" y="1303235"/>
            <a:ext cx="3512160" cy="6307547"/>
            <a:chOff x="0" y="0"/>
            <a:chExt cx="3175000" cy="63500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D8FC6DE0-A006-675C-EF53-C170797775F8}"/>
                </a:ext>
              </a:extLst>
            </p:cNvPr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6350000"/>
                  </a:move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1225ECF4-C227-45B7-410D-DBCE9F82D247}"/>
              </a:ext>
            </a:extLst>
          </p:cNvPr>
          <p:cNvGrpSpPr/>
          <p:nvPr/>
        </p:nvGrpSpPr>
        <p:grpSpPr>
          <a:xfrm>
            <a:off x="10744200" y="3560353"/>
            <a:ext cx="3390269" cy="6078947"/>
            <a:chOff x="0" y="0"/>
            <a:chExt cx="3175000" cy="6350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427B9B25-07AA-F38A-FA4E-46975BED18A6}"/>
                </a:ext>
              </a:extLst>
            </p:cNvPr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1587500" y="6350000"/>
                  </a:moveTo>
                  <a:cubicBezTo>
                    <a:pt x="711200" y="6350000"/>
                    <a:pt x="0" y="5638800"/>
                    <a:pt x="0" y="4762500"/>
                  </a:cubicBezTo>
                  <a:lnTo>
                    <a:pt x="0" y="1587500"/>
                  </a:lnTo>
                  <a:cubicBezTo>
                    <a:pt x="0" y="711200"/>
                    <a:pt x="711200" y="0"/>
                    <a:pt x="1587500" y="0"/>
                  </a:cubicBezTo>
                  <a:cubicBezTo>
                    <a:pt x="2463800" y="0"/>
                    <a:pt x="3175000" y="711200"/>
                    <a:pt x="3175000" y="1587500"/>
                  </a:cubicBezTo>
                  <a:lnTo>
                    <a:pt x="3175000" y="4762500"/>
                  </a:lnTo>
                  <a:cubicBezTo>
                    <a:pt x="3175000" y="5638800"/>
                    <a:pt x="2463800" y="6350000"/>
                    <a:pt x="1587500" y="635000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17" name="Google Shape;122;p28">
            <a:extLst>
              <a:ext uri="{FF2B5EF4-FFF2-40B4-BE49-F238E27FC236}">
                <a16:creationId xmlns:a16="http://schemas.microsoft.com/office/drawing/2014/main" id="{BFA0C14D-BAB9-80EB-B097-9097D64DF1AB}"/>
              </a:ext>
            </a:extLst>
          </p:cNvPr>
          <p:cNvCxnSpPr/>
          <p:nvPr/>
        </p:nvCxnSpPr>
        <p:spPr>
          <a:xfrm>
            <a:off x="609600" y="9639300"/>
            <a:ext cx="9182160" cy="36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0B95ED6-73F9-972D-E782-62B53752A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" y="-20668"/>
            <a:ext cx="2805962" cy="1838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136CA5-29C6-1F88-A4F0-966EAF6B9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90" y="285070"/>
            <a:ext cx="3559174" cy="1273198"/>
          </a:xfrm>
          <a:prstGeom prst="rect">
            <a:avLst/>
          </a:prstGeom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E671DC97-D3F8-2BBB-8B7C-FCE965C25DAD}"/>
              </a:ext>
            </a:extLst>
          </p:cNvPr>
          <p:cNvSpPr txBox="1"/>
          <p:nvPr/>
        </p:nvSpPr>
        <p:spPr>
          <a:xfrm>
            <a:off x="838200" y="2103006"/>
            <a:ext cx="848477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Էկոլոգանոոսֆերային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հետազոտությունների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կենտրոն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EAA8DA3-678A-73A5-09E9-61448B4C21FC}"/>
              </a:ext>
            </a:extLst>
          </p:cNvPr>
          <p:cNvSpPr txBox="1"/>
          <p:nvPr/>
        </p:nvSpPr>
        <p:spPr>
          <a:xfrm>
            <a:off x="2138572" y="2609658"/>
            <a:ext cx="5596235" cy="31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Շրջակա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միջավայրի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երկրաքիմիայի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բաժին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0A1FB4C6-8C0D-63DA-DF85-7DBD16D77842}"/>
              </a:ext>
            </a:extLst>
          </p:cNvPr>
          <p:cNvSpPr/>
          <p:nvPr/>
        </p:nvSpPr>
        <p:spPr>
          <a:xfrm>
            <a:off x="8812052" y="293824"/>
            <a:ext cx="1338422" cy="1363916"/>
          </a:xfrm>
          <a:custGeom>
            <a:avLst/>
            <a:gdLst/>
            <a:ahLst/>
            <a:cxnLst/>
            <a:rect l="l" t="t" r="r" b="b"/>
            <a:pathLst>
              <a:path w="830771" h="846595">
                <a:moveTo>
                  <a:pt x="0" y="0"/>
                </a:moveTo>
                <a:lnTo>
                  <a:pt x="830771" y="0"/>
                </a:lnTo>
                <a:lnTo>
                  <a:pt x="830771" y="846595"/>
                </a:lnTo>
                <a:lnTo>
                  <a:pt x="0" y="8465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EA5B92-4555-1EF1-46F3-0B223930D160}"/>
              </a:ext>
            </a:extLst>
          </p:cNvPr>
          <p:cNvSpPr/>
          <p:nvPr/>
        </p:nvSpPr>
        <p:spPr>
          <a:xfrm>
            <a:off x="425628" y="4042677"/>
            <a:ext cx="8789504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Իտրիումը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(Y) </a:t>
            </a:r>
            <a:r>
              <a:rPr lang="hy-AM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Լոռու մարզի հողերում․ պարունակությունները և տարածաբաշխման առանձնահատկությունները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2722D9-7ADC-9AB2-6407-DDC35EBF431F}"/>
              </a:ext>
            </a:extLst>
          </p:cNvPr>
          <p:cNvSpPr/>
          <p:nvPr/>
        </p:nvSpPr>
        <p:spPr>
          <a:xfrm>
            <a:off x="763891" y="6420927"/>
            <a:ext cx="8112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Ժենյա Պողոսյան</a:t>
            </a:r>
            <a:r>
              <a:rPr lang="hy-AM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Աստղիկ Գևորգյան, Իննա Ղարիբյան, Անի Սարիբեկյան, Լիլիթ Գասպարյան, Գևորգ Տեփանոսյան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5C423-B0F6-391A-8D80-A2BA0E126AE2}"/>
              </a:ext>
            </a:extLst>
          </p:cNvPr>
          <p:cNvSpPr/>
          <p:nvPr/>
        </p:nvSpPr>
        <p:spPr>
          <a:xfrm>
            <a:off x="1743710" y="9759494"/>
            <a:ext cx="6153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14.05.2026, </a:t>
            </a:r>
            <a:r>
              <a:rPr lang="hy-AM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Դիլիջան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5BA176-23A9-4C1D-E85D-885C759C0AE2}"/>
              </a:ext>
            </a:extLst>
          </p:cNvPr>
          <p:cNvSpPr txBox="1"/>
          <p:nvPr/>
        </p:nvSpPr>
        <p:spPr>
          <a:xfrm>
            <a:off x="2265072" y="2387889"/>
            <a:ext cx="459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7F99D-7C47-D8E9-EFE3-E779F4C767ED}"/>
              </a:ext>
            </a:extLst>
          </p:cNvPr>
          <p:cNvSpPr txBox="1"/>
          <p:nvPr/>
        </p:nvSpPr>
        <p:spPr>
          <a:xfrm>
            <a:off x="2265072" y="2387889"/>
            <a:ext cx="4594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D2E57A85-E5D5-36FD-D929-A043BF142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6A6FD9-1DF3-DC6E-4900-D0A1310CF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69" y="73323"/>
            <a:ext cx="1679211" cy="16792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62348-2314-E551-029F-0F8775E75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491" y="2878237"/>
            <a:ext cx="6198738" cy="6770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4E93C-A749-8EFE-A757-3092FD42167C}"/>
              </a:ext>
            </a:extLst>
          </p:cNvPr>
          <p:cNvSpPr/>
          <p:nvPr/>
        </p:nvSpPr>
        <p:spPr>
          <a:xfrm>
            <a:off x="-2" y="691740"/>
            <a:ext cx="18152791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y-AM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Հետազոտության  նպատակն է </a:t>
            </a:r>
            <a:r>
              <a:rPr lang="hy-A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ուսումնասիրել Y-ի պարունակությունները և տարածաբաշխման օրինաչափությունները Լոռու մարզի հողերում, բացահայտել կապը հողի որոշ քիմիական (Al, Si, K, Ca, Ti, Fe, Mn, Zr), ֆիզիկական (pH, մագնիսականություն) և կենսաբանական (հողի օրգանական նյութ (ՀՕՆ)) ցուցանիշների հետ և վեր հանել Y-ի պոտենցիալ ծագումը։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341D4-2B98-19C5-7CC4-845E13188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" y="4186982"/>
            <a:ext cx="5676048" cy="4726958"/>
          </a:xfrm>
          <a:prstGeom prst="rect">
            <a:avLst/>
          </a:prstGeom>
          <a:ln w="31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C64578-FB79-10C6-211D-4E58A1A0B0A4}"/>
              </a:ext>
            </a:extLst>
          </p:cNvPr>
          <p:cNvSpPr/>
          <p:nvPr/>
        </p:nvSpPr>
        <p:spPr>
          <a:xfrm>
            <a:off x="-76200" y="97452"/>
            <a:ext cx="9067800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Իտրիումի բաշխվածությունը Լոռու մարզի հողերում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Google Shape;122;p28">
            <a:extLst>
              <a:ext uri="{FF2B5EF4-FFF2-40B4-BE49-F238E27FC236}">
                <a16:creationId xmlns:a16="http://schemas.microsoft.com/office/drawing/2014/main" id="{806F3182-1091-DAD2-7251-7E29D94FBCC3}"/>
              </a:ext>
            </a:extLst>
          </p:cNvPr>
          <p:cNvCxnSpPr>
            <a:cxnSpLocks/>
          </p:cNvCxnSpPr>
          <p:nvPr/>
        </p:nvCxnSpPr>
        <p:spPr>
          <a:xfrm>
            <a:off x="0" y="723900"/>
            <a:ext cx="8534400" cy="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C152D8D-1A1D-4C5A-A79F-62747EB99892}"/>
              </a:ext>
            </a:extLst>
          </p:cNvPr>
          <p:cNvSpPr/>
          <p:nvPr/>
        </p:nvSpPr>
        <p:spPr>
          <a:xfrm>
            <a:off x="-141053" y="9209157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Նկ․1․</a:t>
            </a:r>
            <a:r>
              <a:rPr lang="hy-AM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hy-A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r>
              <a:rPr lang="hy-AM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պարունակությունների հիստոգրաման և բոքսպլոտը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1B40D-36B5-7B63-1FB6-89C9A0C09420}"/>
              </a:ext>
            </a:extLst>
          </p:cNvPr>
          <p:cNvSpPr/>
          <p:nvPr/>
        </p:nvSpPr>
        <p:spPr>
          <a:xfrm>
            <a:off x="11823700" y="9639300"/>
            <a:ext cx="654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Նկ․2․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hy-A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ի</a:t>
            </a:r>
            <a:r>
              <a:rPr lang="hy-AM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պարունակությունների տարածաբաշխումը Լոռու մարզի հողերում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F315B1-8758-DF59-3B20-36353B291751}"/>
              </a:ext>
            </a:extLst>
          </p:cNvPr>
          <p:cNvGrpSpPr/>
          <p:nvPr/>
        </p:nvGrpSpPr>
        <p:grpSpPr>
          <a:xfrm>
            <a:off x="5883833" y="3341812"/>
            <a:ext cx="6086543" cy="5459288"/>
            <a:chOff x="5954947" y="3467100"/>
            <a:chExt cx="6086543" cy="545928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0FFA767-4D83-D3DA-965C-802E3A7DD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47" y="3520624"/>
              <a:ext cx="5972864" cy="540576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F293BE-9BFC-AEDC-276A-E4FA13C98DB0}"/>
                </a:ext>
              </a:extLst>
            </p:cNvPr>
            <p:cNvSpPr txBox="1"/>
            <p:nvPr/>
          </p:nvSpPr>
          <p:spPr>
            <a:xfrm>
              <a:off x="7380245" y="6452072"/>
              <a:ext cx="453727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Լոռու մարզի հողեր՝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23.1 </a:t>
              </a:r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մգ/կգ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EA2D82-105B-CE5F-C3CE-E0B49BD6B073}"/>
                </a:ext>
              </a:extLst>
            </p:cNvPr>
            <p:cNvSpPr txBox="1"/>
            <p:nvPr/>
          </p:nvSpPr>
          <p:spPr>
            <a:xfrm>
              <a:off x="9753600" y="3467100"/>
              <a:ext cx="228789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Աշխարհի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հողեր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` 23 </a:t>
              </a:r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մգ/կգ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F62072-0532-2D08-3206-D692E9E4B7F1}"/>
                </a:ext>
              </a:extLst>
            </p:cNvPr>
            <p:cNvSpPr txBox="1"/>
            <p:nvPr/>
          </p:nvSpPr>
          <p:spPr>
            <a:xfrm>
              <a:off x="7739061" y="7805057"/>
              <a:ext cx="391953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Վերին մայրցամաքային կեղև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` </a:t>
              </a:r>
            </a:p>
            <a:p>
              <a:pPr algn="ctr"/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hy-AM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մգ/կգ</a:t>
              </a:r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399C307B-7570-37C0-4875-41F07F73586D}"/>
                </a:ext>
              </a:extLst>
            </p:cNvPr>
            <p:cNvSpPr/>
            <p:nvPr/>
          </p:nvSpPr>
          <p:spPr>
            <a:xfrm>
              <a:off x="6858000" y="6057900"/>
              <a:ext cx="786372" cy="1261745"/>
            </a:xfrm>
            <a:prstGeom prst="rightBrac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ED31432A-C45E-6739-3F2C-CD274421FA2D}"/>
                </a:ext>
              </a:extLst>
            </p:cNvPr>
            <p:cNvSpPr/>
            <p:nvPr/>
          </p:nvSpPr>
          <p:spPr>
            <a:xfrm>
              <a:off x="6842197" y="7352127"/>
              <a:ext cx="786372" cy="1574261"/>
            </a:xfrm>
            <a:prstGeom prst="rightBrac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08B6BA8-1569-DEFD-FC2A-5F72BAC1A4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3200" y="4186982"/>
              <a:ext cx="412918" cy="34861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320192-AD5C-D9E4-6F4E-364F88C1E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310" y="2827958"/>
            <a:ext cx="6242890" cy="6544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398D2-0C33-761F-941C-93E452A79A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861204"/>
            <a:ext cx="6768016" cy="75700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BEF452-0DBA-8C43-4FD8-E25C22DB9011}"/>
              </a:ext>
            </a:extLst>
          </p:cNvPr>
          <p:cNvSpPr/>
          <p:nvPr/>
        </p:nvSpPr>
        <p:spPr>
          <a:xfrm>
            <a:off x="5181600" y="9431237"/>
            <a:ext cx="1272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Նկ․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y-AM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․ </a:t>
            </a:r>
            <a:r>
              <a:rPr lang="hy-AM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Կոմպոնենտային և կլաստերային </a:t>
            </a:r>
            <a:r>
              <a:rPr lang="hy-A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վերլուծության</a:t>
            </a:r>
            <a:r>
              <a:rPr lang="hy-AM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արդյունքում նույնականացված ենթաընտրանքները և դրանց տարածաբաշխումը Լոռու մարզում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D87AF-9FA3-4A77-60B8-6540693E131B}"/>
              </a:ext>
            </a:extLst>
          </p:cNvPr>
          <p:cNvSpPr/>
          <p:nvPr/>
        </p:nvSpPr>
        <p:spPr>
          <a:xfrm>
            <a:off x="-228600" y="-38100"/>
            <a:ext cx="1135380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Իտրիումի կապը դիտարկված ցուցանիշների հետ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Google Shape;122;p28">
            <a:extLst>
              <a:ext uri="{FF2B5EF4-FFF2-40B4-BE49-F238E27FC236}">
                <a16:creationId xmlns:a16="http://schemas.microsoft.com/office/drawing/2014/main" id="{A7E20232-51D7-5DA0-87B3-91AC28A7026E}"/>
              </a:ext>
            </a:extLst>
          </p:cNvPr>
          <p:cNvCxnSpPr>
            <a:cxnSpLocks/>
          </p:cNvCxnSpPr>
          <p:nvPr/>
        </p:nvCxnSpPr>
        <p:spPr>
          <a:xfrm>
            <a:off x="0" y="723900"/>
            <a:ext cx="8534400" cy="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54FC369-8D1B-5219-EEBD-ECA463765EE6}"/>
              </a:ext>
            </a:extLst>
          </p:cNvPr>
          <p:cNvSpPr txBox="1"/>
          <p:nvPr/>
        </p:nvSpPr>
        <p:spPr>
          <a:xfrm>
            <a:off x="0" y="800100"/>
            <a:ext cx="18059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Դիտարկված ցուցանիշների հետ կապը բացահայտելու համար կիրառվել է կոմպոզիցիոն տվյալների վերլուծության մեթոդները՝ համակցված երկրատարածական քարտեզագրման հետ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63DAC7-3B1C-C8D3-240C-42AADB455DB4}"/>
              </a:ext>
            </a:extLst>
          </p:cNvPr>
          <p:cNvGrpSpPr/>
          <p:nvPr/>
        </p:nvGrpSpPr>
        <p:grpSpPr>
          <a:xfrm>
            <a:off x="89984" y="3543300"/>
            <a:ext cx="4443007" cy="5278171"/>
            <a:chOff x="13182600" y="2672560"/>
            <a:chExt cx="4769064" cy="605234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A26D58-5DE5-4538-50F1-1157697AD642}"/>
                </a:ext>
              </a:extLst>
            </p:cNvPr>
            <p:cNvSpPr/>
            <p:nvPr/>
          </p:nvSpPr>
          <p:spPr>
            <a:xfrm>
              <a:off x="15087600" y="4235444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79A696-5DC7-40E0-F33A-132F35BD4CA9}"/>
                </a:ext>
              </a:extLst>
            </p:cNvPr>
            <p:cNvSpPr/>
            <p:nvPr/>
          </p:nvSpPr>
          <p:spPr>
            <a:xfrm>
              <a:off x="13182600" y="5204218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Zr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A25D7A-01C6-C723-0E9F-CE1BF3C16E75}"/>
                </a:ext>
              </a:extLst>
            </p:cNvPr>
            <p:cNvSpPr/>
            <p:nvPr/>
          </p:nvSpPr>
          <p:spPr>
            <a:xfrm>
              <a:off x="14140201" y="6048491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3976F3-78C7-5D20-31BB-0F9F9D73222E}"/>
                </a:ext>
              </a:extLst>
            </p:cNvPr>
            <p:cNvSpPr/>
            <p:nvPr/>
          </p:nvSpPr>
          <p:spPr>
            <a:xfrm>
              <a:off x="15776693" y="5750124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7654561-2F58-17A9-7712-9BAC92E7F3CD}"/>
                </a:ext>
              </a:extLst>
            </p:cNvPr>
            <p:cNvSpPr/>
            <p:nvPr/>
          </p:nvSpPr>
          <p:spPr>
            <a:xfrm>
              <a:off x="17037264" y="6442072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endPara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04C092-F4C5-963B-8583-6798AF85EB21}"/>
                </a:ext>
              </a:extLst>
            </p:cNvPr>
            <p:cNvSpPr/>
            <p:nvPr/>
          </p:nvSpPr>
          <p:spPr>
            <a:xfrm>
              <a:off x="15043380" y="7810500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F0919C-FBA4-4291-AAC8-86AA6F9CA144}"/>
                </a:ext>
              </a:extLst>
            </p:cNvPr>
            <p:cNvSpPr/>
            <p:nvPr/>
          </p:nvSpPr>
          <p:spPr>
            <a:xfrm>
              <a:off x="16687800" y="2672560"/>
              <a:ext cx="1204854" cy="114537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ՀՕՆ</a:t>
              </a:r>
              <a:endPara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F9B53-4FD3-3315-9B37-1E1DC3A60F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5145" y="4931389"/>
              <a:ext cx="1093929" cy="455497"/>
            </a:xfrm>
            <a:prstGeom prst="line">
              <a:avLst/>
            </a:prstGeom>
            <a:ln w="1238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EB173F-C9DA-BEB7-E4B3-C972C496C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6083" y="5141967"/>
              <a:ext cx="672691" cy="906524"/>
            </a:xfrm>
            <a:prstGeom prst="line">
              <a:avLst/>
            </a:prstGeom>
            <a:ln w="1238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3E3214-41BC-CCDB-AA1D-27BA3B8514D2}"/>
                </a:ext>
              </a:extLst>
            </p:cNvPr>
            <p:cNvCxnSpPr>
              <a:cxnSpLocks/>
            </p:cNvCxnSpPr>
            <p:nvPr/>
          </p:nvCxnSpPr>
          <p:spPr>
            <a:xfrm>
              <a:off x="15760291" y="5108572"/>
              <a:ext cx="328112" cy="641552"/>
            </a:xfrm>
            <a:prstGeom prst="line">
              <a:avLst/>
            </a:prstGeom>
            <a:ln w="1111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61611AB-C32C-0ABC-22CC-EA0F352379EF}"/>
                </a:ext>
              </a:extLst>
            </p:cNvPr>
            <p:cNvCxnSpPr>
              <a:cxnSpLocks/>
              <a:stCxn id="3" idx="4"/>
              <a:endCxn id="8" idx="0"/>
            </p:cNvCxnSpPr>
            <p:nvPr/>
          </p:nvCxnSpPr>
          <p:spPr>
            <a:xfrm flipH="1">
              <a:off x="15500580" y="5149844"/>
              <a:ext cx="44220" cy="2660656"/>
            </a:xfrm>
            <a:prstGeom prst="line">
              <a:avLst/>
            </a:prstGeom>
            <a:ln w="1111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162EFF9-8B93-767F-EF85-8B220899928C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0" y="4824203"/>
              <a:ext cx="1371600" cy="1617869"/>
            </a:xfrm>
            <a:prstGeom prst="line">
              <a:avLst/>
            </a:prstGeom>
            <a:ln w="1111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7E274F-75F3-02FB-8E1A-B77208BDEB29}"/>
                </a:ext>
              </a:extLst>
            </p:cNvPr>
            <p:cNvCxnSpPr>
              <a:cxnSpLocks/>
              <a:stCxn id="13" idx="3"/>
              <a:endCxn id="3" idx="7"/>
            </p:cNvCxnSpPr>
            <p:nvPr/>
          </p:nvCxnSpPr>
          <p:spPr>
            <a:xfrm flipH="1">
              <a:off x="15868089" y="3650194"/>
              <a:ext cx="996158" cy="719161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E7708-03AE-77BB-CF02-CE796C84911E}"/>
              </a:ext>
            </a:extLst>
          </p:cNvPr>
          <p:cNvCxnSpPr>
            <a:cxnSpLocks/>
          </p:cNvCxnSpPr>
          <p:nvPr/>
        </p:nvCxnSpPr>
        <p:spPr>
          <a:xfrm flipV="1">
            <a:off x="10668000" y="5980928"/>
            <a:ext cx="762000" cy="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FD83E-C62C-DB25-D698-0BEF5A71482F}"/>
              </a:ext>
            </a:extLst>
          </p:cNvPr>
          <p:cNvSpPr/>
          <p:nvPr/>
        </p:nvSpPr>
        <p:spPr>
          <a:xfrm>
            <a:off x="-69879" y="9448496"/>
            <a:ext cx="4602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Նկ․ 3․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hy-AM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ի կոռելացիան (p &lt; 0.01) դիտարկված ցուցանիշների հետ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45338-01C2-5181-7B52-EC3E10785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350" y="1224510"/>
            <a:ext cx="7379027" cy="7735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639443-7B7F-4B4C-293F-706D2A7CAB09}"/>
              </a:ext>
            </a:extLst>
          </p:cNvPr>
          <p:cNvSpPr/>
          <p:nvPr/>
        </p:nvSpPr>
        <p:spPr>
          <a:xfrm>
            <a:off x="5753100" y="9038147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Նկ․ 4․ </a:t>
            </a:r>
            <a:r>
              <a:rPr lang="hy-AM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y-AM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Կոմպոնենտային և կլաստերային անալիզների արդյունքում նույնականացված ենթաընտրանքները և դրանց տարածաբաշխումը Լոռու մարզում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739A34-B49D-CE07-94CC-2C0344652584}"/>
              </a:ext>
            </a:extLst>
          </p:cNvPr>
          <p:cNvSpPr/>
          <p:nvPr/>
        </p:nvSpPr>
        <p:spPr>
          <a:xfrm>
            <a:off x="-76200" y="-38100"/>
            <a:ext cx="10363200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Իտրիումի կոռելյացիան ենթաընտրանքներում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Google Shape;122;p28">
            <a:extLst>
              <a:ext uri="{FF2B5EF4-FFF2-40B4-BE49-F238E27FC236}">
                <a16:creationId xmlns:a16="http://schemas.microsoft.com/office/drawing/2014/main" id="{F2CA95F3-2607-3B44-D048-4220C197CC4D}"/>
              </a:ext>
            </a:extLst>
          </p:cNvPr>
          <p:cNvCxnSpPr>
            <a:cxnSpLocks/>
          </p:cNvCxnSpPr>
          <p:nvPr/>
        </p:nvCxnSpPr>
        <p:spPr>
          <a:xfrm>
            <a:off x="0" y="800100"/>
            <a:ext cx="8534400" cy="0"/>
          </a:xfrm>
          <a:prstGeom prst="straightConnector1">
            <a:avLst/>
          </a:prstGeom>
          <a:ln w="9525">
            <a:solidFill>
              <a:srgbClr val="2B3D2D"/>
            </a:solidFill>
            <a:round/>
          </a:ln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2C0A0DA-37EA-2B15-5A98-526E72814F05}"/>
              </a:ext>
            </a:extLst>
          </p:cNvPr>
          <p:cNvGrpSpPr/>
          <p:nvPr/>
        </p:nvGrpSpPr>
        <p:grpSpPr>
          <a:xfrm>
            <a:off x="801155" y="3671972"/>
            <a:ext cx="3508493" cy="2429080"/>
            <a:chOff x="13182600" y="4235444"/>
            <a:chExt cx="3508493" cy="24290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7305AE4-41FD-58F6-7CEC-BCF2158C546B}"/>
                </a:ext>
              </a:extLst>
            </p:cNvPr>
            <p:cNvSpPr/>
            <p:nvPr/>
          </p:nvSpPr>
          <p:spPr>
            <a:xfrm>
              <a:off x="15087600" y="4235444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C3EB41-B14E-4C85-53AB-974C332EDAFA}"/>
                </a:ext>
              </a:extLst>
            </p:cNvPr>
            <p:cNvSpPr/>
            <p:nvPr/>
          </p:nvSpPr>
          <p:spPr>
            <a:xfrm>
              <a:off x="13182600" y="5204218"/>
              <a:ext cx="914400" cy="914400"/>
            </a:xfrm>
            <a:prstGeom prst="ellipse">
              <a:avLst/>
            </a:prstGeom>
            <a:solidFill>
              <a:srgbClr val="74D29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Zr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6029AF4-084A-AB94-00FE-E9043E20FAF1}"/>
                </a:ext>
              </a:extLst>
            </p:cNvPr>
            <p:cNvSpPr/>
            <p:nvPr/>
          </p:nvSpPr>
          <p:spPr>
            <a:xfrm>
              <a:off x="15776693" y="5750124"/>
              <a:ext cx="914400" cy="914400"/>
            </a:xfrm>
            <a:prstGeom prst="ellipse">
              <a:avLst/>
            </a:prstGeom>
            <a:solidFill>
              <a:srgbClr val="74D29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D12398-47A0-A560-58B5-1E871BC9D1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5145" y="4931389"/>
              <a:ext cx="1093929" cy="455497"/>
            </a:xfrm>
            <a:prstGeom prst="line">
              <a:avLst/>
            </a:prstGeom>
            <a:ln w="1238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10AA41-B867-0531-BEA5-0D8014799D19}"/>
                </a:ext>
              </a:extLst>
            </p:cNvPr>
            <p:cNvCxnSpPr>
              <a:cxnSpLocks/>
            </p:cNvCxnSpPr>
            <p:nvPr/>
          </p:nvCxnSpPr>
          <p:spPr>
            <a:xfrm>
              <a:off x="15760291" y="5108572"/>
              <a:ext cx="328112" cy="641552"/>
            </a:xfrm>
            <a:prstGeom prst="line">
              <a:avLst/>
            </a:prstGeom>
            <a:ln w="1111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158C4E-163A-2F95-9B5A-5941D05A6CDD}"/>
              </a:ext>
            </a:extLst>
          </p:cNvPr>
          <p:cNvGrpSpPr/>
          <p:nvPr/>
        </p:nvGrpSpPr>
        <p:grpSpPr>
          <a:xfrm>
            <a:off x="13784815" y="817740"/>
            <a:ext cx="3508493" cy="2727447"/>
            <a:chOff x="13182600" y="4235444"/>
            <a:chExt cx="3508493" cy="272744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69344D1-469F-A59E-A991-F7F718F34906}"/>
                </a:ext>
              </a:extLst>
            </p:cNvPr>
            <p:cNvSpPr/>
            <p:nvPr/>
          </p:nvSpPr>
          <p:spPr>
            <a:xfrm>
              <a:off x="15087600" y="4235444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56C07F-897A-3E23-99F9-743F1DBA9C50}"/>
                </a:ext>
              </a:extLst>
            </p:cNvPr>
            <p:cNvSpPr/>
            <p:nvPr/>
          </p:nvSpPr>
          <p:spPr>
            <a:xfrm>
              <a:off x="13182600" y="5204218"/>
              <a:ext cx="914400" cy="914400"/>
            </a:xfrm>
            <a:prstGeom prst="ellipse">
              <a:avLst/>
            </a:prstGeom>
            <a:solidFill>
              <a:srgbClr val="FF7575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FDBA87-1CFA-3BE0-382B-5870CB6B8703}"/>
                </a:ext>
              </a:extLst>
            </p:cNvPr>
            <p:cNvSpPr/>
            <p:nvPr/>
          </p:nvSpPr>
          <p:spPr>
            <a:xfrm>
              <a:off x="14140201" y="6048491"/>
              <a:ext cx="914400" cy="914400"/>
            </a:xfrm>
            <a:prstGeom prst="ellipse">
              <a:avLst/>
            </a:prstGeom>
            <a:solidFill>
              <a:srgbClr val="FF7575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A23AACC-834E-3C5A-AAE1-D11A203390D3}"/>
                </a:ext>
              </a:extLst>
            </p:cNvPr>
            <p:cNvSpPr/>
            <p:nvPr/>
          </p:nvSpPr>
          <p:spPr>
            <a:xfrm>
              <a:off x="15776693" y="5750124"/>
              <a:ext cx="914400" cy="914400"/>
            </a:xfrm>
            <a:prstGeom prst="ellipse">
              <a:avLst/>
            </a:prstGeom>
            <a:solidFill>
              <a:srgbClr val="FF7575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92A12B-16FD-43A3-E6CE-1AC3E5B363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5145" y="4931389"/>
              <a:ext cx="1093929" cy="455497"/>
            </a:xfrm>
            <a:prstGeom prst="line">
              <a:avLst/>
            </a:prstGeom>
            <a:ln w="1238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4DDAA7B-53ED-B936-DDF2-FDAB661D30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6083" y="5141967"/>
              <a:ext cx="672691" cy="906524"/>
            </a:xfrm>
            <a:prstGeom prst="line">
              <a:avLst/>
            </a:prstGeom>
            <a:ln w="1238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3AD05D1-DDF8-423C-BEF9-80F800166D7E}"/>
                </a:ext>
              </a:extLst>
            </p:cNvPr>
            <p:cNvCxnSpPr>
              <a:cxnSpLocks/>
            </p:cNvCxnSpPr>
            <p:nvPr/>
          </p:nvCxnSpPr>
          <p:spPr>
            <a:xfrm>
              <a:off x="15760291" y="5108572"/>
              <a:ext cx="328112" cy="641552"/>
            </a:xfrm>
            <a:prstGeom prst="line">
              <a:avLst/>
            </a:prstGeom>
            <a:ln w="1111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002630-10FF-A186-8A49-F6B0124A6D2B}"/>
              </a:ext>
            </a:extLst>
          </p:cNvPr>
          <p:cNvGrpSpPr/>
          <p:nvPr/>
        </p:nvGrpSpPr>
        <p:grpSpPr>
          <a:xfrm>
            <a:off x="14246070" y="6987906"/>
            <a:ext cx="2550892" cy="2727447"/>
            <a:chOff x="14140201" y="4235444"/>
            <a:chExt cx="2550892" cy="272744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B6ABE43-B51B-1EA6-94BC-6E9206786CDE}"/>
                </a:ext>
              </a:extLst>
            </p:cNvPr>
            <p:cNvSpPr/>
            <p:nvPr/>
          </p:nvSpPr>
          <p:spPr>
            <a:xfrm>
              <a:off x="15087600" y="4235444"/>
              <a:ext cx="914400" cy="9144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4112270-8E74-C4ED-EEE6-63237B354329}"/>
                </a:ext>
              </a:extLst>
            </p:cNvPr>
            <p:cNvSpPr/>
            <p:nvPr/>
          </p:nvSpPr>
          <p:spPr>
            <a:xfrm>
              <a:off x="14140201" y="6048491"/>
              <a:ext cx="914400" cy="914400"/>
            </a:xfrm>
            <a:prstGeom prst="ellipse">
              <a:avLst/>
            </a:prstGeom>
            <a:solidFill>
              <a:srgbClr val="90B6F8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789AFB8-62FD-3B96-BC72-A6FC49D48C4A}"/>
                </a:ext>
              </a:extLst>
            </p:cNvPr>
            <p:cNvSpPr/>
            <p:nvPr/>
          </p:nvSpPr>
          <p:spPr>
            <a:xfrm>
              <a:off x="15776693" y="5750124"/>
              <a:ext cx="914400" cy="914400"/>
            </a:xfrm>
            <a:prstGeom prst="ellipse">
              <a:avLst/>
            </a:prstGeom>
            <a:solidFill>
              <a:srgbClr val="90B6F8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8860D61-48FC-EE0F-ABD0-0C708E7F19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76083" y="5141967"/>
              <a:ext cx="672691" cy="906524"/>
            </a:xfrm>
            <a:prstGeom prst="line">
              <a:avLst/>
            </a:prstGeom>
            <a:ln w="1238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7802370-E7EE-6233-FEFD-7D577D5B4764}"/>
                </a:ext>
              </a:extLst>
            </p:cNvPr>
            <p:cNvCxnSpPr>
              <a:cxnSpLocks/>
            </p:cNvCxnSpPr>
            <p:nvPr/>
          </p:nvCxnSpPr>
          <p:spPr>
            <a:xfrm>
              <a:off x="15760291" y="5108572"/>
              <a:ext cx="328112" cy="641552"/>
            </a:xfrm>
            <a:prstGeom prst="line">
              <a:avLst/>
            </a:prstGeom>
            <a:ln w="1111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80519A41-30BB-1344-48F0-3D1364A3CA74}"/>
              </a:ext>
            </a:extLst>
          </p:cNvPr>
          <p:cNvSpPr/>
          <p:nvPr/>
        </p:nvSpPr>
        <p:spPr>
          <a:xfrm>
            <a:off x="15689815" y="8181810"/>
            <a:ext cx="1336895" cy="1436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9F85D13-8774-994B-D385-E38BAD5C1DFE}"/>
              </a:ext>
            </a:extLst>
          </p:cNvPr>
          <p:cNvSpPr/>
          <p:nvPr/>
        </p:nvSpPr>
        <p:spPr>
          <a:xfrm>
            <a:off x="16185752" y="2071349"/>
            <a:ext cx="1336895" cy="1436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089B4E2-9DB8-A796-BB57-BA0AA9C37D3E}"/>
              </a:ext>
            </a:extLst>
          </p:cNvPr>
          <p:cNvSpPr/>
          <p:nvPr/>
        </p:nvSpPr>
        <p:spPr>
          <a:xfrm>
            <a:off x="3184000" y="4925582"/>
            <a:ext cx="1336895" cy="1436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59BAFC-29B7-214D-87E8-B7D2D3C985A7}"/>
              </a:ext>
            </a:extLst>
          </p:cNvPr>
          <p:cNvCxnSpPr>
            <a:cxnSpLocks/>
          </p:cNvCxnSpPr>
          <p:nvPr/>
        </p:nvCxnSpPr>
        <p:spPr>
          <a:xfrm flipH="1">
            <a:off x="5181600" y="5376259"/>
            <a:ext cx="1905000" cy="0"/>
          </a:xfrm>
          <a:prstGeom prst="straightConnector1">
            <a:avLst/>
          </a:prstGeom>
          <a:ln w="38100">
            <a:solidFill>
              <a:srgbClr val="74D2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DBA244-14AD-23A7-FD90-289F1242F134}"/>
              </a:ext>
            </a:extLst>
          </p:cNvPr>
          <p:cNvCxnSpPr>
            <a:cxnSpLocks/>
          </p:cNvCxnSpPr>
          <p:nvPr/>
        </p:nvCxnSpPr>
        <p:spPr>
          <a:xfrm flipH="1">
            <a:off x="11506200" y="2789619"/>
            <a:ext cx="1691485" cy="755568"/>
          </a:xfrm>
          <a:prstGeom prst="straightConnector1">
            <a:avLst/>
          </a:prstGeom>
          <a:ln w="38100">
            <a:solidFill>
              <a:srgbClr val="FF757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8F5739-68B5-F606-A5C8-E8AFD31426AF}"/>
              </a:ext>
            </a:extLst>
          </p:cNvPr>
          <p:cNvCxnSpPr>
            <a:cxnSpLocks/>
          </p:cNvCxnSpPr>
          <p:nvPr/>
        </p:nvCxnSpPr>
        <p:spPr>
          <a:xfrm flipH="1" flipV="1">
            <a:off x="12039600" y="6430821"/>
            <a:ext cx="1600200" cy="770079"/>
          </a:xfrm>
          <a:prstGeom prst="straightConnector1">
            <a:avLst/>
          </a:prstGeom>
          <a:ln w="38100">
            <a:solidFill>
              <a:srgbClr val="90B6F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0B5DCF2-DFEE-E809-4CB4-D3D771AC23E8}"/>
              </a:ext>
            </a:extLst>
          </p:cNvPr>
          <p:cNvSpPr/>
          <p:nvPr/>
        </p:nvSpPr>
        <p:spPr>
          <a:xfrm>
            <a:off x="228600" y="3246820"/>
            <a:ext cx="4868972" cy="3741081"/>
          </a:xfrm>
          <a:prstGeom prst="ellipse">
            <a:avLst/>
          </a:prstGeom>
          <a:noFill/>
          <a:ln>
            <a:solidFill>
              <a:srgbClr val="74D29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181A20-D21D-31CE-36D4-9C944B63A9CA}"/>
              </a:ext>
            </a:extLst>
          </p:cNvPr>
          <p:cNvSpPr/>
          <p:nvPr/>
        </p:nvSpPr>
        <p:spPr>
          <a:xfrm>
            <a:off x="13197685" y="358282"/>
            <a:ext cx="4868972" cy="4009631"/>
          </a:xfrm>
          <a:prstGeom prst="ellipse">
            <a:avLst/>
          </a:prstGeom>
          <a:noFill/>
          <a:ln>
            <a:solidFill>
              <a:srgbClr val="FF757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8B7E0C-D985-A311-59A5-BAD930108E44}"/>
              </a:ext>
            </a:extLst>
          </p:cNvPr>
          <p:cNvSpPr/>
          <p:nvPr/>
        </p:nvSpPr>
        <p:spPr>
          <a:xfrm>
            <a:off x="13430807" y="6330227"/>
            <a:ext cx="4367672" cy="3879596"/>
          </a:xfrm>
          <a:prstGeom prst="ellipse">
            <a:avLst/>
          </a:prstGeom>
          <a:noFill/>
          <a:ln>
            <a:solidFill>
              <a:srgbClr val="90B6F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5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F7F7B2-E855-8001-C011-D3F5C0EABE99}"/>
              </a:ext>
            </a:extLst>
          </p:cNvPr>
          <p:cNvSpPr/>
          <p:nvPr/>
        </p:nvSpPr>
        <p:spPr>
          <a:xfrm>
            <a:off x="-91440" y="1227899"/>
            <a:ext cx="13392120" cy="185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y-AM" sz="11500" b="1" dirty="0">
                <a:solidFill>
                  <a:srgbClr val="354F5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Շնորհակալություն</a:t>
            </a:r>
            <a:endParaRPr lang="en-US" sz="11500" dirty="0">
              <a:solidFill>
                <a:srgbClr val="354F5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Google Shape;122;p28">
            <a:extLst>
              <a:ext uri="{FF2B5EF4-FFF2-40B4-BE49-F238E27FC236}">
                <a16:creationId xmlns:a16="http://schemas.microsoft.com/office/drawing/2014/main" id="{12E26DC8-D1E7-7CCE-21CA-0A051F6B159E}"/>
              </a:ext>
            </a:extLst>
          </p:cNvPr>
          <p:cNvCxnSpPr>
            <a:cxnSpLocks/>
          </p:cNvCxnSpPr>
          <p:nvPr/>
        </p:nvCxnSpPr>
        <p:spPr>
          <a:xfrm>
            <a:off x="228600" y="3314700"/>
            <a:ext cx="11506200" cy="0"/>
          </a:xfrm>
          <a:prstGeom prst="straightConnector1">
            <a:avLst/>
          </a:prstGeom>
          <a:ln w="57150">
            <a:solidFill>
              <a:srgbClr val="354F52"/>
            </a:solidFill>
            <a:round/>
          </a:ln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8F18682-1A70-5457-EF83-05C31115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4152900"/>
            <a:ext cx="8453005" cy="6050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A355E-2CA5-BD61-2673-139A315A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744" y="4152899"/>
            <a:ext cx="9595856" cy="60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7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239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Zhenya</cp:lastModifiedBy>
  <cp:revision>23</cp:revision>
  <dcterms:created xsi:type="dcterms:W3CDTF">2006-08-16T00:00:00Z</dcterms:created>
  <dcterms:modified xsi:type="dcterms:W3CDTF">2026-05-14T09:03:39Z</dcterms:modified>
  <dc:identifier>DAHJnV9ymnU</dc:identifier>
</cp:coreProperties>
</file>